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94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0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6420-6077-4086-941D-76080EF9284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551D-F706-48E2-BCAD-D1313522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ounak-deshpande-ab80b0105/" TargetMode="External"/><Relationship Id="rId2" Type="http://schemas.openxmlformats.org/officeDocument/2006/relationships/hyperlink" Target="https://indomitable-tech.heroku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ounak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Shounak Deshpande</a:t>
            </a:r>
          </a:p>
          <a:p>
            <a:r>
              <a:rPr lang="en-US" sz="1600" dirty="0" smtClean="0"/>
              <a:t>Website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https://indomitable-tech.herokuapp.com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 err="1" smtClean="0"/>
              <a:t>Linkedin</a:t>
            </a:r>
            <a:r>
              <a:rPr lang="en-US" sz="1600" dirty="0" smtClean="0"/>
              <a:t> - </a:t>
            </a:r>
            <a:r>
              <a:rPr lang="en-US" sz="1600" dirty="0">
                <a:hlinkClick r:id="rId3"/>
              </a:rPr>
              <a:t>https://www.linkedin.com/in/shounak-deshpande-ab80b0105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1600" dirty="0" err="1"/>
              <a:t>Github</a:t>
            </a:r>
            <a:r>
              <a:rPr lang="en-US" sz="1600" dirty="0"/>
              <a:t> - </a:t>
            </a:r>
            <a:r>
              <a:rPr lang="en-US" sz="1600" dirty="0">
                <a:hlinkClick r:id="rId4"/>
              </a:rPr>
              <a:t>https://github.com/shounak8</a:t>
            </a: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Use at </a:t>
            </a:r>
            <a:r>
              <a:rPr lang="en-US" dirty="0" err="1" smtClean="0"/>
              <a:t>Cyberproof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Recommendation System is a system which recommends items/services based upon past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E-retail websites (Amazon, Flipkart, </a:t>
            </a:r>
            <a:r>
              <a:rPr lang="en-US" dirty="0" err="1" smtClean="0"/>
              <a:t>CliQ</a:t>
            </a:r>
            <a:r>
              <a:rPr lang="en-US" dirty="0" smtClean="0"/>
              <a:t>), streaming platforms (Netflix, </a:t>
            </a:r>
            <a:r>
              <a:rPr lang="en-US" dirty="0" err="1" smtClean="0"/>
              <a:t>Hotstar</a:t>
            </a:r>
            <a:r>
              <a:rPr lang="en-US" dirty="0" smtClean="0"/>
              <a:t>, Prime),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Types:</a:t>
            </a:r>
          </a:p>
          <a:p>
            <a:pPr lvl="1"/>
            <a:r>
              <a:rPr lang="en-US" b="1" i="1" dirty="0" smtClean="0"/>
              <a:t>Association Rule Mining (Market Basket Analysis)</a:t>
            </a:r>
          </a:p>
          <a:p>
            <a:pPr lvl="1"/>
            <a:r>
              <a:rPr lang="en-US" b="1" i="1" dirty="0" smtClean="0"/>
              <a:t>Collaborative Filtering (Items, Users)</a:t>
            </a:r>
          </a:p>
          <a:p>
            <a:pPr lvl="1"/>
            <a:r>
              <a:rPr lang="en-US" b="1" i="1" dirty="0" smtClean="0"/>
              <a:t>Content Based Recommendation System (Items)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(Popularity based, Nearest </a:t>
            </a:r>
            <a:r>
              <a:rPr lang="en-US" dirty="0" err="1" smtClean="0"/>
              <a:t>Neighbour</a:t>
            </a:r>
            <a:r>
              <a:rPr lang="en-US" dirty="0" smtClean="0"/>
              <a:t>, Cosine method,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Association Rule Mining (Market Basket Analysis)</a:t>
            </a:r>
          </a:p>
          <a:p>
            <a:pPr marL="457200" lvl="1" indent="0">
              <a:buNone/>
            </a:pPr>
            <a:r>
              <a:rPr lang="en-US" i="1" dirty="0" err="1" smtClean="0"/>
              <a:t>Apriori</a:t>
            </a:r>
            <a:r>
              <a:rPr lang="en-US" i="1" dirty="0" smtClean="0"/>
              <a:t> Algorithm – uses Support, Confidence and Lift parameters</a:t>
            </a:r>
          </a:p>
          <a:p>
            <a:pPr lvl="2"/>
            <a:r>
              <a:rPr lang="en-US" i="1" dirty="0" smtClean="0"/>
              <a:t>Support – (transactions containing A) / (total transactions)</a:t>
            </a:r>
          </a:p>
          <a:p>
            <a:pPr lvl="2"/>
            <a:r>
              <a:rPr lang="en-US" i="1" dirty="0" smtClean="0"/>
              <a:t>Confidence – support(A+B) /support(A)</a:t>
            </a:r>
          </a:p>
          <a:p>
            <a:pPr lvl="2"/>
            <a:r>
              <a:rPr lang="en-US" i="1" dirty="0" smtClean="0"/>
              <a:t>Lift –</a:t>
            </a:r>
            <a:r>
              <a:rPr lang="en-US" i="1" dirty="0" smtClean="0"/>
              <a:t>support(A+B) /[support(A) * Support(B)]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Collaborative Filtering (Items, Users) </a:t>
            </a:r>
          </a:p>
          <a:p>
            <a:pPr marL="457200" lvl="1" indent="0">
              <a:buNone/>
            </a:pPr>
            <a:r>
              <a:rPr lang="en-US" i="1" dirty="0" smtClean="0"/>
              <a:t>ALS Algorithm – likes/dislikes of one users are compared to </a:t>
            </a:r>
            <a:r>
              <a:rPr lang="en-US" i="1" dirty="0" smtClean="0">
                <a:solidFill>
                  <a:srgbClr val="FF0000"/>
                </a:solidFill>
              </a:rPr>
              <a:t>similar</a:t>
            </a:r>
            <a:r>
              <a:rPr lang="en-US" i="1" dirty="0" smtClean="0"/>
              <a:t> other </a:t>
            </a:r>
            <a:r>
              <a:rPr lang="en-US" i="1" dirty="0" smtClean="0">
                <a:solidFill>
                  <a:srgbClr val="FF0000"/>
                </a:solidFill>
              </a:rPr>
              <a:t>users</a:t>
            </a:r>
            <a:r>
              <a:rPr lang="en-US" i="1" dirty="0" smtClean="0"/>
              <a:t> and </a:t>
            </a:r>
            <a:r>
              <a:rPr lang="en-US" i="1" dirty="0" smtClean="0"/>
              <a:t>similar items are recommended.</a:t>
            </a:r>
            <a:r>
              <a:rPr lang="en-US" i="1" dirty="0" smtClean="0"/>
              <a:t> </a:t>
            </a:r>
          </a:p>
          <a:p>
            <a:r>
              <a:rPr lang="en-US" b="1" i="1" dirty="0" smtClean="0"/>
              <a:t>Content Based Recommendation System (Items)</a:t>
            </a:r>
          </a:p>
          <a:p>
            <a:pPr marL="457200" lvl="1" indent="0">
              <a:buNone/>
            </a:pPr>
            <a:r>
              <a:rPr lang="en-US" i="1" dirty="0" smtClean="0"/>
              <a:t>Based upon item ratings, </a:t>
            </a:r>
            <a:r>
              <a:rPr lang="en-US" i="1" dirty="0" smtClean="0">
                <a:solidFill>
                  <a:srgbClr val="FF0000"/>
                </a:solidFill>
              </a:rPr>
              <a:t>similar</a:t>
            </a:r>
            <a:r>
              <a:rPr lang="en-US" i="1" dirty="0" smtClean="0"/>
              <a:t> other </a:t>
            </a:r>
            <a:r>
              <a:rPr lang="en-US" i="1" dirty="0" smtClean="0">
                <a:solidFill>
                  <a:srgbClr val="FF0000"/>
                </a:solidFill>
              </a:rPr>
              <a:t>items</a:t>
            </a:r>
            <a:r>
              <a:rPr lang="en-US" i="1" dirty="0" smtClean="0"/>
              <a:t> are recommended without taking user likes/dislikes into account.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1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Demo in IPYNB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</a:p>
          <a:p>
            <a:r>
              <a:rPr lang="en-US" dirty="0" smtClean="0"/>
              <a:t>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2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Leverage this at </a:t>
            </a:r>
            <a:r>
              <a:rPr lang="en-US" dirty="0" err="1"/>
              <a:t>Cyberproof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Recommending Similar Products/Services to the Client (based on their field of operation) using Collaborative Filtering.</a:t>
            </a:r>
          </a:p>
          <a:p>
            <a:pPr lvl="1"/>
            <a:r>
              <a:rPr lang="en-US" sz="1600" dirty="0" smtClean="0"/>
              <a:t>Example: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400" dirty="0" smtClean="0">
                <a:solidFill>
                  <a:srgbClr val="FFFF00"/>
                </a:solidFill>
              </a:rPr>
              <a:t>MUFC</a:t>
            </a:r>
            <a:r>
              <a:rPr lang="en-US" sz="1400" dirty="0" smtClean="0"/>
              <a:t> is using services </a:t>
            </a:r>
            <a:r>
              <a:rPr lang="en-US" sz="1400" dirty="0" smtClean="0">
                <a:solidFill>
                  <a:srgbClr val="FF0000"/>
                </a:solidFill>
              </a:rPr>
              <a:t>A, B, C</a:t>
            </a:r>
            <a:r>
              <a:rPr lang="en-US" sz="1400" dirty="0" smtClean="0"/>
              <a:t> and D and have given good review about it. </a:t>
            </a:r>
            <a:r>
              <a:rPr lang="en-US" sz="1400" dirty="0" err="1" smtClean="0">
                <a:solidFill>
                  <a:srgbClr val="FFFF00"/>
                </a:solidFill>
              </a:rPr>
              <a:t>Juve</a:t>
            </a:r>
            <a:r>
              <a:rPr lang="en-US" sz="1400" dirty="0" smtClean="0"/>
              <a:t> is using </a:t>
            </a:r>
            <a:r>
              <a:rPr lang="en-US" sz="1400" dirty="0" smtClean="0">
                <a:solidFill>
                  <a:srgbClr val="FF0000"/>
                </a:solidFill>
              </a:rPr>
              <a:t>A, B </a:t>
            </a:r>
            <a:r>
              <a:rPr lang="en-US" sz="1400" dirty="0" smtClean="0"/>
              <a:t>&amp; 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 and they also like the service. So we can recommend service </a:t>
            </a:r>
            <a:r>
              <a:rPr lang="en-US" sz="1400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/>
              <a:t> to </a:t>
            </a:r>
            <a:r>
              <a:rPr lang="en-US" sz="1400" dirty="0" err="1" smtClean="0">
                <a:solidFill>
                  <a:srgbClr val="FFFF00"/>
                </a:solidFill>
              </a:rPr>
              <a:t>Juve</a:t>
            </a:r>
            <a:r>
              <a:rPr lang="en-US" sz="1400" dirty="0" smtClean="0"/>
              <a:t>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400" dirty="0" smtClean="0"/>
              <a:t>Contrarily, if </a:t>
            </a:r>
            <a:r>
              <a:rPr lang="en-US" sz="1400" dirty="0" smtClean="0">
                <a:solidFill>
                  <a:srgbClr val="FFFF00"/>
                </a:solidFill>
              </a:rPr>
              <a:t>MUFC</a:t>
            </a:r>
            <a:r>
              <a:rPr lang="en-US" sz="1400" dirty="0" smtClean="0"/>
              <a:t> does not like service 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  <a:r>
              <a:rPr lang="en-US" sz="1400" dirty="0" smtClean="0"/>
              <a:t> we can make changes to service 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  <a:r>
              <a:rPr lang="en-US" sz="1400" dirty="0" smtClean="0"/>
              <a:t> or not recommend service 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  <a:r>
              <a:rPr lang="en-US" sz="1400" dirty="0" smtClean="0"/>
              <a:t> as </a:t>
            </a:r>
            <a:r>
              <a:rPr lang="en-US" sz="1400" dirty="0" smtClean="0">
                <a:solidFill>
                  <a:srgbClr val="FFFF00"/>
                </a:solidFill>
              </a:rPr>
              <a:t>MUFC</a:t>
            </a:r>
            <a:r>
              <a:rPr lang="en-US" sz="1400" dirty="0" smtClean="0"/>
              <a:t> and </a:t>
            </a:r>
            <a:r>
              <a:rPr lang="en-US" sz="1400" dirty="0" err="1" smtClean="0">
                <a:solidFill>
                  <a:srgbClr val="FFFF00"/>
                </a:solidFill>
              </a:rPr>
              <a:t>Juve</a:t>
            </a:r>
            <a:r>
              <a:rPr lang="en-US" sz="1400" dirty="0" smtClean="0"/>
              <a:t> are similar clients based on their Service usage and liking. This will prevent any potential bad experience for the Client and harm to the reputation.</a:t>
            </a:r>
          </a:p>
        </p:txBody>
      </p:sp>
    </p:spTree>
    <p:extLst>
      <p:ext uri="{BB962C8B-B14F-4D97-AF65-F5344CB8AC3E}">
        <p14:creationId xmlns:p14="http://schemas.microsoft.com/office/powerpoint/2010/main" val="200873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this at </a:t>
            </a:r>
            <a:r>
              <a:rPr lang="en-US" dirty="0" err="1" smtClean="0"/>
              <a:t>Cyberproof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Anticipating Client Requirement based on Association Rule Mining and Collaborative Filtering</a:t>
            </a:r>
          </a:p>
          <a:p>
            <a:pPr lvl="1"/>
            <a:r>
              <a:rPr lang="en-US" sz="1600" dirty="0" smtClean="0"/>
              <a:t>Example: </a:t>
            </a:r>
            <a:r>
              <a:rPr lang="en-US" sz="1600" dirty="0" smtClean="0">
                <a:solidFill>
                  <a:srgbClr val="FFFF00"/>
                </a:solidFill>
              </a:rPr>
              <a:t>MUFC</a:t>
            </a:r>
            <a:r>
              <a:rPr lang="en-US" sz="1600" dirty="0" smtClean="0"/>
              <a:t> is using product </a:t>
            </a:r>
            <a:r>
              <a:rPr lang="en-US" sz="1600" dirty="0">
                <a:solidFill>
                  <a:srgbClr val="FF0000"/>
                </a:solidFill>
              </a:rPr>
              <a:t>A, B </a:t>
            </a:r>
            <a:r>
              <a:rPr lang="en-US" sz="1600" dirty="0"/>
              <a:t>and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. As per our Association Rule Mining, products </a:t>
            </a:r>
            <a:r>
              <a:rPr lang="en-US" sz="1600" dirty="0" smtClean="0">
                <a:solidFill>
                  <a:srgbClr val="FF0000"/>
                </a:solidFill>
              </a:rPr>
              <a:t>A, B, C </a:t>
            </a:r>
            <a:r>
              <a:rPr lang="en-US" sz="1600" dirty="0" smtClean="0"/>
              <a:t>are associated with products </a:t>
            </a:r>
            <a:r>
              <a:rPr lang="en-US" sz="1600" dirty="0" smtClean="0">
                <a:solidFill>
                  <a:srgbClr val="FF0000"/>
                </a:solidFill>
              </a:rPr>
              <a:t>D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FF0000"/>
                </a:solidFill>
              </a:rPr>
              <a:t>E</a:t>
            </a:r>
            <a:r>
              <a:rPr lang="en-US" sz="1600" dirty="0" smtClean="0"/>
              <a:t>. So while developing products </a:t>
            </a:r>
            <a:r>
              <a:rPr lang="en-US" sz="1600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FF0000"/>
                </a:solidFill>
              </a:rPr>
              <a:t> C</a:t>
            </a:r>
            <a:r>
              <a:rPr lang="en-US" sz="1600" dirty="0" smtClean="0"/>
              <a:t> for </a:t>
            </a:r>
            <a:r>
              <a:rPr lang="en-US" sz="1600" dirty="0" smtClean="0">
                <a:solidFill>
                  <a:srgbClr val="FFFF00"/>
                </a:solidFill>
              </a:rPr>
              <a:t>MUFC</a:t>
            </a:r>
            <a:r>
              <a:rPr lang="en-US" sz="1600" dirty="0" smtClean="0"/>
              <a:t>, we can: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400" dirty="0" smtClean="0"/>
              <a:t>build </a:t>
            </a:r>
            <a:r>
              <a:rPr lang="en-US" sz="1400" dirty="0" smtClean="0">
                <a:solidFill>
                  <a:srgbClr val="FF0000"/>
                </a:solidFill>
              </a:rPr>
              <a:t>A, B, C </a:t>
            </a:r>
            <a:r>
              <a:rPr lang="en-US" sz="1400" dirty="0" smtClean="0"/>
              <a:t>compatible with </a:t>
            </a:r>
            <a:r>
              <a:rPr lang="en-US" sz="1400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400" dirty="0" smtClean="0"/>
              <a:t>anticipate something for </a:t>
            </a:r>
            <a:r>
              <a:rPr lang="en-US" sz="1400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  <a:r>
              <a:rPr lang="en-US" sz="1400" dirty="0" smtClean="0"/>
              <a:t> in future and be ready for it with necessary preparations</a:t>
            </a:r>
          </a:p>
          <a:p>
            <a:r>
              <a:rPr lang="en-US" sz="2000" b="1" dirty="0" smtClean="0"/>
              <a:t>Recommending Queries (irrespective of clients) which are utilized in association with the Queries the client is currently using</a:t>
            </a:r>
          </a:p>
          <a:p>
            <a:pPr lvl="1"/>
            <a:r>
              <a:rPr lang="en-US" sz="1600" dirty="0" smtClean="0"/>
              <a:t>Example: </a:t>
            </a:r>
            <a:r>
              <a:rPr lang="en-US" sz="1600" dirty="0" smtClean="0">
                <a:solidFill>
                  <a:srgbClr val="FFFF00"/>
                </a:solidFill>
              </a:rPr>
              <a:t>MUFC</a:t>
            </a:r>
            <a:r>
              <a:rPr lang="en-US" sz="1600" dirty="0" smtClean="0"/>
              <a:t> is using </a:t>
            </a:r>
            <a:r>
              <a:rPr lang="en-US" sz="1600" dirty="0" smtClean="0">
                <a:solidFill>
                  <a:srgbClr val="FF0000"/>
                </a:solidFill>
              </a:rPr>
              <a:t>Queries A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FF0000"/>
                </a:solidFill>
              </a:rPr>
              <a:t>Query B</a:t>
            </a:r>
            <a:r>
              <a:rPr lang="en-US" sz="1600" dirty="0" smtClean="0"/>
              <a:t>, which are closely associated with </a:t>
            </a:r>
            <a:r>
              <a:rPr lang="en-US" sz="1600" dirty="0" smtClean="0">
                <a:solidFill>
                  <a:srgbClr val="FF0000"/>
                </a:solidFill>
              </a:rPr>
              <a:t>Query C</a:t>
            </a:r>
            <a:r>
              <a:rPr lang="en-US" sz="1600" dirty="0" smtClean="0"/>
              <a:t>. So we can recommend </a:t>
            </a:r>
            <a:r>
              <a:rPr lang="en-US" sz="1600" dirty="0" smtClean="0">
                <a:solidFill>
                  <a:srgbClr val="FF0000"/>
                </a:solidFill>
              </a:rPr>
              <a:t>Query C </a:t>
            </a:r>
            <a:r>
              <a:rPr lang="en-US" sz="1600" dirty="0" smtClean="0"/>
              <a:t>to </a:t>
            </a:r>
            <a:r>
              <a:rPr lang="en-US" sz="1600" dirty="0" smtClean="0">
                <a:solidFill>
                  <a:srgbClr val="FFFF00"/>
                </a:solidFill>
              </a:rPr>
              <a:t>MUFC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5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58" y="2603500"/>
            <a:ext cx="5033404" cy="4040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624659" y="3554502"/>
            <a:ext cx="2603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Any</a:t>
            </a:r>
          </a:p>
          <a:p>
            <a:pPr algn="ctr"/>
            <a:r>
              <a:rPr lang="en-US" sz="2800" dirty="0" smtClean="0"/>
              <a:t>Questions </a:t>
            </a:r>
          </a:p>
          <a:p>
            <a:pPr algn="ctr"/>
            <a:r>
              <a:rPr lang="en-US" sz="2800" dirty="0" smtClean="0"/>
              <a:t>??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52362" y="2547547"/>
            <a:ext cx="865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I’m all ears !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939246" y="3055379"/>
            <a:ext cx="2113116" cy="293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2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</TotalTime>
  <Words>485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Recommendation System</vt:lpstr>
      <vt:lpstr>COntents</vt:lpstr>
      <vt:lpstr>Introduction</vt:lpstr>
      <vt:lpstr>Types of Recommendation System</vt:lpstr>
      <vt:lpstr>Actual Demo in IPYNB</vt:lpstr>
      <vt:lpstr>How we can Leverage this at Cyberproof</vt:lpstr>
      <vt:lpstr>How we can Leverage this at Cyberproof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Shounak Deshpande</dc:creator>
  <cp:lastModifiedBy>Shounak Deshpande</cp:lastModifiedBy>
  <cp:revision>17</cp:revision>
  <dcterms:created xsi:type="dcterms:W3CDTF">2021-11-26T06:05:59Z</dcterms:created>
  <dcterms:modified xsi:type="dcterms:W3CDTF">2021-11-26T07:42:22Z</dcterms:modified>
</cp:coreProperties>
</file>