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8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1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09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8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8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8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48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7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0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0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CB3F-5538-4AED-A483-AFCEE72573C7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E96B-FD6B-4AE4-B37E-F4D1C89C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2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ounak-deshpande-ab80b0105/" TargetMode="External"/><Relationship Id="rId2" Type="http://schemas.openxmlformats.org/officeDocument/2006/relationships/hyperlink" Target="https://shounak8.github.io/WebPage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hounak.python@gmail.com" TargetMode="External"/><Relationship Id="rId4" Type="http://schemas.openxmlformats.org/officeDocument/2006/relationships/hyperlink" Target="mailto:Shounak.Deshpande@blueconchtech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64" y="685799"/>
            <a:ext cx="9587345" cy="2971801"/>
          </a:xfrm>
        </p:spPr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Glassdoor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Reviews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Analysis for BlueConch Technologies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4873" y="4202403"/>
            <a:ext cx="7703126" cy="161650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By – Shounak Deshpande</a:t>
            </a:r>
          </a:p>
          <a:p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(an independent project Using Python, </a:t>
            </a:r>
            <a:r>
              <a:rPr lang="en-IN" sz="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science, AIML, nLP, Selenium)</a:t>
            </a:r>
          </a:p>
          <a:p>
            <a:r>
              <a:rPr lang="en-IN" sz="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Web: </a:t>
            </a:r>
            <a:r>
              <a:rPr lang="en-IN" sz="7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shounak8.github.io/WebPage/index.html</a:t>
            </a:r>
            <a:endParaRPr lang="en-IN" sz="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LinkedIn: </a:t>
            </a:r>
            <a:r>
              <a:rPr lang="en-IN" sz="7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https://www.linkedin.com/in/shounak-deshpande-ab80b0105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/</a:t>
            </a:r>
            <a:endParaRPr lang="en-IN" sz="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Email: 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Shounak.Deshpande@blueconchtech.com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IN" sz="7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Shounak.python@gmail.com</a:t>
            </a:r>
            <a:endParaRPr lang="en-IN" sz="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7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Considering the Star Rating, overall perception of the company is POSITIVE in the job market.</a:t>
            </a:r>
          </a:p>
          <a:p>
            <a:r>
              <a:rPr lang="en-IN" dirty="0" smtClean="0"/>
              <a:t>Deliberation can be done in the way Exiting Associates are treated prior to their exit (based on Star Rating given by exited associates).</a:t>
            </a:r>
          </a:p>
          <a:p>
            <a:r>
              <a:rPr lang="en-IN" dirty="0" smtClean="0"/>
              <a:t>Considering the decline of year-on-year positive review in 2020, the overall feel good factor of the Organization can be looked into.</a:t>
            </a:r>
          </a:p>
          <a:p>
            <a:r>
              <a:rPr lang="en-IN" dirty="0" smtClean="0"/>
              <a:t>Pros and Cons analysis can be used for the above mentioned points to overall improve the Employee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905998" cy="6161908"/>
          </a:xfrm>
        </p:spPr>
      </p:pic>
      <p:sp>
        <p:nvSpPr>
          <p:cNvPr id="5" name="TextBox 4"/>
          <p:cNvSpPr txBox="1"/>
          <p:nvPr/>
        </p:nvSpPr>
        <p:spPr>
          <a:xfrm>
            <a:off x="1141413" y="249186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Miscellaneous: Overall Scatter Plot using the Data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23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9" y="-526475"/>
            <a:ext cx="8048518" cy="7519217"/>
          </a:xfrm>
        </p:spPr>
      </p:pic>
    </p:spTree>
    <p:extLst>
      <p:ext uri="{BB962C8B-B14F-4D97-AF65-F5344CB8AC3E}">
        <p14:creationId xmlns:p14="http://schemas.microsoft.com/office/powerpoint/2010/main" val="14480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99095"/>
          </a:xfrm>
        </p:spPr>
        <p:txBody>
          <a:bodyPr>
            <a:normAutofit/>
          </a:bodyPr>
          <a:lstStyle/>
          <a:p>
            <a:r>
              <a:rPr lang="en-IN" dirty="0" smtClean="0"/>
              <a:t>This file covers the analysis based on the reviews posted by users on Glassdoor for </a:t>
            </a:r>
            <a:r>
              <a:rPr lang="en-IN" dirty="0" err="1" smtClean="0"/>
              <a:t>Xpanxion</a:t>
            </a:r>
            <a:r>
              <a:rPr lang="en-IN" dirty="0" smtClean="0"/>
              <a:t> (BCT) from 2012 till 23 May 2021.</a:t>
            </a:r>
          </a:p>
          <a:p>
            <a:r>
              <a:rPr lang="en-IN" dirty="0" smtClean="0"/>
              <a:t>Aim of this project is to draw conclusions which are backed by statistical data obtained from Glassdoor.</a:t>
            </a:r>
          </a:p>
          <a:p>
            <a:r>
              <a:rPr lang="en-IN" dirty="0" smtClean="0"/>
              <a:t>Text Analysis is done on:</a:t>
            </a:r>
          </a:p>
          <a:p>
            <a:pPr lvl="1"/>
            <a:r>
              <a:rPr lang="en-IN" dirty="0" smtClean="0"/>
              <a:t>Sentiment Analysis on Reviews </a:t>
            </a:r>
          </a:p>
          <a:p>
            <a:pPr lvl="1"/>
            <a:r>
              <a:rPr lang="en-IN" dirty="0" smtClean="0"/>
              <a:t>Identifying most popular keywords for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018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General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Star Rating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Sentiment Analysis on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Pros and Cons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General statistics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3" y="2249487"/>
            <a:ext cx="4151024" cy="4317568"/>
          </a:xfrm>
        </p:spPr>
        <p:txBody>
          <a:bodyPr>
            <a:normAutofit/>
          </a:bodyPr>
          <a:lstStyle/>
          <a:p>
            <a:r>
              <a:rPr lang="en-IN" dirty="0" smtClean="0"/>
              <a:t>Star Rating:</a:t>
            </a:r>
          </a:p>
          <a:p>
            <a:pPr lvl="1"/>
            <a:r>
              <a:rPr lang="en-IN" dirty="0" smtClean="0"/>
              <a:t>Average (Mean): 3.73 Stars</a:t>
            </a:r>
          </a:p>
          <a:p>
            <a:pPr lvl="1"/>
            <a:r>
              <a:rPr lang="en-IN" dirty="0" smtClean="0"/>
              <a:t>Median: </a:t>
            </a:r>
            <a:r>
              <a:rPr lang="en-IN" dirty="0"/>
              <a:t>4 Stars</a:t>
            </a:r>
            <a:endParaRPr lang="en-IN" dirty="0" smtClean="0"/>
          </a:p>
          <a:p>
            <a:pPr lvl="1"/>
            <a:r>
              <a:rPr lang="en-IN" dirty="0" smtClean="0"/>
              <a:t>Mode: 4 Stars</a:t>
            </a:r>
          </a:p>
          <a:p>
            <a:r>
              <a:rPr lang="en-IN" dirty="0"/>
              <a:t>Review Sentiment Analysis</a:t>
            </a:r>
          </a:p>
          <a:p>
            <a:pPr lvl="1"/>
            <a:r>
              <a:rPr lang="en-IN" dirty="0"/>
              <a:t>Positive: 151</a:t>
            </a:r>
          </a:p>
          <a:p>
            <a:pPr lvl="1"/>
            <a:r>
              <a:rPr lang="en-IN" dirty="0"/>
              <a:t>Neutral: 63</a:t>
            </a:r>
          </a:p>
          <a:p>
            <a:pPr lvl="1"/>
            <a:r>
              <a:rPr lang="en-IN" dirty="0"/>
              <a:t>Negative: </a:t>
            </a:r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419995" y="2249487"/>
            <a:ext cx="4151024" cy="4317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Contributors:</a:t>
            </a:r>
          </a:p>
          <a:p>
            <a:pPr lvl="1"/>
            <a:r>
              <a:rPr lang="en-IN" dirty="0" smtClean="0"/>
              <a:t>Current Associates: 157</a:t>
            </a:r>
          </a:p>
          <a:p>
            <a:pPr lvl="1"/>
            <a:r>
              <a:rPr lang="en-IN" dirty="0" smtClean="0"/>
              <a:t>Former Associates: 73</a:t>
            </a:r>
            <a:endParaRPr lang="en-IN" dirty="0"/>
          </a:p>
          <a:p>
            <a:r>
              <a:rPr lang="en-IN" dirty="0" smtClean="0"/>
              <a:t>Experience with BCT:</a:t>
            </a:r>
          </a:p>
          <a:p>
            <a:pPr lvl="1"/>
            <a:r>
              <a:rPr lang="en-IN" dirty="0" smtClean="0"/>
              <a:t>0 years: 84 Contributors</a:t>
            </a:r>
          </a:p>
          <a:p>
            <a:pPr lvl="1"/>
            <a:r>
              <a:rPr lang="en-IN" dirty="0" smtClean="0"/>
              <a:t>1 year:</a:t>
            </a:r>
            <a:r>
              <a:rPr lang="en-IN" dirty="0"/>
              <a:t> 84 </a:t>
            </a:r>
            <a:r>
              <a:rPr lang="en-IN" dirty="0" smtClean="0"/>
              <a:t>Contributors</a:t>
            </a:r>
          </a:p>
          <a:p>
            <a:pPr lvl="1"/>
            <a:r>
              <a:rPr lang="en-IN" dirty="0" smtClean="0"/>
              <a:t>3 year:</a:t>
            </a:r>
            <a:r>
              <a:rPr lang="en-IN" dirty="0"/>
              <a:t> </a:t>
            </a:r>
            <a:r>
              <a:rPr lang="en-IN" dirty="0" smtClean="0"/>
              <a:t>42 Contributors</a:t>
            </a:r>
          </a:p>
          <a:p>
            <a:pPr lvl="1"/>
            <a:r>
              <a:rPr lang="en-IN" dirty="0" smtClean="0"/>
              <a:t>5 year:</a:t>
            </a:r>
            <a:r>
              <a:rPr lang="en-IN" dirty="0"/>
              <a:t> </a:t>
            </a:r>
            <a:r>
              <a:rPr lang="en-IN" dirty="0" smtClean="0"/>
              <a:t>15 </a:t>
            </a:r>
            <a:r>
              <a:rPr lang="en-IN" dirty="0"/>
              <a:t>Contributors</a:t>
            </a:r>
            <a:endParaRPr lang="en-IN" dirty="0" smtClean="0"/>
          </a:p>
          <a:p>
            <a:pPr lvl="1"/>
            <a:r>
              <a:rPr lang="en-IN" dirty="0" smtClean="0"/>
              <a:t>8 year:</a:t>
            </a:r>
            <a:r>
              <a:rPr lang="en-IN" dirty="0"/>
              <a:t> </a:t>
            </a:r>
            <a:r>
              <a:rPr lang="en-IN" dirty="0" smtClean="0"/>
              <a:t>2 </a:t>
            </a:r>
            <a:r>
              <a:rPr lang="en-IN" dirty="0"/>
              <a:t>Contributors</a:t>
            </a:r>
            <a:endParaRPr lang="en-IN" dirty="0" smtClean="0"/>
          </a:p>
          <a:p>
            <a:pPr lvl="1"/>
            <a:r>
              <a:rPr lang="en-IN" dirty="0" smtClean="0"/>
              <a:t>10 year:</a:t>
            </a:r>
            <a:r>
              <a:rPr lang="en-IN" dirty="0"/>
              <a:t> </a:t>
            </a:r>
            <a:r>
              <a:rPr lang="en-IN" dirty="0" smtClean="0"/>
              <a:t>3 </a:t>
            </a:r>
            <a:r>
              <a:rPr lang="en-IN" dirty="0"/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277709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Star rating analysis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81931"/>
            <a:ext cx="6066046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1413" y="5440219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Conclusions:</a:t>
            </a:r>
          </a:p>
          <a:p>
            <a:pPr marL="342900" indent="-342900">
              <a:buAutoNum type="arabicPeriod"/>
            </a:pPr>
            <a:r>
              <a:rPr lang="en-IN" dirty="0" smtClean="0"/>
              <a:t>Overall good rating for current employees shows we are doing well for current employees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Considering number of former employees is more than current employees when it comes to 1 &amp; 2 star rating, it hints as souring of relations when the employee is leaving (potential field of improvement).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14" y="1781931"/>
            <a:ext cx="3526666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1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Sentiment Analysis on Reviews – Part 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7550872" cy="4640839"/>
          </a:xfrm>
        </p:spPr>
      </p:pic>
      <p:sp>
        <p:nvSpPr>
          <p:cNvPr id="5" name="TextBox 4"/>
          <p:cNvSpPr txBox="1"/>
          <p:nvPr/>
        </p:nvSpPr>
        <p:spPr>
          <a:xfrm>
            <a:off x="8913091" y="2083233"/>
            <a:ext cx="24845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Sentiment Analysis of Reviews shows that overall opinion of associates linked with </a:t>
            </a:r>
            <a:r>
              <a:rPr lang="en-IN" dirty="0" err="1" smtClean="0"/>
              <a:t>Xpanxion</a:t>
            </a:r>
            <a:r>
              <a:rPr lang="en-IN" dirty="0" smtClean="0"/>
              <a:t> is Positive.</a:t>
            </a:r>
          </a:p>
          <a:p>
            <a:endParaRPr lang="en-IN" dirty="0" smtClean="0"/>
          </a:p>
          <a:p>
            <a:r>
              <a:rPr lang="en-IN" dirty="0" smtClean="0"/>
              <a:t>Break-up of reviews:</a:t>
            </a:r>
            <a:endParaRPr lang="en-IN" dirty="0"/>
          </a:p>
          <a:p>
            <a:r>
              <a:rPr lang="en-IN" dirty="0" smtClean="0"/>
              <a:t>65.6%  Positive</a:t>
            </a:r>
          </a:p>
          <a:p>
            <a:r>
              <a:rPr lang="en-IN" dirty="0" smtClean="0"/>
              <a:t>27.4%  Neutral</a:t>
            </a:r>
          </a:p>
          <a:p>
            <a:r>
              <a:rPr lang="en-IN" dirty="0" smtClean="0"/>
              <a:t>07.0%  Negative</a:t>
            </a:r>
          </a:p>
          <a:p>
            <a:endParaRPr lang="en-IN" dirty="0" smtClean="0"/>
          </a:p>
          <a:p>
            <a:r>
              <a:rPr lang="en-IN" dirty="0" smtClean="0"/>
              <a:t>Former Associates harbours mixed to positive feeling towards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94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Sentiment </a:t>
            </a:r>
            <a:r>
              <a:rPr lang="en-IN" dirty="0"/>
              <a:t>Analysis on Reviews – Part </a:t>
            </a:r>
            <a:r>
              <a:rPr lang="en-IN" dirty="0" smtClean="0"/>
              <a:t>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8090990" cy="437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337964" y="2097088"/>
            <a:ext cx="203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Analysing Sentiments on year to year basis shows that Positive Reviews rose consistently till &amp; peaked in 2019; BUT have declined consistently since then.</a:t>
            </a:r>
          </a:p>
          <a:p>
            <a:endParaRPr lang="en-IN" dirty="0"/>
          </a:p>
          <a:p>
            <a:r>
              <a:rPr lang="en-IN" dirty="0" smtClean="0"/>
              <a:t>However, negative reviews have plummeted in the same time period.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35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Pros and cons (intro)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8258"/>
          </a:xfrm>
        </p:spPr>
        <p:txBody>
          <a:bodyPr>
            <a:normAutofit/>
          </a:bodyPr>
          <a:lstStyle/>
          <a:p>
            <a:r>
              <a:rPr lang="en-IN" dirty="0" smtClean="0"/>
              <a:t>Pros and Cons for every review are analysed.</a:t>
            </a:r>
          </a:p>
          <a:p>
            <a:r>
              <a:rPr lang="en-IN" dirty="0" smtClean="0"/>
              <a:t>Depending upon the frequency of occurrence of a particular point, the points are arranged in descending order of their occurrence for Pros and Cons.</a:t>
            </a:r>
          </a:p>
          <a:p>
            <a:r>
              <a:rPr lang="en-IN" dirty="0" smtClean="0"/>
              <a:t>The list starts with the most frequently commented point and the frequency decreases as you go down the list.</a:t>
            </a:r>
          </a:p>
          <a:p>
            <a:r>
              <a:rPr lang="en-IN" dirty="0" smtClean="0"/>
              <a:t>From time and space consideration, I have mentioned the top 10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64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Pros and cons (pointers)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557424" cy="4465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PROS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Work Life Balance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Work Culture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Learning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Work From Home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Variety of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Flexible Work Hours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Big Name Clients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Support from Team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Relaxed Dress Code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64577" y="2249487"/>
            <a:ext cx="4557424" cy="4465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 smtClean="0"/>
              <a:t>CONS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 Work Life Balance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Rare On-Site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Need training on People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 Job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 empathy from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Lack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Infrastructure needs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Unreasonable Clients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Bonus not given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Not much growth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592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Segoe UI</vt:lpstr>
      <vt:lpstr>Trebuchet MS</vt:lpstr>
      <vt:lpstr>Tw Cen MT</vt:lpstr>
      <vt:lpstr>Circuit</vt:lpstr>
      <vt:lpstr>Glassdoor Reviews Analysis for BlueConch Technologies</vt:lpstr>
      <vt:lpstr>Introduction</vt:lpstr>
      <vt:lpstr>Contents</vt:lpstr>
      <vt:lpstr>1. General statistics</vt:lpstr>
      <vt:lpstr>2. Star rating analysis</vt:lpstr>
      <vt:lpstr>3. Sentiment Analysis on Reviews – Part a</vt:lpstr>
      <vt:lpstr>3. Sentiment Analysis on Reviews – Part B</vt:lpstr>
      <vt:lpstr>4. Pros and cons (intro)</vt:lpstr>
      <vt:lpstr>4. Pros and cons (pointers)</vt:lpstr>
      <vt:lpstr>5. Conclusion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Glassdoor Reviews Analysis for BlueConch Technologies</dc:title>
  <dc:creator>Shounak Deshpande</dc:creator>
  <cp:lastModifiedBy>Shounak Deshpande</cp:lastModifiedBy>
  <cp:revision>14</cp:revision>
  <dcterms:created xsi:type="dcterms:W3CDTF">2021-05-24T00:28:18Z</dcterms:created>
  <dcterms:modified xsi:type="dcterms:W3CDTF">2021-05-24T02:26:28Z</dcterms:modified>
</cp:coreProperties>
</file>