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0" r:id="rId3"/>
    <p:sldId id="271" r:id="rId4"/>
    <p:sldId id="257" r:id="rId5"/>
    <p:sldId id="258" r:id="rId6"/>
    <p:sldId id="259" r:id="rId7"/>
    <p:sldId id="260" r:id="rId8"/>
    <p:sldId id="267" r:id="rId9"/>
    <p:sldId id="262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18-10-2016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Telecom Churn Case Study</a:t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923692"/>
            <a:ext cx="6138856" cy="1402070"/>
          </a:xfrm>
        </p:spPr>
        <p:txBody>
          <a:bodyPr>
            <a:normAutofit/>
          </a:bodyPr>
          <a:lstStyle/>
          <a:p>
            <a:pPr algn="l"/>
            <a:r>
              <a:rPr lang="en-IN" sz="1200" dirty="0"/>
              <a:t> </a:t>
            </a:r>
            <a:endParaRPr lang="en-IN" sz="1800" dirty="0"/>
          </a:p>
          <a:p>
            <a:pPr algn="l"/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 smtClean="0"/>
              <a:t>Soumik Majumder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Roll </a:t>
            </a:r>
            <a:r>
              <a:rPr lang="en-IN" sz="1800" dirty="0" smtClean="0"/>
              <a:t>Number: DDA1610098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This Model has been formulated considering the hyperplane as linear and Multiple model has been generated with different Cost parameter value ranging from 0.001 to 100.</a:t>
            </a:r>
          </a:p>
          <a:p>
            <a:r>
              <a:rPr lang="en-IN" sz="2400" dirty="0" smtClean="0"/>
              <a:t>Using tune function optimum cost parameter value has been reached as 0.1</a:t>
            </a:r>
          </a:p>
          <a:p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sz="2800" dirty="0" smtClean="0"/>
              <a:t>SVM Model</a:t>
            </a:r>
            <a:endParaRPr lang="en-I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9" y="3904233"/>
            <a:ext cx="3858826" cy="981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222" y="3579792"/>
            <a:ext cx="3447568" cy="31549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3029" y="5332661"/>
            <a:ext cx="286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Various Statistics for the Optimum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Telecom Churn Prediction Modelling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7"/>
            <a:ext cx="11168742" cy="17924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Based on the available data of  Customer Churning 4 different methodology has been applied to predict the customer Churning. This 4 different Methods are:</a:t>
            </a:r>
          </a:p>
          <a:p>
            <a:pPr marL="1714500" lvl="3" indent="-342900">
              <a:buAutoNum type="arabicPeriod"/>
            </a:pPr>
            <a:r>
              <a:rPr lang="en-IN" sz="1400" dirty="0" smtClean="0"/>
              <a:t>K-NN Model</a:t>
            </a:r>
          </a:p>
          <a:p>
            <a:pPr marL="1714500" lvl="3" indent="-342900">
              <a:buAutoNum type="arabicPeriod"/>
            </a:pPr>
            <a:r>
              <a:rPr lang="en-IN" sz="1400" dirty="0" smtClean="0"/>
              <a:t>Naïve Bayes Model</a:t>
            </a:r>
          </a:p>
          <a:p>
            <a:pPr marL="1714500" lvl="3" indent="-342900">
              <a:buAutoNum type="arabicPeriod"/>
            </a:pPr>
            <a:r>
              <a:rPr lang="en-IN" sz="1400" dirty="0" smtClean="0"/>
              <a:t>Logistic Regression</a:t>
            </a:r>
          </a:p>
          <a:p>
            <a:pPr marL="1714500" lvl="3" indent="-342900">
              <a:buAutoNum type="arabicPeriod"/>
            </a:pPr>
            <a:r>
              <a:rPr lang="en-IN" sz="1400" dirty="0" smtClean="0"/>
              <a:t>SVM Model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4949" y="3764208"/>
            <a:ext cx="11168742" cy="1792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smtClean="0"/>
              <a:t>Based on the Output comparison of the 4 modelling technique it has been observed that logistic regression model is performing the best to predict which customer is going to churn. </a:t>
            </a:r>
          </a:p>
          <a:p>
            <a:r>
              <a:rPr lang="en-IN" sz="2400" dirty="0" smtClean="0"/>
              <a:t>In the Next Slide We will put our Observation about the various factor and their impact on customer Churning</a:t>
            </a:r>
            <a:endParaRPr lang="en-IN" sz="2400" dirty="0"/>
          </a:p>
          <a:p>
            <a:endParaRPr lang="en-IN" sz="1400" dirty="0" smtClean="0"/>
          </a:p>
        </p:txBody>
      </p:sp>
    </p:spTree>
    <p:extLst>
      <p:ext uri="{BB962C8B-B14F-4D97-AF65-F5344CB8AC3E}">
        <p14:creationId xmlns:p14="http://schemas.microsoft.com/office/powerpoint/2010/main" val="298749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Recommendation to Avoid Churning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779321"/>
              </p:ext>
            </p:extLst>
          </p:nvPr>
        </p:nvGraphicFramePr>
        <p:xfrm>
          <a:off x="893849" y="1325367"/>
          <a:ext cx="10181692" cy="53521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90846"/>
                <a:gridCol w="5090846"/>
              </a:tblGrid>
              <a:tr h="503434">
                <a:tc>
                  <a:txBody>
                    <a:bodyPr/>
                    <a:lstStyle/>
                    <a:p>
                      <a:r>
                        <a:rPr lang="en-US" dirty="0" smtClean="0"/>
                        <a:t>Observation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Recommendation</a:t>
                      </a:r>
                      <a:endParaRPr lang="en-US" dirty="0"/>
                    </a:p>
                  </a:txBody>
                  <a:tcPr/>
                </a:tc>
              </a:tr>
              <a:tr h="856251">
                <a:tc>
                  <a:txBody>
                    <a:bodyPr/>
                    <a:lstStyle/>
                    <a:p>
                      <a:r>
                        <a:rPr lang="en-IN" dirty="0" smtClean="0"/>
                        <a:t>Churning Tendency is higher for Month to Month Customer than who are in Contract for a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Telecom Company should attract</a:t>
                      </a:r>
                      <a:r>
                        <a:rPr lang="en-US" baseline="0" dirty="0" smtClean="0"/>
                        <a:t> customer to come for one or two year contract to avoid sudden churning</a:t>
                      </a:r>
                      <a:endParaRPr lang="en-US" dirty="0"/>
                    </a:p>
                  </a:txBody>
                  <a:tcPr/>
                </a:tc>
              </a:tr>
              <a:tr h="583997">
                <a:tc>
                  <a:txBody>
                    <a:bodyPr/>
                    <a:lstStyle/>
                    <a:p>
                      <a:r>
                        <a:rPr lang="en-US" dirty="0" smtClean="0"/>
                        <a:t>Churning Rate is higher among the customer who are spending</a:t>
                      </a:r>
                      <a:r>
                        <a:rPr lang="en-US" baseline="0" dirty="0" smtClean="0"/>
                        <a:t> more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Telecom company should bring some freebie offers for high-spending customer</a:t>
                      </a:r>
                      <a:endParaRPr lang="en-US" dirty="0"/>
                    </a:p>
                  </a:txBody>
                  <a:tcPr/>
                </a:tc>
              </a:tr>
              <a:tr h="583997">
                <a:tc>
                  <a:txBody>
                    <a:bodyPr/>
                    <a:lstStyle/>
                    <a:p>
                      <a:r>
                        <a:rPr lang="en-US" dirty="0" smtClean="0"/>
                        <a:t>Churning is higher for the Customer without </a:t>
                      </a:r>
                      <a:r>
                        <a:rPr lang="en-US" dirty="0" err="1" smtClean="0"/>
                        <a:t>TechSupport</a:t>
                      </a:r>
                      <a:r>
                        <a:rPr lang="en-US" dirty="0" smtClean="0"/>
                        <a:t>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Telecom company can include </a:t>
                      </a:r>
                      <a:r>
                        <a:rPr lang="en-US" dirty="0" err="1" smtClean="0"/>
                        <a:t>TechSupport</a:t>
                      </a:r>
                      <a:r>
                        <a:rPr lang="en-US" dirty="0" smtClean="0"/>
                        <a:t> in the package to reduce churning</a:t>
                      </a:r>
                      <a:endParaRPr lang="en-US" dirty="0"/>
                    </a:p>
                  </a:txBody>
                  <a:tcPr/>
                </a:tc>
              </a:tr>
              <a:tr h="583997">
                <a:tc>
                  <a:txBody>
                    <a:bodyPr/>
                    <a:lstStyle/>
                    <a:p>
                      <a:r>
                        <a:rPr lang="en-US" dirty="0" smtClean="0"/>
                        <a:t>There is no gender bias in</a:t>
                      </a:r>
                      <a:r>
                        <a:rPr lang="en-US" baseline="0" dirty="0" smtClean="0"/>
                        <a:t> the total spending or Churning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Specific plan for targeting any specific gender will not help in reducing Churn or total spend</a:t>
                      </a:r>
                      <a:endParaRPr lang="en-US" dirty="0"/>
                    </a:p>
                  </a:txBody>
                  <a:tcPr/>
                </a:tc>
              </a:tr>
              <a:tr h="583997">
                <a:tc>
                  <a:txBody>
                    <a:bodyPr/>
                    <a:lstStyle/>
                    <a:p>
                      <a:r>
                        <a:rPr lang="en-US" dirty="0" smtClean="0"/>
                        <a:t>Senior Citizen</a:t>
                      </a:r>
                      <a:r>
                        <a:rPr lang="en-US" baseline="0" dirty="0" smtClean="0"/>
                        <a:t> are spending more on an 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 plan should be launched</a:t>
                      </a:r>
                      <a:r>
                        <a:rPr lang="en-US" baseline="0" dirty="0" smtClean="0"/>
                        <a:t> focusing senior citizen</a:t>
                      </a:r>
                      <a:endParaRPr lang="en-US" dirty="0"/>
                    </a:p>
                  </a:txBody>
                  <a:tcPr/>
                </a:tc>
              </a:tr>
              <a:tr h="834282">
                <a:tc>
                  <a:txBody>
                    <a:bodyPr/>
                    <a:lstStyle/>
                    <a:p>
                      <a:r>
                        <a:rPr lang="en-US" dirty="0" smtClean="0"/>
                        <a:t>There is not much effect on Churning for the Streaming 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Company should not focus much on giving streaming services to the customer as freebies who are potential</a:t>
                      </a:r>
                      <a:r>
                        <a:rPr lang="en-US" baseline="0" dirty="0" smtClean="0"/>
                        <a:t> candidate for churning</a:t>
                      </a:r>
                      <a:endParaRPr lang="en-US" dirty="0"/>
                    </a:p>
                  </a:txBody>
                  <a:tcPr/>
                </a:tc>
              </a:tr>
              <a:tr h="459578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with Paperless Billing are prone to churn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PaperBilling</a:t>
                      </a:r>
                      <a:r>
                        <a:rPr lang="en-US" dirty="0" smtClean="0"/>
                        <a:t> might cause</a:t>
                      </a:r>
                      <a:r>
                        <a:rPr lang="en-US" baseline="0" dirty="0" smtClean="0"/>
                        <a:t> more </a:t>
                      </a:r>
                      <a:r>
                        <a:rPr lang="en-US" baseline="0" smtClean="0"/>
                        <a:t>customer interaction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77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Churn Count is much higher for the low tenure customer.</a:t>
            </a:r>
            <a:endParaRPr lang="en-IN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Effect of Churn on Various Dependent Variable</a:t>
            </a:r>
            <a:endParaRPr lang="en-I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07" y="2691830"/>
            <a:ext cx="4299565" cy="392906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175064" y="2691830"/>
            <a:ext cx="5177880" cy="2948682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414480" y="5804150"/>
            <a:ext cx="6777519" cy="88267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significant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male and female in Total Spending.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Effect of Churn on Various Dependent Variable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144" y="1797976"/>
            <a:ext cx="4921322" cy="2705975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49894" y="4805709"/>
            <a:ext cx="4651572" cy="1390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Churn rate is higher among those who are spending more on monthly basis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310954" y="1797976"/>
            <a:ext cx="5124183" cy="2581275"/>
          </a:xfrm>
          <a:prstGeom prst="rect">
            <a:avLst/>
          </a:prstGeom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310954" y="4805708"/>
            <a:ext cx="5124183" cy="157454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Churning tendency is higher for month to month Contract Customer rather than those who are in one year or two year contract.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K-NN Model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The Modelling has been done considering the Churning = 1 or “Yes” as Positive Class.</a:t>
            </a:r>
          </a:p>
          <a:p>
            <a:r>
              <a:rPr lang="en-IN" sz="2400" dirty="0" smtClean="0"/>
              <a:t>So The target is to reduce the Prediction of Customer will not Churn where in reality they will actually Churn (False Negative) , </a:t>
            </a:r>
            <a:r>
              <a:rPr lang="en-IN" sz="2400" dirty="0" err="1" smtClean="0"/>
              <a:t>i.e</a:t>
            </a:r>
            <a:r>
              <a:rPr lang="en-IN" sz="2400" dirty="0" smtClean="0"/>
              <a:t> Specificity Should be High for the delivered model.</a:t>
            </a:r>
          </a:p>
          <a:p>
            <a:r>
              <a:rPr lang="en-IN" sz="2400" dirty="0" smtClean="0"/>
              <a:t>Optimal K has been chosen as K= 9 using train function with a trial run from K =1:50</a:t>
            </a:r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32" y="4062266"/>
            <a:ext cx="3612247" cy="117755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876122" y="4026652"/>
            <a:ext cx="2638425" cy="24263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0562" y="5599416"/>
            <a:ext cx="286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Various Statistics for the Optimum 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03528" y="4651043"/>
            <a:ext cx="286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ROC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/>
              <a:t>Naïve </a:t>
            </a:r>
            <a:r>
              <a:rPr lang="en-IN" sz="2800" dirty="0"/>
              <a:t>Bayes </a:t>
            </a:r>
            <a:r>
              <a:rPr lang="en-IN" sz="2800" dirty="0" smtClean="0"/>
              <a:t>Model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 Modelling has been done considering the Churning = 1 or “Yes” as Positive Class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For this modelling all numerical field has been converted to Categorical one using binning technique by CUT function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41" y="3616503"/>
            <a:ext cx="3793947" cy="123873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671068" y="3077677"/>
            <a:ext cx="3822253" cy="29013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3029" y="5332661"/>
            <a:ext cx="286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Various Statistics for the Optimum 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06672" y="4343668"/>
            <a:ext cx="198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ROC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/>
              <a:t>Logistic </a:t>
            </a:r>
            <a:r>
              <a:rPr lang="en-IN" sz="2800" dirty="0"/>
              <a:t>Regression </a:t>
            </a:r>
            <a:r>
              <a:rPr lang="en-IN" sz="2800" dirty="0"/>
              <a:t>M</a:t>
            </a:r>
            <a:r>
              <a:rPr lang="en-IN" sz="2800" dirty="0" smtClean="0"/>
              <a:t>odel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7701361" cy="4344261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modelling has been done in multiple stages:</a:t>
            </a:r>
          </a:p>
          <a:p>
            <a:r>
              <a:rPr lang="en-IN" sz="2400" dirty="0" smtClean="0"/>
              <a:t>In Step 1 : </a:t>
            </a:r>
            <a:r>
              <a:rPr lang="en-IN" sz="2400" dirty="0" err="1" smtClean="0"/>
              <a:t>glm</a:t>
            </a:r>
            <a:r>
              <a:rPr lang="en-IN" sz="2400" dirty="0" smtClean="0"/>
              <a:t> function has been applied with binomial family parameter to fit all the available variable in the model</a:t>
            </a:r>
          </a:p>
          <a:p>
            <a:r>
              <a:rPr lang="en-IN" sz="2400" dirty="0" smtClean="0"/>
              <a:t>In Step 2: All the non relevant variable has been removed from Stepwise forward-backward method</a:t>
            </a:r>
          </a:p>
          <a:p>
            <a:r>
              <a:rPr lang="en-IN" sz="2400" dirty="0" smtClean="0"/>
              <a:t>Step 3: Multi collinearity among the dependent variable has been checked with VIF function to reduce those variables</a:t>
            </a:r>
          </a:p>
          <a:p>
            <a:r>
              <a:rPr lang="en-IN" sz="2400" dirty="0" smtClean="0"/>
              <a:t>Final Stage: All the insignificant variable has been removed based on their P value so that finalised model is having only highly significant variable</a:t>
            </a:r>
            <a:endParaRPr lang="en-IN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264383" y="1392589"/>
            <a:ext cx="3835150" cy="49194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68317" y="1392589"/>
            <a:ext cx="198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ROC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Final Modelling Statistics:</a:t>
            </a:r>
          </a:p>
          <a:p>
            <a:endParaRPr lang="en-IN" sz="2400" dirty="0"/>
          </a:p>
          <a:p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400" dirty="0" smtClean="0"/>
              <a:t>Model Evaluation:</a:t>
            </a:r>
          </a:p>
          <a:p>
            <a:r>
              <a:rPr lang="en-IN" sz="2400" dirty="0" smtClean="0"/>
              <a:t>C  And K Statistics:                                        Model Statistics:</a:t>
            </a:r>
          </a:p>
          <a:p>
            <a:endParaRPr lang="en-IN" sz="2400" dirty="0" smtClean="0"/>
          </a:p>
          <a:p>
            <a:endParaRPr lang="en-IN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Logistic </a:t>
            </a:r>
            <a:r>
              <a:rPr lang="en-IN" sz="2800" dirty="0"/>
              <a:t>Regression </a:t>
            </a:r>
            <a:r>
              <a:rPr lang="en-IN" sz="2800" dirty="0" smtClean="0"/>
              <a:t>Model</a:t>
            </a:r>
            <a:endParaRPr lang="en-I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37" y="2393879"/>
            <a:ext cx="3742951" cy="10059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27555" y="2111780"/>
            <a:ext cx="50561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AIC Value has been reduced  during various iterations.</a:t>
            </a:r>
          </a:p>
          <a:p>
            <a:r>
              <a:rPr lang="en-US" dirty="0" smtClean="0"/>
              <a:t>Big difference between NULL and Residual Deviances shows variables included in the model is having +</a:t>
            </a:r>
            <a:r>
              <a:rPr lang="en-US" dirty="0" err="1" smtClean="0"/>
              <a:t>ve</a:t>
            </a:r>
            <a:r>
              <a:rPr lang="en-US" dirty="0" smtClean="0"/>
              <a:t> effect in improving modeling performance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37" y="4746233"/>
            <a:ext cx="4222765" cy="945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635" y="4661845"/>
            <a:ext cx="51339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1097</TotalTime>
  <Words>668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Telecom Churn Case Study  SUBMISSION </vt:lpstr>
      <vt:lpstr>Telecom Churn Prediction Modelling</vt:lpstr>
      <vt:lpstr>Recommendation to Avoid Churning</vt:lpstr>
      <vt:lpstr> Effect of Churn on Various Dependent Variable</vt:lpstr>
      <vt:lpstr> Effect of Churn on Various Dependent Variable</vt:lpstr>
      <vt:lpstr> K-NN Model</vt:lpstr>
      <vt:lpstr>Naïve Bayes Model</vt:lpstr>
      <vt:lpstr>Logistic Regression Model</vt:lpstr>
      <vt:lpstr> Logistic Regression Model</vt:lpstr>
      <vt:lpstr>SVM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ADMINIBM</cp:lastModifiedBy>
  <cp:revision>45</cp:revision>
  <dcterms:created xsi:type="dcterms:W3CDTF">2016-06-09T08:16:28Z</dcterms:created>
  <dcterms:modified xsi:type="dcterms:W3CDTF">2016-10-18T07:09:48Z</dcterms:modified>
</cp:coreProperties>
</file>