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7" r:id="rId2"/>
  </p:sldMasterIdLst>
  <p:notesMasterIdLst>
    <p:notesMasterId r:id="rId7"/>
  </p:notesMasterIdLst>
  <p:handoutMasterIdLst>
    <p:handoutMasterId r:id="rId8"/>
  </p:handoutMasterIdLst>
  <p:sldIdLst>
    <p:sldId id="256" r:id="rId3"/>
    <p:sldId id="259" r:id="rId4"/>
    <p:sldId id="260" r:id="rId5"/>
    <p:sldId id="261" r:id="rId6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  <p15:guide id="3" orient="horz" pos="3888" userDrawn="1">
          <p15:clr>
            <a:srgbClr val="A4A3A4"/>
          </p15:clr>
        </p15:guide>
        <p15:guide id="4" pos="456" userDrawn="1">
          <p15:clr>
            <a:srgbClr val="A4A3A4"/>
          </p15:clr>
        </p15:guide>
        <p15:guide id="5" pos="72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CD95"/>
    <a:srgbClr val="46A0DC"/>
    <a:srgbClr val="B7A079"/>
    <a:srgbClr val="2C6A8C"/>
    <a:srgbClr val="000000"/>
    <a:srgbClr val="FFFFFF"/>
    <a:srgbClr val="6D6D6D"/>
    <a:srgbClr val="AB192D"/>
    <a:srgbClr val="C4122F"/>
    <a:srgbClr val="B2B7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B1F245-A072-3196-9FB6-284D2A7AB2EA}" v="2" dt="2024-05-01T07:15:37.378"/>
    <p1510:client id="{CF87F932-0ECC-3998-89B0-BECA44970DD8}" v="917" dt="2024-04-30T20:22:51.6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79" autoAdjust="0"/>
  </p:normalViewPr>
  <p:slideViewPr>
    <p:cSldViewPr snapToGrid="0" showGuides="1">
      <p:cViewPr varScale="1">
        <p:scale>
          <a:sx n="115" d="100"/>
          <a:sy n="115" d="100"/>
        </p:scale>
        <p:origin x="372" y="108"/>
      </p:cViewPr>
      <p:guideLst>
        <p:guide orient="horz" pos="720"/>
        <p:guide orient="horz" pos="960"/>
        <p:guide orient="horz" pos="3888"/>
        <p:guide pos="456"/>
        <p:guide pos="72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tags" Target="tags/tag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449CD-19C8-44C0-A36B-1667EDB1312B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7A2D6-6A74-4789-8A27-67CDFFE8E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79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C511E-AA3B-43E3-B946-406AB5E4C4BB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4A049-8685-4352-9DC2-828F08FD54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59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2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26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3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47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8625" y="696913"/>
            <a:ext cx="6061075" cy="3409950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3652" y="4339341"/>
            <a:ext cx="5076721" cy="4106681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54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eyWatermark-2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9092" y="2703302"/>
            <a:ext cx="4242908" cy="41546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2537925"/>
            <a:ext cx="9144000" cy="1524001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293573"/>
            <a:ext cx="9144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990601"/>
            <a:ext cx="3383438" cy="10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45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09600" y="1524000"/>
            <a:ext cx="7823200" cy="46482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737600" y="1524000"/>
            <a:ext cx="2844800" cy="4648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49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Re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131" y="1066834"/>
            <a:ext cx="4459738" cy="442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59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09600" y="2286000"/>
            <a:ext cx="9144000" cy="1524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609600" y="4041648"/>
            <a:ext cx="9144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4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990601"/>
            <a:ext cx="3383438" cy="110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182" y="2693986"/>
            <a:ext cx="4260818" cy="417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064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09600" y="2286000"/>
            <a:ext cx="9144000" cy="1524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609600" y="4041648"/>
            <a:ext cx="9144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4" name="Picture 4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990601"/>
            <a:ext cx="3383438" cy="110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182" y="2693986"/>
            <a:ext cx="4260818" cy="417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159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400800"/>
            <a:ext cx="680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09600" y="2286000"/>
            <a:ext cx="9144000" cy="1524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609600" y="4041648"/>
            <a:ext cx="9144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1" name="Picture 4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990601"/>
            <a:ext cx="3383438" cy="110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182" y="2693986"/>
            <a:ext cx="4260818" cy="417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13315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370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1676400"/>
            <a:ext cx="4876800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0"/>
            <a:ext cx="4876800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19"/>
          <p:cNvSpPr>
            <a:spLocks noGrp="1"/>
          </p:cNvSpPr>
          <p:nvPr>
            <p:ph type="ftr" sz="quarter" idx="11"/>
          </p:nvPr>
        </p:nvSpPr>
        <p:spPr>
          <a:xfrm>
            <a:off x="609600" y="6400800"/>
            <a:ext cx="6807200" cy="30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494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1496736"/>
            <a:ext cx="48768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6000" y="2216400"/>
            <a:ext cx="4876800" cy="3955800"/>
          </a:xfrm>
        </p:spPr>
        <p:txBody>
          <a:bodyPr anchor="t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1496736"/>
            <a:ext cx="48768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2216400"/>
            <a:ext cx="4876800" cy="3955800"/>
          </a:xfrm>
        </p:spPr>
        <p:txBody>
          <a:bodyPr anchor="t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609600" y="6400800"/>
            <a:ext cx="6807200" cy="30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020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19"/>
          <p:cNvSpPr>
            <a:spLocks noGrp="1"/>
          </p:cNvSpPr>
          <p:nvPr>
            <p:ph type="ftr" sz="quarter" idx="11"/>
          </p:nvPr>
        </p:nvSpPr>
        <p:spPr>
          <a:xfrm>
            <a:off x="609600" y="6400800"/>
            <a:ext cx="6807200" cy="30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416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-2795" y="6391657"/>
            <a:ext cx="612396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19"/>
          <p:cNvSpPr>
            <a:spLocks noGrp="1"/>
          </p:cNvSpPr>
          <p:nvPr>
            <p:ph type="ftr" sz="quarter" idx="11"/>
          </p:nvPr>
        </p:nvSpPr>
        <p:spPr>
          <a:xfrm>
            <a:off x="609600" y="6400800"/>
            <a:ext cx="6807200" cy="304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0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2">
    <p:bg>
      <p:bgPr>
        <a:solidFill>
          <a:srgbClr val="AB19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990601"/>
            <a:ext cx="3383438" cy="110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182" y="2693986"/>
            <a:ext cx="4260818" cy="417223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2537925"/>
            <a:ext cx="9144000" cy="1524001"/>
          </a:xfrm>
        </p:spPr>
        <p:txBody>
          <a:bodyPr>
            <a:no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609600" y="4293573"/>
            <a:ext cx="9144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630661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1074400" cy="10668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3709" y="1524001"/>
            <a:ext cx="7058691" cy="46481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1890" y="1524000"/>
            <a:ext cx="3564876" cy="4648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2447147" y="3581135"/>
            <a:ext cx="3810000" cy="2117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609600" y="6400800"/>
            <a:ext cx="6807200" cy="30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0458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09600" y="1524000"/>
            <a:ext cx="7823200" cy="46482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737600" y="1524000"/>
            <a:ext cx="2844800" cy="4648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79207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131" y="1066834"/>
            <a:ext cx="4459738" cy="442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18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143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215900" dist="76200" dir="54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475" y="1447800"/>
            <a:ext cx="9144000" cy="1676400"/>
          </a:xfrm>
        </p:spPr>
        <p:txBody>
          <a:bodyPr anchor="b" anchorCtr="0"/>
          <a:lstStyle>
            <a:lvl1pPr algn="l">
              <a:defRPr lang="en-US" sz="40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475" y="3124200"/>
            <a:ext cx="9144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25475" y="6400800"/>
            <a:ext cx="680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8" name="Picture 7" descr="greyWatermark-2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9092" y="2703302"/>
            <a:ext cx="4242908" cy="4154698"/>
          </a:xfrm>
          <a:prstGeom prst="rect">
            <a:avLst/>
          </a:prstGeom>
        </p:spPr>
      </p:pic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45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709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1676400"/>
            <a:ext cx="4876800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0"/>
            <a:ext cx="4876800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19"/>
          <p:cNvSpPr>
            <a:spLocks noGrp="1"/>
          </p:cNvSpPr>
          <p:nvPr>
            <p:ph type="ftr" sz="quarter" idx="11"/>
          </p:nvPr>
        </p:nvSpPr>
        <p:spPr>
          <a:xfrm>
            <a:off x="609600" y="6400800"/>
            <a:ext cx="6807200" cy="30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1496736"/>
            <a:ext cx="48768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6000" y="2216400"/>
            <a:ext cx="4876800" cy="3955800"/>
          </a:xfrm>
        </p:spPr>
        <p:txBody>
          <a:bodyPr anchor="t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1496736"/>
            <a:ext cx="48768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2216400"/>
            <a:ext cx="4876800" cy="3955800"/>
          </a:xfrm>
        </p:spPr>
        <p:txBody>
          <a:bodyPr anchor="t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609600" y="6400800"/>
            <a:ext cx="6807200" cy="30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19"/>
          <p:cNvSpPr>
            <a:spLocks noGrp="1"/>
          </p:cNvSpPr>
          <p:nvPr>
            <p:ph type="ftr" sz="quarter" idx="11"/>
          </p:nvPr>
        </p:nvSpPr>
        <p:spPr>
          <a:xfrm>
            <a:off x="609600" y="6400800"/>
            <a:ext cx="6807200" cy="30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" y="6391657"/>
            <a:ext cx="612396" cy="365125"/>
          </a:xfrm>
        </p:spPr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19"/>
          <p:cNvSpPr>
            <a:spLocks noGrp="1"/>
          </p:cNvSpPr>
          <p:nvPr>
            <p:ph type="ftr" sz="quarter" idx="11"/>
          </p:nvPr>
        </p:nvSpPr>
        <p:spPr>
          <a:xfrm>
            <a:off x="609600" y="6400800"/>
            <a:ext cx="6807200" cy="30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1074400" cy="10668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3709" y="1524001"/>
            <a:ext cx="7058691" cy="46481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1890" y="1524000"/>
            <a:ext cx="3564876" cy="4648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2447147" y="3581135"/>
            <a:ext cx="3810000" cy="2117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609600" y="6400800"/>
            <a:ext cx="6807200" cy="30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338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51367"/>
            <a:ext cx="10972800" cy="8001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72800" cy="464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" y="6387664"/>
            <a:ext cx="609600" cy="394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9600" y="1234967"/>
            <a:ext cx="11582400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315200" y="6400800"/>
            <a:ext cx="4470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Worcester Polytechnic Institute</a:t>
            </a: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400800"/>
            <a:ext cx="680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2" r:id="rId2"/>
    <p:sldLayoutId id="2147483663" r:id="rId3"/>
    <p:sldLayoutId id="2147483695" r:id="rId4"/>
    <p:sldLayoutId id="2147483664" r:id="rId5"/>
    <p:sldLayoutId id="2147483665" r:id="rId6"/>
    <p:sldLayoutId id="2147483666" r:id="rId7"/>
    <p:sldLayoutId id="2147483667" r:id="rId8"/>
    <p:sldLayoutId id="2147483683" r:id="rId9"/>
    <p:sldLayoutId id="2147483696" r:id="rId10"/>
    <p:sldLayoutId id="2147483708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>
              <a:lumMod val="85000"/>
              <a:lumOff val="15000"/>
            </a:schemeClr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5000"/>
        </a:lnSpc>
        <a:spcBef>
          <a:spcPts val="1200"/>
        </a:spcBef>
        <a:buClr>
          <a:schemeClr val="bg2"/>
        </a:buClr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594360" indent="-27432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Verdana" pitchFamily="34" charset="0"/>
        <a:buChar char="─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86868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1430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Courier New" pitchFamily="49" charset="0"/>
        <a:buChar char="o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3716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42900"/>
            <a:ext cx="10972800" cy="8001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72800" cy="464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" y="6391657"/>
            <a:ext cx="609600" cy="3139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9600" y="1234967"/>
            <a:ext cx="11582400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315200" y="6400800"/>
            <a:ext cx="4470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Worcester Polytechnic Institute</a:t>
            </a: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400800"/>
            <a:ext cx="680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894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5000"/>
        </a:lnSpc>
        <a:spcBef>
          <a:spcPts val="1200"/>
        </a:spcBef>
        <a:buClr>
          <a:schemeClr val="bg2"/>
        </a:buClr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594360" indent="-27432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Verdana" pitchFamily="34" charset="0"/>
        <a:buChar char="─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86868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1430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Courier New" pitchFamily="49" charset="0"/>
        <a:buChar char="o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3716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0831" y="476618"/>
            <a:ext cx="9144000" cy="1524001"/>
          </a:xfrm>
        </p:spPr>
        <p:txBody>
          <a:bodyPr/>
          <a:lstStyle/>
          <a:p>
            <a:r>
              <a:rPr lang="en-US" dirty="0">
                <a:latin typeface="Verdana"/>
                <a:ea typeface="Verdana"/>
              </a:rPr>
              <a:t>Depth Supervised </a:t>
            </a:r>
            <a:r>
              <a:rPr lang="en-US" dirty="0" err="1">
                <a:latin typeface="Verdana"/>
                <a:ea typeface="Verdana"/>
              </a:rPr>
              <a:t>NeRF</a:t>
            </a:r>
            <a:endParaRPr lang="en-US" dirty="0" err="1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F8E28D1-B54F-CA8B-DEB5-A61A8277F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75447" y="6462343"/>
            <a:ext cx="2520461" cy="238369"/>
          </a:xfrm>
        </p:spPr>
        <p:txBody>
          <a:bodyPr>
            <a:normAutofit fontScale="32500" lnSpcReduction="20000"/>
          </a:bodyPr>
          <a:lstStyle/>
          <a:p>
            <a:r>
              <a:rPr lang="en-US" dirty="0">
                <a:latin typeface="Verdana"/>
                <a:ea typeface="Verdana"/>
              </a:rPr>
              <a:t>Shounak Naik, Prof. Ziming Zhang</a:t>
            </a:r>
            <a:endParaRPr lang="en-US" dirty="0"/>
          </a:p>
        </p:txBody>
      </p:sp>
      <p:pic>
        <p:nvPicPr>
          <p:cNvPr id="6" name="Picture 5" descr="teaser">
            <a:extLst>
              <a:ext uri="{FF2B5EF4-FFF2-40B4-BE49-F238E27FC236}">
                <a16:creationId xmlns:a16="http://schemas.microsoft.com/office/drawing/2014/main" id="{3128DA8B-59E3-1DCC-FCB5-1562F7A71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15" y="2489319"/>
            <a:ext cx="8046720" cy="33572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 descr="A yellow dot on a blue background&#10;&#10;Description automatically generated">
            <a:extLst>
              <a:ext uri="{FF2B5EF4-FFF2-40B4-BE49-F238E27FC236}">
                <a16:creationId xmlns:a16="http://schemas.microsoft.com/office/drawing/2014/main" id="{E0DCD2FF-DDE7-3258-4531-A4485FF0DF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31" r="258" b="-1031"/>
          <a:stretch/>
        </p:blipFill>
        <p:spPr>
          <a:xfrm>
            <a:off x="8283526" y="3086157"/>
            <a:ext cx="3761963" cy="18951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3130B1-7E35-88F4-18D3-886AD7A0C8A6}"/>
              </a:ext>
            </a:extLst>
          </p:cNvPr>
          <p:cNvSpPr txBox="1"/>
          <p:nvPr/>
        </p:nvSpPr>
        <p:spPr>
          <a:xfrm>
            <a:off x="9005626" y="5167923"/>
            <a:ext cx="232666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Seaford"/>
                <a:ea typeface="Verdana"/>
              </a:rPr>
              <a:t>Depth from Attention </a:t>
            </a:r>
            <a:endParaRPr lang="en-US" dirty="0">
              <a:latin typeface="Seaford"/>
            </a:endParaRPr>
          </a:p>
          <a:p>
            <a:pPr algn="ctr"/>
            <a:r>
              <a:rPr lang="en-US" sz="1600" dirty="0">
                <a:latin typeface="Seaford"/>
                <a:ea typeface="Verdana"/>
              </a:rPr>
              <a:t>vs</a:t>
            </a:r>
          </a:p>
          <a:p>
            <a:pPr algn="ctr"/>
            <a:r>
              <a:rPr lang="en-US" sz="1600" dirty="0">
                <a:latin typeface="Seaford"/>
                <a:ea typeface="Verdana"/>
              </a:rPr>
              <a:t>Depth from Point Cloud</a:t>
            </a:r>
          </a:p>
        </p:txBody>
      </p:sp>
    </p:spTree>
    <p:extLst>
      <p:ext uri="{BB962C8B-B14F-4D97-AF65-F5344CB8AC3E}">
        <p14:creationId xmlns:p14="http://schemas.microsoft.com/office/powerpoint/2010/main" val="4283092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/>
                <a:ea typeface="Verdana"/>
              </a:rPr>
              <a:t>COLMAP and </a:t>
            </a:r>
            <a:r>
              <a:rPr lang="en-US" dirty="0" err="1">
                <a:latin typeface="Verdana"/>
                <a:ea typeface="Verdana"/>
              </a:rPr>
              <a:t>NeRF</a:t>
            </a:r>
            <a:r>
              <a:rPr lang="en-US" dirty="0">
                <a:latin typeface="Verdana"/>
                <a:ea typeface="Verdana"/>
              </a:rPr>
              <a:t> Frames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3F24E1E2-082C-5A60-3B5F-9066FEBC4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49" y="3765063"/>
            <a:ext cx="2781628" cy="27373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B0CF54-702D-23B4-E139-E2B7181A4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87" y="1347178"/>
            <a:ext cx="2883321" cy="2317259"/>
          </a:xfrm>
          <a:prstGeom prst="rect">
            <a:avLst/>
          </a:prstGeom>
        </p:spPr>
      </p:pic>
      <p:pic>
        <p:nvPicPr>
          <p:cNvPr id="9" name="Picture 8" descr="A yellow squares with red arrows&#10;&#10;Description automatically generated">
            <a:extLst>
              <a:ext uri="{FF2B5EF4-FFF2-40B4-BE49-F238E27FC236}">
                <a16:creationId xmlns:a16="http://schemas.microsoft.com/office/drawing/2014/main" id="{7FB55D4A-BAA6-2364-61B0-14A4C3861C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4221" y="4640996"/>
            <a:ext cx="2967405" cy="1483703"/>
          </a:xfrm>
          <a:prstGeom prst="rect">
            <a:avLst/>
          </a:prstGeom>
        </p:spPr>
      </p:pic>
      <p:pic>
        <p:nvPicPr>
          <p:cNvPr id="10" name="Picture 9" descr="A yellow triangles on a black background&#10;&#10;Description automatically generated">
            <a:extLst>
              <a:ext uri="{FF2B5EF4-FFF2-40B4-BE49-F238E27FC236}">
                <a16:creationId xmlns:a16="http://schemas.microsoft.com/office/drawing/2014/main" id="{A20E9DF8-E2DD-2CA8-4B58-5E16E2EB7D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8184" y="1607649"/>
            <a:ext cx="2430586" cy="1866657"/>
          </a:xfrm>
          <a:prstGeom prst="rect">
            <a:avLst/>
          </a:prstGeom>
        </p:spPr>
      </p:pic>
      <p:pic>
        <p:nvPicPr>
          <p:cNvPr id="11" name="Picture 10" descr="A colmap and red and yellow arrows&#10;&#10;Description automatically generated">
            <a:extLst>
              <a:ext uri="{FF2B5EF4-FFF2-40B4-BE49-F238E27FC236}">
                <a16:creationId xmlns:a16="http://schemas.microsoft.com/office/drawing/2014/main" id="{2C6A6296-A0CF-3C07-11EA-CE21400B8A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5298" y="1778611"/>
            <a:ext cx="2972777" cy="1651733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4E64C145-8BCA-A156-6725-1F132A93A2DE}"/>
              </a:ext>
            </a:extLst>
          </p:cNvPr>
          <p:cNvSpPr/>
          <p:nvPr/>
        </p:nvSpPr>
        <p:spPr bwMode="auto">
          <a:xfrm>
            <a:off x="7668104" y="2600530"/>
            <a:ext cx="978407" cy="484632"/>
          </a:xfrm>
          <a:prstGeom prst="rightArrow">
            <a:avLst/>
          </a:prstGeom>
          <a:solidFill>
            <a:schemeClr val="accent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DEADC96-E398-6267-2B9A-367D62E0359A}"/>
              </a:ext>
            </a:extLst>
          </p:cNvPr>
          <p:cNvSpPr/>
          <p:nvPr/>
        </p:nvSpPr>
        <p:spPr bwMode="auto">
          <a:xfrm>
            <a:off x="3512517" y="2596867"/>
            <a:ext cx="978407" cy="484632"/>
          </a:xfrm>
          <a:prstGeom prst="rightArrow">
            <a:avLst/>
          </a:prstGeom>
          <a:solidFill>
            <a:schemeClr val="accent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085A8E1-8F44-FB0B-FFD9-049E65A10B9C}"/>
              </a:ext>
            </a:extLst>
          </p:cNvPr>
          <p:cNvSpPr/>
          <p:nvPr/>
        </p:nvSpPr>
        <p:spPr bwMode="auto">
          <a:xfrm rot="5400000">
            <a:off x="9617065" y="3533492"/>
            <a:ext cx="792792" cy="465094"/>
          </a:xfrm>
          <a:prstGeom prst="rightArrow">
            <a:avLst/>
          </a:prstGeom>
          <a:solidFill>
            <a:schemeClr val="accent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06637E2-89FA-3CDE-1B42-F01A0303420E}"/>
              </a:ext>
            </a:extLst>
          </p:cNvPr>
          <p:cNvSpPr/>
          <p:nvPr/>
        </p:nvSpPr>
        <p:spPr bwMode="auto">
          <a:xfrm rot="10800000">
            <a:off x="3512517" y="5146636"/>
            <a:ext cx="978407" cy="484632"/>
          </a:xfrm>
          <a:prstGeom prst="rightArrow">
            <a:avLst/>
          </a:prstGeom>
          <a:solidFill>
            <a:schemeClr val="accent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8F7212-D92C-179A-69BB-AE10A067A7AD}"/>
              </a:ext>
            </a:extLst>
          </p:cNvPr>
          <p:cNvSpPr txBox="1"/>
          <p:nvPr/>
        </p:nvSpPr>
        <p:spPr>
          <a:xfrm>
            <a:off x="781538" y="1436077"/>
            <a:ext cx="227639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ea typeface="Verdana"/>
              </a:rPr>
              <a:t>COLMAP Point Cloud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27CC34-9754-CA45-5F5D-A0978C032296}"/>
              </a:ext>
            </a:extLst>
          </p:cNvPr>
          <p:cNvSpPr txBox="1"/>
          <p:nvPr/>
        </p:nvSpPr>
        <p:spPr>
          <a:xfrm>
            <a:off x="390768" y="6506307"/>
            <a:ext cx="396435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err="1">
                <a:ea typeface="Verdana"/>
              </a:rPr>
              <a:t>NeRF</a:t>
            </a:r>
            <a:r>
              <a:rPr lang="en-US" sz="1600" dirty="0">
                <a:ea typeface="Verdana"/>
              </a:rPr>
              <a:t> compliant COLMAP Point Cloud</a:t>
            </a:r>
            <a:endParaRPr lang="en-US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43C31B3-6CE1-DA2C-0975-D30047DBDD32}"/>
              </a:ext>
            </a:extLst>
          </p:cNvPr>
          <p:cNvSpPr/>
          <p:nvPr/>
        </p:nvSpPr>
        <p:spPr bwMode="auto">
          <a:xfrm rot="10800000">
            <a:off x="7596055" y="5136867"/>
            <a:ext cx="978407" cy="484632"/>
          </a:xfrm>
          <a:prstGeom prst="rightArrow">
            <a:avLst/>
          </a:prstGeom>
          <a:solidFill>
            <a:schemeClr val="accent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0" name="Picture 19" descr="A group of triangles on a black background&#10;&#10;Description automatically generated">
            <a:extLst>
              <a:ext uri="{FF2B5EF4-FFF2-40B4-BE49-F238E27FC236}">
                <a16:creationId xmlns:a16="http://schemas.microsoft.com/office/drawing/2014/main" id="{A510A8CE-C2F7-C84A-A0C2-6C399F135C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85593" y="4409954"/>
            <a:ext cx="2420816" cy="193601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0816AE3-C80F-8A6B-621D-A8274F85F771}"/>
              </a:ext>
            </a:extLst>
          </p:cNvPr>
          <p:cNvSpPr txBox="1"/>
          <p:nvPr/>
        </p:nvSpPr>
        <p:spPr>
          <a:xfrm>
            <a:off x="5539154" y="6389077"/>
            <a:ext cx="11112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dirty="0">
                <a:ea typeface="Verdana"/>
              </a:rPr>
              <a:t>Transformation </a:t>
            </a:r>
            <a:endParaRPr lang="en-US" sz="900">
              <a:ea typeface="Verdana"/>
            </a:endParaRPr>
          </a:p>
          <a:p>
            <a:pPr algn="ctr"/>
            <a:r>
              <a:rPr lang="en-US" sz="900" dirty="0">
                <a:ea typeface="Verdana"/>
              </a:rPr>
              <a:t>is noisy</a:t>
            </a:r>
          </a:p>
        </p:txBody>
      </p:sp>
    </p:spTree>
    <p:extLst>
      <p:ext uri="{BB962C8B-B14F-4D97-AF65-F5344CB8AC3E}">
        <p14:creationId xmlns:p14="http://schemas.microsoft.com/office/powerpoint/2010/main" val="564829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/>
                <a:ea typeface="Verdana"/>
              </a:rPr>
              <a:t>KL Divergence  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9" name="Picture 8" descr="A blue line graph with white text&#10;&#10;Description automatically generated">
            <a:extLst>
              <a:ext uri="{FF2B5EF4-FFF2-40B4-BE49-F238E27FC236}">
                <a16:creationId xmlns:a16="http://schemas.microsoft.com/office/drawing/2014/main" id="{291E0117-B1A6-4CC0-8D3E-4E924B488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136" y="1300627"/>
            <a:ext cx="4328746" cy="2587381"/>
          </a:xfrm>
          <a:prstGeom prst="rect">
            <a:avLst/>
          </a:prstGeom>
        </p:spPr>
      </p:pic>
      <p:pic>
        <p:nvPicPr>
          <p:cNvPr id="10" name="Picture 9" descr="A graph with blue lines&#10;&#10;Description automatically generated">
            <a:extLst>
              <a:ext uri="{FF2B5EF4-FFF2-40B4-BE49-F238E27FC236}">
                <a16:creationId xmlns:a16="http://schemas.microsoft.com/office/drawing/2014/main" id="{F9D0C984-816A-55C6-4FF1-9487DAC07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7539" y="1301017"/>
            <a:ext cx="4449152" cy="25854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AD3805-BB63-E78C-0051-F8D4DB8BA5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1979" y="4465636"/>
            <a:ext cx="3591658" cy="21177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A51B72A-AA85-4596-9BAD-4E36C9E65C77}"/>
              </a:ext>
            </a:extLst>
          </p:cNvPr>
          <p:cNvSpPr txBox="1"/>
          <p:nvPr/>
        </p:nvSpPr>
        <p:spPr>
          <a:xfrm>
            <a:off x="2158999" y="3888153"/>
            <a:ext cx="283923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ea typeface="Verdana"/>
              </a:rPr>
              <a:t>PSNR Without Depth Loss</a:t>
            </a:r>
            <a:endParaRPr lang="en-US" sz="1600" dirty="0" err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021015-527A-6576-EA59-318B37A0C5BD}"/>
              </a:ext>
            </a:extLst>
          </p:cNvPr>
          <p:cNvSpPr txBox="1"/>
          <p:nvPr/>
        </p:nvSpPr>
        <p:spPr>
          <a:xfrm>
            <a:off x="6984999" y="3809999"/>
            <a:ext cx="405893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ea typeface="Verdana"/>
              </a:rPr>
              <a:t>PSNR With KL Divergence Depth Loss</a:t>
            </a:r>
            <a:endParaRPr lang="en-US" sz="1600" dirty="0" err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0F9C62-673C-CE91-322A-1019E151CAA4}"/>
              </a:ext>
            </a:extLst>
          </p:cNvPr>
          <p:cNvSpPr txBox="1"/>
          <p:nvPr/>
        </p:nvSpPr>
        <p:spPr>
          <a:xfrm>
            <a:off x="1758460" y="6516075"/>
            <a:ext cx="288393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ea typeface="Verdana"/>
              </a:rPr>
              <a:t>KL Divergence Depth Loss</a:t>
            </a:r>
            <a:endParaRPr lang="en-US" sz="1600" dirty="0" err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BAB13-D044-0D88-D937-D72A5E9D178F}"/>
              </a:ext>
            </a:extLst>
          </p:cNvPr>
          <p:cNvSpPr txBox="1"/>
          <p:nvPr/>
        </p:nvSpPr>
        <p:spPr>
          <a:xfrm>
            <a:off x="7388352" y="5265615"/>
            <a:ext cx="3236142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Seaford"/>
                <a:ea typeface="Verdana"/>
              </a:rPr>
              <a:t>P - COLMAP, Q- Attention</a:t>
            </a:r>
          </a:p>
          <a:p>
            <a:pPr algn="ctr"/>
            <a:r>
              <a:rPr lang="en-US" sz="1600" dirty="0">
                <a:latin typeface="Seaford"/>
                <a:ea typeface="Verdana"/>
              </a:rPr>
              <a:t>P changing with batching and </a:t>
            </a:r>
          </a:p>
          <a:p>
            <a:pPr algn="ctr"/>
            <a:r>
              <a:rPr lang="en-US" sz="1600" dirty="0">
                <a:latin typeface="Seaford"/>
                <a:ea typeface="Verdana"/>
              </a:rPr>
              <a:t>converting to probability function.</a:t>
            </a:r>
          </a:p>
          <a:p>
            <a:pPr algn="ctr"/>
            <a:r>
              <a:rPr lang="en-US" sz="1600" dirty="0">
                <a:latin typeface="Seaford"/>
                <a:ea typeface="Verdana"/>
              </a:rPr>
              <a:t>Moving target problem.</a:t>
            </a:r>
          </a:p>
          <a:p>
            <a:pPr algn="ctr"/>
            <a:endParaRPr lang="en-US" sz="1600" dirty="0">
              <a:latin typeface="Seaford"/>
              <a:ea typeface="Verdan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40B5F0-8B03-2393-DB52-A515AB0AC9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0593" y="4789853"/>
            <a:ext cx="2092815" cy="47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341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02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/>
                <a:ea typeface="Verdana"/>
              </a:rPr>
              <a:t>Mean Squared Error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" name="Picture 2" descr="A blue line graph with white text&#10;&#10;Description automatically generated">
            <a:extLst>
              <a:ext uri="{FF2B5EF4-FFF2-40B4-BE49-F238E27FC236}">
                <a16:creationId xmlns:a16="http://schemas.microsoft.com/office/drawing/2014/main" id="{D769A043-80C9-0222-B9A6-E4A18578F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6" y="1360732"/>
            <a:ext cx="4028587" cy="2417153"/>
          </a:xfrm>
          <a:prstGeom prst="rect">
            <a:avLst/>
          </a:prstGeom>
        </p:spPr>
      </p:pic>
      <p:pic>
        <p:nvPicPr>
          <p:cNvPr id="4" name="Picture 3" descr="A graph with blue lines&#10;&#10;Description automatically generated">
            <a:extLst>
              <a:ext uri="{FF2B5EF4-FFF2-40B4-BE49-F238E27FC236}">
                <a16:creationId xmlns:a16="http://schemas.microsoft.com/office/drawing/2014/main" id="{DC094BA0-552E-5F8F-9490-31D9AE162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2629" y="1429116"/>
            <a:ext cx="4028588" cy="23487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D567B7-3ABF-4FF6-E38A-A75C5B6F0548}"/>
              </a:ext>
            </a:extLst>
          </p:cNvPr>
          <p:cNvSpPr txBox="1"/>
          <p:nvPr/>
        </p:nvSpPr>
        <p:spPr>
          <a:xfrm>
            <a:off x="605691" y="3790461"/>
            <a:ext cx="283923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ea typeface="Verdana"/>
              </a:rPr>
              <a:t>PSNR Without Depth Loss</a:t>
            </a:r>
            <a:endParaRPr lang="en-US" sz="1600" dirty="0" err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9E561-A23B-29BC-5496-B6E88FBC8D58}"/>
              </a:ext>
            </a:extLst>
          </p:cNvPr>
          <p:cNvSpPr txBox="1"/>
          <p:nvPr/>
        </p:nvSpPr>
        <p:spPr>
          <a:xfrm>
            <a:off x="4708769" y="3839307"/>
            <a:ext cx="302037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ea typeface="Verdana"/>
              </a:rPr>
              <a:t>PSNR With MSE Depth Loss</a:t>
            </a:r>
            <a:endParaRPr lang="en-US" sz="1600" dirty="0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90E0BB-CBBA-131B-C4D7-6998C4330D3E}"/>
              </a:ext>
            </a:extLst>
          </p:cNvPr>
          <p:cNvSpPr txBox="1"/>
          <p:nvPr/>
        </p:nvSpPr>
        <p:spPr>
          <a:xfrm>
            <a:off x="9222152" y="3839306"/>
            <a:ext cx="184537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ea typeface="Verdana"/>
              </a:rPr>
              <a:t>MSE Depth Loss</a:t>
            </a:r>
            <a:endParaRPr lang="en-US" sz="1600" dirty="0" err="1"/>
          </a:p>
        </p:txBody>
      </p:sp>
      <p:pic>
        <p:nvPicPr>
          <p:cNvPr id="11" name="Picture 10" descr="A graph with blue lines&#10;&#10;Description automatically generated">
            <a:extLst>
              <a:ext uri="{FF2B5EF4-FFF2-40B4-BE49-F238E27FC236}">
                <a16:creationId xmlns:a16="http://schemas.microsoft.com/office/drawing/2014/main" id="{B8B4621A-82C4-A6B9-A338-1905E9618A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6819" y="1362196"/>
            <a:ext cx="4166821" cy="2472837"/>
          </a:xfrm>
          <a:prstGeom prst="rect">
            <a:avLst/>
          </a:prstGeom>
        </p:spPr>
      </p:pic>
      <p:pic>
        <p:nvPicPr>
          <p:cNvPr id="9" name="Picture 8" descr="A small green and white bed&#10;&#10;Description automatically generated">
            <a:extLst>
              <a:ext uri="{FF2B5EF4-FFF2-40B4-BE49-F238E27FC236}">
                <a16:creationId xmlns:a16="http://schemas.microsoft.com/office/drawing/2014/main" id="{8A16624F-93B5-355E-5C8C-B4E23726F4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513" y="4490915"/>
            <a:ext cx="1397978" cy="1432171"/>
          </a:xfrm>
          <a:prstGeom prst="rect">
            <a:avLst/>
          </a:prstGeom>
        </p:spPr>
      </p:pic>
      <p:pic>
        <p:nvPicPr>
          <p:cNvPr id="12" name="Picture 11" descr="A watermelon chair with legs&#10;&#10;Description automatically generated">
            <a:extLst>
              <a:ext uri="{FF2B5EF4-FFF2-40B4-BE49-F238E27FC236}">
                <a16:creationId xmlns:a16="http://schemas.microsoft.com/office/drawing/2014/main" id="{5EE6E479-B11F-2931-B665-4E44BA5371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5281" y="4490914"/>
            <a:ext cx="1505439" cy="14321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C08697C-DECD-9A35-6594-B654F51681FB}"/>
              </a:ext>
            </a:extLst>
          </p:cNvPr>
          <p:cNvSpPr txBox="1"/>
          <p:nvPr/>
        </p:nvSpPr>
        <p:spPr>
          <a:xfrm>
            <a:off x="1328615" y="6262076"/>
            <a:ext cx="168026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ea typeface="Verdana"/>
              </a:rPr>
              <a:t>No Depth Loss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D0196F-5171-7808-62F5-93B734F804B2}"/>
              </a:ext>
            </a:extLst>
          </p:cNvPr>
          <p:cNvSpPr txBox="1"/>
          <p:nvPr/>
        </p:nvSpPr>
        <p:spPr>
          <a:xfrm>
            <a:off x="664307" y="5920153"/>
            <a:ext cx="136608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ea typeface="Verdana"/>
              </a:rPr>
              <a:t>150 epochs</a:t>
            </a:r>
            <a:endParaRPr lang="en-US" sz="1600" dirty="0" err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A8113B-2A8A-8CB9-2171-FE42ECFC6334}"/>
              </a:ext>
            </a:extLst>
          </p:cNvPr>
          <p:cNvSpPr txBox="1"/>
          <p:nvPr/>
        </p:nvSpPr>
        <p:spPr>
          <a:xfrm>
            <a:off x="2364153" y="5920153"/>
            <a:ext cx="136608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ea typeface="Verdana"/>
              </a:rPr>
              <a:t>600 epochs</a:t>
            </a:r>
            <a:endParaRPr lang="en-US" sz="1600" dirty="0" err="1"/>
          </a:p>
        </p:txBody>
      </p:sp>
      <p:pic>
        <p:nvPicPr>
          <p:cNvPr id="17" name="Picture 16" descr="A green and gold chair&#10;&#10;Description automatically generated">
            <a:extLst>
              <a:ext uri="{FF2B5EF4-FFF2-40B4-BE49-F238E27FC236}">
                <a16:creationId xmlns:a16="http://schemas.microsoft.com/office/drawing/2014/main" id="{75A56523-4F87-1A3E-2AC4-73CB18B772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93974" y="4490915"/>
            <a:ext cx="1720362" cy="163732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DF30D0B-FEC1-8835-F914-673BA696C9EF}"/>
              </a:ext>
            </a:extLst>
          </p:cNvPr>
          <p:cNvSpPr txBox="1"/>
          <p:nvPr/>
        </p:nvSpPr>
        <p:spPr>
          <a:xfrm>
            <a:off x="9769229" y="6125306"/>
            <a:ext cx="155119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ea typeface="Verdana"/>
              </a:rPr>
              <a:t>Ground Truth</a:t>
            </a:r>
            <a:endParaRPr lang="en-US" dirty="0"/>
          </a:p>
        </p:txBody>
      </p:sp>
      <p:pic>
        <p:nvPicPr>
          <p:cNvPr id="19" name="Picture 18" descr="A green and white chair&#10;&#10;Description automatically generated">
            <a:extLst>
              <a:ext uri="{FF2B5EF4-FFF2-40B4-BE49-F238E27FC236}">
                <a16:creationId xmlns:a16="http://schemas.microsoft.com/office/drawing/2014/main" id="{61FC2959-1F60-3C90-D636-CE537C8FD9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30897" y="4490916"/>
            <a:ext cx="1720361" cy="163732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441C4AB-48E5-5E28-E8FC-D061DD80C3D8}"/>
              </a:ext>
            </a:extLst>
          </p:cNvPr>
          <p:cNvSpPr txBox="1"/>
          <p:nvPr/>
        </p:nvSpPr>
        <p:spPr>
          <a:xfrm>
            <a:off x="8714153" y="586154"/>
            <a:ext cx="274023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Seaford"/>
                <a:ea typeface="Verdana"/>
              </a:rPr>
              <a:t>Results from 100 poses, </a:t>
            </a:r>
          </a:p>
          <a:p>
            <a:r>
              <a:rPr lang="en-US" sz="1600" dirty="0">
                <a:latin typeface="Seaford"/>
                <a:ea typeface="Verdana"/>
              </a:rPr>
              <a:t>similar results from 25 poses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0B09EB5-FAFE-2599-4058-B0432FE8D4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42205" y="4490915"/>
            <a:ext cx="1505439" cy="143217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6A774A2-723F-499A-EC66-4A2B40C84338}"/>
              </a:ext>
            </a:extLst>
          </p:cNvPr>
          <p:cNvSpPr txBox="1"/>
          <p:nvPr/>
        </p:nvSpPr>
        <p:spPr>
          <a:xfrm>
            <a:off x="5294921" y="6242536"/>
            <a:ext cx="184537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ea typeface="Verdana"/>
              </a:rPr>
              <a:t>MSE Depth Loss</a:t>
            </a:r>
            <a:endParaRPr lang="en-US" dirty="0"/>
          </a:p>
        </p:txBody>
      </p:sp>
      <p:pic>
        <p:nvPicPr>
          <p:cNvPr id="24" name="Picture 23" descr="A green object with white spots&#10;&#10;Description automatically generated">
            <a:extLst>
              <a:ext uri="{FF2B5EF4-FFF2-40B4-BE49-F238E27FC236}">
                <a16:creationId xmlns:a16="http://schemas.microsoft.com/office/drawing/2014/main" id="{C1B10A3C-6BC5-9BF0-F264-C61C81F4A6B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22036" y="4491404"/>
            <a:ext cx="1501777" cy="143119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A4D15D6-B3C7-93C8-8E01-7B342CF2D89F}"/>
              </a:ext>
            </a:extLst>
          </p:cNvPr>
          <p:cNvSpPr txBox="1"/>
          <p:nvPr/>
        </p:nvSpPr>
        <p:spPr>
          <a:xfrm>
            <a:off x="6398845" y="5920153"/>
            <a:ext cx="136608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ea typeface="Verdana"/>
              </a:rPr>
              <a:t>600 epochs</a:t>
            </a:r>
            <a:endParaRPr lang="en-US" sz="1600" dirty="0" err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35D86A-3967-AFFC-6D50-CFA3285886B7}"/>
              </a:ext>
            </a:extLst>
          </p:cNvPr>
          <p:cNvSpPr txBox="1"/>
          <p:nvPr/>
        </p:nvSpPr>
        <p:spPr>
          <a:xfrm>
            <a:off x="4611076" y="5949460"/>
            <a:ext cx="136608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ea typeface="Verdana"/>
              </a:rPr>
              <a:t>150 epochs</a:t>
            </a:r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27031098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5e1d76e6ed25a0b9acc172e1212e12c5ea2ecb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PI-White">
  <a:themeElements>
    <a:clrScheme name="Custom 56">
      <a:dk1>
        <a:sysClr val="windowText" lastClr="000000"/>
      </a:dk1>
      <a:lt1>
        <a:sysClr val="window" lastClr="FFFFFF"/>
      </a:lt1>
      <a:dk2>
        <a:srgbClr val="6D6D6D"/>
      </a:dk2>
      <a:lt2>
        <a:srgbClr val="AB192D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6D6D6D"/>
      </a:accent6>
      <a:hlink>
        <a:srgbClr val="46A0DC"/>
      </a:hlink>
      <a:folHlink>
        <a:srgbClr val="808DA9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 bwMode="auto">
        <a:solidFill>
          <a:schemeClr val="accent2"/>
        </a:solidFill>
        <a:ln w="12700" cap="sq" algn="ctr">
          <a:solidFill>
            <a:schemeClr val="tx2"/>
          </a:solidFill>
          <a:miter lim="800000"/>
          <a:headEnd/>
          <a:tailEnd/>
        </a:ln>
        <a:effectLst/>
      </a:spPr>
      <a:bodyPr wrap="none" anchor="ctr"/>
      <a:lstStyle>
        <a:defPPr algn="ctr">
          <a:defRPr sz="1600" dirty="0" smtClean="0">
            <a:solidFill>
              <a:schemeClr val="bg1"/>
            </a:solidFill>
            <a:latin typeface="+mn-lt"/>
          </a:defRPr>
        </a:defPPr>
      </a:lstStyle>
    </a:spDef>
    <a:txDef>
      <a:spPr>
        <a:noFill/>
      </a:spPr>
      <a:bodyPr wrap="none" rtlCol="0">
        <a:noAutofit/>
      </a:bodyPr>
      <a:lstStyle>
        <a:defPPr algn="ctr">
          <a:defRPr sz="16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WPI_Gray">
  <a:themeElements>
    <a:clrScheme name="Custom 57">
      <a:dk1>
        <a:srgbClr val="FFFFFF"/>
      </a:dk1>
      <a:lt1>
        <a:srgbClr val="6D6D6D"/>
      </a:lt1>
      <a:dk2>
        <a:srgbClr val="000000"/>
      </a:dk2>
      <a:lt2>
        <a:srgbClr val="FFFFFF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D9CD95"/>
      </a:accent6>
      <a:hlink>
        <a:srgbClr val="46A0DC"/>
      </a:hlink>
      <a:folHlink>
        <a:srgbClr val="808DA9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12700" cap="sq" algn="ctr">
          <a:solidFill>
            <a:schemeClr val="tx1"/>
          </a:solidFill>
          <a:miter lim="800000"/>
          <a:headEnd/>
          <a:tailEnd/>
        </a:ln>
        <a:effectLst/>
      </a:spPr>
      <a:bodyPr wrap="none" rtlCol="0" anchor="ctr"/>
      <a:lstStyle>
        <a:defPPr algn="ctr">
          <a:defRPr sz="1600" dirty="0" smtClean="0">
            <a:solidFill>
              <a:schemeClr val="bg1"/>
            </a:solidFill>
            <a:latin typeface="+mn-lt"/>
          </a:defRPr>
        </a:defPPr>
      </a:lstStyle>
    </a:spDef>
    <a:lnDef>
      <a:spPr bwMode="auto">
        <a:solidFill>
          <a:schemeClr val="accent2"/>
        </a:solidFill>
        <a:ln w="19050" cap="sq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noAutofit/>
      </a:bodyPr>
      <a:lstStyle>
        <a:defPPr algn="ctr">
          <a:defRPr sz="16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WPI_2012Multi</Template>
  <TotalTime>71</TotalTime>
  <Words>1066</Words>
  <Application>Microsoft Office PowerPoint</Application>
  <PresentationFormat>Widescreen</PresentationFormat>
  <Paragraphs>331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WPI-White</vt:lpstr>
      <vt:lpstr>WPI_Gray</vt:lpstr>
      <vt:lpstr>Depth Supervised NeRF</vt:lpstr>
      <vt:lpstr>COLMAP and NeRF Frames</vt:lpstr>
      <vt:lpstr>KL Divergence  </vt:lpstr>
      <vt:lpstr>Mean Squared Error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Title, Verdana Bold 40pt</dc:title>
  <dc:creator>Melissa</dc:creator>
  <cp:lastModifiedBy>Como, Marina</cp:lastModifiedBy>
  <cp:revision>343</cp:revision>
  <dcterms:created xsi:type="dcterms:W3CDTF">2015-05-27T13:16:15Z</dcterms:created>
  <dcterms:modified xsi:type="dcterms:W3CDTF">2024-09-05T18:15:32Z</dcterms:modified>
</cp:coreProperties>
</file>