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29"/>
  </p:notesMasterIdLst>
  <p:sldIdLst>
    <p:sldId id="256" r:id="rId2"/>
    <p:sldId id="297" r:id="rId3"/>
    <p:sldId id="261" r:id="rId4"/>
    <p:sldId id="257" r:id="rId5"/>
    <p:sldId id="298" r:id="rId6"/>
    <p:sldId id="312" r:id="rId7"/>
    <p:sldId id="309" r:id="rId8"/>
    <p:sldId id="310" r:id="rId9"/>
    <p:sldId id="313" r:id="rId10"/>
    <p:sldId id="302" r:id="rId11"/>
    <p:sldId id="258" r:id="rId12"/>
    <p:sldId id="265" r:id="rId13"/>
    <p:sldId id="307" r:id="rId14"/>
    <p:sldId id="314" r:id="rId15"/>
    <p:sldId id="315" r:id="rId16"/>
    <p:sldId id="316" r:id="rId17"/>
    <p:sldId id="320" r:id="rId18"/>
    <p:sldId id="318" r:id="rId19"/>
    <p:sldId id="319" r:id="rId20"/>
    <p:sldId id="321" r:id="rId21"/>
    <p:sldId id="304" r:id="rId22"/>
    <p:sldId id="327" r:id="rId23"/>
    <p:sldId id="325" r:id="rId24"/>
    <p:sldId id="326" r:id="rId25"/>
    <p:sldId id="324" r:id="rId26"/>
    <p:sldId id="322" r:id="rId27"/>
    <p:sldId id="323"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a:srgbClr val="FF2F2F"/>
    <a:srgbClr val="E6E6E6"/>
    <a:srgbClr val="FF4343"/>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35E0B8-A99D-49D4-9D4A-3F075C589DB7}">
  <a:tblStyle styleId="{8135E0B8-A99D-49D4-9D4A-3F075C589D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43" autoAdjust="0"/>
    <p:restoredTop sz="59973" autoAdjust="0"/>
  </p:normalViewPr>
  <p:slideViewPr>
    <p:cSldViewPr snapToGrid="0">
      <p:cViewPr varScale="1">
        <p:scale>
          <a:sx n="53" d="100"/>
          <a:sy n="53" d="100"/>
        </p:scale>
        <p:origin x="190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Before getting in this flow diagram – there is one that thing that I need to define </a:t>
            </a:r>
            <a:r>
              <a:rPr lang="en-US" dirty="0">
                <a:sym typeface="Wingdings" panose="05000000000000000000" pitchFamily="2" charset="2"/>
              </a:rPr>
              <a:t> Kernel: So, kernel is used to calculate the distance between a given datapoint and k centroids and to pick the least distance out of all the k distances. The speedups depend on the number of blocks and the threads per block that are launched to calculate the distances. </a:t>
            </a:r>
          </a:p>
          <a:p>
            <a:pPr marL="158750" indent="0">
              <a:buNone/>
            </a:pPr>
            <a:r>
              <a:rPr lang="en-US" dirty="0">
                <a:sym typeface="Wingdings" panose="05000000000000000000" pitchFamily="2" charset="2"/>
              </a:rPr>
              <a:t>Here, given than we have N datapoints, and have to run P blocks of the kernel. Then for each block, we will have N/P threads. So, it means we are aiming at making the runtime of our program reduced by P times.  </a:t>
            </a:r>
          </a:p>
          <a:p>
            <a:pPr marL="158750" indent="0">
              <a:buNone/>
            </a:pPr>
            <a:endParaRPr lang="en-US" dirty="0">
              <a:sym typeface="Wingdings" panose="05000000000000000000" pitchFamily="2" charset="2"/>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Pool() will launch given number of processes with </a:t>
            </a:r>
            <a:r>
              <a:rPr lang="en-US" dirty="0" err="1"/>
              <a:t>find_cluster</a:t>
            </a:r>
            <a:r>
              <a:rPr lang="en-US" dirty="0"/>
              <a:t> function on multiple processors. Using the Multiprocessing module, inbuilt with python </a:t>
            </a:r>
          </a:p>
          <a:p>
            <a:pPr marL="158750" indent="0">
              <a:buNone/>
            </a:pPr>
            <a:r>
              <a:rPr lang="en-US"/>
              <a:t>Load </a:t>
            </a:r>
            <a:r>
              <a:rPr lang="en-US" dirty="0"/>
              <a:t>is shared by all CPU Processors </a:t>
            </a:r>
          </a:p>
          <a:p>
            <a:pPr marL="158750" indent="0">
              <a:buNone/>
            </a:pPr>
            <a:r>
              <a:rPr lang="en-US" dirty="0"/>
              <a:t>Faster than sequential for large inputs</a:t>
            </a:r>
            <a:endParaRPr lang="en-IN" dirty="0"/>
          </a:p>
        </p:txBody>
      </p:sp>
    </p:spTree>
    <p:extLst>
      <p:ext uri="{BB962C8B-B14F-4D97-AF65-F5344CB8AC3E}">
        <p14:creationId xmlns:p14="http://schemas.microsoft.com/office/powerpoint/2010/main" val="4121581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8891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we took the iris dataset and tried to learn how to form clusters and find centroids using k-means.</a:t>
            </a:r>
          </a:p>
          <a:p>
            <a:r>
              <a:rPr lang="en-US" b="0" dirty="0">
                <a:solidFill>
                  <a:srgbClr val="008000"/>
                </a:solidFill>
                <a:effectLst/>
                <a:latin typeface="Courier New" panose="02070309020205020404" pitchFamily="49" charset="0"/>
              </a:rPr>
              <a:t>We applied the </a:t>
            </a:r>
            <a:r>
              <a:rPr lang="en-US" b="0" dirty="0" err="1">
                <a:solidFill>
                  <a:srgbClr val="008000"/>
                </a:solidFill>
                <a:effectLst/>
                <a:latin typeface="Courier New" panose="02070309020205020404" pitchFamily="49" charset="0"/>
              </a:rPr>
              <a:t>kmeans</a:t>
            </a:r>
            <a:r>
              <a:rPr lang="en-US" b="0" dirty="0">
                <a:solidFill>
                  <a:srgbClr val="008000"/>
                </a:solidFill>
                <a:effectLst/>
                <a:latin typeface="Courier New" panose="02070309020205020404" pitchFamily="49" charset="0"/>
              </a:rPr>
              <a:t> on the dataset for 1 to 11 cluster and then plotted the results onto a line graph, allowing us to observe 'The elbow’</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dirty="0">
                <a:solidFill>
                  <a:srgbClr val="008000"/>
                </a:solidFill>
                <a:effectLst/>
                <a:latin typeface="Courier New" panose="02070309020205020404" pitchFamily="49" charset="0"/>
              </a:rPr>
              <a:t>After that we applied the </a:t>
            </a:r>
            <a:r>
              <a:rPr lang="en-US" b="0" dirty="0" err="1">
                <a:solidFill>
                  <a:srgbClr val="008000"/>
                </a:solidFill>
                <a:effectLst/>
                <a:latin typeface="Courier New" panose="02070309020205020404" pitchFamily="49" charset="0"/>
              </a:rPr>
              <a:t>kmeans</a:t>
            </a:r>
            <a:r>
              <a:rPr lang="en-US" b="0" dirty="0">
                <a:solidFill>
                  <a:srgbClr val="008000"/>
                </a:solidFill>
                <a:effectLst/>
                <a:latin typeface="Courier New" panose="02070309020205020404" pitchFamily="49" charset="0"/>
              </a:rPr>
              <a:t> to the dataset and Created the </a:t>
            </a:r>
            <a:r>
              <a:rPr lang="en-US" b="0" dirty="0" err="1">
                <a:solidFill>
                  <a:srgbClr val="008000"/>
                </a:solidFill>
                <a:effectLst/>
                <a:latin typeface="Courier New" panose="02070309020205020404" pitchFamily="49" charset="0"/>
              </a:rPr>
              <a:t>kmeans</a:t>
            </a:r>
            <a:r>
              <a:rPr lang="en-US" b="0" dirty="0">
                <a:solidFill>
                  <a:srgbClr val="008000"/>
                </a:solidFill>
                <a:effectLst/>
                <a:latin typeface="Courier New" panose="02070309020205020404" pitchFamily="49" charset="0"/>
              </a:rPr>
              <a:t> classifier</a:t>
            </a:r>
            <a:endParaRPr lang="en-US" b="0" dirty="0">
              <a:solidFill>
                <a:srgbClr val="000000"/>
              </a:solidFill>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579101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b="0" dirty="0">
                <a:solidFill>
                  <a:srgbClr val="008000"/>
                </a:solidFill>
                <a:effectLst/>
                <a:latin typeface="Courier New" panose="02070309020205020404" pitchFamily="49" charset="0"/>
              </a:rPr>
              <a:t>Here we created the plot to Visualise the clusters</a:t>
            </a:r>
            <a:endParaRPr lang="en-IN" b="0" dirty="0">
              <a:solidFill>
                <a:srgbClr val="000000"/>
              </a:solidFill>
              <a:effectLst/>
              <a:latin typeface="Courier New" panose="02070309020205020404" pitchFamily="49"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b="0" dirty="0">
                <a:solidFill>
                  <a:srgbClr val="000000"/>
                </a:solidFill>
                <a:effectLst/>
                <a:latin typeface="Courier New" panose="02070309020205020404" pitchFamily="49" charset="0"/>
              </a:rPr>
              <a:t>And also plotted the </a:t>
            </a:r>
            <a:r>
              <a:rPr lang="en-US" b="0" dirty="0">
                <a:solidFill>
                  <a:srgbClr val="008000"/>
                </a:solidFill>
                <a:effectLst/>
                <a:latin typeface="Courier New" panose="02070309020205020404" pitchFamily="49" charset="0"/>
              </a:rPr>
              <a:t>centroids of the clusters</a:t>
            </a:r>
            <a:endParaRPr lang="en-US" b="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43119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dirty="0">
                <a:solidFill>
                  <a:srgbClr val="008000"/>
                </a:solidFill>
                <a:effectLst/>
                <a:latin typeface="Courier New" panose="02070309020205020404" pitchFamily="49" charset="0"/>
              </a:rPr>
              <a:t>The centroids initialized were the ones during the cluster creation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dirty="0">
                <a:solidFill>
                  <a:srgbClr val="008000"/>
                </a:solidFill>
                <a:effectLst/>
                <a:latin typeface="Courier New" panose="02070309020205020404" pitchFamily="49" charset="0"/>
              </a:rPr>
              <a:t>The final centroids are the ones from k-means</a:t>
            </a:r>
            <a:endParaRPr lang="en-US" b="0" dirty="0">
              <a:solidFill>
                <a:srgbClr val="000000"/>
              </a:solidFill>
              <a:effectLst/>
              <a:latin typeface="Courier New" panose="02070309020205020404" pitchFamily="49" charset="0"/>
            </a:endParaRPr>
          </a:p>
          <a:p>
            <a:endParaRPr lang="en-IN" dirty="0"/>
          </a:p>
          <a:p>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626009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62427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solidFill>
                  <a:srgbClr val="000000"/>
                </a:solidFill>
                <a:effectLst/>
                <a:latin typeface="Courier New" panose="02070309020205020404" pitchFamily="49" charset="0"/>
              </a:rPr>
              <a:t>We took the number of samples as 100 and the number of clusters as 3</a:t>
            </a:r>
          </a:p>
          <a:p>
            <a:r>
              <a:rPr lang="en-US" b="0" dirty="0">
                <a:solidFill>
                  <a:srgbClr val="000000"/>
                </a:solidFill>
                <a:effectLst/>
                <a:latin typeface="Courier New" panose="02070309020205020404" pitchFamily="49" charset="0"/>
              </a:rPr>
              <a:t>Then we choose the centroids completely random inside the clusters</a:t>
            </a:r>
          </a:p>
          <a:p>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60399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solidFill>
                  <a:srgbClr val="000000"/>
                </a:solidFill>
                <a:effectLst/>
                <a:latin typeface="Courier New" panose="02070309020205020404" pitchFamily="49" charset="0"/>
              </a:rPr>
              <a:t>Then we put the algorithm to find the distance. And also the map reduce is used for the k-means </a:t>
            </a:r>
          </a:p>
          <a:p>
            <a:r>
              <a:rPr lang="en-US" b="0" dirty="0">
                <a:solidFill>
                  <a:srgbClr val="000000"/>
                </a:solidFill>
                <a:effectLst/>
                <a:latin typeface="Courier New" panose="02070309020205020404" pitchFamily="49" charset="0"/>
              </a:rPr>
              <a:t>The process works in parallel and we get the centroids</a:t>
            </a:r>
          </a:p>
          <a:p>
            <a:r>
              <a:rPr lang="en-US" b="0" dirty="0">
                <a:solidFill>
                  <a:srgbClr val="000000"/>
                </a:solidFill>
                <a:effectLst/>
                <a:latin typeface="Courier New" panose="02070309020205020404" pitchFamily="49" charset="0"/>
              </a:rPr>
              <a:t>Now this two programs helped us gained knowledge on how the k-means works and how we can parallelize it</a:t>
            </a:r>
          </a:p>
        </p:txBody>
      </p:sp>
    </p:spTree>
    <p:extLst>
      <p:ext uri="{BB962C8B-B14F-4D97-AF65-F5344CB8AC3E}">
        <p14:creationId xmlns:p14="http://schemas.microsoft.com/office/powerpoint/2010/main" val="3803536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Coming to the final program we worked on. The program will work on the datasets and the time of processing is calculated from the time the Clustering process starts and till it ends for both sequential and parallel k-means  </a:t>
            </a:r>
          </a:p>
          <a:p>
            <a:r>
              <a:rPr lang="en-IN" dirty="0"/>
              <a:t>We have given the number of clusters from 3 to 9 to test out how the parallel k-means is working in comparison to the sequential k-means</a:t>
            </a:r>
          </a:p>
        </p:txBody>
      </p:sp>
    </p:spTree>
    <p:extLst>
      <p:ext uri="{BB962C8B-B14F-4D97-AF65-F5344CB8AC3E}">
        <p14:creationId xmlns:p14="http://schemas.microsoft.com/office/powerpoint/2010/main" val="168139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output of the code for the dataset – Wholesale Customer </a:t>
            </a:r>
            <a:r>
              <a:rPr lang="en-IN" dirty="0"/>
              <a:t>having 440 data points and 8 attributes</a:t>
            </a:r>
          </a:p>
          <a:p>
            <a:endParaRPr lang="en-US" dirty="0"/>
          </a:p>
        </p:txBody>
      </p:sp>
    </p:spTree>
    <p:extLst>
      <p:ext uri="{BB962C8B-B14F-4D97-AF65-F5344CB8AC3E}">
        <p14:creationId xmlns:p14="http://schemas.microsoft.com/office/powerpoint/2010/main" val="3751526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program also plots the two graphs-</a:t>
            </a:r>
          </a:p>
          <a:p>
            <a:pPr lvl="1"/>
            <a:r>
              <a:rPr lang="en-US" dirty="0"/>
              <a:t>One is the time comparison between the Sequential and Parallel K-Means</a:t>
            </a:r>
          </a:p>
          <a:p>
            <a:pPr marL="615950" lvl="1" indent="0">
              <a:buNone/>
            </a:pPr>
            <a:r>
              <a:rPr lang="en-US" dirty="0"/>
              <a:t>Here Green shows the Parallel whereas Red shows the Sequential…</a:t>
            </a:r>
          </a:p>
          <a:p>
            <a:pPr marL="615950" lvl="1" indent="0">
              <a:buNone/>
            </a:pPr>
            <a:r>
              <a:rPr lang="en-US" dirty="0"/>
              <a:t>We get not so successful results as the Parallel surely is taking a lot of time</a:t>
            </a:r>
            <a:endParaRPr lang="en-IN" dirty="0"/>
          </a:p>
        </p:txBody>
      </p:sp>
    </p:spTree>
    <p:extLst>
      <p:ext uri="{BB962C8B-B14F-4D97-AF65-F5344CB8AC3E}">
        <p14:creationId xmlns:p14="http://schemas.microsoft.com/office/powerpoint/2010/main" val="3908181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 the 2</a:t>
            </a:r>
            <a:r>
              <a:rPr lang="en-US" baseline="30000" dirty="0"/>
              <a:t>nd</a:t>
            </a:r>
            <a:r>
              <a:rPr lang="en-US" dirty="0"/>
              <a:t> graph shows the comparison in the mean iteration time </a:t>
            </a:r>
            <a:endParaRPr lang="en-IN" dirty="0"/>
          </a:p>
        </p:txBody>
      </p:sp>
    </p:spTree>
    <p:extLst>
      <p:ext uri="{BB962C8B-B14F-4D97-AF65-F5344CB8AC3E}">
        <p14:creationId xmlns:p14="http://schemas.microsoft.com/office/powerpoint/2010/main" val="1260214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output of the code for the dataset –  </a:t>
            </a:r>
            <a:r>
              <a:rPr lang="en-US" dirty="0" err="1"/>
              <a:t>Winequality</a:t>
            </a:r>
            <a:r>
              <a:rPr lang="en-US" dirty="0"/>
              <a:t> </a:t>
            </a:r>
            <a:r>
              <a:rPr lang="en-IN" dirty="0"/>
              <a:t>having 4898 data points and 12 attributes</a:t>
            </a:r>
          </a:p>
          <a:p>
            <a:r>
              <a:rPr lang="en-US" dirty="0"/>
              <a:t>We have taken only 8 attributes to make the comparison more easier</a:t>
            </a:r>
          </a:p>
          <a:p>
            <a:r>
              <a:rPr lang="en-US" dirty="0"/>
              <a:t>This is where things get interesting</a:t>
            </a:r>
          </a:p>
        </p:txBody>
      </p:sp>
    </p:spTree>
    <p:extLst>
      <p:ext uri="{BB962C8B-B14F-4D97-AF65-F5344CB8AC3E}">
        <p14:creationId xmlns:p14="http://schemas.microsoft.com/office/powerpoint/2010/main" val="553796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we can see the Parallel K-means is taking almost consistent time as the number of clusters increase but the Series K-Means take more time with more clusters</a:t>
            </a:r>
            <a:endParaRPr lang="en-IN" dirty="0"/>
          </a:p>
        </p:txBody>
      </p:sp>
    </p:spTree>
    <p:extLst>
      <p:ext uri="{BB962C8B-B14F-4D97-AF65-F5344CB8AC3E}">
        <p14:creationId xmlns:p14="http://schemas.microsoft.com/office/powerpoint/2010/main" val="183817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her the consistency of the Parallel-</a:t>
            </a:r>
            <a:r>
              <a:rPr lang="en-US" dirty="0" err="1"/>
              <a:t>Kmeans</a:t>
            </a:r>
            <a:r>
              <a:rPr lang="en-US" dirty="0"/>
              <a:t> is really impressive and so is the linear growth in the iteration time </a:t>
            </a:r>
            <a:r>
              <a:rPr lang="en-US"/>
              <a:t>of Sequential </a:t>
            </a:r>
            <a:endParaRPr lang="en-IN" dirty="0"/>
          </a:p>
        </p:txBody>
      </p:sp>
    </p:spTree>
    <p:extLst>
      <p:ext uri="{BB962C8B-B14F-4D97-AF65-F5344CB8AC3E}">
        <p14:creationId xmlns:p14="http://schemas.microsoft.com/office/powerpoint/2010/main" val="206349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100" dirty="0"/>
              <a:t>This is a constantly growing field and has an influx of algorithms being invented for faster and more reliable results. But the K-Means Clustering algorithm has been used as it is and as a part of many of the new algorithms. K-Means a popularly used clustering algorithm known for its simplicity and correctness. </a:t>
            </a:r>
          </a:p>
          <a:p>
            <a:pPr marL="0" lvl="0" indent="0" algn="l" rtl="0">
              <a:lnSpc>
                <a:spcPct val="100000"/>
              </a:lnSpc>
              <a:spcBef>
                <a:spcPts val="0"/>
              </a:spcBef>
              <a:spcAft>
                <a:spcPts val="0"/>
              </a:spcAft>
              <a:buNone/>
            </a:pPr>
            <a:endParaRPr lang="en-US" sz="1100" dirty="0"/>
          </a:p>
          <a:p>
            <a:pPr marL="0" lvl="0" indent="0" algn="l" rtl="0">
              <a:lnSpc>
                <a:spcPct val="100000"/>
              </a:lnSpc>
              <a:spcBef>
                <a:spcPts val="0"/>
              </a:spcBef>
              <a:spcAft>
                <a:spcPts val="0"/>
              </a:spcAft>
              <a:buNone/>
            </a:pPr>
            <a:r>
              <a:rPr lang="en-US" sz="1100" dirty="0"/>
              <a:t>The goal of this project is to achieve execution time improvements of K-Means algorithm for by parallelizing the distance computations and have 100% CPU Utilization.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a:t>Execution time improvements are not achieved until the computations are significantly high. We can see that the improvements for a larger dataset are clearly visible in the graphs that are provided in the below </a:t>
            </a:r>
            <a:r>
              <a:rPr lang="en-US" sz="1100" dirty="0" err="1"/>
              <a:t>segmen</a:t>
            </a:r>
            <a:endParaRPr lang="en-IN" dirty="0"/>
          </a:p>
        </p:txBody>
      </p:sp>
    </p:spTree>
    <p:extLst>
      <p:ext uri="{BB962C8B-B14F-4D97-AF65-F5344CB8AC3E}">
        <p14:creationId xmlns:p14="http://schemas.microsoft.com/office/powerpoint/2010/main" val="1498305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2512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sz="1100" dirty="0"/>
              <a:t>It is a type of unsupervised learning, which is used when we have unlabeled data. This algorithm finds groups in the data, with the number of groups represented as a variable K. </a:t>
            </a:r>
          </a:p>
          <a:p>
            <a:pPr algn="l">
              <a:buFont typeface="Arial" panose="020B0604020202020204" pitchFamily="34" charset="0"/>
              <a:buChar char="•"/>
            </a:pPr>
            <a:r>
              <a:rPr lang="en-US" sz="1100" dirty="0"/>
              <a:t>The algorithm works iteratively to assign each data point to one of K groups based on the features that are provided. </a:t>
            </a:r>
          </a:p>
          <a:p>
            <a:pPr algn="l">
              <a:buFont typeface="Arial" panose="020B0604020202020204" pitchFamily="34" charset="0"/>
              <a:buChar char="•"/>
            </a:pPr>
            <a:r>
              <a:rPr lang="en-US" sz="1100" dirty="0"/>
              <a:t>Clustering takes place on the basis of a feature similarity (in our case being the Euclidean distance). </a:t>
            </a:r>
          </a:p>
          <a:p>
            <a:endParaRPr lang="en-IN" dirty="0"/>
          </a:p>
        </p:txBody>
      </p:sp>
    </p:spTree>
    <p:extLst>
      <p:ext uri="{BB962C8B-B14F-4D97-AF65-F5344CB8AC3E}">
        <p14:creationId xmlns:p14="http://schemas.microsoft.com/office/powerpoint/2010/main" val="3657555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dirty="0"/>
              <a:t>This algorithm results in the below two things: </a:t>
            </a:r>
          </a:p>
          <a:p>
            <a:pPr lvl="1" algn="l">
              <a:buFont typeface="Arial" panose="020B0604020202020204" pitchFamily="34" charset="0"/>
              <a:buChar char="•"/>
            </a:pPr>
            <a:r>
              <a:rPr lang="en-US" dirty="0"/>
              <a:t>The centroids of the K clusters, which can be used to label new data. </a:t>
            </a:r>
          </a:p>
          <a:p>
            <a:pPr lvl="1" algn="l">
              <a:buFont typeface="Arial" panose="020B0604020202020204" pitchFamily="34" charset="0"/>
              <a:buChar char="•"/>
            </a:pPr>
            <a:r>
              <a:rPr lang="en-US" dirty="0"/>
              <a:t>Labels of the training data</a:t>
            </a:r>
            <a:endParaRPr lang="en-IN" dirty="0"/>
          </a:p>
          <a:p>
            <a:pPr>
              <a:lnSpc>
                <a:spcPct val="150000"/>
              </a:lnSpc>
            </a:pPr>
            <a:r>
              <a:rPr lang="en-US" dirty="0"/>
              <a:t>Unsupervised Learning Algorithm </a:t>
            </a:r>
          </a:p>
          <a:p>
            <a:pPr>
              <a:lnSpc>
                <a:spcPct val="150000"/>
              </a:lnSpc>
            </a:pPr>
            <a:r>
              <a:rPr lang="en-US" dirty="0"/>
              <a:t>Popular for simplicity and correctness </a:t>
            </a:r>
          </a:p>
          <a:p>
            <a:pPr>
              <a:lnSpc>
                <a:spcPct val="150000"/>
              </a:lnSpc>
            </a:pPr>
            <a:r>
              <a:rPr lang="en-US" dirty="0"/>
              <a:t>Computation Intensive Due to Distance Calculations </a:t>
            </a:r>
          </a:p>
          <a:p>
            <a:pPr>
              <a:lnSpc>
                <a:spcPct val="150000"/>
              </a:lnSpc>
            </a:pPr>
            <a:r>
              <a:rPr lang="en-US" dirty="0"/>
              <a:t>Increase in any of the 3 parameters contributing to Time complexity will increase time taken to run the program </a:t>
            </a:r>
          </a:p>
          <a:p>
            <a:endParaRPr lang="en-IN" dirty="0"/>
          </a:p>
        </p:txBody>
      </p:sp>
    </p:spTree>
    <p:extLst>
      <p:ext uri="{BB962C8B-B14F-4D97-AF65-F5344CB8AC3E}">
        <p14:creationId xmlns:p14="http://schemas.microsoft.com/office/powerpoint/2010/main" val="192075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31018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59" r:id="rId6"/>
    <p:sldLayoutId id="2147483660" r:id="rId7"/>
    <p:sldLayoutId id="2147483663"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61641" y="1997654"/>
            <a:ext cx="6020700" cy="11557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t>REVIEW-2</a:t>
            </a:r>
            <a:endParaRPr sz="6600" b="1"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F9DBD4-32C4-4200-BF9A-27D39CF51F53}"/>
              </a:ext>
            </a:extLst>
          </p:cNvPr>
          <p:cNvSpPr>
            <a:spLocks noGrp="1"/>
          </p:cNvSpPr>
          <p:nvPr>
            <p:ph type="body" idx="1"/>
          </p:nvPr>
        </p:nvSpPr>
        <p:spPr>
          <a:xfrm>
            <a:off x="487282" y="578551"/>
            <a:ext cx="8169435" cy="3986398"/>
          </a:xfrm>
        </p:spPr>
        <p:txBody>
          <a:bodyPr/>
          <a:lstStyle/>
          <a:p>
            <a:r>
              <a:rPr lang="en-US" sz="2000" b="1" dirty="0"/>
              <a:t>Time Complexity: </a:t>
            </a:r>
          </a:p>
          <a:p>
            <a:pPr lvl="1"/>
            <a:r>
              <a:rPr lang="en-US" sz="1800" dirty="0"/>
              <a:t>O(NKT) </a:t>
            </a:r>
          </a:p>
          <a:p>
            <a:pPr marL="609600" lvl="1" indent="0">
              <a:buNone/>
            </a:pPr>
            <a:r>
              <a:rPr lang="en-US" sz="1800" dirty="0"/>
              <a:t>(N = Number of Data Points, K = Number of Clusters to form, T = Number of Iterations to final clusters)</a:t>
            </a:r>
          </a:p>
          <a:p>
            <a:pPr marL="609600" lvl="1" indent="0">
              <a:buNone/>
            </a:pPr>
            <a:endParaRPr lang="en-US" sz="1800" dirty="0"/>
          </a:p>
          <a:p>
            <a:r>
              <a:rPr lang="en-US" sz="1800" dirty="0"/>
              <a:t> </a:t>
            </a:r>
            <a:r>
              <a:rPr lang="en-US" sz="2000" b="1" dirty="0"/>
              <a:t>Space Complexity: </a:t>
            </a:r>
          </a:p>
          <a:p>
            <a:pPr lvl="1"/>
            <a:r>
              <a:rPr lang="en-US" sz="1800" dirty="0"/>
              <a:t>O(((</a:t>
            </a:r>
            <a:r>
              <a:rPr lang="en-US" sz="1800" dirty="0" err="1"/>
              <a:t>m+k</a:t>
            </a:r>
            <a:r>
              <a:rPr lang="en-US" sz="1800" dirty="0"/>
              <a:t>)*n)+n)  </a:t>
            </a:r>
          </a:p>
          <a:p>
            <a:pPr marL="609600" lvl="1" indent="0">
              <a:buNone/>
            </a:pPr>
            <a:r>
              <a:rPr lang="en-US" sz="1800" dirty="0"/>
              <a:t>(m = Number of data points, k = Number of Clusters, n = Number of features)</a:t>
            </a:r>
            <a:endParaRPr lang="en-IN" sz="1800" dirty="0"/>
          </a:p>
          <a:p>
            <a:endParaRPr lang="en-IN" sz="1800" dirty="0"/>
          </a:p>
        </p:txBody>
      </p:sp>
    </p:spTree>
    <p:extLst>
      <p:ext uri="{BB962C8B-B14F-4D97-AF65-F5344CB8AC3E}">
        <p14:creationId xmlns:p14="http://schemas.microsoft.com/office/powerpoint/2010/main" val="252107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pic>
        <p:nvPicPr>
          <p:cNvPr id="25" name="Picture 24">
            <a:extLst>
              <a:ext uri="{FF2B5EF4-FFF2-40B4-BE49-F238E27FC236}">
                <a16:creationId xmlns:a16="http://schemas.microsoft.com/office/drawing/2014/main" id="{D0E3C7FB-521C-45C7-B11D-BFEC637D8B94}"/>
              </a:ext>
            </a:extLst>
          </p:cNvPr>
          <p:cNvPicPr>
            <a:picLocks noChangeAspect="1"/>
          </p:cNvPicPr>
          <p:nvPr/>
        </p:nvPicPr>
        <p:blipFill>
          <a:blip r:embed="rId3"/>
          <a:stretch>
            <a:fillRect/>
          </a:stretch>
        </p:blipFill>
        <p:spPr>
          <a:xfrm>
            <a:off x="2880985" y="195046"/>
            <a:ext cx="6108636" cy="4753408"/>
          </a:xfrm>
          <a:prstGeom prst="rect">
            <a:avLst/>
          </a:prstGeom>
        </p:spPr>
      </p:pic>
      <p:sp>
        <p:nvSpPr>
          <p:cNvPr id="57" name="Google Shape;713;p34">
            <a:extLst>
              <a:ext uri="{FF2B5EF4-FFF2-40B4-BE49-F238E27FC236}">
                <a16:creationId xmlns:a16="http://schemas.microsoft.com/office/drawing/2014/main" id="{83115E29-B529-4293-A999-108316C07D58}"/>
              </a:ext>
            </a:extLst>
          </p:cNvPr>
          <p:cNvSpPr txBox="1">
            <a:spLocks noGrp="1"/>
          </p:cNvSpPr>
          <p:nvPr>
            <p:ph type="ctrTitle"/>
          </p:nvPr>
        </p:nvSpPr>
        <p:spPr>
          <a:xfrm>
            <a:off x="243444" y="1758291"/>
            <a:ext cx="2499756" cy="162691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solidFill>
                  <a:schemeClr val="accent6">
                    <a:lumMod val="60000"/>
                    <a:lumOff val="40000"/>
                  </a:schemeClr>
                </a:solidFill>
              </a:rPr>
              <a:t>Flow Chart for</a:t>
            </a:r>
            <a:br>
              <a:rPr lang="en-US" sz="2400" b="1" dirty="0">
                <a:solidFill>
                  <a:schemeClr val="accent6">
                    <a:lumMod val="60000"/>
                    <a:lumOff val="40000"/>
                  </a:schemeClr>
                </a:solidFill>
              </a:rPr>
            </a:br>
            <a:r>
              <a:rPr lang="en-US" sz="2400" b="1" dirty="0">
                <a:solidFill>
                  <a:schemeClr val="accent6">
                    <a:lumMod val="60000"/>
                    <a:lumOff val="40000"/>
                  </a:schemeClr>
                </a:solidFill>
              </a:rPr>
              <a:t>Sequential</a:t>
            </a:r>
            <a:br>
              <a:rPr lang="en-US" sz="2400" b="1" dirty="0">
                <a:solidFill>
                  <a:schemeClr val="accent6">
                    <a:lumMod val="60000"/>
                    <a:lumOff val="40000"/>
                  </a:schemeClr>
                </a:solidFill>
              </a:rPr>
            </a:br>
            <a:r>
              <a:rPr lang="en-US" sz="2400" b="1" dirty="0">
                <a:solidFill>
                  <a:schemeClr val="accent6">
                    <a:lumMod val="60000"/>
                    <a:lumOff val="40000"/>
                  </a:schemeClr>
                </a:solidFill>
              </a:rPr>
              <a:t>Implementation</a:t>
            </a:r>
            <a:br>
              <a:rPr lang="en-US" sz="2400" b="1" dirty="0">
                <a:solidFill>
                  <a:schemeClr val="accent6">
                    <a:lumMod val="60000"/>
                    <a:lumOff val="40000"/>
                  </a:schemeClr>
                </a:solidFill>
              </a:rPr>
            </a:br>
            <a:r>
              <a:rPr lang="en-US" sz="2400" b="1" dirty="0">
                <a:solidFill>
                  <a:schemeClr val="accent6">
                    <a:lumMod val="60000"/>
                    <a:lumOff val="40000"/>
                  </a:schemeClr>
                </a:solidFill>
              </a:rPr>
              <a:t>of K-Means</a:t>
            </a:r>
            <a:endParaRPr lang="en-IN" sz="2400" b="1" dirty="0">
              <a:solidFill>
                <a:schemeClr val="accent6">
                  <a:lumMod val="60000"/>
                  <a:lumOff val="4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801682" y="261259"/>
            <a:ext cx="4886695" cy="15226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400" b="1" dirty="0">
                <a:solidFill>
                  <a:schemeClr val="accent5">
                    <a:lumMod val="60000"/>
                    <a:lumOff val="40000"/>
                  </a:schemeClr>
                </a:solidFill>
              </a:rPr>
              <a:t>Sequential K-Means Implementation</a:t>
            </a:r>
            <a:endParaRPr sz="4400" b="1" dirty="0">
              <a:solidFill>
                <a:schemeClr val="accent5">
                  <a:lumMod val="60000"/>
                  <a:lumOff val="40000"/>
                </a:schemeClr>
              </a:solidFill>
            </a:endParaRPr>
          </a:p>
        </p:txBody>
      </p:sp>
      <p:sp>
        <p:nvSpPr>
          <p:cNvPr id="296" name="Text Placeholder 1">
            <a:extLst>
              <a:ext uri="{FF2B5EF4-FFF2-40B4-BE49-F238E27FC236}">
                <a16:creationId xmlns:a16="http://schemas.microsoft.com/office/drawing/2014/main" id="{EB088B04-5C27-4C84-9013-92E1359E576A}"/>
              </a:ext>
            </a:extLst>
          </p:cNvPr>
          <p:cNvSpPr txBox="1">
            <a:spLocks/>
          </p:cNvSpPr>
          <p:nvPr/>
        </p:nvSpPr>
        <p:spPr>
          <a:xfrm>
            <a:off x="801682" y="1876300"/>
            <a:ext cx="7540635" cy="2720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52400" indent="0"/>
            <a:r>
              <a:rPr lang="en-US" sz="2400" b="1" dirty="0"/>
              <a:t>Steps: </a:t>
            </a:r>
          </a:p>
          <a:p>
            <a:pPr marL="495300">
              <a:buClr>
                <a:schemeClr val="bg1"/>
              </a:buClr>
              <a:buSzPct val="100000"/>
              <a:buFont typeface="Arial" panose="020B0604020202020204" pitchFamily="34" charset="0"/>
              <a:buChar char="•"/>
            </a:pPr>
            <a:r>
              <a:rPr lang="en-US" sz="2000" dirty="0"/>
              <a:t>Pick K centroids randomly </a:t>
            </a:r>
          </a:p>
          <a:p>
            <a:pPr marL="495300">
              <a:buClr>
                <a:schemeClr val="bg1"/>
              </a:buClr>
              <a:buSzPct val="100000"/>
              <a:buFont typeface="Arial" panose="020B0604020202020204" pitchFamily="34" charset="0"/>
              <a:buChar char="•"/>
            </a:pPr>
            <a:r>
              <a:rPr lang="en-US" sz="2000" dirty="0"/>
              <a:t>Compute Distance between each data point with k centroids </a:t>
            </a:r>
          </a:p>
          <a:p>
            <a:pPr marL="495300">
              <a:buClr>
                <a:schemeClr val="bg1"/>
              </a:buClr>
              <a:buSzPct val="100000"/>
              <a:buFont typeface="Arial" panose="020B0604020202020204" pitchFamily="34" charset="0"/>
              <a:buChar char="•"/>
            </a:pPr>
            <a:r>
              <a:rPr lang="en-US" sz="2000" dirty="0"/>
              <a:t>Assign Cluster based on the minimum distance from the centroid </a:t>
            </a:r>
          </a:p>
          <a:p>
            <a:pPr marL="495300">
              <a:buClr>
                <a:schemeClr val="bg1"/>
              </a:buClr>
              <a:buSzPct val="100000"/>
              <a:buFont typeface="Arial" panose="020B0604020202020204" pitchFamily="34" charset="0"/>
              <a:buChar char="•"/>
            </a:pPr>
            <a:r>
              <a:rPr lang="en-US" sz="2000" dirty="0"/>
              <a:t>If Clusters are not the same as previous iteration:</a:t>
            </a:r>
          </a:p>
          <a:p>
            <a:pPr marL="952500" lvl="1">
              <a:buClr>
                <a:schemeClr val="bg1"/>
              </a:buClr>
              <a:buSzPct val="100000"/>
              <a:buFont typeface="Arial" panose="020B0604020202020204" pitchFamily="34" charset="0"/>
              <a:buChar char="•"/>
            </a:pPr>
            <a:r>
              <a:rPr lang="en-US" sz="2000" dirty="0">
                <a:solidFill>
                  <a:schemeClr val="lt1"/>
                </a:solidFill>
              </a:rPr>
              <a:t>Recompute Centroids with new cluster Assignments</a:t>
            </a:r>
          </a:p>
          <a:p>
            <a:pPr marL="952500" lvl="1">
              <a:buClr>
                <a:schemeClr val="bg1"/>
              </a:buClr>
              <a:buSzPct val="100000"/>
              <a:buFont typeface="Arial" panose="020B0604020202020204" pitchFamily="34" charset="0"/>
              <a:buChar char="•"/>
            </a:pPr>
            <a:r>
              <a:rPr lang="en-US" sz="2000" dirty="0">
                <a:solidFill>
                  <a:schemeClr val="lt1"/>
                </a:solidFill>
              </a:rPr>
              <a:t>Repeat from Step 2</a:t>
            </a:r>
          </a:p>
          <a:p>
            <a:pPr marL="495300">
              <a:buClr>
                <a:schemeClr val="bg1"/>
              </a:buClr>
              <a:buSzPct val="100000"/>
              <a:buFont typeface="Arial" panose="020B0604020202020204" pitchFamily="34" charset="0"/>
              <a:buChar char="•"/>
            </a:pPr>
            <a:r>
              <a:rPr lang="en-US" sz="2000" dirty="0">
                <a:solidFill>
                  <a:schemeClr val="lt1"/>
                </a:solidFill>
              </a:rPr>
              <a:t>If no, End Process</a:t>
            </a:r>
            <a:endParaRPr lang="en-IN" sz="2000" dirty="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13;p34">
            <a:extLst>
              <a:ext uri="{FF2B5EF4-FFF2-40B4-BE49-F238E27FC236}">
                <a16:creationId xmlns:a16="http://schemas.microsoft.com/office/drawing/2014/main" id="{2FB775BC-F80E-4FD6-A5B3-D7A321317F62}"/>
              </a:ext>
            </a:extLst>
          </p:cNvPr>
          <p:cNvSpPr txBox="1">
            <a:spLocks/>
          </p:cNvSpPr>
          <p:nvPr/>
        </p:nvSpPr>
        <p:spPr>
          <a:xfrm>
            <a:off x="754083" y="190004"/>
            <a:ext cx="7635834" cy="56407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chemeClr val="tx2">
                    <a:lumMod val="90000"/>
                  </a:schemeClr>
                </a:solidFill>
              </a:rPr>
              <a:t>Flow Chart for Parallel Implementation of K-Means</a:t>
            </a:r>
            <a:endParaRPr lang="en-IN" sz="2400" b="1" dirty="0">
              <a:solidFill>
                <a:schemeClr val="tx2">
                  <a:lumMod val="90000"/>
                </a:schemeClr>
              </a:solidFill>
            </a:endParaRPr>
          </a:p>
        </p:txBody>
      </p:sp>
      <p:pic>
        <p:nvPicPr>
          <p:cNvPr id="3" name="Picture 2">
            <a:extLst>
              <a:ext uri="{FF2B5EF4-FFF2-40B4-BE49-F238E27FC236}">
                <a16:creationId xmlns:a16="http://schemas.microsoft.com/office/drawing/2014/main" id="{B142F16C-36C0-4CC4-9764-C5704834E8C6}"/>
              </a:ext>
            </a:extLst>
          </p:cNvPr>
          <p:cNvPicPr>
            <a:picLocks noChangeAspect="1"/>
          </p:cNvPicPr>
          <p:nvPr/>
        </p:nvPicPr>
        <p:blipFill>
          <a:blip r:embed="rId3"/>
          <a:stretch>
            <a:fillRect/>
          </a:stretch>
        </p:blipFill>
        <p:spPr>
          <a:xfrm>
            <a:off x="1128156" y="907487"/>
            <a:ext cx="6887688" cy="4046009"/>
          </a:xfrm>
          <a:prstGeom prst="rect">
            <a:avLst/>
          </a:prstGeom>
        </p:spPr>
      </p:pic>
    </p:spTree>
    <p:extLst>
      <p:ext uri="{BB962C8B-B14F-4D97-AF65-F5344CB8AC3E}">
        <p14:creationId xmlns:p14="http://schemas.microsoft.com/office/powerpoint/2010/main" val="1917034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6E47-DFF0-46E7-9F88-A26A56B08F9F}"/>
              </a:ext>
            </a:extLst>
          </p:cNvPr>
          <p:cNvSpPr>
            <a:spLocks noGrp="1"/>
          </p:cNvSpPr>
          <p:nvPr>
            <p:ph type="ctrTitle"/>
          </p:nvPr>
        </p:nvSpPr>
        <p:spPr>
          <a:xfrm>
            <a:off x="1561650" y="1657243"/>
            <a:ext cx="6020700" cy="1829014"/>
          </a:xfrm>
        </p:spPr>
        <p:txBody>
          <a:bodyPr/>
          <a:lstStyle/>
          <a:p>
            <a:r>
              <a:rPr lang="en-US" b="1" dirty="0">
                <a:solidFill>
                  <a:srgbClr val="66FF99"/>
                </a:solidFill>
              </a:rPr>
              <a:t>Clustering and Centroids</a:t>
            </a:r>
            <a:endParaRPr lang="en-IN" b="1" dirty="0">
              <a:solidFill>
                <a:srgbClr val="66FF99"/>
              </a:solidFill>
            </a:endParaRPr>
          </a:p>
        </p:txBody>
      </p:sp>
    </p:spTree>
    <p:extLst>
      <p:ext uri="{BB962C8B-B14F-4D97-AF65-F5344CB8AC3E}">
        <p14:creationId xmlns:p14="http://schemas.microsoft.com/office/powerpoint/2010/main" val="375170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899AB8-0835-48B0-9AA7-8F23C2A34143}"/>
              </a:ext>
            </a:extLst>
          </p:cNvPr>
          <p:cNvPicPr>
            <a:picLocks noChangeAspect="1"/>
          </p:cNvPicPr>
          <p:nvPr/>
        </p:nvPicPr>
        <p:blipFill>
          <a:blip r:embed="rId3"/>
          <a:stretch>
            <a:fillRect/>
          </a:stretch>
        </p:blipFill>
        <p:spPr>
          <a:xfrm>
            <a:off x="250690" y="254638"/>
            <a:ext cx="3686175" cy="2924175"/>
          </a:xfrm>
          <a:prstGeom prst="rect">
            <a:avLst/>
          </a:prstGeom>
        </p:spPr>
      </p:pic>
      <p:pic>
        <p:nvPicPr>
          <p:cNvPr id="6" name="Picture 5">
            <a:extLst>
              <a:ext uri="{FF2B5EF4-FFF2-40B4-BE49-F238E27FC236}">
                <a16:creationId xmlns:a16="http://schemas.microsoft.com/office/drawing/2014/main" id="{07724C2C-BE0A-4EA5-9A50-75378C97728B}"/>
              </a:ext>
            </a:extLst>
          </p:cNvPr>
          <p:cNvPicPr>
            <a:picLocks noChangeAspect="1"/>
          </p:cNvPicPr>
          <p:nvPr/>
        </p:nvPicPr>
        <p:blipFill>
          <a:blip r:embed="rId4"/>
          <a:stretch>
            <a:fillRect/>
          </a:stretch>
        </p:blipFill>
        <p:spPr>
          <a:xfrm>
            <a:off x="4341431" y="1540280"/>
            <a:ext cx="4551879" cy="3277065"/>
          </a:xfrm>
          <a:prstGeom prst="rect">
            <a:avLst/>
          </a:prstGeom>
        </p:spPr>
      </p:pic>
    </p:spTree>
    <p:extLst>
      <p:ext uri="{BB962C8B-B14F-4D97-AF65-F5344CB8AC3E}">
        <p14:creationId xmlns:p14="http://schemas.microsoft.com/office/powerpoint/2010/main" val="93772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BCC2A2-63EC-4117-B54F-C927ED88F8A2}"/>
              </a:ext>
            </a:extLst>
          </p:cNvPr>
          <p:cNvPicPr>
            <a:picLocks noChangeAspect="1"/>
          </p:cNvPicPr>
          <p:nvPr/>
        </p:nvPicPr>
        <p:blipFill>
          <a:blip r:embed="rId3"/>
          <a:stretch>
            <a:fillRect/>
          </a:stretch>
        </p:blipFill>
        <p:spPr>
          <a:xfrm>
            <a:off x="2038091" y="140985"/>
            <a:ext cx="5067817" cy="4861529"/>
          </a:xfrm>
          <a:prstGeom prst="rect">
            <a:avLst/>
          </a:prstGeom>
        </p:spPr>
      </p:pic>
    </p:spTree>
    <p:extLst>
      <p:ext uri="{BB962C8B-B14F-4D97-AF65-F5344CB8AC3E}">
        <p14:creationId xmlns:p14="http://schemas.microsoft.com/office/powerpoint/2010/main" val="12574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7816D4-26A1-40E7-A7F8-47B19D9BD0A5}"/>
              </a:ext>
            </a:extLst>
          </p:cNvPr>
          <p:cNvPicPr>
            <a:picLocks noChangeAspect="1"/>
          </p:cNvPicPr>
          <p:nvPr/>
        </p:nvPicPr>
        <p:blipFill>
          <a:blip r:embed="rId3"/>
          <a:stretch>
            <a:fillRect/>
          </a:stretch>
        </p:blipFill>
        <p:spPr>
          <a:xfrm>
            <a:off x="1008227" y="642442"/>
            <a:ext cx="2733675" cy="1495425"/>
          </a:xfrm>
          <a:prstGeom prst="rect">
            <a:avLst/>
          </a:prstGeom>
        </p:spPr>
      </p:pic>
      <p:pic>
        <p:nvPicPr>
          <p:cNvPr id="7" name="Picture 6">
            <a:extLst>
              <a:ext uri="{FF2B5EF4-FFF2-40B4-BE49-F238E27FC236}">
                <a16:creationId xmlns:a16="http://schemas.microsoft.com/office/drawing/2014/main" id="{28CFD85E-4DB1-4EBE-A9AC-C24410E415F0}"/>
              </a:ext>
            </a:extLst>
          </p:cNvPr>
          <p:cNvPicPr>
            <a:picLocks noChangeAspect="1"/>
          </p:cNvPicPr>
          <p:nvPr/>
        </p:nvPicPr>
        <p:blipFill>
          <a:blip r:embed="rId4"/>
          <a:stretch>
            <a:fillRect/>
          </a:stretch>
        </p:blipFill>
        <p:spPr>
          <a:xfrm>
            <a:off x="2962831" y="2693224"/>
            <a:ext cx="5534025" cy="1562100"/>
          </a:xfrm>
          <a:prstGeom prst="rect">
            <a:avLst/>
          </a:prstGeom>
        </p:spPr>
      </p:pic>
    </p:spTree>
    <p:extLst>
      <p:ext uri="{BB962C8B-B14F-4D97-AF65-F5344CB8AC3E}">
        <p14:creationId xmlns:p14="http://schemas.microsoft.com/office/powerpoint/2010/main" val="2318231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6E47-DFF0-46E7-9F88-A26A56B08F9F}"/>
              </a:ext>
            </a:extLst>
          </p:cNvPr>
          <p:cNvSpPr>
            <a:spLocks noGrp="1"/>
          </p:cNvSpPr>
          <p:nvPr>
            <p:ph type="ctrTitle"/>
          </p:nvPr>
        </p:nvSpPr>
        <p:spPr>
          <a:xfrm>
            <a:off x="1561650" y="2114496"/>
            <a:ext cx="6020700" cy="914507"/>
          </a:xfrm>
        </p:spPr>
        <p:txBody>
          <a:bodyPr/>
          <a:lstStyle/>
          <a:p>
            <a:r>
              <a:rPr lang="en-US" b="1" dirty="0">
                <a:solidFill>
                  <a:schemeClr val="accent6">
                    <a:lumMod val="60000"/>
                    <a:lumOff val="40000"/>
                  </a:schemeClr>
                </a:solidFill>
              </a:rPr>
              <a:t>Parallel Processing</a:t>
            </a:r>
            <a:endParaRPr lang="en-IN" b="1" dirty="0">
              <a:solidFill>
                <a:schemeClr val="accent6">
                  <a:lumMod val="60000"/>
                  <a:lumOff val="40000"/>
                </a:schemeClr>
              </a:solidFill>
            </a:endParaRPr>
          </a:p>
        </p:txBody>
      </p:sp>
    </p:spTree>
    <p:extLst>
      <p:ext uri="{BB962C8B-B14F-4D97-AF65-F5344CB8AC3E}">
        <p14:creationId xmlns:p14="http://schemas.microsoft.com/office/powerpoint/2010/main" val="1767599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938607-2412-49A4-A323-7BF809AB97AF}"/>
              </a:ext>
            </a:extLst>
          </p:cNvPr>
          <p:cNvPicPr>
            <a:picLocks noChangeAspect="1"/>
          </p:cNvPicPr>
          <p:nvPr/>
        </p:nvPicPr>
        <p:blipFill>
          <a:blip r:embed="rId3"/>
          <a:stretch>
            <a:fillRect/>
          </a:stretch>
        </p:blipFill>
        <p:spPr>
          <a:xfrm>
            <a:off x="827836" y="130024"/>
            <a:ext cx="7488328" cy="4883452"/>
          </a:xfrm>
          <a:prstGeom prst="rect">
            <a:avLst/>
          </a:prstGeom>
        </p:spPr>
      </p:pic>
    </p:spTree>
    <p:extLst>
      <p:ext uri="{BB962C8B-B14F-4D97-AF65-F5344CB8AC3E}">
        <p14:creationId xmlns:p14="http://schemas.microsoft.com/office/powerpoint/2010/main" val="269098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B43D-F229-4895-8C4F-7F02C65505D4}"/>
              </a:ext>
            </a:extLst>
          </p:cNvPr>
          <p:cNvSpPr>
            <a:spLocks noGrp="1"/>
          </p:cNvSpPr>
          <p:nvPr>
            <p:ph type="title"/>
          </p:nvPr>
        </p:nvSpPr>
        <p:spPr>
          <a:xfrm>
            <a:off x="266700" y="1268130"/>
            <a:ext cx="8610599" cy="1576670"/>
          </a:xfrm>
        </p:spPr>
        <p:txBody>
          <a:bodyPr/>
          <a:lstStyle/>
          <a:p>
            <a:r>
              <a:rPr lang="en-US" sz="4800" b="1" dirty="0"/>
              <a:t> Parallel Implementation of        K-Means Clustering algorithm</a:t>
            </a:r>
            <a:endParaRPr lang="en-IN" sz="4800" b="1" dirty="0"/>
          </a:p>
        </p:txBody>
      </p:sp>
    </p:spTree>
    <p:extLst>
      <p:ext uri="{BB962C8B-B14F-4D97-AF65-F5344CB8AC3E}">
        <p14:creationId xmlns:p14="http://schemas.microsoft.com/office/powerpoint/2010/main" val="2520632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020C32-C5B6-40C1-9639-B202F1697DE0}"/>
              </a:ext>
            </a:extLst>
          </p:cNvPr>
          <p:cNvPicPr>
            <a:picLocks noChangeAspect="1"/>
          </p:cNvPicPr>
          <p:nvPr/>
        </p:nvPicPr>
        <p:blipFill>
          <a:blip r:embed="rId3"/>
          <a:stretch>
            <a:fillRect/>
          </a:stretch>
        </p:blipFill>
        <p:spPr>
          <a:xfrm>
            <a:off x="184067" y="429844"/>
            <a:ext cx="8775865" cy="4283812"/>
          </a:xfrm>
          <a:prstGeom prst="rect">
            <a:avLst/>
          </a:prstGeom>
        </p:spPr>
      </p:pic>
    </p:spTree>
    <p:extLst>
      <p:ext uri="{BB962C8B-B14F-4D97-AF65-F5344CB8AC3E}">
        <p14:creationId xmlns:p14="http://schemas.microsoft.com/office/powerpoint/2010/main" val="398473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80EB14-CF20-4A69-8D3F-0427C6BEA28B}"/>
              </a:ext>
            </a:extLst>
          </p:cNvPr>
          <p:cNvSpPr>
            <a:spLocks noGrp="1"/>
          </p:cNvSpPr>
          <p:nvPr>
            <p:ph type="subTitle" idx="1"/>
          </p:nvPr>
        </p:nvSpPr>
        <p:spPr>
          <a:xfrm>
            <a:off x="4572000" y="1718952"/>
            <a:ext cx="4001986" cy="2170216"/>
          </a:xfrm>
        </p:spPr>
        <p:txBody>
          <a:bodyPr/>
          <a:lstStyle/>
          <a:p>
            <a:pPr>
              <a:lnSpc>
                <a:spcPct val="150000"/>
              </a:lnSpc>
              <a:buClr>
                <a:schemeClr val="bg1"/>
              </a:buClr>
              <a:buSzPct val="100000"/>
              <a:buFont typeface="Arial" panose="020B0604020202020204" pitchFamily="34" charset="0"/>
              <a:buChar char="•"/>
            </a:pPr>
            <a:r>
              <a:rPr lang="en-US" sz="2000" dirty="0"/>
              <a:t>Wholesale Customer Data:</a:t>
            </a:r>
          </a:p>
          <a:p>
            <a:pPr marL="114300" indent="0">
              <a:lnSpc>
                <a:spcPct val="150000"/>
              </a:lnSpc>
              <a:buClr>
                <a:schemeClr val="bg1"/>
              </a:buClr>
              <a:buSzPct val="100000"/>
            </a:pPr>
            <a:r>
              <a:rPr lang="en-US" sz="2000" dirty="0"/>
              <a:t>         </a:t>
            </a:r>
            <a:r>
              <a:rPr lang="en-US" sz="1400" dirty="0"/>
              <a:t>(440 Data points × 8 Attributes)</a:t>
            </a:r>
          </a:p>
          <a:p>
            <a:pPr marL="114300" indent="0">
              <a:lnSpc>
                <a:spcPct val="150000"/>
              </a:lnSpc>
              <a:buClr>
                <a:schemeClr val="bg1"/>
              </a:buClr>
              <a:buSzPct val="100000"/>
            </a:pPr>
            <a:endParaRPr lang="en-US" sz="1400" dirty="0"/>
          </a:p>
          <a:p>
            <a:pPr>
              <a:lnSpc>
                <a:spcPct val="150000"/>
              </a:lnSpc>
              <a:buClr>
                <a:schemeClr val="bg1"/>
              </a:buClr>
              <a:buSzPct val="100000"/>
              <a:buFont typeface="Arial" panose="020B0604020202020204" pitchFamily="34" charset="0"/>
              <a:buChar char="•"/>
            </a:pPr>
            <a:r>
              <a:rPr lang="en-US" sz="2000" dirty="0"/>
              <a:t>Wine Quality Data: </a:t>
            </a:r>
          </a:p>
          <a:p>
            <a:pPr marL="114300" indent="0">
              <a:lnSpc>
                <a:spcPct val="150000"/>
              </a:lnSpc>
              <a:buClr>
                <a:schemeClr val="bg1"/>
              </a:buClr>
              <a:buSzPct val="100000"/>
            </a:pPr>
            <a:r>
              <a:rPr lang="en-US" sz="2000" dirty="0"/>
              <a:t>         </a:t>
            </a:r>
            <a:r>
              <a:rPr lang="en-US" sz="1400" dirty="0"/>
              <a:t>(4898 Data points x 12 Attribute)</a:t>
            </a:r>
            <a:endParaRPr lang="en-IN" sz="2000" dirty="0"/>
          </a:p>
        </p:txBody>
      </p:sp>
      <p:sp>
        <p:nvSpPr>
          <p:cNvPr id="5" name="Subtitle 4">
            <a:extLst>
              <a:ext uri="{FF2B5EF4-FFF2-40B4-BE49-F238E27FC236}">
                <a16:creationId xmlns:a16="http://schemas.microsoft.com/office/drawing/2014/main" id="{BDFC76AD-BE14-47C2-B22B-C32A736950EF}"/>
              </a:ext>
            </a:extLst>
          </p:cNvPr>
          <p:cNvSpPr>
            <a:spLocks noGrp="1"/>
          </p:cNvSpPr>
          <p:nvPr>
            <p:ph type="subTitle" idx="3"/>
          </p:nvPr>
        </p:nvSpPr>
        <p:spPr>
          <a:xfrm>
            <a:off x="523508" y="1718952"/>
            <a:ext cx="4048492" cy="2170216"/>
          </a:xfrm>
        </p:spPr>
        <p:txBody>
          <a:bodyPr/>
          <a:lstStyle/>
          <a:p>
            <a:pPr algn="l">
              <a:lnSpc>
                <a:spcPct val="150000"/>
              </a:lnSpc>
              <a:buClr>
                <a:schemeClr val="bg1"/>
              </a:buClr>
              <a:buSzPct val="100000"/>
              <a:buFont typeface="Arial" panose="020B0604020202020204" pitchFamily="34" charset="0"/>
              <a:buChar char="•"/>
            </a:pPr>
            <a:r>
              <a:rPr lang="en-US" sz="2000" dirty="0"/>
              <a:t>AMD Ryzen 9 5900HS 3.30 GHz</a:t>
            </a:r>
          </a:p>
          <a:p>
            <a:pPr algn="l">
              <a:lnSpc>
                <a:spcPct val="150000"/>
              </a:lnSpc>
              <a:buClr>
                <a:schemeClr val="bg1"/>
              </a:buClr>
              <a:buSzPct val="100000"/>
              <a:buFont typeface="Arial" panose="020B0604020202020204" pitchFamily="34" charset="0"/>
              <a:buChar char="•"/>
            </a:pPr>
            <a:r>
              <a:rPr lang="en-US" sz="2000" dirty="0"/>
              <a:t>16 GB RAM </a:t>
            </a:r>
          </a:p>
          <a:p>
            <a:pPr algn="l">
              <a:lnSpc>
                <a:spcPct val="150000"/>
              </a:lnSpc>
              <a:buClr>
                <a:schemeClr val="bg1"/>
              </a:buClr>
              <a:buSzPct val="100000"/>
              <a:buFont typeface="Arial" panose="020B0604020202020204" pitchFamily="34" charset="0"/>
              <a:buChar char="•"/>
            </a:pPr>
            <a:r>
              <a:rPr lang="en-US" sz="2000" dirty="0"/>
              <a:t>64-Bit Windows Operating System</a:t>
            </a:r>
            <a:endParaRPr lang="en-IN" sz="2000" dirty="0"/>
          </a:p>
        </p:txBody>
      </p:sp>
      <p:sp>
        <p:nvSpPr>
          <p:cNvPr id="6" name="Title 5">
            <a:extLst>
              <a:ext uri="{FF2B5EF4-FFF2-40B4-BE49-F238E27FC236}">
                <a16:creationId xmlns:a16="http://schemas.microsoft.com/office/drawing/2014/main" id="{6EBF1F71-403E-49AD-A1BE-B2FB12AA2C05}"/>
              </a:ext>
            </a:extLst>
          </p:cNvPr>
          <p:cNvSpPr>
            <a:spLocks noGrp="1"/>
          </p:cNvSpPr>
          <p:nvPr>
            <p:ph type="ctrTitle" idx="4"/>
          </p:nvPr>
        </p:nvSpPr>
        <p:spPr>
          <a:xfrm>
            <a:off x="2208150" y="619492"/>
            <a:ext cx="4727700" cy="938099"/>
          </a:xfrm>
        </p:spPr>
        <p:txBody>
          <a:bodyPr/>
          <a:lstStyle/>
          <a:p>
            <a:r>
              <a:rPr lang="en-US" sz="4400" b="1" dirty="0">
                <a:solidFill>
                  <a:schemeClr val="accent6">
                    <a:lumMod val="60000"/>
                    <a:lumOff val="40000"/>
                  </a:schemeClr>
                </a:solidFill>
              </a:rPr>
              <a:t>System and Testing</a:t>
            </a:r>
            <a:endParaRPr lang="en-IN" sz="4400" b="1" dirty="0">
              <a:solidFill>
                <a:schemeClr val="accent6">
                  <a:lumMod val="60000"/>
                  <a:lumOff val="40000"/>
                </a:schemeClr>
              </a:solidFill>
            </a:endParaRPr>
          </a:p>
        </p:txBody>
      </p:sp>
    </p:spTree>
    <p:extLst>
      <p:ext uri="{BB962C8B-B14F-4D97-AF65-F5344CB8AC3E}">
        <p14:creationId xmlns:p14="http://schemas.microsoft.com/office/powerpoint/2010/main" val="1893747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E7BB5A-E6E6-4FC8-A532-6CA9558F6044}"/>
              </a:ext>
            </a:extLst>
          </p:cNvPr>
          <p:cNvPicPr>
            <a:picLocks noChangeAspect="1"/>
          </p:cNvPicPr>
          <p:nvPr/>
        </p:nvPicPr>
        <p:blipFill rotWithShape="1">
          <a:blip r:embed="rId3"/>
          <a:srcRect l="237" t="276" r="169" b="425"/>
          <a:stretch/>
        </p:blipFill>
        <p:spPr>
          <a:xfrm>
            <a:off x="356205" y="207350"/>
            <a:ext cx="8431590" cy="4728799"/>
          </a:xfrm>
          <a:prstGeom prst="rect">
            <a:avLst/>
          </a:prstGeom>
        </p:spPr>
      </p:pic>
    </p:spTree>
    <p:extLst>
      <p:ext uri="{BB962C8B-B14F-4D97-AF65-F5344CB8AC3E}">
        <p14:creationId xmlns:p14="http://schemas.microsoft.com/office/powerpoint/2010/main" val="180020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8D452E-17F8-4216-B7E9-C6E2623B109E}"/>
              </a:ext>
            </a:extLst>
          </p:cNvPr>
          <p:cNvPicPr>
            <a:picLocks noChangeAspect="1"/>
          </p:cNvPicPr>
          <p:nvPr/>
        </p:nvPicPr>
        <p:blipFill>
          <a:blip r:embed="rId3"/>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2183687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F08ABE-3A09-4052-9C57-EE306CD9161F}"/>
              </a:ext>
            </a:extLst>
          </p:cNvPr>
          <p:cNvPicPr>
            <a:picLocks noChangeAspect="1"/>
          </p:cNvPicPr>
          <p:nvPr/>
        </p:nvPicPr>
        <p:blipFill>
          <a:blip r:embed="rId3"/>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598815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3BC8E-3536-4E5E-87F5-0EC708429A2E}"/>
              </a:ext>
            </a:extLst>
          </p:cNvPr>
          <p:cNvPicPr>
            <a:picLocks noChangeAspect="1"/>
          </p:cNvPicPr>
          <p:nvPr/>
        </p:nvPicPr>
        <p:blipFill>
          <a:blip r:embed="rId3"/>
          <a:stretch>
            <a:fillRect/>
          </a:stretch>
        </p:blipFill>
        <p:spPr>
          <a:xfrm>
            <a:off x="380010" y="214065"/>
            <a:ext cx="8383979" cy="4715369"/>
          </a:xfrm>
          <a:prstGeom prst="rect">
            <a:avLst/>
          </a:prstGeom>
        </p:spPr>
      </p:pic>
    </p:spTree>
    <p:extLst>
      <p:ext uri="{BB962C8B-B14F-4D97-AF65-F5344CB8AC3E}">
        <p14:creationId xmlns:p14="http://schemas.microsoft.com/office/powerpoint/2010/main" val="3903460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F9EB17-5D3C-4CC0-A1FC-E2101948F9E1}"/>
              </a:ext>
            </a:extLst>
          </p:cNvPr>
          <p:cNvPicPr>
            <a:picLocks noChangeAspect="1"/>
          </p:cNvPicPr>
          <p:nvPr/>
        </p:nvPicPr>
        <p:blipFill>
          <a:blip r:embed="rId3"/>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1157412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48ABE9-3244-426D-A9C7-72552381D877}"/>
              </a:ext>
            </a:extLst>
          </p:cNvPr>
          <p:cNvPicPr>
            <a:picLocks noChangeAspect="1"/>
          </p:cNvPicPr>
          <p:nvPr/>
        </p:nvPicPr>
        <p:blipFill>
          <a:blip r:embed="rId3"/>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147590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1627650" y="225116"/>
            <a:ext cx="5888700" cy="8010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b="1" dirty="0">
                <a:solidFill>
                  <a:schemeClr val="accent3"/>
                </a:solidFill>
              </a:rPr>
              <a:t>TEAM MEMBERS</a:t>
            </a:r>
            <a:endParaRPr sz="4400" b="1" dirty="0">
              <a:solidFill>
                <a:schemeClr val="accent3"/>
              </a:solidFill>
            </a:endParaRPr>
          </a:p>
        </p:txBody>
      </p:sp>
      <p:sp>
        <p:nvSpPr>
          <p:cNvPr id="601" name="Google Shape;601;p30"/>
          <p:cNvSpPr txBox="1">
            <a:spLocks noGrp="1"/>
          </p:cNvSpPr>
          <p:nvPr>
            <p:ph type="ctrTitle" idx="2"/>
          </p:nvPr>
        </p:nvSpPr>
        <p:spPr>
          <a:xfrm>
            <a:off x="4582160" y="1349098"/>
            <a:ext cx="2330127"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solidFill>
                  <a:schemeClr val="accent2"/>
                </a:solidFill>
              </a:rPr>
              <a:t>Sam Methuselah</a:t>
            </a:r>
            <a:endParaRPr sz="2400" dirty="0">
              <a:solidFill>
                <a:schemeClr val="accent2"/>
              </a:solidFill>
            </a:endParaRPr>
          </a:p>
        </p:txBody>
      </p:sp>
      <p:sp>
        <p:nvSpPr>
          <p:cNvPr id="602" name="Google Shape;602;p30"/>
          <p:cNvSpPr txBox="1">
            <a:spLocks noGrp="1"/>
          </p:cNvSpPr>
          <p:nvPr>
            <p:ph type="ctrTitle" idx="4"/>
          </p:nvPr>
        </p:nvSpPr>
        <p:spPr>
          <a:xfrm>
            <a:off x="2210197" y="3386811"/>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solidFill>
                  <a:schemeClr val="accent2"/>
                </a:solidFill>
              </a:rPr>
              <a:t>Mihir Antwal</a:t>
            </a:r>
            <a:endParaRPr sz="2400" dirty="0">
              <a:solidFill>
                <a:schemeClr val="accent2"/>
              </a:solidFill>
            </a:endParaRPr>
          </a:p>
        </p:txBody>
      </p:sp>
      <p:sp>
        <p:nvSpPr>
          <p:cNvPr id="603" name="Google Shape;603;p30"/>
          <p:cNvSpPr txBox="1">
            <a:spLocks noGrp="1"/>
          </p:cNvSpPr>
          <p:nvPr>
            <p:ph type="subTitle" idx="7"/>
          </p:nvPr>
        </p:nvSpPr>
        <p:spPr>
          <a:xfrm>
            <a:off x="4944628" y="4026139"/>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19BCE1697</a:t>
            </a:r>
            <a:endParaRPr sz="2000" dirty="0"/>
          </a:p>
        </p:txBody>
      </p:sp>
      <p:sp>
        <p:nvSpPr>
          <p:cNvPr id="604" name="Google Shape;604;p30"/>
          <p:cNvSpPr txBox="1">
            <a:spLocks noGrp="1"/>
          </p:cNvSpPr>
          <p:nvPr>
            <p:ph type="ctrTitle"/>
          </p:nvPr>
        </p:nvSpPr>
        <p:spPr>
          <a:xfrm>
            <a:off x="2231711" y="1349098"/>
            <a:ext cx="2084699"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solidFill>
                  <a:schemeClr val="accent2"/>
                </a:solidFill>
              </a:rPr>
              <a:t>Shourya Gupta</a:t>
            </a:r>
            <a:endParaRPr sz="2400" dirty="0">
              <a:solidFill>
                <a:schemeClr val="accent2"/>
              </a:solidFill>
            </a:endParaRPr>
          </a:p>
        </p:txBody>
      </p:sp>
      <p:sp>
        <p:nvSpPr>
          <p:cNvPr id="605" name="Google Shape;605;p30"/>
          <p:cNvSpPr txBox="1">
            <a:spLocks noGrp="1"/>
          </p:cNvSpPr>
          <p:nvPr>
            <p:ph type="subTitle" idx="1"/>
          </p:nvPr>
        </p:nvSpPr>
        <p:spPr>
          <a:xfrm>
            <a:off x="2231712" y="1993630"/>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19BCE1704</a:t>
            </a:r>
            <a:endParaRPr sz="2000" dirty="0"/>
          </a:p>
        </p:txBody>
      </p:sp>
      <p:sp>
        <p:nvSpPr>
          <p:cNvPr id="606" name="Google Shape;606;p30"/>
          <p:cNvSpPr txBox="1">
            <a:spLocks noGrp="1"/>
          </p:cNvSpPr>
          <p:nvPr>
            <p:ph type="subTitle" idx="3"/>
          </p:nvPr>
        </p:nvSpPr>
        <p:spPr>
          <a:xfrm>
            <a:off x="4949078" y="1993798"/>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19BCE1698</a:t>
            </a:r>
            <a:endParaRPr sz="2000" dirty="0"/>
          </a:p>
        </p:txBody>
      </p:sp>
      <p:sp>
        <p:nvSpPr>
          <p:cNvPr id="607" name="Google Shape;607;p30"/>
          <p:cNvSpPr txBox="1">
            <a:spLocks noGrp="1"/>
          </p:cNvSpPr>
          <p:nvPr>
            <p:ph type="subTitle" idx="5"/>
          </p:nvPr>
        </p:nvSpPr>
        <p:spPr>
          <a:xfrm>
            <a:off x="2231711" y="4031511"/>
            <a:ext cx="2029583"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19BCE1641</a:t>
            </a:r>
            <a:endParaRPr sz="2000" dirty="0"/>
          </a:p>
        </p:txBody>
      </p:sp>
      <p:sp>
        <p:nvSpPr>
          <p:cNvPr id="608" name="Google Shape;608;p30"/>
          <p:cNvSpPr txBox="1">
            <a:spLocks noGrp="1"/>
          </p:cNvSpPr>
          <p:nvPr>
            <p:ph type="ctrTitle" idx="6"/>
          </p:nvPr>
        </p:nvSpPr>
        <p:spPr>
          <a:xfrm>
            <a:off x="4944628" y="3388338"/>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solidFill>
                  <a:schemeClr val="accent2"/>
                </a:solidFill>
              </a:rPr>
              <a:t>Ridhika</a:t>
            </a:r>
            <a:r>
              <a:rPr lang="en" sz="2400" dirty="0"/>
              <a:t> </a:t>
            </a:r>
            <a:r>
              <a:rPr lang="en" sz="2400" dirty="0">
                <a:solidFill>
                  <a:schemeClr val="accent2"/>
                </a:solidFill>
              </a:rPr>
              <a:t>Sahni</a:t>
            </a:r>
            <a:endParaRPr sz="2400" dirty="0">
              <a:solidFill>
                <a:schemeClr val="accent2"/>
              </a:solidFill>
            </a:endParaRPr>
          </a:p>
        </p:txBody>
      </p:sp>
      <p:pic>
        <p:nvPicPr>
          <p:cNvPr id="58" name="Google Shape;411;p46">
            <a:extLst>
              <a:ext uri="{FF2B5EF4-FFF2-40B4-BE49-F238E27FC236}">
                <a16:creationId xmlns:a16="http://schemas.microsoft.com/office/drawing/2014/main" id="{FE4DE5A6-0FDA-4010-B6AB-68350657D7D5}"/>
              </a:ext>
            </a:extLst>
          </p:cNvPr>
          <p:cNvPicPr preferRelativeResize="0"/>
          <p:nvPr/>
        </p:nvPicPr>
        <p:blipFill>
          <a:blip r:embed="rId3"/>
          <a:srcRect l="13298" r="13298"/>
          <a:stretch/>
        </p:blipFill>
        <p:spPr>
          <a:xfrm>
            <a:off x="6912288" y="1133426"/>
            <a:ext cx="1255200" cy="1710000"/>
          </a:xfrm>
          <a:prstGeom prst="snip2DiagRect">
            <a:avLst/>
          </a:prstGeom>
          <a:noFill/>
          <a:ln>
            <a:noFill/>
          </a:ln>
        </p:spPr>
      </p:pic>
      <p:pic>
        <p:nvPicPr>
          <p:cNvPr id="66" name="Google Shape;424;p46">
            <a:extLst>
              <a:ext uri="{FF2B5EF4-FFF2-40B4-BE49-F238E27FC236}">
                <a16:creationId xmlns:a16="http://schemas.microsoft.com/office/drawing/2014/main" id="{B2F820B7-9799-4DAB-BB37-C04CA29BCE2E}"/>
              </a:ext>
            </a:extLst>
          </p:cNvPr>
          <p:cNvPicPr preferRelativeResize="0"/>
          <p:nvPr/>
        </p:nvPicPr>
        <p:blipFill rotWithShape="1">
          <a:blip r:embed="rId4">
            <a:extLst>
              <a:ext uri="{BEBA8EAE-BF5A-486C-A8C5-ECC9F3942E4B}">
                <a14:imgProps xmlns:a14="http://schemas.microsoft.com/office/drawing/2010/main">
                  <a14:imgLayer r:embed="rId5">
                    <a14:imgEffect>
                      <a14:brightnessContrast bright="20000" contrast="-20000"/>
                    </a14:imgEffect>
                  </a14:imgLayer>
                </a14:imgProps>
              </a:ext>
            </a:extLst>
          </a:blip>
          <a:srcRect l="12291" t="12353" r="16914"/>
          <a:stretch/>
        </p:blipFill>
        <p:spPr>
          <a:xfrm>
            <a:off x="980962" y="3034412"/>
            <a:ext cx="1255200" cy="1710000"/>
          </a:xfrm>
          <a:prstGeom prst="snip2DiagRect">
            <a:avLst/>
          </a:prstGeom>
          <a:noFill/>
          <a:ln>
            <a:noFill/>
          </a:ln>
        </p:spPr>
      </p:pic>
      <p:pic>
        <p:nvPicPr>
          <p:cNvPr id="67" name="Google Shape;425;p46">
            <a:extLst>
              <a:ext uri="{FF2B5EF4-FFF2-40B4-BE49-F238E27FC236}">
                <a16:creationId xmlns:a16="http://schemas.microsoft.com/office/drawing/2014/main" id="{843F8BA2-22A4-4F7D-90C1-5191EF3613B2}"/>
              </a:ext>
            </a:extLst>
          </p:cNvPr>
          <p:cNvPicPr preferRelativeResize="0"/>
          <p:nvPr/>
        </p:nvPicPr>
        <p:blipFill rotWithShape="1">
          <a:blip r:embed="rId6"/>
          <a:srcRect l="14069" t="8005" r="7794" b="12159"/>
          <a:stretch/>
        </p:blipFill>
        <p:spPr>
          <a:xfrm>
            <a:off x="6825928" y="3022825"/>
            <a:ext cx="1255200" cy="1710000"/>
          </a:xfrm>
          <a:prstGeom prst="snip2DiagRect">
            <a:avLst>
              <a:gd name="adj1" fmla="val 0"/>
              <a:gd name="adj2" fmla="val 16667"/>
            </a:avLst>
          </a:prstGeom>
          <a:noFill/>
          <a:ln>
            <a:noFill/>
          </a:ln>
        </p:spPr>
      </p:pic>
      <p:pic>
        <p:nvPicPr>
          <p:cNvPr id="68" name="Google Shape;427;p46">
            <a:extLst>
              <a:ext uri="{FF2B5EF4-FFF2-40B4-BE49-F238E27FC236}">
                <a16:creationId xmlns:a16="http://schemas.microsoft.com/office/drawing/2014/main" id="{76142A53-8B55-4A5C-9C39-25E0DA452EAA}"/>
              </a:ext>
            </a:extLst>
          </p:cNvPr>
          <p:cNvPicPr preferRelativeResize="0"/>
          <p:nvPr/>
        </p:nvPicPr>
        <p:blipFill rotWithShape="1">
          <a:blip r:embed="rId7"/>
          <a:srcRect l="24786" t="792" r="13892" b="-792"/>
          <a:stretch/>
        </p:blipFill>
        <p:spPr>
          <a:xfrm>
            <a:off x="976512" y="1132415"/>
            <a:ext cx="1255200" cy="1710000"/>
          </a:xfrm>
          <a:prstGeom prst="snip2DiagRect">
            <a:avLst>
              <a:gd name="adj1" fmla="val 0"/>
              <a:gd name="adj2" fmla="val 16667"/>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49353" y="1391162"/>
            <a:ext cx="8045289" cy="309177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dirty="0"/>
              <a:t>This is a constantly growing field and has an influx of algorithms being invented for faster and more reliable results. But the K-Means Clustering algorithm has been used as it is and as a part of many of the new algorithms. K-Means a popularly used clustering algorithm known for its simplicity and correctness. </a:t>
            </a:r>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r>
              <a:rPr lang="en-US" sz="2000" dirty="0"/>
              <a:t>The goal of this project is to achieve execution time improvements of K-Means algorithm for by parallelizing the distance computations and have 100% CPU Utilization. </a:t>
            </a:r>
          </a:p>
        </p:txBody>
      </p:sp>
      <p:sp>
        <p:nvSpPr>
          <p:cNvPr id="466" name="Google Shape;466;p26"/>
          <p:cNvSpPr txBox="1">
            <a:spLocks noGrp="1"/>
          </p:cNvSpPr>
          <p:nvPr>
            <p:ph type="ctrTitle"/>
          </p:nvPr>
        </p:nvSpPr>
        <p:spPr>
          <a:xfrm>
            <a:off x="3270599" y="476532"/>
            <a:ext cx="2602799" cy="7668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1" dirty="0">
                <a:solidFill>
                  <a:schemeClr val="tx2">
                    <a:lumMod val="90000"/>
                  </a:schemeClr>
                </a:solidFill>
              </a:rPr>
              <a:t>ABSTRACT</a:t>
            </a:r>
            <a:endParaRPr sz="4400" b="1" dirty="0">
              <a:solidFill>
                <a:schemeClr val="tx2">
                  <a:lumMod val="9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A8FCF0-66F8-4016-9B83-2F27D8229A32}"/>
              </a:ext>
            </a:extLst>
          </p:cNvPr>
          <p:cNvSpPr>
            <a:spLocks noGrp="1"/>
          </p:cNvSpPr>
          <p:nvPr>
            <p:ph type="subTitle" idx="1"/>
          </p:nvPr>
        </p:nvSpPr>
        <p:spPr>
          <a:xfrm>
            <a:off x="907305" y="1633260"/>
            <a:ext cx="7329390" cy="2659669"/>
          </a:xfrm>
        </p:spPr>
        <p:txBody>
          <a:bodyPr/>
          <a:lstStyle/>
          <a:p>
            <a:pPr marL="114300" indent="0"/>
            <a:r>
              <a:rPr lang="en-US" sz="1800" dirty="0"/>
              <a:t>The goal of this project is to achieve execution time improvements of K-Means algorithm for by parallelizing the distance computations and have 100% CPU Utilization. We have implemented a 3 naïve K-Means algorithm where the distance between each data point and each centroid is computed sequentially. Then, using the multiprocessing module in python, we have divided the tasks between all the processors available in the system to parallelize the distance computation and utilizing the full computing power of the CPU.</a:t>
            </a:r>
            <a:endParaRPr lang="en-IN" dirty="0"/>
          </a:p>
        </p:txBody>
      </p:sp>
      <p:sp>
        <p:nvSpPr>
          <p:cNvPr id="6" name="Title 5">
            <a:extLst>
              <a:ext uri="{FF2B5EF4-FFF2-40B4-BE49-F238E27FC236}">
                <a16:creationId xmlns:a16="http://schemas.microsoft.com/office/drawing/2014/main" id="{FEF5883B-B2F7-49DB-BA5E-4056532DBAE6}"/>
              </a:ext>
            </a:extLst>
          </p:cNvPr>
          <p:cNvSpPr>
            <a:spLocks noGrp="1"/>
          </p:cNvSpPr>
          <p:nvPr>
            <p:ph type="ctrTitle" idx="4"/>
          </p:nvPr>
        </p:nvSpPr>
        <p:spPr>
          <a:xfrm>
            <a:off x="1327721" y="581891"/>
            <a:ext cx="6488557" cy="837210"/>
          </a:xfrm>
        </p:spPr>
        <p:txBody>
          <a:bodyPr/>
          <a:lstStyle/>
          <a:p>
            <a:pPr algn="ctr"/>
            <a:r>
              <a:rPr lang="en-IN" sz="4400" b="1" dirty="0">
                <a:solidFill>
                  <a:schemeClr val="accent6">
                    <a:lumMod val="60000"/>
                    <a:lumOff val="40000"/>
                  </a:schemeClr>
                </a:solidFill>
              </a:rPr>
              <a:t>PROBLEM STATEMENT</a:t>
            </a:r>
          </a:p>
        </p:txBody>
      </p:sp>
    </p:spTree>
    <p:extLst>
      <p:ext uri="{BB962C8B-B14F-4D97-AF65-F5344CB8AC3E}">
        <p14:creationId xmlns:p14="http://schemas.microsoft.com/office/powerpoint/2010/main" val="3550984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DE1B8AB0-77AB-463E-942C-5DDAC1F3321B}"/>
              </a:ext>
            </a:extLst>
          </p:cNvPr>
          <p:cNvSpPr txBox="1">
            <a:spLocks/>
          </p:cNvSpPr>
          <p:nvPr/>
        </p:nvSpPr>
        <p:spPr>
          <a:xfrm>
            <a:off x="637141" y="1520246"/>
            <a:ext cx="4344558" cy="26954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buClr>
                <a:schemeClr val="bg1"/>
              </a:buClr>
              <a:buSzPct val="120000"/>
              <a:buFont typeface="Arial" panose="020B0604020202020204" pitchFamily="34" charset="0"/>
              <a:buChar char="•"/>
            </a:pPr>
            <a:r>
              <a:rPr lang="en-US" sz="1600" dirty="0">
                <a:solidFill>
                  <a:schemeClr val="bg1"/>
                </a:solidFill>
              </a:rPr>
              <a:t>Clustering is a technique for finding groups of data points having similarity in their features, called clusters. </a:t>
            </a:r>
          </a:p>
          <a:p>
            <a:pPr marL="285750" indent="-285750">
              <a:lnSpc>
                <a:spcPct val="150000"/>
              </a:lnSpc>
              <a:buClr>
                <a:schemeClr val="bg1"/>
              </a:buClr>
              <a:buSzPct val="120000"/>
              <a:buFont typeface="Arial" panose="020B0604020202020204" pitchFamily="34" charset="0"/>
              <a:buChar char="•"/>
            </a:pPr>
            <a:r>
              <a:rPr lang="en-US" sz="1600" dirty="0">
                <a:solidFill>
                  <a:schemeClr val="bg1"/>
                </a:solidFill>
              </a:rPr>
              <a:t>There are two types of Clustering techniques: </a:t>
            </a:r>
          </a:p>
          <a:p>
            <a:pPr lvl="3">
              <a:lnSpc>
                <a:spcPct val="150000"/>
              </a:lnSpc>
              <a:buClr>
                <a:schemeClr val="bg1"/>
              </a:buClr>
              <a:buSzPct val="120000"/>
            </a:pPr>
            <a:r>
              <a:rPr lang="en-US" sz="1600" dirty="0">
                <a:solidFill>
                  <a:schemeClr val="bg1"/>
                </a:solidFill>
              </a:rPr>
              <a:t>	- Unsupervised learning </a:t>
            </a:r>
          </a:p>
          <a:p>
            <a:pPr lvl="2">
              <a:lnSpc>
                <a:spcPct val="150000"/>
              </a:lnSpc>
              <a:buClr>
                <a:schemeClr val="bg1"/>
              </a:buClr>
              <a:buSzPct val="120000"/>
            </a:pPr>
            <a:r>
              <a:rPr lang="en-US" sz="1600" dirty="0">
                <a:solidFill>
                  <a:schemeClr val="bg1"/>
                </a:solidFill>
              </a:rPr>
              <a:t>	- Supervised learning</a:t>
            </a:r>
            <a:endParaRPr lang="en-IN" sz="1600" dirty="0">
              <a:solidFill>
                <a:schemeClr val="bg1"/>
              </a:solidFill>
            </a:endParaRPr>
          </a:p>
        </p:txBody>
      </p:sp>
      <p:sp>
        <p:nvSpPr>
          <p:cNvPr id="7" name="Title 2">
            <a:extLst>
              <a:ext uri="{FF2B5EF4-FFF2-40B4-BE49-F238E27FC236}">
                <a16:creationId xmlns:a16="http://schemas.microsoft.com/office/drawing/2014/main" id="{79E1033A-DE69-42E0-858B-116CB510A36F}"/>
              </a:ext>
            </a:extLst>
          </p:cNvPr>
          <p:cNvSpPr txBox="1">
            <a:spLocks/>
          </p:cNvSpPr>
          <p:nvPr/>
        </p:nvSpPr>
        <p:spPr>
          <a:xfrm>
            <a:off x="1383639" y="334485"/>
            <a:ext cx="6376722" cy="81148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lt1"/>
              </a:buClr>
              <a:buSzPts val="4200"/>
            </a:pPr>
            <a:r>
              <a:rPr lang="en-IN" sz="4400" b="1" cap="all" dirty="0">
                <a:solidFill>
                  <a:schemeClr val="accent2">
                    <a:lumMod val="60000"/>
                    <a:lumOff val="40000"/>
                  </a:schemeClr>
                </a:solidFill>
                <a:latin typeface="Share Tech"/>
                <a:sym typeface="Share Tech"/>
              </a:rPr>
              <a:t>Clustering Algorithms</a:t>
            </a:r>
          </a:p>
        </p:txBody>
      </p:sp>
      <p:pic>
        <p:nvPicPr>
          <p:cNvPr id="8" name="Picture 6" descr="K-Means Clustering in Machine Learning | by Rupika Nimbalkar | appengine.ai  | Medium">
            <a:extLst>
              <a:ext uri="{FF2B5EF4-FFF2-40B4-BE49-F238E27FC236}">
                <a16:creationId xmlns:a16="http://schemas.microsoft.com/office/drawing/2014/main" id="{8586F4F5-AB81-4EE7-986C-9E5C6FEA4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514" r="10154"/>
          <a:stretch/>
        </p:blipFill>
        <p:spPr bwMode="auto">
          <a:xfrm>
            <a:off x="5195127" y="1645550"/>
            <a:ext cx="3562926" cy="230366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18510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8C08-B364-415C-B25B-9C377D33C331}"/>
              </a:ext>
            </a:extLst>
          </p:cNvPr>
          <p:cNvSpPr>
            <a:spLocks noGrp="1"/>
          </p:cNvSpPr>
          <p:nvPr>
            <p:ph type="title"/>
          </p:nvPr>
        </p:nvSpPr>
        <p:spPr>
          <a:xfrm>
            <a:off x="1848734" y="276655"/>
            <a:ext cx="5446531" cy="898446"/>
          </a:xfrm>
        </p:spPr>
        <p:txBody>
          <a:bodyPr/>
          <a:lstStyle/>
          <a:p>
            <a:r>
              <a:rPr lang="en-IN" sz="4400" b="1" cap="all" dirty="0">
                <a:solidFill>
                  <a:schemeClr val="tx2">
                    <a:lumMod val="90000"/>
                  </a:schemeClr>
                </a:solidFill>
              </a:rPr>
              <a:t>K-Means Algorithm</a:t>
            </a:r>
          </a:p>
        </p:txBody>
      </p:sp>
      <p:sp>
        <p:nvSpPr>
          <p:cNvPr id="3" name="Subtitle 2">
            <a:extLst>
              <a:ext uri="{FF2B5EF4-FFF2-40B4-BE49-F238E27FC236}">
                <a16:creationId xmlns:a16="http://schemas.microsoft.com/office/drawing/2014/main" id="{8A8CA547-2850-4BC4-B61A-F314E8B54F9A}"/>
              </a:ext>
            </a:extLst>
          </p:cNvPr>
          <p:cNvSpPr>
            <a:spLocks noGrp="1"/>
          </p:cNvSpPr>
          <p:nvPr>
            <p:ph type="subTitle" idx="1"/>
          </p:nvPr>
        </p:nvSpPr>
        <p:spPr>
          <a:xfrm>
            <a:off x="500043" y="1543714"/>
            <a:ext cx="3853543" cy="2630554"/>
          </a:xfrm>
        </p:spPr>
        <p:txBody>
          <a:bodyPr/>
          <a:lstStyle/>
          <a:p>
            <a:pPr algn="l">
              <a:buFont typeface="Arial" panose="020B0604020202020204" pitchFamily="34" charset="0"/>
              <a:buChar char="•"/>
            </a:pPr>
            <a:r>
              <a:rPr lang="en-US" sz="1800" dirty="0"/>
              <a:t>It is a type of unsupervised learning, which is used when we have unlabeled data. This algorithm finds groups in the data, with the number of groups represented as a variable K. </a:t>
            </a:r>
          </a:p>
          <a:p>
            <a:pPr algn="l">
              <a:buFont typeface="Arial" panose="020B0604020202020204" pitchFamily="34" charset="0"/>
              <a:buChar char="•"/>
            </a:pPr>
            <a:r>
              <a:rPr lang="en-US" sz="1800" dirty="0"/>
              <a:t>Clustering takes place on the basis of a feature similarity (in our case being the Euclidean distance). </a:t>
            </a:r>
          </a:p>
        </p:txBody>
      </p:sp>
      <p:pic>
        <p:nvPicPr>
          <p:cNvPr id="5" name="Picture 4">
            <a:extLst>
              <a:ext uri="{FF2B5EF4-FFF2-40B4-BE49-F238E27FC236}">
                <a16:creationId xmlns:a16="http://schemas.microsoft.com/office/drawing/2014/main" id="{C1EF6431-2512-481F-9CA4-6673443AD9AE}"/>
              </a:ext>
            </a:extLst>
          </p:cNvPr>
          <p:cNvPicPr>
            <a:picLocks noChangeAspect="1"/>
          </p:cNvPicPr>
          <p:nvPr/>
        </p:nvPicPr>
        <p:blipFill>
          <a:blip r:embed="rId3"/>
          <a:stretch>
            <a:fillRect/>
          </a:stretch>
        </p:blipFill>
        <p:spPr>
          <a:xfrm>
            <a:off x="4790415" y="1804397"/>
            <a:ext cx="4181114" cy="210918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3318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8CA547-2850-4BC4-B61A-F314E8B54F9A}"/>
              </a:ext>
            </a:extLst>
          </p:cNvPr>
          <p:cNvSpPr>
            <a:spLocks noGrp="1"/>
          </p:cNvSpPr>
          <p:nvPr>
            <p:ph type="subTitle" idx="1"/>
          </p:nvPr>
        </p:nvSpPr>
        <p:spPr>
          <a:xfrm>
            <a:off x="729908" y="451758"/>
            <a:ext cx="7684183" cy="1483920"/>
          </a:xfrm>
        </p:spPr>
        <p:txBody>
          <a:bodyPr/>
          <a:lstStyle/>
          <a:p>
            <a:pPr algn="l">
              <a:buFont typeface="Arial" panose="020B0604020202020204" pitchFamily="34" charset="0"/>
              <a:buChar char="•"/>
            </a:pPr>
            <a:r>
              <a:rPr lang="en-US" dirty="0"/>
              <a:t>This algorithm results in the below two things: </a:t>
            </a:r>
          </a:p>
          <a:p>
            <a:pPr lvl="1" algn="l">
              <a:buFont typeface="Arial" panose="020B0604020202020204" pitchFamily="34" charset="0"/>
              <a:buChar char="•"/>
            </a:pPr>
            <a:r>
              <a:rPr lang="en-US" dirty="0"/>
              <a:t>The centroids of the K clusters, which can be used to label new data. </a:t>
            </a:r>
          </a:p>
          <a:p>
            <a:pPr lvl="1" algn="l">
              <a:buFont typeface="Arial" panose="020B0604020202020204" pitchFamily="34" charset="0"/>
              <a:buChar char="•"/>
            </a:pPr>
            <a:r>
              <a:rPr lang="en-US" dirty="0"/>
              <a:t>Labels of the training data</a:t>
            </a:r>
            <a:endParaRPr lang="en-IN" dirty="0"/>
          </a:p>
        </p:txBody>
      </p:sp>
      <p:pic>
        <p:nvPicPr>
          <p:cNvPr id="2050" name="Picture 2" descr="kmeans">
            <a:extLst>
              <a:ext uri="{FF2B5EF4-FFF2-40B4-BE49-F238E27FC236}">
                <a16:creationId xmlns:a16="http://schemas.microsoft.com/office/drawing/2014/main" id="{3734288F-2127-4006-9F8A-B0C22BFC28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3" t="1048" r="-1" b="846"/>
          <a:stretch/>
        </p:blipFill>
        <p:spPr bwMode="auto">
          <a:xfrm>
            <a:off x="2606634" y="2107870"/>
            <a:ext cx="3918857" cy="24581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09401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A14542-0FEA-4E65-ACA1-E0D4F25850A4}"/>
              </a:ext>
            </a:extLst>
          </p:cNvPr>
          <p:cNvSpPr txBox="1">
            <a:spLocks/>
          </p:cNvSpPr>
          <p:nvPr/>
        </p:nvSpPr>
        <p:spPr>
          <a:xfrm>
            <a:off x="592361" y="1143681"/>
            <a:ext cx="3908700" cy="35797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buClr>
                <a:srgbClr val="66FF99"/>
              </a:buClr>
              <a:buFont typeface="Arial" panose="020B0604020202020204" pitchFamily="34" charset="0"/>
              <a:buChar char="•"/>
            </a:pPr>
            <a:r>
              <a:rPr lang="en-US" sz="1600" dirty="0">
                <a:solidFill>
                  <a:schemeClr val="lt1"/>
                </a:solidFill>
                <a:latin typeface="Maven Pro"/>
                <a:sym typeface="Maven Pro"/>
              </a:rPr>
              <a:t>K-Means has very intuitive approach and hence easy to implement </a:t>
            </a:r>
          </a:p>
          <a:p>
            <a:pPr marL="285750" indent="-285750">
              <a:lnSpc>
                <a:spcPct val="150000"/>
              </a:lnSpc>
              <a:buClr>
                <a:srgbClr val="66FF99"/>
              </a:buClr>
              <a:buFont typeface="Arial" panose="020B0604020202020204" pitchFamily="34" charset="0"/>
              <a:buChar char="•"/>
            </a:pPr>
            <a:r>
              <a:rPr lang="en-US" sz="1600" dirty="0">
                <a:solidFill>
                  <a:schemeClr val="lt1"/>
                </a:solidFill>
                <a:latin typeface="Maven Pro"/>
                <a:sym typeface="Maven Pro"/>
              </a:rPr>
              <a:t>If the clusters are big, then K-Means is, in most cases, faster for small K values.</a:t>
            </a:r>
          </a:p>
          <a:p>
            <a:pPr marL="285750" indent="-285750">
              <a:lnSpc>
                <a:spcPct val="150000"/>
              </a:lnSpc>
              <a:buClr>
                <a:srgbClr val="66FF99"/>
              </a:buClr>
              <a:buFont typeface="Arial" panose="020B0604020202020204" pitchFamily="34" charset="0"/>
              <a:buChar char="•"/>
            </a:pPr>
            <a:r>
              <a:rPr lang="en-US" sz="1600" dirty="0">
                <a:solidFill>
                  <a:schemeClr val="lt1"/>
                </a:solidFill>
                <a:latin typeface="Maven Pro"/>
                <a:sym typeface="Maven Pro"/>
              </a:rPr>
              <a:t>K-Means produces tighter clusters than Hierarchical clustering.</a:t>
            </a:r>
          </a:p>
          <a:p>
            <a:pPr marL="285750" indent="-285750">
              <a:lnSpc>
                <a:spcPct val="150000"/>
              </a:lnSpc>
              <a:buClr>
                <a:srgbClr val="66FF99"/>
              </a:buClr>
              <a:buFont typeface="Arial" panose="020B0604020202020204" pitchFamily="34" charset="0"/>
              <a:buChar char="•"/>
            </a:pPr>
            <a:r>
              <a:rPr lang="en-US" sz="1600" dirty="0">
                <a:solidFill>
                  <a:schemeClr val="lt1"/>
                </a:solidFill>
                <a:latin typeface="Maven Pro"/>
                <a:sym typeface="Maven Pro"/>
              </a:rPr>
              <a:t>Easy to interpret the clustering results.</a:t>
            </a:r>
          </a:p>
          <a:p>
            <a:pPr marL="285750" indent="-285750">
              <a:lnSpc>
                <a:spcPct val="150000"/>
              </a:lnSpc>
              <a:buClr>
                <a:srgbClr val="66FF99"/>
              </a:buClr>
              <a:buFont typeface="Arial" panose="020B0604020202020204" pitchFamily="34" charset="0"/>
              <a:buChar char="•"/>
            </a:pPr>
            <a:r>
              <a:rPr lang="en-US" sz="1600" dirty="0">
                <a:solidFill>
                  <a:schemeClr val="lt1"/>
                </a:solidFill>
                <a:latin typeface="Maven Pro"/>
                <a:sym typeface="Maven Pro"/>
              </a:rPr>
              <a:t>Clusters obtained tend to have similar density</a:t>
            </a:r>
            <a:endParaRPr lang="en-IN" sz="1600" dirty="0">
              <a:solidFill>
                <a:schemeClr val="lt1"/>
              </a:solidFill>
              <a:latin typeface="Maven Pro"/>
              <a:sym typeface="Maven Pro"/>
            </a:endParaRPr>
          </a:p>
        </p:txBody>
      </p:sp>
      <p:sp>
        <p:nvSpPr>
          <p:cNvPr id="3" name="Title 2">
            <a:extLst>
              <a:ext uri="{FF2B5EF4-FFF2-40B4-BE49-F238E27FC236}">
                <a16:creationId xmlns:a16="http://schemas.microsoft.com/office/drawing/2014/main" id="{5F102992-69A5-4F90-B035-A950A699968C}"/>
              </a:ext>
            </a:extLst>
          </p:cNvPr>
          <p:cNvSpPr txBox="1">
            <a:spLocks/>
          </p:cNvSpPr>
          <p:nvPr/>
        </p:nvSpPr>
        <p:spPr>
          <a:xfrm>
            <a:off x="1168628" y="420088"/>
            <a:ext cx="2756165" cy="65611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4000" b="1" dirty="0">
                <a:solidFill>
                  <a:srgbClr val="66FF99"/>
                </a:solidFill>
                <a:latin typeface="Share Tech"/>
              </a:rPr>
              <a:t>Advantages</a:t>
            </a:r>
            <a:endParaRPr lang="en-IN" sz="3600" dirty="0">
              <a:solidFill>
                <a:srgbClr val="66FF99"/>
              </a:solidFill>
              <a:latin typeface="Share Tech"/>
            </a:endParaRPr>
          </a:p>
        </p:txBody>
      </p:sp>
      <p:sp>
        <p:nvSpPr>
          <p:cNvPr id="4" name="Text Placeholder 3">
            <a:extLst>
              <a:ext uri="{FF2B5EF4-FFF2-40B4-BE49-F238E27FC236}">
                <a16:creationId xmlns:a16="http://schemas.microsoft.com/office/drawing/2014/main" id="{8FA7AA69-601B-491E-83A4-3358A5BF7B19}"/>
              </a:ext>
            </a:extLst>
          </p:cNvPr>
          <p:cNvSpPr txBox="1">
            <a:spLocks/>
          </p:cNvSpPr>
          <p:nvPr/>
        </p:nvSpPr>
        <p:spPr>
          <a:xfrm>
            <a:off x="4957091" y="1143681"/>
            <a:ext cx="3908700" cy="310174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buClr>
                <a:srgbClr val="FF2F2F"/>
              </a:buClr>
              <a:buFont typeface="Arial" panose="020B0604020202020204" pitchFamily="34" charset="0"/>
              <a:buChar char="•"/>
            </a:pPr>
            <a:r>
              <a:rPr lang="en-US" sz="1600" dirty="0">
                <a:solidFill>
                  <a:schemeClr val="lt1"/>
                </a:solidFill>
                <a:latin typeface="Maven Pro"/>
              </a:rPr>
              <a:t>Difficult to predict K value. Hence, different approaches such as squared errors of prediction(SSE) for regression are needed.</a:t>
            </a:r>
          </a:p>
          <a:p>
            <a:pPr marL="285750" indent="-285750">
              <a:lnSpc>
                <a:spcPct val="150000"/>
              </a:lnSpc>
              <a:buClr>
                <a:srgbClr val="FF2F2F"/>
              </a:buClr>
              <a:buFont typeface="Arial" panose="020B0604020202020204" pitchFamily="34" charset="0"/>
              <a:buChar char="•"/>
            </a:pPr>
            <a:r>
              <a:rPr lang="en-US" sz="1600" dirty="0">
                <a:solidFill>
                  <a:schemeClr val="lt1"/>
                </a:solidFill>
                <a:latin typeface="Maven Pro"/>
              </a:rPr>
              <a:t>It often produces uniform clusters with relatively uniform size even if the input data has different cluster size.</a:t>
            </a:r>
          </a:p>
          <a:p>
            <a:pPr marL="285750" indent="-285750">
              <a:lnSpc>
                <a:spcPct val="150000"/>
              </a:lnSpc>
              <a:buClr>
                <a:srgbClr val="FF2F2F"/>
              </a:buClr>
              <a:buFont typeface="Arial" panose="020B0604020202020204" pitchFamily="34" charset="0"/>
              <a:buChar char="•"/>
            </a:pPr>
            <a:r>
              <a:rPr lang="en-US" sz="1600" dirty="0">
                <a:solidFill>
                  <a:schemeClr val="lt1"/>
                </a:solidFill>
                <a:latin typeface="Maven Pro"/>
              </a:rPr>
              <a:t>Sensitive to outliers.</a:t>
            </a:r>
            <a:endParaRPr lang="en-IN" sz="1600" dirty="0">
              <a:solidFill>
                <a:schemeClr val="lt1"/>
              </a:solidFill>
              <a:latin typeface="Maven Pro"/>
            </a:endParaRPr>
          </a:p>
        </p:txBody>
      </p:sp>
      <p:sp>
        <p:nvSpPr>
          <p:cNvPr id="5" name="Title 2">
            <a:extLst>
              <a:ext uri="{FF2B5EF4-FFF2-40B4-BE49-F238E27FC236}">
                <a16:creationId xmlns:a16="http://schemas.microsoft.com/office/drawing/2014/main" id="{70C9141C-0B6D-472B-BB44-F0841109F6E7}"/>
              </a:ext>
            </a:extLst>
          </p:cNvPr>
          <p:cNvSpPr txBox="1">
            <a:spLocks/>
          </p:cNvSpPr>
          <p:nvPr/>
        </p:nvSpPr>
        <p:spPr>
          <a:xfrm>
            <a:off x="5263740" y="420088"/>
            <a:ext cx="3295401" cy="7235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sz="4000" b="1" dirty="0">
                <a:solidFill>
                  <a:srgbClr val="FF2F2F"/>
                </a:solidFill>
                <a:cs typeface="Arial"/>
                <a:sym typeface="Arial"/>
              </a:rPr>
              <a:t>Disadvantages</a:t>
            </a:r>
            <a:endParaRPr lang="en-IN" sz="3200" b="1" dirty="0">
              <a:solidFill>
                <a:srgbClr val="FF2F2F"/>
              </a:solidFill>
              <a:cs typeface="Arial"/>
              <a:sym typeface="Arial"/>
            </a:endParaRPr>
          </a:p>
        </p:txBody>
      </p:sp>
    </p:spTree>
    <p:extLst>
      <p:ext uri="{BB962C8B-B14F-4D97-AF65-F5344CB8AC3E}">
        <p14:creationId xmlns:p14="http://schemas.microsoft.com/office/powerpoint/2010/main" val="1818195577"/>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1421</Words>
  <Application>Microsoft Office PowerPoint</Application>
  <PresentationFormat>On-screen Show (16:9)</PresentationFormat>
  <Paragraphs>112</Paragraphs>
  <Slides>27</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Advent Pro SemiBold</vt:lpstr>
      <vt:lpstr>Arial</vt:lpstr>
      <vt:lpstr>Courier New</vt:lpstr>
      <vt:lpstr>Fira Sans Condensed Medium</vt:lpstr>
      <vt:lpstr>Fira Sans Extra Condensed Medium</vt:lpstr>
      <vt:lpstr>Livvic Light</vt:lpstr>
      <vt:lpstr>Maven Pro</vt:lpstr>
      <vt:lpstr>Nunito Light</vt:lpstr>
      <vt:lpstr>Share Tech</vt:lpstr>
      <vt:lpstr>Data Science Consulting by Slidesgo</vt:lpstr>
      <vt:lpstr>REVIEW-2</vt:lpstr>
      <vt:lpstr> Parallel Implementation of        K-Means Clustering algorithm</vt:lpstr>
      <vt:lpstr>TEAM MEMBERS</vt:lpstr>
      <vt:lpstr>ABSTRACT</vt:lpstr>
      <vt:lpstr>PROBLEM STATEMENT</vt:lpstr>
      <vt:lpstr>PowerPoint Presentation</vt:lpstr>
      <vt:lpstr>K-Means Algorithm</vt:lpstr>
      <vt:lpstr>PowerPoint Presentation</vt:lpstr>
      <vt:lpstr>PowerPoint Presentation</vt:lpstr>
      <vt:lpstr>PowerPoint Presentation</vt:lpstr>
      <vt:lpstr>Flow Chart for Sequential Implementation of K-Means</vt:lpstr>
      <vt:lpstr>Sequential K-Means Implementation</vt:lpstr>
      <vt:lpstr>PowerPoint Presentation</vt:lpstr>
      <vt:lpstr>Clustering and Centroids</vt:lpstr>
      <vt:lpstr>PowerPoint Presentation</vt:lpstr>
      <vt:lpstr>PowerPoint Presentation</vt:lpstr>
      <vt:lpstr>PowerPoint Presentation</vt:lpstr>
      <vt:lpstr>Parallel Processing</vt:lpstr>
      <vt:lpstr>PowerPoint Presentation</vt:lpstr>
      <vt:lpstr>PowerPoint Presentation</vt:lpstr>
      <vt:lpstr>System and Testing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REVIEW-2</dc:title>
  <cp:lastModifiedBy>shourya gupta</cp:lastModifiedBy>
  <cp:revision>37</cp:revision>
  <dcterms:modified xsi:type="dcterms:W3CDTF">2021-11-29T08:10:08Z</dcterms:modified>
</cp:coreProperties>
</file>