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layfair Displ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layfairDisplay-bold.fntdata"/><Relationship Id="rId27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71a7dfd5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71a7dfd5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71a7dfd5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71a7dfd5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71a7dfd5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71a7dfd5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71a7dfd5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71a7dfd5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71a7dfd5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71a7dfd5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755e8ec1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755e8ec1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755e8ec1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755e8ec1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755e8ec1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755e8ec1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755e8ec1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755e8ec1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755e8ec1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755e8ec1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71a7dfd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71a7dfd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755e8ec1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755e8ec1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755e8ec1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755e8ec1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71a7dfd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71a7dfd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71a7dfd5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71a7dfd5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755e8ec1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755e8ec1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755e8ec1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755e8ec1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71a7dfd5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71a7dfd5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755e8ec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755e8ec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71a7dfd5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71a7dfd5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3600"/>
              <a:t>Neural Network &amp; Fuzzy Logic</a:t>
            </a:r>
            <a:endParaRPr b="0" sz="3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5000"/>
              <a:t>Paper Presentation</a:t>
            </a:r>
            <a:endParaRPr sz="5000"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16500" y="33918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Hand Gesture Recognition 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Using an Adapted CNN with Data Augmentation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Initialization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Initializing weight correctly can influence how easily the network learn.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Uniform ‘He </a:t>
            </a:r>
            <a:r>
              <a:rPr lang="en"/>
              <a:t>Initialization</a:t>
            </a:r>
            <a:r>
              <a:rPr lang="en"/>
              <a:t>’ for ReLU layers (</a:t>
            </a:r>
            <a:r>
              <a:rPr b="1" lang="en"/>
              <a:t>he_uniform</a:t>
            </a:r>
            <a:r>
              <a:rPr lang="en"/>
              <a:t>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Uniform ‘Xavier </a:t>
            </a:r>
            <a:r>
              <a:rPr lang="en"/>
              <a:t>Initialization</a:t>
            </a:r>
            <a:r>
              <a:rPr lang="en"/>
              <a:t>’ for output softmax (</a:t>
            </a:r>
            <a:r>
              <a:rPr b="1" lang="en"/>
              <a:t>glorot_uniform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Regularization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13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Kernel regularizer L2 for ReLU layers.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Kernel regularizers tries to reduce the weights W (excluding bias).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2478775"/>
            <a:ext cx="85206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L2 </a:t>
            </a:r>
            <a:r>
              <a:rPr lang="en" sz="1800"/>
              <a:t>Regularization</a:t>
            </a:r>
            <a:endParaRPr sz="1800"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2932375"/>
            <a:ext cx="8520600" cy="14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Decreases complexity of model while maintaining the same parameter count.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Penalizes weights with large magnitudes by minimizing L2 norm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Lambda = 0.0001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Measures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437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Precision =</a:t>
            </a:r>
            <a:endParaRPr/>
          </a:p>
          <a:p>
            <a:pPr indent="-3429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Recall = </a:t>
            </a:r>
            <a:endParaRPr/>
          </a:p>
          <a:p>
            <a:pPr indent="-3429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F1 Score =</a:t>
            </a:r>
            <a:endParaRPr/>
          </a:p>
          <a:p>
            <a:pPr indent="-3429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Accuracy =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000" y="2140063"/>
            <a:ext cx="1102450" cy="636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5675" y="1342214"/>
            <a:ext cx="1102450" cy="587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5675" y="2900200"/>
            <a:ext cx="4002375" cy="7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5676" y="3780330"/>
            <a:ext cx="2232854" cy="6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Training Process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Combination of Back Propagation with Stochastic Gradient Descent.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Cost of function = Categorical </a:t>
            </a:r>
            <a:r>
              <a:rPr lang="en"/>
              <a:t>Cross Entropy</a:t>
            </a:r>
            <a:r>
              <a:rPr lang="en"/>
              <a:t> Loss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Adam Optimizer as optimization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Number of Epochs = 10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For Baseline CNN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Baseline CNN, Final Validation accuracy = 69.41 %</a:t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03150"/>
            <a:ext cx="8710775" cy="290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Baseline CNN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For Baseline CNN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Loss, accuracy v/s Epoch</a:t>
            </a:r>
            <a:endParaRPr/>
          </a:p>
        </p:txBody>
      </p:sp>
      <p:sp>
        <p:nvSpPr>
          <p:cNvPr id="167" name="Google Shape;167;p27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Baseline CNN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150" y="957888"/>
            <a:ext cx="3798825" cy="407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51650" y="1477725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, recall and F-1 scores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With test accuracy of 60%</a:t>
            </a:r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72500" y="948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Baseline CNN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7351" y="94875"/>
            <a:ext cx="3632700" cy="477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For Baseline CNN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Confusion matrix</a:t>
            </a:r>
            <a:endParaRPr/>
          </a:p>
        </p:txBody>
      </p:sp>
      <p:sp>
        <p:nvSpPr>
          <p:cNvPr id="183" name="Google Shape;183;p29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Baseline CNN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932" y="1332182"/>
            <a:ext cx="3583275" cy="332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CNN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ADCNN, Final Validation accuracy = 72.23 %</a:t>
            </a:r>
            <a:endParaRPr/>
          </a:p>
        </p:txBody>
      </p:sp>
      <p:sp>
        <p:nvSpPr>
          <p:cNvPr id="191" name="Google Shape;191;p30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ADCNN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38" y="1837925"/>
            <a:ext cx="8768925" cy="281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ADCNN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Loss, accuracy v/s Epoch</a:t>
            </a:r>
            <a:endParaRPr/>
          </a:p>
        </p:txBody>
      </p:sp>
      <p:sp>
        <p:nvSpPr>
          <p:cNvPr id="199" name="Google Shape;199;p31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ADCNN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088" y="97225"/>
            <a:ext cx="4371975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 Gesture Recognition Challenges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Complexity of hand gesture structures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Differences in hand sizes and color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Differences in hand postures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Variation of light and 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Variation in gesture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Observability of hand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275450" y="1401525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, recall and F-1 scores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With test accuracy of 62%</a:t>
            </a:r>
            <a:endParaRPr/>
          </a:p>
        </p:txBody>
      </p:sp>
      <p:sp>
        <p:nvSpPr>
          <p:cNvPr id="207" name="Google Shape;207;p32"/>
          <p:cNvSpPr txBox="1"/>
          <p:nvPr/>
        </p:nvSpPr>
        <p:spPr>
          <a:xfrm>
            <a:off x="72500" y="948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ADCNN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2701" y="94875"/>
            <a:ext cx="3422700" cy="465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CNN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Confusion matrix</a:t>
            </a:r>
            <a:endParaRPr/>
          </a:p>
        </p:txBody>
      </p:sp>
      <p:sp>
        <p:nvSpPr>
          <p:cNvPr id="215" name="Google Shape;215;p33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ADCNN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6531" y="1530850"/>
            <a:ext cx="3494325" cy="32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Previous Method (Classical Vision Algorithm)</a:t>
            </a:r>
            <a:endParaRPr sz="3000"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152475"/>
            <a:ext cx="85206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Apply Machine Learning Classifier</a:t>
            </a:r>
            <a:endParaRPr/>
          </a:p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240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Deep Learning </a:t>
            </a:r>
            <a:r>
              <a:rPr lang="en" sz="3000"/>
              <a:t>Algorithm</a:t>
            </a:r>
            <a:r>
              <a:rPr lang="en" sz="3000"/>
              <a:t> Advantage</a:t>
            </a:r>
            <a:endParaRPr sz="3000"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3163975"/>
            <a:ext cx="8520600" cy="17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Ability to extract robust and significant features of input via several </a:t>
            </a:r>
            <a:r>
              <a:rPr lang="en"/>
              <a:t>nonlinear</a:t>
            </a:r>
            <a:r>
              <a:rPr lang="en"/>
              <a:t> hidden layers.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Merge multiple extracted </a:t>
            </a:r>
            <a:r>
              <a:rPr lang="en"/>
              <a:t>features</a:t>
            </a:r>
            <a:r>
              <a:rPr lang="en"/>
              <a:t> efficiently.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Prevent overfitting (eg:- dropout).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</a:t>
            </a:r>
            <a:r>
              <a:rPr lang="en"/>
              <a:t> Neural Network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Primarily used for image </a:t>
            </a:r>
            <a:r>
              <a:rPr lang="en"/>
              <a:t>classification</a:t>
            </a:r>
            <a:r>
              <a:rPr lang="en"/>
              <a:t>, Objects detections, recognition faces etc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3 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Convolutional layer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Sub sampling or pooling layer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Fully connected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Convolutional layers are followed by pooling 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Pooling layers could be maximum or average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Reduce size of features and decrease compilation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Features extracted are </a:t>
            </a:r>
            <a:r>
              <a:rPr lang="en"/>
              <a:t>hierarchical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Bottom level layers:- low level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High level layers:- Abstract information, features useful for classification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API’s and Libraries used: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946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Keras API of Tensorflow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Sklearn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Matplotlib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Google.colab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Platform used for processing - Google Colab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725" y="3110563"/>
            <a:ext cx="321945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5206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Number of Classes = 29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26 alphabets (A - Z)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Space, Del, Nothing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1500 images for each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Varied Illumination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Size = 200x200 initially, to be reduced to  128x96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Training set images= 39150; Validation set images= 4321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Validation ratio = 0.1 from training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Testing set = New 300 images 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4125650"/>
            <a:ext cx="8520600" cy="8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Image Preprocessing:- For real time classification, images have been converted to grayscale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CNN Architecture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946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Two Convolutional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Two Pooling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Two Fully Connected Layers (ReLU)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Three Dropout 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One dropout each after the two pooling 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One dropout after the first fully connected layer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101" y="3030375"/>
            <a:ext cx="5735501" cy="193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Transforms base data and increases size of the dataset.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New images are generated from the original usually during training.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Goal is not only to reduce overfitting but also to augment data to improve the classifier.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Augmentations -&gt;[ Height and Width shift range = 0.1]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ADCNN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of baseline CNN is improved by tuning parameters to include kernel initialization and regularization.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*</a:t>
            </a:r>
            <a:r>
              <a:rPr b="1" lang="en"/>
              <a:t>Data Augmentation</a:t>
            </a:r>
            <a:r>
              <a:rPr lang="en"/>
              <a:t> is done on both Baseline CNN and ADCNN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