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Epilogue"/>
      <p:regular r:id="rId48"/>
      <p:bold r:id="rId49"/>
      <p:italic r:id="rId50"/>
      <p:boldItalic r:id="rId51"/>
    </p:embeddedFont>
    <p:embeddedFont>
      <p:font typeface="PT Sans"/>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pilogue-regular.fntdata"/><Relationship Id="rId47" Type="http://schemas.openxmlformats.org/officeDocument/2006/relationships/font" Target="fonts/Lato-boldItalic.fntdata"/><Relationship Id="rId49" Type="http://schemas.openxmlformats.org/officeDocument/2006/relationships/font" Target="fonts/Epilog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pilogue-boldItalic.fntdata"/><Relationship Id="rId50" Type="http://schemas.openxmlformats.org/officeDocument/2006/relationships/font" Target="fonts/Epilogue-italic.fntdata"/><Relationship Id="rId53" Type="http://schemas.openxmlformats.org/officeDocument/2006/relationships/font" Target="fonts/PTSans-bold.fntdata"/><Relationship Id="rId52" Type="http://schemas.openxmlformats.org/officeDocument/2006/relationships/font" Target="fonts/PTSans-regular.fntdata"/><Relationship Id="rId11" Type="http://schemas.openxmlformats.org/officeDocument/2006/relationships/slide" Target="slides/slide6.xml"/><Relationship Id="rId55" Type="http://schemas.openxmlformats.org/officeDocument/2006/relationships/font" Target="fonts/PTSans-boldItalic.fntdata"/><Relationship Id="rId10" Type="http://schemas.openxmlformats.org/officeDocument/2006/relationships/slide" Target="slides/slide5.xml"/><Relationship Id="rId54" Type="http://schemas.openxmlformats.org/officeDocument/2006/relationships/font" Target="fonts/PTSans-italic.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da318c1f82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da318c1f82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da318c1f82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da318c1f82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da318c1f82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da318c1f82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da318c1f8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da318c1f8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da318c1f8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da318c1f8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da68cfe3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da68cfe3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da318c1f82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da318c1f8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da318c1f82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da318c1f82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da318c1f82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da318c1f82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da318c1f82_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da318c1f82_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da68cfe3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da68cfe3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da318c1f82_5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da318c1f82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da318c1f82_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da318c1f82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da68cfe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da68cfe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da318c1f82_5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da318c1f82_5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da68cfe32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da68cfe3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da318c1f82_5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da318c1f82_5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da68cfe3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da68cfe3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da318c1f82_5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da318c1f82_5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da318c1f82_5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da318c1f82_5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da318c1f82_5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da318c1f82_5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da318c1f82_5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da318c1f82_5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da4d2dd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da4d2dd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da318c1f82_5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da318c1f82_5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da318c1f8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da318c1f8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da318c1f8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da318c1f8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da318c1f82_5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da318c1f82_5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da318c1f8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da318c1f8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da318c1f82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da318c1f8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4500"/>
            <a:ext cx="4112100" cy="2378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1604593" y="-845132"/>
            <a:ext cx="3281418" cy="21328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899992">
            <a:off x="-1515196" y="4121356"/>
            <a:ext cx="3953580" cy="192177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11"/>
          <p:cNvSpPr txBox="1"/>
          <p:nvPr>
            <p:ph hasCustomPrompt="1" type="title"/>
          </p:nvPr>
        </p:nvSpPr>
        <p:spPr>
          <a:xfrm>
            <a:off x="713225" y="1477363"/>
            <a:ext cx="6576000" cy="1526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p:nvPr>
            <p:ph idx="1" type="subTitle"/>
          </p:nvPr>
        </p:nvSpPr>
        <p:spPr>
          <a:xfrm>
            <a:off x="713225" y="3169038"/>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4" name="Google Shape;164;p1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9" name="Shape 2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0" name="Shape 240"/>
        <p:cNvGrpSpPr/>
        <p:nvPr/>
      </p:nvGrpSpPr>
      <p:grpSpPr>
        <a:xfrm>
          <a:off x="0" y="0"/>
          <a:ext cx="0" cy="0"/>
          <a:chOff x="0" y="0"/>
          <a:chExt cx="0" cy="0"/>
        </a:xfrm>
      </p:grpSpPr>
      <p:sp>
        <p:nvSpPr>
          <p:cNvPr id="241" name="Google Shape;24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3"/>
          <p:cNvSpPr txBox="1"/>
          <p:nvPr>
            <p:ph hasCustomPrompt="1" idx="2" type="title"/>
          </p:nvPr>
        </p:nvSpPr>
        <p:spPr>
          <a:xfrm>
            <a:off x="110097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3" type="title"/>
          </p:nvPr>
        </p:nvSpPr>
        <p:spPr>
          <a:xfrm>
            <a:off x="110097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hasCustomPrompt="1" idx="4" type="title"/>
          </p:nvPr>
        </p:nvSpPr>
        <p:spPr>
          <a:xfrm>
            <a:off x="3419250"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p:nvPr>
            <p:ph hasCustomPrompt="1" idx="5" type="title"/>
          </p:nvPr>
        </p:nvSpPr>
        <p:spPr>
          <a:xfrm>
            <a:off x="3419250"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hasCustomPrompt="1" idx="6" type="title"/>
          </p:nvPr>
        </p:nvSpPr>
        <p:spPr>
          <a:xfrm>
            <a:off x="573752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hasCustomPrompt="1" idx="7" type="title"/>
          </p:nvPr>
        </p:nvSpPr>
        <p:spPr>
          <a:xfrm>
            <a:off x="573752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idx="1" type="subTitle"/>
          </p:nvPr>
        </p:nvSpPr>
        <p:spPr>
          <a:xfrm>
            <a:off x="110097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9" name="Google Shape;249;p13"/>
          <p:cNvSpPr txBox="1"/>
          <p:nvPr>
            <p:ph idx="8" type="subTitle"/>
          </p:nvPr>
        </p:nvSpPr>
        <p:spPr>
          <a:xfrm>
            <a:off x="3419250"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0" name="Google Shape;250;p13"/>
          <p:cNvSpPr txBox="1"/>
          <p:nvPr>
            <p:ph idx="9" type="subTitle"/>
          </p:nvPr>
        </p:nvSpPr>
        <p:spPr>
          <a:xfrm>
            <a:off x="573752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1" name="Google Shape;251;p13"/>
          <p:cNvSpPr txBox="1"/>
          <p:nvPr>
            <p:ph idx="13" type="subTitle"/>
          </p:nvPr>
        </p:nvSpPr>
        <p:spPr>
          <a:xfrm>
            <a:off x="11009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2" name="Google Shape;252;p13"/>
          <p:cNvSpPr txBox="1"/>
          <p:nvPr>
            <p:ph idx="14" type="subTitle"/>
          </p:nvPr>
        </p:nvSpPr>
        <p:spPr>
          <a:xfrm>
            <a:off x="34192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3" name="Google Shape;253;p13"/>
          <p:cNvSpPr txBox="1"/>
          <p:nvPr>
            <p:ph idx="15" type="subTitle"/>
          </p:nvPr>
        </p:nvSpPr>
        <p:spPr>
          <a:xfrm>
            <a:off x="573752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4" name="Google Shape;254;p13"/>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3" name="Shape 343"/>
        <p:cNvGrpSpPr/>
        <p:nvPr/>
      </p:nvGrpSpPr>
      <p:grpSpPr>
        <a:xfrm>
          <a:off x="0" y="0"/>
          <a:ext cx="0" cy="0"/>
          <a:chOff x="0" y="0"/>
          <a:chExt cx="0" cy="0"/>
        </a:xfrm>
      </p:grpSpPr>
      <p:sp>
        <p:nvSpPr>
          <p:cNvPr id="344" name="Google Shape;3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14"/>
          <p:cNvSpPr txBox="1"/>
          <p:nvPr>
            <p:ph idx="1" type="subTitle"/>
          </p:nvPr>
        </p:nvSpPr>
        <p:spPr>
          <a:xfrm>
            <a:off x="93762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4"/>
          <p:cNvSpPr txBox="1"/>
          <p:nvPr>
            <p:ph idx="2" type="subTitle"/>
          </p:nvPr>
        </p:nvSpPr>
        <p:spPr>
          <a:xfrm>
            <a:off x="3484347"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4"/>
          <p:cNvSpPr txBox="1"/>
          <p:nvPr>
            <p:ph idx="3" type="subTitle"/>
          </p:nvPr>
        </p:nvSpPr>
        <p:spPr>
          <a:xfrm>
            <a:off x="603107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4"/>
          <p:cNvSpPr txBox="1"/>
          <p:nvPr>
            <p:ph idx="4" type="subTitle"/>
          </p:nvPr>
        </p:nvSpPr>
        <p:spPr>
          <a:xfrm>
            <a:off x="93762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9" name="Google Shape;349;p14"/>
          <p:cNvSpPr txBox="1"/>
          <p:nvPr>
            <p:ph idx="5" type="subTitle"/>
          </p:nvPr>
        </p:nvSpPr>
        <p:spPr>
          <a:xfrm>
            <a:off x="3484350"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0" name="Google Shape;350;p14"/>
          <p:cNvSpPr txBox="1"/>
          <p:nvPr>
            <p:ph idx="6" type="subTitle"/>
          </p:nvPr>
        </p:nvSpPr>
        <p:spPr>
          <a:xfrm>
            <a:off x="603107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4"/>
          <p:cNvSpPr/>
          <p:nvPr/>
        </p:nvSpPr>
        <p:spPr>
          <a:xfrm flipH="1" rot="8800738">
            <a:off x="7902412" y="4181666"/>
            <a:ext cx="1680262" cy="1358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flipH="1" rot="-8942362">
            <a:off x="-983149" y="4040244"/>
            <a:ext cx="2474148" cy="2000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rot="1554271">
            <a:off x="7563507" y="-664049"/>
            <a:ext cx="2112334" cy="200257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2825" y="1725386"/>
            <a:ext cx="606206" cy="37384"/>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47" name="Shape 447"/>
        <p:cNvGrpSpPr/>
        <p:nvPr/>
      </p:nvGrpSpPr>
      <p:grpSpPr>
        <a:xfrm>
          <a:off x="0" y="0"/>
          <a:ext cx="0" cy="0"/>
          <a:chOff x="0" y="0"/>
          <a:chExt cx="0" cy="0"/>
        </a:xfrm>
      </p:grpSpPr>
      <p:sp>
        <p:nvSpPr>
          <p:cNvPr id="448" name="Google Shape;4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5"/>
          <p:cNvSpPr txBox="1"/>
          <p:nvPr>
            <p:ph idx="1" type="subTitle"/>
          </p:nvPr>
        </p:nvSpPr>
        <p:spPr>
          <a:xfrm>
            <a:off x="1253225"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15"/>
          <p:cNvSpPr txBox="1"/>
          <p:nvPr>
            <p:ph idx="2" type="subTitle"/>
          </p:nvPr>
        </p:nvSpPr>
        <p:spPr>
          <a:xfrm>
            <a:off x="5079776"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15"/>
          <p:cNvSpPr txBox="1"/>
          <p:nvPr>
            <p:ph idx="3" type="subTitle"/>
          </p:nvPr>
        </p:nvSpPr>
        <p:spPr>
          <a:xfrm>
            <a:off x="1253225"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15"/>
          <p:cNvSpPr txBox="1"/>
          <p:nvPr>
            <p:ph idx="4" type="subTitle"/>
          </p:nvPr>
        </p:nvSpPr>
        <p:spPr>
          <a:xfrm>
            <a:off x="5079776"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3" name="Google Shape;453;p15"/>
          <p:cNvSpPr txBox="1"/>
          <p:nvPr>
            <p:ph idx="5" type="subTitle"/>
          </p:nvPr>
        </p:nvSpPr>
        <p:spPr>
          <a:xfrm>
            <a:off x="1253225"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4" name="Google Shape;454;p15"/>
          <p:cNvSpPr txBox="1"/>
          <p:nvPr>
            <p:ph idx="6" type="subTitle"/>
          </p:nvPr>
        </p:nvSpPr>
        <p:spPr>
          <a:xfrm>
            <a:off x="1253225"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5" name="Google Shape;455;p15"/>
          <p:cNvSpPr txBox="1"/>
          <p:nvPr>
            <p:ph idx="7" type="subTitle"/>
          </p:nvPr>
        </p:nvSpPr>
        <p:spPr>
          <a:xfrm>
            <a:off x="5079750"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6" name="Google Shape;456;p15"/>
          <p:cNvSpPr txBox="1"/>
          <p:nvPr>
            <p:ph idx="8" type="subTitle"/>
          </p:nvPr>
        </p:nvSpPr>
        <p:spPr>
          <a:xfrm>
            <a:off x="5079750"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7" name="Google Shape;457;p15"/>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84" name="Shape 484"/>
        <p:cNvGrpSpPr/>
        <p:nvPr/>
      </p:nvGrpSpPr>
      <p:grpSpPr>
        <a:xfrm>
          <a:off x="0" y="0"/>
          <a:ext cx="0" cy="0"/>
          <a:chOff x="0" y="0"/>
          <a:chExt cx="0" cy="0"/>
        </a:xfrm>
      </p:grpSpPr>
      <p:sp>
        <p:nvSpPr>
          <p:cNvPr id="485" name="Google Shape;4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6" name="Google Shape;486;p16"/>
          <p:cNvSpPr txBox="1"/>
          <p:nvPr>
            <p:ph idx="1" type="subTitle"/>
          </p:nvPr>
        </p:nvSpPr>
        <p:spPr>
          <a:xfrm>
            <a:off x="723900" y="171015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16"/>
          <p:cNvSpPr txBox="1"/>
          <p:nvPr>
            <p:ph idx="2" type="subTitle"/>
          </p:nvPr>
        </p:nvSpPr>
        <p:spPr>
          <a:xfrm>
            <a:off x="3577144"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16"/>
          <p:cNvSpPr txBox="1"/>
          <p:nvPr>
            <p:ph idx="3" type="subTitle"/>
          </p:nvPr>
        </p:nvSpPr>
        <p:spPr>
          <a:xfrm>
            <a:off x="723900"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16"/>
          <p:cNvSpPr txBox="1"/>
          <p:nvPr>
            <p:ph idx="4" type="subTitle"/>
          </p:nvPr>
        </p:nvSpPr>
        <p:spPr>
          <a:xfrm>
            <a:off x="3577144"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0" name="Google Shape;490;p16"/>
          <p:cNvSpPr txBox="1"/>
          <p:nvPr>
            <p:ph idx="5" type="subTitle"/>
          </p:nvPr>
        </p:nvSpPr>
        <p:spPr>
          <a:xfrm>
            <a:off x="6430388"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16"/>
          <p:cNvSpPr txBox="1"/>
          <p:nvPr>
            <p:ph idx="6" type="subTitle"/>
          </p:nvPr>
        </p:nvSpPr>
        <p:spPr>
          <a:xfrm>
            <a:off x="6430388"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16"/>
          <p:cNvSpPr txBox="1"/>
          <p:nvPr>
            <p:ph idx="7" type="subTitle"/>
          </p:nvPr>
        </p:nvSpPr>
        <p:spPr>
          <a:xfrm>
            <a:off x="731700" y="1060275"/>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3" name="Google Shape;493;p16"/>
          <p:cNvSpPr txBox="1"/>
          <p:nvPr>
            <p:ph idx="8" type="subTitle"/>
          </p:nvPr>
        </p:nvSpPr>
        <p:spPr>
          <a:xfrm>
            <a:off x="3582994"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4" name="Google Shape;494;p16"/>
          <p:cNvSpPr txBox="1"/>
          <p:nvPr>
            <p:ph idx="9" type="subTitle"/>
          </p:nvPr>
        </p:nvSpPr>
        <p:spPr>
          <a:xfrm>
            <a:off x="6434288"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5" name="Google Shape;495;p16"/>
          <p:cNvSpPr txBox="1"/>
          <p:nvPr>
            <p:ph idx="13" type="subTitle"/>
          </p:nvPr>
        </p:nvSpPr>
        <p:spPr>
          <a:xfrm>
            <a:off x="723900" y="2845800"/>
            <a:ext cx="19860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6" name="Google Shape;496;p16"/>
          <p:cNvSpPr txBox="1"/>
          <p:nvPr>
            <p:ph idx="14" type="subTitle"/>
          </p:nvPr>
        </p:nvSpPr>
        <p:spPr>
          <a:xfrm>
            <a:off x="3582995"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7" name="Google Shape;497;p16"/>
          <p:cNvSpPr txBox="1"/>
          <p:nvPr>
            <p:ph idx="15" type="subTitle"/>
          </p:nvPr>
        </p:nvSpPr>
        <p:spPr>
          <a:xfrm>
            <a:off x="6434290"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8" name="Google Shape;498;p16"/>
          <p:cNvSpPr/>
          <p:nvPr/>
        </p:nvSpPr>
        <p:spPr>
          <a:xfrm flipH="1" rot="-3263452">
            <a:off x="7372110" y="40383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flipH="1" rot="531647">
            <a:off x="-1621232" y="4095570"/>
            <a:ext cx="2581069" cy="208704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rot="460658">
            <a:off x="7344116" y="-1448948"/>
            <a:ext cx="3053845" cy="246933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25" name="Shape 525"/>
        <p:cNvGrpSpPr/>
        <p:nvPr/>
      </p:nvGrpSpPr>
      <p:grpSpPr>
        <a:xfrm>
          <a:off x="0" y="0"/>
          <a:ext cx="0" cy="0"/>
          <a:chOff x="0" y="0"/>
          <a:chExt cx="0" cy="0"/>
        </a:xfrm>
      </p:grpSpPr>
      <p:sp>
        <p:nvSpPr>
          <p:cNvPr id="526" name="Google Shape;526;p17"/>
          <p:cNvSpPr txBox="1"/>
          <p:nvPr>
            <p:ph hasCustomPrompt="1" type="title"/>
          </p:nvPr>
        </p:nvSpPr>
        <p:spPr>
          <a:xfrm>
            <a:off x="798388"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p:nvPr>
            <p:ph idx="1" type="subTitle"/>
          </p:nvPr>
        </p:nvSpPr>
        <p:spPr>
          <a:xfrm>
            <a:off x="798388"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28" name="Google Shape;528;p17"/>
          <p:cNvSpPr txBox="1"/>
          <p:nvPr>
            <p:ph hasCustomPrompt="1" idx="2" type="title"/>
          </p:nvPr>
        </p:nvSpPr>
        <p:spPr>
          <a:xfrm>
            <a:off x="2825700" y="102953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p:nvPr>
            <p:ph idx="3" type="subTitle"/>
          </p:nvPr>
        </p:nvSpPr>
        <p:spPr>
          <a:xfrm>
            <a:off x="2825700" y="1804473"/>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0" name="Google Shape;530;p17"/>
          <p:cNvSpPr txBox="1"/>
          <p:nvPr>
            <p:ph hasCustomPrompt="1" idx="4" type="title"/>
          </p:nvPr>
        </p:nvSpPr>
        <p:spPr>
          <a:xfrm>
            <a:off x="4853013"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p:nvPr>
            <p:ph idx="5" type="subTitle"/>
          </p:nvPr>
        </p:nvSpPr>
        <p:spPr>
          <a:xfrm>
            <a:off x="4853013"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2" name="Google Shape;532;p17"/>
          <p:cNvSpPr/>
          <p:nvPr/>
        </p:nvSpPr>
        <p:spPr>
          <a:xfrm rot="-5710536">
            <a:off x="-1869285" y="3438573"/>
            <a:ext cx="3168438" cy="23079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rot="-294905">
            <a:off x="7350387" y="3903245"/>
            <a:ext cx="3168449" cy="256199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4" name="Shape 534"/>
        <p:cNvGrpSpPr/>
        <p:nvPr/>
      </p:nvGrpSpPr>
      <p:grpSpPr>
        <a:xfrm>
          <a:off x="0" y="0"/>
          <a:ext cx="0" cy="0"/>
          <a:chOff x="0" y="0"/>
          <a:chExt cx="0" cy="0"/>
        </a:xfrm>
      </p:grpSpPr>
      <p:sp>
        <p:nvSpPr>
          <p:cNvPr id="535" name="Google Shape;53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6" name="Google Shape;536;p18"/>
          <p:cNvSpPr/>
          <p:nvPr/>
        </p:nvSpPr>
        <p:spPr>
          <a:xfrm flipH="1" rot="337739">
            <a:off x="8212271" y="3187242"/>
            <a:ext cx="3158465" cy="351848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8" name="Google Shape;568;p18"/>
          <p:cNvSpPr/>
          <p:nvPr/>
        </p:nvSpPr>
        <p:spPr>
          <a:xfrm flipH="1" rot="-3657034">
            <a:off x="-1404232" y="-737971"/>
            <a:ext cx="2746020" cy="16278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88" name="Shape 588"/>
        <p:cNvGrpSpPr/>
        <p:nvPr/>
      </p:nvGrpSpPr>
      <p:grpSpPr>
        <a:xfrm>
          <a:off x="0" y="0"/>
          <a:ext cx="0" cy="0"/>
          <a:chOff x="0" y="0"/>
          <a:chExt cx="0" cy="0"/>
        </a:xfrm>
      </p:grpSpPr>
      <p:sp>
        <p:nvSpPr>
          <p:cNvPr id="589" name="Google Shape;589;p19"/>
          <p:cNvSpPr/>
          <p:nvPr/>
        </p:nvSpPr>
        <p:spPr>
          <a:xfrm flipH="1" rot="9076707">
            <a:off x="7972821" y="-586852"/>
            <a:ext cx="1683799" cy="167281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1" name="Google Shape;591;p19"/>
          <p:cNvGrpSpPr/>
          <p:nvPr/>
        </p:nvGrpSpPr>
        <p:grpSpPr>
          <a:xfrm flipH="1">
            <a:off x="683048" y="4696520"/>
            <a:ext cx="325927" cy="404808"/>
            <a:chOff x="7385113" y="1535430"/>
            <a:chExt cx="435673" cy="541115"/>
          </a:xfrm>
        </p:grpSpPr>
        <p:sp>
          <p:nvSpPr>
            <p:cNvPr id="592" name="Google Shape;592;p19"/>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3" name="Google Shape;593;p19"/>
            <p:cNvGrpSpPr/>
            <p:nvPr/>
          </p:nvGrpSpPr>
          <p:grpSpPr>
            <a:xfrm>
              <a:off x="7612094" y="1566576"/>
              <a:ext cx="164781" cy="41529"/>
              <a:chOff x="7612094" y="1566576"/>
              <a:chExt cx="164781" cy="41529"/>
            </a:xfrm>
          </p:grpSpPr>
          <p:sp>
            <p:nvSpPr>
              <p:cNvPr id="594" name="Google Shape;594;p19"/>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9"/>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9"/>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7" name="Google Shape;597;p19"/>
          <p:cNvGrpSpPr/>
          <p:nvPr/>
        </p:nvGrpSpPr>
        <p:grpSpPr>
          <a:xfrm flipH="1">
            <a:off x="713902" y="4774546"/>
            <a:ext cx="268636" cy="280965"/>
            <a:chOff x="7420451" y="1639728"/>
            <a:chExt cx="359091" cy="375571"/>
          </a:xfrm>
        </p:grpSpPr>
        <p:sp>
          <p:nvSpPr>
            <p:cNvPr id="598" name="Google Shape;598;p19"/>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9"/>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19"/>
          <p:cNvGrpSpPr/>
          <p:nvPr/>
        </p:nvGrpSpPr>
        <p:grpSpPr>
          <a:xfrm flipH="1">
            <a:off x="96200" y="4469347"/>
            <a:ext cx="355444" cy="644072"/>
            <a:chOff x="1945386" y="5582316"/>
            <a:chExt cx="470725" cy="852963"/>
          </a:xfrm>
        </p:grpSpPr>
        <p:grpSp>
          <p:nvGrpSpPr>
            <p:cNvPr id="601" name="Google Shape;601;p19"/>
            <p:cNvGrpSpPr/>
            <p:nvPr/>
          </p:nvGrpSpPr>
          <p:grpSpPr>
            <a:xfrm>
              <a:off x="1945386" y="5582316"/>
              <a:ext cx="470725" cy="852963"/>
              <a:chOff x="1945386" y="5582316"/>
              <a:chExt cx="470725" cy="852963"/>
            </a:xfrm>
          </p:grpSpPr>
          <p:sp>
            <p:nvSpPr>
              <p:cNvPr id="602" name="Google Shape;602;p19"/>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9"/>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4" name="Google Shape;604;p19"/>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5" name="Google Shape;605;p19"/>
          <p:cNvGrpSpPr/>
          <p:nvPr/>
        </p:nvGrpSpPr>
        <p:grpSpPr>
          <a:xfrm>
            <a:off x="7975988" y="116167"/>
            <a:ext cx="1061979" cy="558999"/>
            <a:chOff x="3859815" y="2867310"/>
            <a:chExt cx="1262157" cy="664368"/>
          </a:xfrm>
        </p:grpSpPr>
        <p:sp>
          <p:nvSpPr>
            <p:cNvPr id="606" name="Google Shape;606;p19"/>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7" name="Google Shape;607;p19"/>
            <p:cNvGrpSpPr/>
            <p:nvPr/>
          </p:nvGrpSpPr>
          <p:grpSpPr>
            <a:xfrm>
              <a:off x="4275677" y="3065525"/>
              <a:ext cx="334517" cy="380047"/>
              <a:chOff x="4275677" y="3065525"/>
              <a:chExt cx="334517" cy="380047"/>
            </a:xfrm>
          </p:grpSpPr>
          <p:grpSp>
            <p:nvGrpSpPr>
              <p:cNvPr id="608" name="Google Shape;608;p19"/>
              <p:cNvGrpSpPr/>
              <p:nvPr/>
            </p:nvGrpSpPr>
            <p:grpSpPr>
              <a:xfrm>
                <a:off x="4275677" y="3065525"/>
                <a:ext cx="334517" cy="380047"/>
                <a:chOff x="4275677" y="3065525"/>
                <a:chExt cx="334517" cy="380047"/>
              </a:xfrm>
            </p:grpSpPr>
            <p:grpSp>
              <p:nvGrpSpPr>
                <p:cNvPr id="609" name="Google Shape;609;p19"/>
                <p:cNvGrpSpPr/>
                <p:nvPr/>
              </p:nvGrpSpPr>
              <p:grpSpPr>
                <a:xfrm>
                  <a:off x="4275677" y="3301269"/>
                  <a:ext cx="334422" cy="144303"/>
                  <a:chOff x="4275677" y="3301269"/>
                  <a:chExt cx="334422" cy="144303"/>
                </a:xfrm>
              </p:grpSpPr>
              <p:sp>
                <p:nvSpPr>
                  <p:cNvPr id="610" name="Google Shape;610;p19"/>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9"/>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19"/>
                <p:cNvGrpSpPr/>
                <p:nvPr/>
              </p:nvGrpSpPr>
              <p:grpSpPr>
                <a:xfrm>
                  <a:off x="4275677" y="3183350"/>
                  <a:ext cx="334422" cy="144302"/>
                  <a:chOff x="4275677" y="3183350"/>
                  <a:chExt cx="334422" cy="144302"/>
                </a:xfrm>
              </p:grpSpPr>
              <p:sp>
                <p:nvSpPr>
                  <p:cNvPr id="613" name="Google Shape;613;p19"/>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9"/>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19"/>
                <p:cNvGrpSpPr/>
                <p:nvPr/>
              </p:nvGrpSpPr>
              <p:grpSpPr>
                <a:xfrm>
                  <a:off x="4275677" y="3065525"/>
                  <a:ext cx="334517" cy="144303"/>
                  <a:chOff x="4275677" y="3065525"/>
                  <a:chExt cx="334517" cy="144303"/>
                </a:xfrm>
              </p:grpSpPr>
              <p:sp>
                <p:nvSpPr>
                  <p:cNvPr id="616" name="Google Shape;616;p19"/>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9"/>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18" name="Google Shape;618;p19"/>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9"/>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9"/>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21" name="Google Shape;621;p19"/>
          <p:cNvGrpSpPr/>
          <p:nvPr/>
        </p:nvGrpSpPr>
        <p:grpSpPr>
          <a:xfrm flipH="1" rot="5400000">
            <a:off x="557972" y="4696603"/>
            <a:ext cx="16329" cy="218290"/>
            <a:chOff x="10809827" y="4402455"/>
            <a:chExt cx="24764" cy="330993"/>
          </a:xfrm>
        </p:grpSpPr>
        <p:sp>
          <p:nvSpPr>
            <p:cNvPr id="622" name="Google Shape;622;p19"/>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9"/>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9"/>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5" name="Google Shape;625;p19"/>
          <p:cNvSpPr/>
          <p:nvPr/>
        </p:nvSpPr>
        <p:spPr>
          <a:xfrm rot="-532595">
            <a:off x="7984139" y="4422751"/>
            <a:ext cx="1661199" cy="134324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flipH="1" rot="-5145822">
            <a:off x="-1235221" y="72085"/>
            <a:ext cx="2404292" cy="131859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7" name="Shape 627"/>
        <p:cNvGrpSpPr/>
        <p:nvPr/>
      </p:nvGrpSpPr>
      <p:grpSpPr>
        <a:xfrm>
          <a:off x="0" y="0"/>
          <a:ext cx="0" cy="0"/>
          <a:chOff x="0" y="0"/>
          <a:chExt cx="0" cy="0"/>
        </a:xfrm>
      </p:grpSpPr>
      <p:sp>
        <p:nvSpPr>
          <p:cNvPr id="628" name="Google Shape;628;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9" name="Google Shape;629;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2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sp>
        <p:nvSpPr>
          <p:cNvPr id="631" name="Google Shape;631;p20"/>
          <p:cNvSpPr/>
          <p:nvPr/>
        </p:nvSpPr>
        <p:spPr>
          <a:xfrm flipH="1" rot="-2493044">
            <a:off x="-1086706" y="-570280"/>
            <a:ext cx="2902912" cy="23472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flipH="1" rot="-5051288">
            <a:off x="7227752" y="3451481"/>
            <a:ext cx="2997828" cy="2576307"/>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flipH="1" rot="460638">
            <a:off x="178423" y="3742788"/>
            <a:ext cx="1359611" cy="122255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flipH="1" rot="460623">
            <a:off x="6683138" y="-2074210"/>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047175" y="2571975"/>
            <a:ext cx="43836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047175" y="1321975"/>
            <a:ext cx="12357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484625" y="1076550"/>
            <a:ext cx="2990400" cy="2990400"/>
          </a:xfrm>
          <a:prstGeom prst="roundRect">
            <a:avLst>
              <a:gd fmla="val 16667" name="adj"/>
            </a:avLst>
          </a:prstGeom>
          <a:noFill/>
          <a:ln>
            <a:noFill/>
          </a:ln>
        </p:spPr>
      </p:sp>
      <p:sp>
        <p:nvSpPr>
          <p:cNvPr id="17" name="Google Shape;17;p3"/>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35" name="Shape 635"/>
        <p:cNvGrpSpPr/>
        <p:nvPr/>
      </p:nvGrpSpPr>
      <p:grpSpPr>
        <a:xfrm>
          <a:off x="0" y="0"/>
          <a:ext cx="0" cy="0"/>
          <a:chOff x="0" y="0"/>
          <a:chExt cx="0" cy="0"/>
        </a:xfrm>
      </p:grpSpPr>
      <p:sp>
        <p:nvSpPr>
          <p:cNvPr id="636" name="Google Shape;636;p2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4" name="Shape 664"/>
        <p:cNvGrpSpPr/>
        <p:nvPr/>
      </p:nvGrpSpPr>
      <p:grpSpPr>
        <a:xfrm>
          <a:off x="0" y="0"/>
          <a:ext cx="0" cy="0"/>
          <a:chOff x="0" y="0"/>
          <a:chExt cx="0" cy="0"/>
        </a:xfrm>
      </p:grpSpPr>
      <p:sp>
        <p:nvSpPr>
          <p:cNvPr id="665" name="Google Shape;665;p22"/>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3" name="Google Shape;23;p4"/>
          <p:cNvSpPr/>
          <p:nvPr/>
        </p:nvSpPr>
        <p:spPr>
          <a:xfrm flipH="1" rot="-4014673">
            <a:off x="-1798429" y="-1029372"/>
            <a:ext cx="3158476" cy="250963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355841" y="2667287"/>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 name="Google Shape;25;p4"/>
          <p:cNvGrpSpPr/>
          <p:nvPr/>
        </p:nvGrpSpPr>
        <p:grpSpPr>
          <a:xfrm flipH="1">
            <a:off x="8380540" y="1729933"/>
            <a:ext cx="668783" cy="959747"/>
            <a:chOff x="10519314" y="4728596"/>
            <a:chExt cx="751780" cy="1078731"/>
          </a:xfrm>
        </p:grpSpPr>
        <p:grpSp>
          <p:nvGrpSpPr>
            <p:cNvPr id="26" name="Google Shape;26;p4"/>
            <p:cNvGrpSpPr/>
            <p:nvPr/>
          </p:nvGrpSpPr>
          <p:grpSpPr>
            <a:xfrm>
              <a:off x="10519314" y="4728596"/>
              <a:ext cx="626662" cy="1078731"/>
              <a:chOff x="10519314" y="4728596"/>
              <a:chExt cx="626662" cy="1078731"/>
            </a:xfrm>
          </p:grpSpPr>
          <p:grpSp>
            <p:nvGrpSpPr>
              <p:cNvPr id="27" name="Google Shape;27;p4"/>
              <p:cNvGrpSpPr/>
              <p:nvPr/>
            </p:nvGrpSpPr>
            <p:grpSpPr>
              <a:xfrm>
                <a:off x="10903220" y="4888205"/>
                <a:ext cx="242756" cy="919122"/>
                <a:chOff x="10903220" y="4888205"/>
                <a:chExt cx="242756" cy="919122"/>
              </a:xfrm>
            </p:grpSpPr>
            <p:sp>
              <p:nvSpPr>
                <p:cNvPr id="28" name="Google Shape;28;p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 name="Google Shape;31;p4"/>
                <p:cNvGrpSpPr/>
                <p:nvPr/>
              </p:nvGrpSpPr>
              <p:grpSpPr>
                <a:xfrm>
                  <a:off x="11014221" y="5588618"/>
                  <a:ext cx="100021" cy="114784"/>
                  <a:chOff x="11014221" y="5588618"/>
                  <a:chExt cx="100021" cy="114784"/>
                </a:xfrm>
              </p:grpSpPr>
              <p:sp>
                <p:nvSpPr>
                  <p:cNvPr id="32" name="Google Shape;32;p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 name="Google Shape;36;p4"/>
              <p:cNvGrpSpPr/>
              <p:nvPr/>
            </p:nvGrpSpPr>
            <p:grpSpPr>
              <a:xfrm>
                <a:off x="10718623" y="4728596"/>
                <a:ext cx="229169" cy="1075979"/>
                <a:chOff x="10718623" y="4728596"/>
                <a:chExt cx="229169" cy="1075979"/>
              </a:xfrm>
            </p:grpSpPr>
            <p:sp>
              <p:nvSpPr>
                <p:cNvPr id="37" name="Google Shape;37;p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 name="Google Shape;39;p4"/>
                <p:cNvGrpSpPr/>
                <p:nvPr/>
              </p:nvGrpSpPr>
              <p:grpSpPr>
                <a:xfrm>
                  <a:off x="10765015" y="5040134"/>
                  <a:ext cx="116314" cy="49775"/>
                  <a:chOff x="10765015" y="5040134"/>
                  <a:chExt cx="116314" cy="49775"/>
                </a:xfrm>
              </p:grpSpPr>
              <p:sp>
                <p:nvSpPr>
                  <p:cNvPr id="40" name="Google Shape;40;p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 name="Google Shape;42;p4"/>
                <p:cNvGrpSpPr/>
                <p:nvPr/>
              </p:nvGrpSpPr>
              <p:grpSpPr>
                <a:xfrm>
                  <a:off x="10784825" y="5436314"/>
                  <a:ext cx="116414" cy="49961"/>
                  <a:chOff x="10784825" y="5436314"/>
                  <a:chExt cx="116414" cy="49961"/>
                </a:xfrm>
              </p:grpSpPr>
              <p:sp>
                <p:nvSpPr>
                  <p:cNvPr id="43" name="Google Shape;43;p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5" name="Google Shape;45;p4"/>
              <p:cNvGrpSpPr/>
              <p:nvPr/>
            </p:nvGrpSpPr>
            <p:grpSpPr>
              <a:xfrm>
                <a:off x="10519314" y="4813458"/>
                <a:ext cx="202120" cy="992123"/>
                <a:chOff x="10519314" y="4813458"/>
                <a:chExt cx="202120" cy="992123"/>
              </a:xfrm>
            </p:grpSpPr>
            <p:sp>
              <p:nvSpPr>
                <p:cNvPr id="46" name="Google Shape;46;p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 name="Google Shape;48;p4"/>
                <p:cNvGrpSpPr/>
                <p:nvPr/>
              </p:nvGrpSpPr>
              <p:grpSpPr>
                <a:xfrm>
                  <a:off x="10556176" y="5465730"/>
                  <a:ext cx="128397" cy="44196"/>
                  <a:chOff x="10556176" y="5465730"/>
                  <a:chExt cx="128397" cy="44196"/>
                </a:xfrm>
              </p:grpSpPr>
              <p:sp>
                <p:nvSpPr>
                  <p:cNvPr id="49" name="Google Shape;49;p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 name="Google Shape;51;p4"/>
                <p:cNvGrpSpPr/>
                <p:nvPr/>
              </p:nvGrpSpPr>
              <p:grpSpPr>
                <a:xfrm>
                  <a:off x="10556176" y="5689187"/>
                  <a:ext cx="128397" cy="44196"/>
                  <a:chOff x="10556176" y="5689187"/>
                  <a:chExt cx="128397" cy="44196"/>
                </a:xfrm>
              </p:grpSpPr>
              <p:sp>
                <p:nvSpPr>
                  <p:cNvPr id="52" name="Google Shape;52;p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54" name="Google Shape;54;p4"/>
            <p:cNvGrpSpPr/>
            <p:nvPr/>
          </p:nvGrpSpPr>
          <p:grpSpPr>
            <a:xfrm>
              <a:off x="11058042" y="5088325"/>
              <a:ext cx="213052" cy="717953"/>
              <a:chOff x="11058042" y="5088325"/>
              <a:chExt cx="213052" cy="717953"/>
            </a:xfrm>
          </p:grpSpPr>
          <p:sp>
            <p:nvSpPr>
              <p:cNvPr id="55" name="Google Shape;55;p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 name="Google Shape;57;p4"/>
          <p:cNvGrpSpPr/>
          <p:nvPr/>
        </p:nvGrpSpPr>
        <p:grpSpPr>
          <a:xfrm flipH="1">
            <a:off x="8485925" y="662239"/>
            <a:ext cx="516117" cy="779220"/>
            <a:chOff x="10572463" y="3528536"/>
            <a:chExt cx="580168" cy="875823"/>
          </a:xfrm>
        </p:grpSpPr>
        <p:grpSp>
          <p:nvGrpSpPr>
            <p:cNvPr id="58" name="Google Shape;58;p4"/>
            <p:cNvGrpSpPr/>
            <p:nvPr/>
          </p:nvGrpSpPr>
          <p:grpSpPr>
            <a:xfrm>
              <a:off x="10713815" y="3528536"/>
              <a:ext cx="438816" cy="746664"/>
              <a:chOff x="10713815" y="3528536"/>
              <a:chExt cx="438816" cy="746664"/>
            </a:xfrm>
          </p:grpSpPr>
          <p:sp>
            <p:nvSpPr>
              <p:cNvPr id="59" name="Google Shape;59;p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 name="Google Shape;60;p4"/>
              <p:cNvGrpSpPr/>
              <p:nvPr/>
            </p:nvGrpSpPr>
            <p:grpSpPr>
              <a:xfrm>
                <a:off x="10776489" y="3625310"/>
                <a:ext cx="313848" cy="288226"/>
                <a:chOff x="10776489" y="3625310"/>
                <a:chExt cx="313848" cy="288226"/>
              </a:xfrm>
            </p:grpSpPr>
            <p:sp>
              <p:nvSpPr>
                <p:cNvPr id="61" name="Google Shape;61;p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4"/>
              <p:cNvGrpSpPr/>
              <p:nvPr/>
            </p:nvGrpSpPr>
            <p:grpSpPr>
              <a:xfrm>
                <a:off x="10776489" y="3999547"/>
                <a:ext cx="313848" cy="181546"/>
                <a:chOff x="10776489" y="3999547"/>
                <a:chExt cx="313848" cy="181546"/>
              </a:xfrm>
            </p:grpSpPr>
            <p:sp>
              <p:nvSpPr>
                <p:cNvPr id="68" name="Google Shape;68;p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4"/>
            <p:cNvGrpSpPr/>
            <p:nvPr/>
          </p:nvGrpSpPr>
          <p:grpSpPr>
            <a:xfrm>
              <a:off x="10572463" y="3657790"/>
              <a:ext cx="438817" cy="746569"/>
              <a:chOff x="10572463" y="3657790"/>
              <a:chExt cx="438817" cy="746569"/>
            </a:xfrm>
          </p:grpSpPr>
          <p:sp>
            <p:nvSpPr>
              <p:cNvPr id="74" name="Google Shape;74;p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 name="Google Shape;75;p4"/>
              <p:cNvGrpSpPr/>
              <p:nvPr/>
            </p:nvGrpSpPr>
            <p:grpSpPr>
              <a:xfrm>
                <a:off x="10635138" y="3754469"/>
                <a:ext cx="313848" cy="288321"/>
                <a:chOff x="10635138" y="3754469"/>
                <a:chExt cx="313848" cy="288321"/>
              </a:xfrm>
            </p:grpSpPr>
            <p:sp>
              <p:nvSpPr>
                <p:cNvPr id="76" name="Google Shape;76;p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10635138" y="4128801"/>
                <a:ext cx="313848" cy="181547"/>
                <a:chOff x="10635138" y="4128801"/>
                <a:chExt cx="313848" cy="181547"/>
              </a:xfrm>
            </p:grpSpPr>
            <p:sp>
              <p:nvSpPr>
                <p:cNvPr id="83" name="Google Shape;83;p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 name="Google Shape;87;p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 name="Google Shape;88;p4"/>
          <p:cNvGrpSpPr/>
          <p:nvPr/>
        </p:nvGrpSpPr>
        <p:grpSpPr>
          <a:xfrm flipH="1">
            <a:off x="8768853" y="1439765"/>
            <a:ext cx="22030" cy="294484"/>
            <a:chOff x="10809827" y="4402455"/>
            <a:chExt cx="24764" cy="330993"/>
          </a:xfrm>
        </p:grpSpPr>
        <p:sp>
          <p:nvSpPr>
            <p:cNvPr id="89" name="Google Shape;89;p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 name="Google Shape;92;p4"/>
          <p:cNvSpPr/>
          <p:nvPr/>
        </p:nvSpPr>
        <p:spPr>
          <a:xfrm flipH="1" rot="8662747">
            <a:off x="7370974" y="4168319"/>
            <a:ext cx="2746019" cy="19216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flipH="1">
            <a:off x="122956" y="4228558"/>
            <a:ext cx="829992" cy="750888"/>
            <a:chOff x="8114596" y="445039"/>
            <a:chExt cx="633002" cy="572716"/>
          </a:xfrm>
        </p:grpSpPr>
        <p:grpSp>
          <p:nvGrpSpPr>
            <p:cNvPr id="94" name="Google Shape;94;p4"/>
            <p:cNvGrpSpPr/>
            <p:nvPr/>
          </p:nvGrpSpPr>
          <p:grpSpPr>
            <a:xfrm>
              <a:off x="8114596" y="445039"/>
              <a:ext cx="633002" cy="572716"/>
              <a:chOff x="7189660" y="520827"/>
              <a:chExt cx="598074" cy="541115"/>
            </a:xfrm>
          </p:grpSpPr>
          <p:sp>
            <p:nvSpPr>
              <p:cNvPr id="95" name="Google Shape;95;p4"/>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 name="Google Shape;96;p4"/>
              <p:cNvGrpSpPr/>
              <p:nvPr/>
            </p:nvGrpSpPr>
            <p:grpSpPr>
              <a:xfrm>
                <a:off x="7579137" y="551973"/>
                <a:ext cx="164782" cy="41529"/>
                <a:chOff x="7579137" y="551973"/>
                <a:chExt cx="164782" cy="41529"/>
              </a:xfrm>
            </p:grpSpPr>
            <p:sp>
              <p:nvSpPr>
                <p:cNvPr id="97" name="Google Shape;97;p4"/>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4"/>
            <p:cNvGrpSpPr/>
            <p:nvPr/>
          </p:nvGrpSpPr>
          <p:grpSpPr>
            <a:xfrm>
              <a:off x="8184962" y="619646"/>
              <a:ext cx="498115" cy="257273"/>
              <a:chOff x="7256144" y="685800"/>
              <a:chExt cx="470630" cy="243077"/>
            </a:xfrm>
          </p:grpSpPr>
          <p:sp>
            <p:nvSpPr>
              <p:cNvPr id="101" name="Google Shape;101;p4"/>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4"/>
              <p:cNvGrpSpPr/>
              <p:nvPr/>
            </p:nvGrpSpPr>
            <p:grpSpPr>
              <a:xfrm>
                <a:off x="7512843" y="685800"/>
                <a:ext cx="213931" cy="243077"/>
                <a:chOff x="7512843" y="685800"/>
                <a:chExt cx="213931" cy="243077"/>
              </a:xfrm>
            </p:grpSpPr>
            <p:grpSp>
              <p:nvGrpSpPr>
                <p:cNvPr id="103" name="Google Shape;103;p4"/>
                <p:cNvGrpSpPr/>
                <p:nvPr/>
              </p:nvGrpSpPr>
              <p:grpSpPr>
                <a:xfrm>
                  <a:off x="7512843" y="836580"/>
                  <a:ext cx="213931" cy="92297"/>
                  <a:chOff x="7512843" y="836580"/>
                  <a:chExt cx="213931" cy="92297"/>
                </a:xfrm>
              </p:grpSpPr>
              <p:sp>
                <p:nvSpPr>
                  <p:cNvPr id="104" name="Google Shape;104;p4"/>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4"/>
                <p:cNvGrpSpPr/>
                <p:nvPr/>
              </p:nvGrpSpPr>
              <p:grpSpPr>
                <a:xfrm>
                  <a:off x="7512843" y="761238"/>
                  <a:ext cx="213931" cy="92296"/>
                  <a:chOff x="7512843" y="761238"/>
                  <a:chExt cx="213931" cy="92296"/>
                </a:xfrm>
              </p:grpSpPr>
              <p:sp>
                <p:nvSpPr>
                  <p:cNvPr id="107" name="Google Shape;107;p4"/>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 name="Google Shape;109;p4"/>
                <p:cNvGrpSpPr/>
                <p:nvPr/>
              </p:nvGrpSpPr>
              <p:grpSpPr>
                <a:xfrm>
                  <a:off x="7512843" y="685800"/>
                  <a:ext cx="213931" cy="92297"/>
                  <a:chOff x="7512843" y="685800"/>
                  <a:chExt cx="213931" cy="92297"/>
                </a:xfrm>
              </p:grpSpPr>
              <p:sp>
                <p:nvSpPr>
                  <p:cNvPr id="110" name="Google Shape;110;p4"/>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5"/>
          <p:cNvSpPr txBox="1"/>
          <p:nvPr>
            <p:ph idx="1" type="subTitle"/>
          </p:nvPr>
        </p:nvSpPr>
        <p:spPr>
          <a:xfrm>
            <a:off x="4679150"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080525"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080536"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5"/>
          <p:cNvSpPr txBox="1"/>
          <p:nvPr>
            <p:ph idx="4" type="subTitle"/>
          </p:nvPr>
        </p:nvSpPr>
        <p:spPr>
          <a:xfrm>
            <a:off x="4679164"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5"/>
          <p:cNvSpPr/>
          <p:nvPr/>
        </p:nvSpPr>
        <p:spPr>
          <a:xfrm rot="5551952">
            <a:off x="-721531" y="4084618"/>
            <a:ext cx="2053998" cy="17652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460685">
            <a:off x="-850641" y="-888875"/>
            <a:ext cx="2082611" cy="168399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3259731">
            <a:off x="7063135" y="-804478"/>
            <a:ext cx="3168421" cy="25619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6"/>
          <p:cNvSpPr/>
          <p:nvPr/>
        </p:nvSpPr>
        <p:spPr>
          <a:xfrm rot="-9076707">
            <a:off x="85462" y="-755109"/>
            <a:ext cx="1683799" cy="1313891"/>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rect b="b" l="l" r="r" t="t"/>
              <a:pathLst>
                <a:path extrusionOk="0" h="230504" w="1633727">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rect b="b" l="l" r="r" t="t"/>
              <a:pathLst>
                <a:path extrusionOk="0" h="165854" w="166485">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rect b="b" l="l" r="r" t="t"/>
              <a:pathLst>
                <a:path extrusionOk="0" h="174307" w="762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6"/>
          <p:cNvSpPr/>
          <p:nvPr/>
        </p:nvSpPr>
        <p:spPr>
          <a:xfrm flipH="1" rot="532502">
            <a:off x="-514115" y="4385276"/>
            <a:ext cx="1514959" cy="122499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811975" y="1032900"/>
            <a:ext cx="2804400" cy="1006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811975" y="2039700"/>
            <a:ext cx="4294800" cy="207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5668975" y="1076550"/>
            <a:ext cx="2990400" cy="2990400"/>
          </a:xfrm>
          <a:prstGeom prst="roundRect">
            <a:avLst>
              <a:gd fmla="val 16667" name="adj"/>
            </a:avLst>
          </a:prstGeom>
          <a:noFill/>
          <a:ln>
            <a:noFill/>
          </a:ln>
        </p:spPr>
      </p:sp>
      <p:sp>
        <p:nvSpPr>
          <p:cNvPr id="140" name="Google Shape;140;p7"/>
          <p:cNvSpPr/>
          <p:nvPr/>
        </p:nvSpPr>
        <p:spPr>
          <a:xfrm rot="-2381697">
            <a:off x="-1265120" y="-661594"/>
            <a:ext cx="3096202" cy="2008988"/>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rot="-7296874">
            <a:off x="-735040" y="4231574"/>
            <a:ext cx="2036053" cy="150886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0" name="Google Shape;150;p8"/>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5" name="Google Shape;15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9"/>
          <p:cNvSpPr/>
          <p:nvPr/>
        </p:nvSpPr>
        <p:spPr>
          <a:xfrm rot="3263452">
            <a:off x="-163955"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460623">
            <a:off x="-1793263"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4592047">
            <a:off x="7797256" y="593203"/>
            <a:ext cx="1475158" cy="11928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hyperlink" Target="https://github.com/ritik-rkg/Functional-Paradigms-in-Quantum-Comput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3"/>
          <p:cNvSpPr txBox="1"/>
          <p:nvPr>
            <p:ph type="ctrTitle"/>
          </p:nvPr>
        </p:nvSpPr>
        <p:spPr>
          <a:xfrm>
            <a:off x="111875" y="703625"/>
            <a:ext cx="5643300" cy="23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Functional Paradigms in Quantum Computing</a:t>
            </a:r>
            <a:endParaRPr sz="4000"/>
          </a:p>
        </p:txBody>
      </p:sp>
      <p:grpSp>
        <p:nvGrpSpPr>
          <p:cNvPr id="697" name="Google Shape;697;p23"/>
          <p:cNvGrpSpPr/>
          <p:nvPr/>
        </p:nvGrpSpPr>
        <p:grpSpPr>
          <a:xfrm>
            <a:off x="6285440" y="656304"/>
            <a:ext cx="1654423" cy="835905"/>
            <a:chOff x="5905690" y="2867310"/>
            <a:chExt cx="1504568" cy="760190"/>
          </a:xfrm>
        </p:grpSpPr>
        <p:sp>
          <p:nvSpPr>
            <p:cNvPr id="698" name="Google Shape;698;p23"/>
            <p:cNvSpPr/>
            <p:nvPr/>
          </p:nvSpPr>
          <p:spPr>
            <a:xfrm>
              <a:off x="5905690" y="2867310"/>
              <a:ext cx="1504568" cy="760190"/>
            </a:xfrm>
            <a:custGeom>
              <a:rect b="b" l="l" r="r" t="t"/>
              <a:pathLst>
                <a:path extrusionOk="0" h="760190" w="1504568">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3"/>
            <p:cNvSpPr/>
            <p:nvPr/>
          </p:nvSpPr>
          <p:spPr>
            <a:xfrm>
              <a:off x="5905690" y="2918364"/>
              <a:ext cx="922591" cy="709136"/>
            </a:xfrm>
            <a:custGeom>
              <a:rect b="b" l="l" r="r" t="t"/>
              <a:pathLst>
                <a:path extrusionOk="0" h="709136" w="922591">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0" name="Google Shape;700;p23"/>
          <p:cNvGrpSpPr/>
          <p:nvPr/>
        </p:nvGrpSpPr>
        <p:grpSpPr>
          <a:xfrm>
            <a:off x="5590922" y="576360"/>
            <a:ext cx="749418" cy="303868"/>
            <a:chOff x="3680531" y="4341375"/>
            <a:chExt cx="681537" cy="276344"/>
          </a:xfrm>
        </p:grpSpPr>
        <p:sp>
          <p:nvSpPr>
            <p:cNvPr id="701" name="Google Shape;701;p23"/>
            <p:cNvSpPr/>
            <p:nvPr/>
          </p:nvSpPr>
          <p:spPr>
            <a:xfrm>
              <a:off x="3692461" y="4353401"/>
              <a:ext cx="657796" cy="251936"/>
            </a:xfrm>
            <a:custGeom>
              <a:rect b="b" l="l" r="r" t="t"/>
              <a:pathLst>
                <a:path extrusionOk="0" h="251936" w="657796">
                  <a:moveTo>
                    <a:pt x="0" y="0"/>
                  </a:moveTo>
                  <a:lnTo>
                    <a:pt x="217075" y="217075"/>
                  </a:lnTo>
                  <a:cubicBezTo>
                    <a:pt x="239363" y="239363"/>
                    <a:pt x="269653" y="251936"/>
                    <a:pt x="301180" y="251936"/>
                  </a:cubicBezTo>
                  <a:lnTo>
                    <a:pt x="657797" y="251936"/>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3"/>
            <p:cNvSpPr/>
            <p:nvPr/>
          </p:nvSpPr>
          <p:spPr>
            <a:xfrm>
              <a:off x="3680531" y="4341375"/>
              <a:ext cx="24812" cy="24812"/>
            </a:xfrm>
            <a:custGeom>
              <a:rect b="b" l="l" r="r" t="t"/>
              <a:pathLst>
                <a:path extrusionOk="0" h="24812" w="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3"/>
            <p:cNvSpPr/>
            <p:nvPr/>
          </p:nvSpPr>
          <p:spPr>
            <a:xfrm>
              <a:off x="4337303" y="4592955"/>
              <a:ext cx="24765" cy="24764"/>
            </a:xfrm>
            <a:custGeom>
              <a:rect b="b" l="l" r="r" t="t"/>
              <a:pathLst>
                <a:path extrusionOk="0" h="24764" w="24765">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704" name="Google Shape;704;p23"/>
          <p:cNvPicPr preferRelativeResize="0"/>
          <p:nvPr/>
        </p:nvPicPr>
        <p:blipFill>
          <a:blip r:embed="rId3">
            <a:alphaModFix/>
          </a:blip>
          <a:stretch>
            <a:fillRect/>
          </a:stretch>
        </p:blipFill>
        <p:spPr>
          <a:xfrm>
            <a:off x="5853200" y="551325"/>
            <a:ext cx="2816576" cy="3553624"/>
          </a:xfrm>
          <a:prstGeom prst="rect">
            <a:avLst/>
          </a:prstGeom>
          <a:noFill/>
          <a:ln>
            <a:noFill/>
          </a:ln>
        </p:spPr>
      </p:pic>
      <p:sp>
        <p:nvSpPr>
          <p:cNvPr id="705" name="Google Shape;705;p23"/>
          <p:cNvSpPr txBox="1"/>
          <p:nvPr/>
        </p:nvSpPr>
        <p:spPr>
          <a:xfrm>
            <a:off x="3140325" y="4096725"/>
            <a:ext cx="16116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rgbClr val="0000FF"/>
                </a:solidFill>
                <a:latin typeface="Lato"/>
                <a:ea typeface="Lato"/>
                <a:cs typeface="Lato"/>
                <a:sym typeface="Lato"/>
                <a:hlinkClick r:id="rId4">
                  <a:extLst>
                    <a:ext uri="{A12FA001-AC4F-418D-AE19-62706E023703}">
                      <ahyp:hlinkClr val="tx"/>
                    </a:ext>
                  </a:extLst>
                </a:hlinkClick>
              </a:rPr>
              <a:t>GitHub Link</a:t>
            </a:r>
            <a:endParaRPr sz="1900">
              <a:solidFill>
                <a:srgbClr val="00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2"/>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26" name="Google Shape;826;p32"/>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27" name="Google Shape;827;p32"/>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Grover’s Algorithm (3)</a:t>
            </a:r>
            <a:endParaRPr sz="1200">
              <a:solidFill>
                <a:schemeClr val="dk1"/>
              </a:solidFill>
              <a:latin typeface="Lato"/>
              <a:ea typeface="Lato"/>
              <a:cs typeface="Lato"/>
              <a:sym typeface="Lato"/>
            </a:endParaRPr>
          </a:p>
        </p:txBody>
      </p:sp>
      <p:sp>
        <p:nvSpPr>
          <p:cNvPr id="828" name="Google Shape;828;p32"/>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29" name="Google Shape;829;p32"/>
          <p:cNvSpPr txBox="1"/>
          <p:nvPr/>
        </p:nvSpPr>
        <p:spPr>
          <a:xfrm>
            <a:off x="302550" y="1374475"/>
            <a:ext cx="4979400" cy="363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Let’s assume a 2-D subspace where the y-axis is the vector |x₀&gt; and the x-axis denotes all the vector orthogonal to |x₀&gt;. We have |D&gt; making an angle of θ/2 with the x-axis.</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We first apply the Rf operator which reflects the state |D&gt; about the x-axis and gives the state Rf |D&gt; then we apply the RD operator which reflects the state about |D&gt;.</a:t>
            </a:r>
            <a:endParaRPr sz="1600">
              <a:solidFill>
                <a:schemeClr val="dk1"/>
              </a:solidFill>
              <a:latin typeface="Lato"/>
              <a:ea typeface="Lato"/>
              <a:cs typeface="Lato"/>
              <a:sym typeface="Lato"/>
            </a:endParaRPr>
          </a:p>
        </p:txBody>
      </p:sp>
      <p:pic>
        <p:nvPicPr>
          <p:cNvPr id="830" name="Google Shape;830;p32"/>
          <p:cNvPicPr preferRelativeResize="0"/>
          <p:nvPr/>
        </p:nvPicPr>
        <p:blipFill>
          <a:blip r:embed="rId3">
            <a:alphaModFix/>
          </a:blip>
          <a:stretch>
            <a:fillRect/>
          </a:stretch>
        </p:blipFill>
        <p:spPr>
          <a:xfrm>
            <a:off x="5555450" y="1236300"/>
            <a:ext cx="3242775" cy="29845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3"/>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36" name="Google Shape;836;p33"/>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37" name="Google Shape;837;p33"/>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Grover’s Algorithm Analysis (1)</a:t>
            </a:r>
            <a:endParaRPr sz="1200">
              <a:solidFill>
                <a:schemeClr val="dk1"/>
              </a:solidFill>
              <a:latin typeface="Lato"/>
              <a:ea typeface="Lato"/>
              <a:cs typeface="Lato"/>
              <a:sym typeface="Lato"/>
            </a:endParaRPr>
          </a:p>
        </p:txBody>
      </p:sp>
      <p:sp>
        <p:nvSpPr>
          <p:cNvPr id="838" name="Google Shape;838;p33"/>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39" name="Google Shape;839;p33"/>
          <p:cNvSpPr txBox="1"/>
          <p:nvPr/>
        </p:nvSpPr>
        <p:spPr>
          <a:xfrm>
            <a:off x="441825" y="1160225"/>
            <a:ext cx="5593200" cy="430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|xb&gt; is the vector orthogonal to |x₀&gt;, i.e. x axis represented in the 2D subspace</a:t>
            </a:r>
            <a:endParaRPr sz="1100">
              <a:latin typeface="Lato"/>
              <a:ea typeface="Lato"/>
              <a:cs typeface="Lato"/>
              <a:sym typeface="Lato"/>
            </a:endParaRPr>
          </a:p>
        </p:txBody>
      </p:sp>
      <p:pic>
        <p:nvPicPr>
          <p:cNvPr id="840" name="Google Shape;840;p33"/>
          <p:cNvPicPr preferRelativeResize="0"/>
          <p:nvPr/>
        </p:nvPicPr>
        <p:blipFill>
          <a:blip r:embed="rId3">
            <a:alphaModFix/>
          </a:blip>
          <a:stretch>
            <a:fillRect/>
          </a:stretch>
        </p:blipFill>
        <p:spPr>
          <a:xfrm>
            <a:off x="5956618" y="1083988"/>
            <a:ext cx="2100101" cy="430575"/>
          </a:xfrm>
          <a:prstGeom prst="rect">
            <a:avLst/>
          </a:prstGeom>
          <a:noFill/>
          <a:ln>
            <a:noFill/>
          </a:ln>
        </p:spPr>
      </p:pic>
      <p:sp>
        <p:nvSpPr>
          <p:cNvPr id="841" name="Google Shape;841;p33"/>
          <p:cNvSpPr txBox="1"/>
          <p:nvPr/>
        </p:nvSpPr>
        <p:spPr>
          <a:xfrm>
            <a:off x="441825" y="1743125"/>
            <a:ext cx="50658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the conjugate of |D&gt; can be written as follows -&gt;</a:t>
            </a:r>
            <a:endParaRPr sz="1100">
              <a:latin typeface="Lato"/>
              <a:ea typeface="Lato"/>
              <a:cs typeface="Lato"/>
              <a:sym typeface="Lato"/>
            </a:endParaRPr>
          </a:p>
        </p:txBody>
      </p:sp>
      <p:pic>
        <p:nvPicPr>
          <p:cNvPr id="842" name="Google Shape;842;p33"/>
          <p:cNvPicPr preferRelativeResize="0"/>
          <p:nvPr/>
        </p:nvPicPr>
        <p:blipFill>
          <a:blip r:embed="rId4">
            <a:alphaModFix/>
          </a:blip>
          <a:stretch>
            <a:fillRect/>
          </a:stretch>
        </p:blipFill>
        <p:spPr>
          <a:xfrm>
            <a:off x="5956825" y="1654125"/>
            <a:ext cx="2099702" cy="430500"/>
          </a:xfrm>
          <a:prstGeom prst="rect">
            <a:avLst/>
          </a:prstGeom>
          <a:noFill/>
          <a:ln>
            <a:noFill/>
          </a:ln>
        </p:spPr>
      </p:pic>
      <p:pic>
        <p:nvPicPr>
          <p:cNvPr id="843" name="Google Shape;843;p33"/>
          <p:cNvPicPr preferRelativeResize="0"/>
          <p:nvPr/>
        </p:nvPicPr>
        <p:blipFill>
          <a:blip r:embed="rId5">
            <a:alphaModFix/>
          </a:blip>
          <a:stretch>
            <a:fillRect/>
          </a:stretch>
        </p:blipFill>
        <p:spPr>
          <a:xfrm>
            <a:off x="800750" y="2423500"/>
            <a:ext cx="2622475" cy="1308625"/>
          </a:xfrm>
          <a:prstGeom prst="rect">
            <a:avLst/>
          </a:prstGeom>
          <a:noFill/>
          <a:ln>
            <a:noFill/>
          </a:ln>
        </p:spPr>
      </p:pic>
      <p:pic>
        <p:nvPicPr>
          <p:cNvPr id="844" name="Google Shape;844;p33"/>
          <p:cNvPicPr preferRelativeResize="0"/>
          <p:nvPr/>
        </p:nvPicPr>
        <p:blipFill>
          <a:blip r:embed="rId6">
            <a:alphaModFix/>
          </a:blip>
          <a:stretch>
            <a:fillRect/>
          </a:stretch>
        </p:blipFill>
        <p:spPr>
          <a:xfrm>
            <a:off x="4987900" y="4039075"/>
            <a:ext cx="3751775" cy="653475"/>
          </a:xfrm>
          <a:prstGeom prst="rect">
            <a:avLst/>
          </a:prstGeom>
          <a:noFill/>
          <a:ln>
            <a:noFill/>
          </a:ln>
        </p:spPr>
      </p:pic>
      <p:sp>
        <p:nvSpPr>
          <p:cNvPr id="845" name="Google Shape;845;p33"/>
          <p:cNvSpPr txBox="1"/>
          <p:nvPr/>
        </p:nvSpPr>
        <p:spPr>
          <a:xfrm>
            <a:off x="527300" y="4058500"/>
            <a:ext cx="4529700" cy="786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 search algorithm starts with the |D&gt; state, then applying Rf  will give the state -&gt;</a:t>
            </a:r>
            <a:endParaRPr sz="12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4"/>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51" name="Google Shape;851;p34"/>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52" name="Google Shape;852;p34"/>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Grover’s Algorithm Analysis (2)</a:t>
            </a:r>
            <a:endParaRPr sz="1200">
              <a:solidFill>
                <a:schemeClr val="dk1"/>
              </a:solidFill>
              <a:latin typeface="Lato"/>
              <a:ea typeface="Lato"/>
              <a:cs typeface="Lato"/>
              <a:sym typeface="Lato"/>
            </a:endParaRPr>
          </a:p>
        </p:txBody>
      </p:sp>
      <p:sp>
        <p:nvSpPr>
          <p:cNvPr id="853" name="Google Shape;853;p34"/>
          <p:cNvSpPr txBox="1"/>
          <p:nvPr/>
        </p:nvSpPr>
        <p:spPr>
          <a:xfrm>
            <a:off x="56025" y="1443650"/>
            <a:ext cx="4218600" cy="37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Then after applying operator RD we get the state -&gt;</a:t>
            </a:r>
            <a:endParaRPr sz="1200">
              <a:solidFill>
                <a:schemeClr val="dk1"/>
              </a:solidFill>
              <a:latin typeface="Lato"/>
              <a:ea typeface="Lato"/>
              <a:cs typeface="Lato"/>
              <a:sym typeface="Lato"/>
            </a:endParaRPr>
          </a:p>
        </p:txBody>
      </p:sp>
      <p:pic>
        <p:nvPicPr>
          <p:cNvPr id="854" name="Google Shape;854;p34"/>
          <p:cNvPicPr preferRelativeResize="0"/>
          <p:nvPr/>
        </p:nvPicPr>
        <p:blipFill>
          <a:blip r:embed="rId3">
            <a:alphaModFix/>
          </a:blip>
          <a:stretch>
            <a:fillRect/>
          </a:stretch>
        </p:blipFill>
        <p:spPr>
          <a:xfrm>
            <a:off x="4993350" y="1403138"/>
            <a:ext cx="3874900" cy="452725"/>
          </a:xfrm>
          <a:prstGeom prst="rect">
            <a:avLst/>
          </a:prstGeom>
          <a:noFill/>
          <a:ln>
            <a:noFill/>
          </a:ln>
        </p:spPr>
      </p:pic>
      <p:sp>
        <p:nvSpPr>
          <p:cNvPr id="855" name="Google Shape;855;p34"/>
          <p:cNvSpPr txBox="1"/>
          <p:nvPr/>
        </p:nvSpPr>
        <p:spPr>
          <a:xfrm>
            <a:off x="39375" y="2161125"/>
            <a:ext cx="5333700" cy="37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It is easy to verify by induction that after k iterations of the Grover iterator (U = RD.R𝒻) starting with state |D&gt; = H|00…..0&gt; we get -&gt;</a:t>
            </a:r>
            <a:endParaRPr sz="1200">
              <a:solidFill>
                <a:schemeClr val="dk1"/>
              </a:solidFill>
              <a:latin typeface="Lato"/>
              <a:ea typeface="Lato"/>
              <a:cs typeface="Lato"/>
              <a:sym typeface="Lato"/>
            </a:endParaRPr>
          </a:p>
        </p:txBody>
      </p:sp>
      <p:pic>
        <p:nvPicPr>
          <p:cNvPr id="856" name="Google Shape;856;p34"/>
          <p:cNvPicPr preferRelativeResize="0"/>
          <p:nvPr/>
        </p:nvPicPr>
        <p:blipFill rotWithShape="1">
          <a:blip r:embed="rId4">
            <a:alphaModFix/>
          </a:blip>
          <a:srcRect b="0" l="1930" r="-1929" t="0"/>
          <a:stretch/>
        </p:blipFill>
        <p:spPr>
          <a:xfrm>
            <a:off x="5036775" y="2313525"/>
            <a:ext cx="3954824" cy="314425"/>
          </a:xfrm>
          <a:prstGeom prst="rect">
            <a:avLst/>
          </a:prstGeom>
          <a:noFill/>
          <a:ln>
            <a:noFill/>
          </a:ln>
        </p:spPr>
      </p:pic>
      <p:sp>
        <p:nvSpPr>
          <p:cNvPr id="857" name="Google Shape;857;p34"/>
          <p:cNvSpPr txBox="1"/>
          <p:nvPr/>
        </p:nvSpPr>
        <p:spPr>
          <a:xfrm>
            <a:off x="56025" y="3215775"/>
            <a:ext cx="8514900" cy="561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In order to obtain |x₀&gt; with high probability we must select k such that sin((2k + 1)θ) ≈ 1, which means that we would like (2k + 1)θ ≈ π/2</a:t>
            </a:r>
            <a:endParaRPr sz="1200">
              <a:solidFill>
                <a:schemeClr val="dk1"/>
              </a:solidFill>
              <a:latin typeface="Lato"/>
              <a:ea typeface="Lato"/>
              <a:cs typeface="Lato"/>
              <a:sym typeface="Lato"/>
            </a:endParaRPr>
          </a:p>
        </p:txBody>
      </p:sp>
      <p:pic>
        <p:nvPicPr>
          <p:cNvPr id="858" name="Google Shape;858;p34"/>
          <p:cNvPicPr preferRelativeResize="0"/>
          <p:nvPr/>
        </p:nvPicPr>
        <p:blipFill>
          <a:blip r:embed="rId5">
            <a:alphaModFix/>
          </a:blip>
          <a:stretch>
            <a:fillRect/>
          </a:stretch>
        </p:blipFill>
        <p:spPr>
          <a:xfrm>
            <a:off x="877575" y="3981013"/>
            <a:ext cx="1907795" cy="846775"/>
          </a:xfrm>
          <a:prstGeom prst="rect">
            <a:avLst/>
          </a:prstGeom>
          <a:noFill/>
          <a:ln>
            <a:noFill/>
          </a:ln>
        </p:spPr>
      </p:pic>
      <p:sp>
        <p:nvSpPr>
          <p:cNvPr id="859" name="Google Shape;859;p34"/>
          <p:cNvSpPr txBox="1"/>
          <p:nvPr/>
        </p:nvSpPr>
        <p:spPr>
          <a:xfrm>
            <a:off x="2945225" y="4097500"/>
            <a:ext cx="6241500" cy="61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get the desired result after only k iterations and k is of the order of √N hence the time complexity of Grover's algorithm is O(√N)!</a:t>
            </a:r>
            <a:endParaRPr sz="12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5"/>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txBox="1"/>
          <p:nvPr>
            <p:ph type="title"/>
          </p:nvPr>
        </p:nvSpPr>
        <p:spPr>
          <a:xfrm>
            <a:off x="811975" y="1032900"/>
            <a:ext cx="28044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Shor’s Algorithm</a:t>
            </a:r>
            <a:endParaRPr/>
          </a:p>
        </p:txBody>
      </p:sp>
      <p:sp>
        <p:nvSpPr>
          <p:cNvPr id="866" name="Google Shape;866;p35"/>
          <p:cNvSpPr txBox="1"/>
          <p:nvPr>
            <p:ph idx="1" type="subTitle"/>
          </p:nvPr>
        </p:nvSpPr>
        <p:spPr>
          <a:xfrm>
            <a:off x="572325" y="2039700"/>
            <a:ext cx="4661700" cy="207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solidFill>
                  <a:srgbClr val="202124"/>
                </a:solidFill>
                <a:highlight>
                  <a:schemeClr val="lt1"/>
                </a:highlight>
              </a:rPr>
              <a:t>Shor's algorithm is a quantum algorithm for </a:t>
            </a:r>
            <a:r>
              <a:rPr lang="en">
                <a:solidFill>
                  <a:srgbClr val="040C28"/>
                </a:solidFill>
                <a:highlight>
                  <a:schemeClr val="lt1"/>
                </a:highlight>
              </a:rPr>
              <a:t>finding the prime factors of an integer</a:t>
            </a:r>
            <a:r>
              <a:rPr lang="en">
                <a:solidFill>
                  <a:srgbClr val="202124"/>
                </a:solidFill>
                <a:highlight>
                  <a:schemeClr val="lt1"/>
                </a:highlight>
              </a:rPr>
              <a:t>.</a:t>
            </a:r>
            <a:r>
              <a:rPr lang="en" sz="1500">
                <a:solidFill>
                  <a:srgbClr val="202124"/>
                </a:solidFill>
                <a:highlight>
                  <a:schemeClr val="lt1"/>
                </a:highlight>
                <a:latin typeface="Arial"/>
                <a:ea typeface="Arial"/>
                <a:cs typeface="Arial"/>
                <a:sym typeface="Arial"/>
              </a:rPr>
              <a:t> </a:t>
            </a:r>
            <a:endParaRPr sz="1500">
              <a:solidFill>
                <a:srgbClr val="202124"/>
              </a:solidFill>
              <a:highlight>
                <a:schemeClr val="lt1"/>
              </a:highlight>
              <a:latin typeface="Arial"/>
              <a:ea typeface="Arial"/>
              <a:cs typeface="Arial"/>
              <a:sym typeface="Arial"/>
            </a:endParaRPr>
          </a:p>
          <a:p>
            <a:pPr indent="-304800" lvl="0" marL="457200" rtl="0" algn="l">
              <a:spcBef>
                <a:spcPts val="0"/>
              </a:spcBef>
              <a:spcAft>
                <a:spcPts val="0"/>
              </a:spcAft>
              <a:buClr>
                <a:srgbClr val="202124"/>
              </a:buClr>
              <a:buSzPts val="1200"/>
              <a:buFont typeface="Lato"/>
              <a:buChar char="●"/>
            </a:pPr>
            <a:r>
              <a:rPr lang="en">
                <a:solidFill>
                  <a:srgbClr val="202124"/>
                </a:solidFill>
                <a:highlight>
                  <a:schemeClr val="lt1"/>
                </a:highlight>
              </a:rPr>
              <a:t>When the integers are very large, no efficient classical integer factorization algorithm is known. The hardest factorization problems are semiprime numbers, the product of two prime numbers.</a:t>
            </a:r>
            <a:endParaRPr>
              <a:solidFill>
                <a:srgbClr val="202124"/>
              </a:solidFill>
              <a:highlight>
                <a:schemeClr val="lt1"/>
              </a:highlight>
            </a:endParaRPr>
          </a:p>
          <a:p>
            <a:pPr indent="-304800" lvl="0" marL="457200" rtl="0" algn="l">
              <a:spcBef>
                <a:spcPts val="0"/>
              </a:spcBef>
              <a:spcAft>
                <a:spcPts val="0"/>
              </a:spcAft>
              <a:buClr>
                <a:srgbClr val="202124"/>
              </a:buClr>
              <a:buSzPts val="1200"/>
              <a:buChar char="●"/>
            </a:pPr>
            <a:r>
              <a:rPr lang="en">
                <a:solidFill>
                  <a:srgbClr val="202124"/>
                </a:solidFill>
                <a:highlight>
                  <a:schemeClr val="lt1"/>
                </a:highlight>
              </a:rPr>
              <a:t>The presumed difficulty of this semiprime factorization problem underlines many encryption algorithms, such as RSA, which is used in online credit card transactions, amongst other applications.</a:t>
            </a:r>
            <a:endParaRPr>
              <a:solidFill>
                <a:srgbClr val="202124"/>
              </a:solidFill>
              <a:highlight>
                <a:schemeClr val="lt1"/>
              </a:highlight>
            </a:endParaRPr>
          </a:p>
          <a:p>
            <a:pPr indent="0" lvl="0" marL="457200" rtl="0" algn="l">
              <a:spcBef>
                <a:spcPts val="0"/>
              </a:spcBef>
              <a:spcAft>
                <a:spcPts val="0"/>
              </a:spcAft>
              <a:buNone/>
            </a:pPr>
            <a:r>
              <a:t/>
            </a:r>
            <a:endParaRPr/>
          </a:p>
        </p:txBody>
      </p:sp>
      <p:pic>
        <p:nvPicPr>
          <p:cNvPr id="867" name="Google Shape;867;p35"/>
          <p:cNvPicPr preferRelativeResize="0"/>
          <p:nvPr>
            <p:ph idx="2" type="pic"/>
          </p:nvPr>
        </p:nvPicPr>
        <p:blipFill rotWithShape="1">
          <a:blip r:embed="rId3">
            <a:alphaModFix/>
          </a:blip>
          <a:srcRect b="10007" l="9432" r="37002" t="0"/>
          <a:stretch/>
        </p:blipFill>
        <p:spPr>
          <a:xfrm>
            <a:off x="5668975" y="1076550"/>
            <a:ext cx="2990400" cy="2990400"/>
          </a:xfrm>
          <a:prstGeom prst="roundRect">
            <a:avLst>
              <a:gd fmla="val 16667" name="adj"/>
            </a:avLst>
          </a:prstGeom>
        </p:spPr>
      </p:pic>
      <p:grpSp>
        <p:nvGrpSpPr>
          <p:cNvPr id="868" name="Google Shape;868;p35"/>
          <p:cNvGrpSpPr/>
          <p:nvPr/>
        </p:nvGrpSpPr>
        <p:grpSpPr>
          <a:xfrm>
            <a:off x="7875610" y="386631"/>
            <a:ext cx="997823" cy="1575369"/>
            <a:chOff x="7230903" y="4040695"/>
            <a:chExt cx="708279" cy="1118235"/>
          </a:xfrm>
        </p:grpSpPr>
        <p:grpSp>
          <p:nvGrpSpPr>
            <p:cNvPr id="869" name="Google Shape;869;p35"/>
            <p:cNvGrpSpPr/>
            <p:nvPr/>
          </p:nvGrpSpPr>
          <p:grpSpPr>
            <a:xfrm>
              <a:off x="7230903" y="4040695"/>
              <a:ext cx="652843" cy="225742"/>
              <a:chOff x="7230903" y="4040695"/>
              <a:chExt cx="652843" cy="225742"/>
            </a:xfrm>
          </p:grpSpPr>
          <p:sp>
            <p:nvSpPr>
              <p:cNvPr id="870" name="Google Shape;870;p35"/>
              <p:cNvSpPr/>
              <p:nvPr/>
            </p:nvSpPr>
            <p:spPr>
              <a:xfrm>
                <a:off x="7230903" y="4040695"/>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35"/>
              <p:cNvSpPr/>
              <p:nvPr/>
            </p:nvSpPr>
            <p:spPr>
              <a:xfrm>
                <a:off x="7287577" y="4077081"/>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72" name="Google Shape;872;p35"/>
              <p:cNvGrpSpPr/>
              <p:nvPr/>
            </p:nvGrpSpPr>
            <p:grpSpPr>
              <a:xfrm>
                <a:off x="7487126" y="4081367"/>
                <a:ext cx="332041" cy="142684"/>
                <a:chOff x="7487126" y="4081367"/>
                <a:chExt cx="332041" cy="142684"/>
              </a:xfrm>
            </p:grpSpPr>
            <p:sp>
              <p:nvSpPr>
                <p:cNvPr id="873" name="Google Shape;873;p35"/>
                <p:cNvSpPr/>
                <p:nvPr/>
              </p:nvSpPr>
              <p:spPr>
                <a:xfrm>
                  <a:off x="7487126" y="4081367"/>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35"/>
                <p:cNvSpPr/>
                <p:nvPr/>
              </p:nvSpPr>
              <p:spPr>
                <a:xfrm>
                  <a:off x="7487126" y="4122134"/>
                  <a:ext cx="280320" cy="20383"/>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35"/>
                <p:cNvSpPr/>
                <p:nvPr/>
              </p:nvSpPr>
              <p:spPr>
                <a:xfrm>
                  <a:off x="7487126" y="4162901"/>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35"/>
                <p:cNvSpPr/>
                <p:nvPr/>
              </p:nvSpPr>
              <p:spPr>
                <a:xfrm>
                  <a:off x="7487126" y="4203668"/>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7" name="Google Shape;877;p35"/>
            <p:cNvGrpSpPr/>
            <p:nvPr/>
          </p:nvGrpSpPr>
          <p:grpSpPr>
            <a:xfrm>
              <a:off x="7230903" y="4338161"/>
              <a:ext cx="652843" cy="225742"/>
              <a:chOff x="7230903" y="4338161"/>
              <a:chExt cx="652843" cy="225742"/>
            </a:xfrm>
          </p:grpSpPr>
          <p:sp>
            <p:nvSpPr>
              <p:cNvPr id="878" name="Google Shape;878;p35"/>
              <p:cNvSpPr/>
              <p:nvPr/>
            </p:nvSpPr>
            <p:spPr>
              <a:xfrm>
                <a:off x="7230903" y="4338161"/>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35"/>
              <p:cNvSpPr/>
              <p:nvPr/>
            </p:nvSpPr>
            <p:spPr>
              <a:xfrm>
                <a:off x="7287577" y="4374737"/>
                <a:ext cx="151161" cy="151066"/>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0" name="Google Shape;880;p35"/>
              <p:cNvGrpSpPr/>
              <p:nvPr/>
            </p:nvGrpSpPr>
            <p:grpSpPr>
              <a:xfrm>
                <a:off x="7487126" y="4378833"/>
                <a:ext cx="332041" cy="142684"/>
                <a:chOff x="7487126" y="4378833"/>
                <a:chExt cx="332041" cy="142684"/>
              </a:xfrm>
            </p:grpSpPr>
            <p:sp>
              <p:nvSpPr>
                <p:cNvPr id="881" name="Google Shape;881;p35"/>
                <p:cNvSpPr/>
                <p:nvPr/>
              </p:nvSpPr>
              <p:spPr>
                <a:xfrm>
                  <a:off x="7525512" y="4378833"/>
                  <a:ext cx="293655" cy="20383"/>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35"/>
                <p:cNvSpPr/>
                <p:nvPr/>
              </p:nvSpPr>
              <p:spPr>
                <a:xfrm>
                  <a:off x="7487126" y="4419600"/>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35"/>
                <p:cNvSpPr/>
                <p:nvPr/>
              </p:nvSpPr>
              <p:spPr>
                <a:xfrm>
                  <a:off x="7563802" y="4460367"/>
                  <a:ext cx="255365" cy="20383"/>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35"/>
                <p:cNvSpPr/>
                <p:nvPr/>
              </p:nvSpPr>
              <p:spPr>
                <a:xfrm>
                  <a:off x="7487126" y="4501134"/>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85" name="Google Shape;885;p35"/>
            <p:cNvSpPr/>
            <p:nvPr/>
          </p:nvSpPr>
          <p:spPr>
            <a:xfrm>
              <a:off x="7338250" y="4420804"/>
              <a:ext cx="50734" cy="60632"/>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6" name="Google Shape;886;p35"/>
            <p:cNvGrpSpPr/>
            <p:nvPr/>
          </p:nvGrpSpPr>
          <p:grpSpPr>
            <a:xfrm>
              <a:off x="7230903" y="4635722"/>
              <a:ext cx="652843" cy="225742"/>
              <a:chOff x="7230903" y="4635722"/>
              <a:chExt cx="652843" cy="225742"/>
            </a:xfrm>
          </p:grpSpPr>
          <p:sp>
            <p:nvSpPr>
              <p:cNvPr id="887" name="Google Shape;887;p35"/>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5"/>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9" name="Google Shape;889;p35"/>
              <p:cNvGrpSpPr/>
              <p:nvPr/>
            </p:nvGrpSpPr>
            <p:grpSpPr>
              <a:xfrm>
                <a:off x="7487126" y="4676394"/>
                <a:ext cx="332041" cy="142684"/>
                <a:chOff x="7487126" y="4676394"/>
                <a:chExt cx="332041" cy="142684"/>
              </a:xfrm>
            </p:grpSpPr>
            <p:sp>
              <p:nvSpPr>
                <p:cNvPr id="890" name="Google Shape;890;p35"/>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5"/>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5"/>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5"/>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94" name="Google Shape;894;p35"/>
            <p:cNvGrpSpPr/>
            <p:nvPr/>
          </p:nvGrpSpPr>
          <p:grpSpPr>
            <a:xfrm>
              <a:off x="7230903" y="4933188"/>
              <a:ext cx="652843" cy="225742"/>
              <a:chOff x="7230903" y="4933188"/>
              <a:chExt cx="652843" cy="225742"/>
            </a:xfrm>
          </p:grpSpPr>
          <p:grpSp>
            <p:nvGrpSpPr>
              <p:cNvPr id="895" name="Google Shape;895;p35"/>
              <p:cNvGrpSpPr/>
              <p:nvPr/>
            </p:nvGrpSpPr>
            <p:grpSpPr>
              <a:xfrm>
                <a:off x="7230903" y="4933188"/>
                <a:ext cx="652843" cy="225742"/>
                <a:chOff x="7230903" y="4933188"/>
                <a:chExt cx="652843" cy="225742"/>
              </a:xfrm>
            </p:grpSpPr>
            <p:sp>
              <p:nvSpPr>
                <p:cNvPr id="896" name="Google Shape;896;p35"/>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5"/>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8" name="Google Shape;898;p35"/>
                <p:cNvGrpSpPr/>
                <p:nvPr/>
              </p:nvGrpSpPr>
              <p:grpSpPr>
                <a:xfrm>
                  <a:off x="7487126" y="4973859"/>
                  <a:ext cx="332041" cy="142684"/>
                  <a:chOff x="7487126" y="4973859"/>
                  <a:chExt cx="332041" cy="142684"/>
                </a:xfrm>
              </p:grpSpPr>
              <p:sp>
                <p:nvSpPr>
                  <p:cNvPr id="899" name="Google Shape;899;p35"/>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35"/>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5"/>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5"/>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03" name="Google Shape;903;p35"/>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4" name="Google Shape;904;p35"/>
            <p:cNvGrpSpPr/>
            <p:nvPr/>
          </p:nvGrpSpPr>
          <p:grpSpPr>
            <a:xfrm>
              <a:off x="7816120" y="4307395"/>
              <a:ext cx="123062" cy="63817"/>
              <a:chOff x="7816120" y="4307395"/>
              <a:chExt cx="123062" cy="63817"/>
            </a:xfrm>
          </p:grpSpPr>
          <p:sp>
            <p:nvSpPr>
              <p:cNvPr id="905" name="Google Shape;905;p35"/>
              <p:cNvSpPr/>
              <p:nvPr/>
            </p:nvSpPr>
            <p:spPr>
              <a:xfrm>
                <a:off x="7816120" y="4307395"/>
                <a:ext cx="123062" cy="63817"/>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5"/>
              <p:cNvSpPr/>
              <p:nvPr/>
            </p:nvSpPr>
            <p:spPr>
              <a:xfrm>
                <a:off x="7858029" y="4319682"/>
                <a:ext cx="39242" cy="39243"/>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7" name="Google Shape;907;p35"/>
            <p:cNvGrpSpPr/>
            <p:nvPr/>
          </p:nvGrpSpPr>
          <p:grpSpPr>
            <a:xfrm>
              <a:off x="7816120" y="4892994"/>
              <a:ext cx="123062" cy="79991"/>
              <a:chOff x="7816120" y="4892994"/>
              <a:chExt cx="123062" cy="79991"/>
            </a:xfrm>
          </p:grpSpPr>
          <p:grpSp>
            <p:nvGrpSpPr>
              <p:cNvPr id="908" name="Google Shape;908;p35"/>
              <p:cNvGrpSpPr/>
              <p:nvPr/>
            </p:nvGrpSpPr>
            <p:grpSpPr>
              <a:xfrm>
                <a:off x="7816120" y="4902803"/>
                <a:ext cx="123062" cy="63817"/>
                <a:chOff x="7816120" y="4902803"/>
                <a:chExt cx="123062" cy="63817"/>
              </a:xfrm>
            </p:grpSpPr>
            <p:sp>
              <p:nvSpPr>
                <p:cNvPr id="909" name="Google Shape;909;p35"/>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5"/>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1" name="Google Shape;911;p35"/>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6"/>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17" name="Google Shape;917;p36"/>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18" name="Google Shape;918;p36"/>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Role of Prime Factorisation in RSA</a:t>
            </a:r>
            <a:endParaRPr sz="1200">
              <a:solidFill>
                <a:schemeClr val="dk1"/>
              </a:solidFill>
              <a:latin typeface="Lato"/>
              <a:ea typeface="Lato"/>
              <a:cs typeface="Lato"/>
              <a:sym typeface="Lato"/>
            </a:endParaRPr>
          </a:p>
        </p:txBody>
      </p:sp>
      <p:sp>
        <p:nvSpPr>
          <p:cNvPr id="919" name="Google Shape;919;p36"/>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20" name="Google Shape;920;p36"/>
          <p:cNvSpPr txBox="1"/>
          <p:nvPr/>
        </p:nvSpPr>
        <p:spPr>
          <a:xfrm>
            <a:off x="441825" y="1160225"/>
            <a:ext cx="5593200" cy="2966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To use the RSA algorithm to encrypt a message, the sender first converts the message into a numerical form using a predetermined encoding scheme. The sender then raises this numerical value to the power of the public key and takes the result modulo the public key to produce the encrypted message.</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The recipient can then use their knowledge of the prime factors of the public key to decrypt the message by raising the encrypted message to the power of a certain exponent and taking the result modulo the private key, which is derived from the prime factors of the public key.</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Now the public key is known to everyone but its prime factors are not known. And since the private key is basically a function of the prime factors of the public key, the problem to decrypt the message becomes very difficult.</a:t>
            </a:r>
            <a:endParaRPr sz="1300">
              <a:solidFill>
                <a:srgbClr val="282829"/>
              </a:solidFill>
              <a:highlight>
                <a:schemeClr val="lt1"/>
              </a:highlight>
              <a:latin typeface="Lato"/>
              <a:ea typeface="Lato"/>
              <a:cs typeface="Lato"/>
              <a:sym typeface="Lato"/>
            </a:endParaRPr>
          </a:p>
        </p:txBody>
      </p:sp>
      <p:sp>
        <p:nvSpPr>
          <p:cNvPr id="921" name="Google Shape;921;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7"/>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27" name="Google Shape;927;p37"/>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28" name="Google Shape;928;p37"/>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The Algorithm</a:t>
            </a:r>
            <a:endParaRPr sz="1200">
              <a:solidFill>
                <a:schemeClr val="dk1"/>
              </a:solidFill>
              <a:latin typeface="Lato"/>
              <a:ea typeface="Lato"/>
              <a:cs typeface="Lato"/>
              <a:sym typeface="Lato"/>
            </a:endParaRPr>
          </a:p>
        </p:txBody>
      </p:sp>
      <p:sp>
        <p:nvSpPr>
          <p:cNvPr id="929" name="Google Shape;929;p37"/>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30" name="Google Shape;930;p37"/>
          <p:cNvSpPr txBox="1"/>
          <p:nvPr/>
        </p:nvSpPr>
        <p:spPr>
          <a:xfrm>
            <a:off x="441825" y="1160225"/>
            <a:ext cx="5593200" cy="2838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Reduction of factorization of N to the problem of finding the period of an integer x less than N and greater than 1 depends on the following result from number theory: Theorem: The function F(a) = x^a mod N is a periodic function, where x is an integer coprime to N and a ≥ 0. </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Since F(a) is a periodic function, it has some period r. Knowing that x^0 mod N = 1, this means that x^r mod N = 1 since the function is periodic, and thus r is just the first nonzero power where x^r = 1(modN).</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 Given this information and through the following algebraic manipulation.</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From this, the product is an integer multiple of N. Thus, as long as both the multiples are not multiples of N, then at least one of them has a non-trivial factor with N, </a:t>
            </a:r>
            <a:r>
              <a:rPr lang="en" sz="1300">
                <a:solidFill>
                  <a:srgbClr val="282829"/>
                </a:solidFill>
                <a:highlight>
                  <a:schemeClr val="lt1"/>
                </a:highlight>
                <a:latin typeface="Lato"/>
                <a:ea typeface="Lato"/>
                <a:cs typeface="Lato"/>
                <a:sym typeface="Lato"/>
              </a:rPr>
              <a:t>which</a:t>
            </a:r>
            <a:r>
              <a:rPr lang="en" sz="1300">
                <a:solidFill>
                  <a:srgbClr val="282829"/>
                </a:solidFill>
                <a:highlight>
                  <a:schemeClr val="lt1"/>
                </a:highlight>
                <a:latin typeface="Lato"/>
                <a:ea typeface="Lato"/>
                <a:cs typeface="Lato"/>
                <a:sym typeface="Lato"/>
              </a:rPr>
              <a:t> gives us the answer.</a:t>
            </a:r>
            <a:endParaRPr sz="1300">
              <a:solidFill>
                <a:srgbClr val="282829"/>
              </a:solidFill>
              <a:highlight>
                <a:schemeClr val="lt1"/>
              </a:highlight>
              <a:latin typeface="Lato"/>
              <a:ea typeface="Lato"/>
              <a:cs typeface="Lato"/>
              <a:sym typeface="Lato"/>
            </a:endParaRPr>
          </a:p>
          <a:p>
            <a:pPr indent="-311150" lvl="0" marL="457200" rtl="0" algn="l">
              <a:spcBef>
                <a:spcPts val="0"/>
              </a:spcBef>
              <a:spcAft>
                <a:spcPts val="0"/>
              </a:spcAft>
              <a:buClr>
                <a:srgbClr val="282829"/>
              </a:buClr>
              <a:buSzPts val="1300"/>
              <a:buFont typeface="Lato"/>
              <a:buChar char="●"/>
            </a:pPr>
            <a:r>
              <a:rPr lang="en" sz="1300">
                <a:solidFill>
                  <a:srgbClr val="282829"/>
                </a:solidFill>
                <a:highlight>
                  <a:schemeClr val="lt1"/>
                </a:highlight>
                <a:latin typeface="Lato"/>
                <a:ea typeface="Lato"/>
                <a:cs typeface="Lato"/>
                <a:sym typeface="Lato"/>
              </a:rPr>
              <a:t>The Quantum part of this algorithm comes </a:t>
            </a:r>
            <a:r>
              <a:rPr lang="en" sz="1300">
                <a:solidFill>
                  <a:srgbClr val="282829"/>
                </a:solidFill>
                <a:highlight>
                  <a:schemeClr val="lt1"/>
                </a:highlight>
                <a:latin typeface="Lato"/>
                <a:ea typeface="Lato"/>
                <a:cs typeface="Lato"/>
                <a:sym typeface="Lato"/>
              </a:rPr>
              <a:t>from the period calculation, which is done by Quantum Fourier Transform.</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a:p>
            <a:pPr indent="0" lvl="0" marL="914400" rtl="0" algn="l">
              <a:spcBef>
                <a:spcPts val="0"/>
              </a:spcBef>
              <a:spcAft>
                <a:spcPts val="0"/>
              </a:spcAft>
              <a:buNone/>
            </a:pPr>
            <a:r>
              <a:t/>
            </a:r>
            <a:endParaRPr sz="1300">
              <a:solidFill>
                <a:srgbClr val="282829"/>
              </a:solidFill>
              <a:highlight>
                <a:schemeClr val="lt1"/>
              </a:highlight>
              <a:latin typeface="Lato"/>
              <a:ea typeface="Lato"/>
              <a:cs typeface="Lato"/>
              <a:sym typeface="Lato"/>
            </a:endParaRPr>
          </a:p>
        </p:txBody>
      </p:sp>
      <p:sp>
        <p:nvSpPr>
          <p:cNvPr id="931" name="Google Shape;931;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32" name="Google Shape;932;p37"/>
          <p:cNvPicPr preferRelativeResize="0"/>
          <p:nvPr/>
        </p:nvPicPr>
        <p:blipFill>
          <a:blip r:embed="rId3">
            <a:alphaModFix/>
          </a:blip>
          <a:stretch>
            <a:fillRect/>
          </a:stretch>
        </p:blipFill>
        <p:spPr>
          <a:xfrm>
            <a:off x="6306608" y="1590725"/>
            <a:ext cx="2076575" cy="1041500"/>
          </a:xfrm>
          <a:prstGeom prst="rect">
            <a:avLst/>
          </a:prstGeom>
          <a:noFill/>
          <a:ln>
            <a:noFill/>
          </a:ln>
        </p:spPr>
      </p:pic>
      <p:pic>
        <p:nvPicPr>
          <p:cNvPr id="933" name="Google Shape;933;p37"/>
          <p:cNvPicPr preferRelativeResize="0"/>
          <p:nvPr/>
        </p:nvPicPr>
        <p:blipFill>
          <a:blip r:embed="rId4">
            <a:alphaModFix/>
          </a:blip>
          <a:stretch>
            <a:fillRect/>
          </a:stretch>
        </p:blipFill>
        <p:spPr>
          <a:xfrm>
            <a:off x="6306600" y="2632219"/>
            <a:ext cx="2076575" cy="3414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8"/>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39" name="Google Shape;939;p38"/>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40" name="Google Shape;940;p38"/>
          <p:cNvSpPr txBox="1"/>
          <p:nvPr/>
        </p:nvSpPr>
        <p:spPr>
          <a:xfrm>
            <a:off x="527300" y="10800"/>
            <a:ext cx="8514900" cy="838500"/>
          </a:xfrm>
          <a:prstGeom prst="rect">
            <a:avLst/>
          </a:prstGeom>
          <a:noFill/>
          <a:ln>
            <a:noFill/>
          </a:ln>
        </p:spPr>
        <p:txBody>
          <a:bodyPr anchorCtr="0" anchor="t" bIns="91425" lIns="91425" spcFirstLastPara="1" rIns="91425" wrap="square" tIns="91425">
            <a:noAutofit/>
          </a:bodyPr>
          <a:lstStyle/>
          <a:p>
            <a:pPr indent="0" lvl="0" marL="1828800" rtl="0" algn="l">
              <a:spcBef>
                <a:spcPts val="0"/>
              </a:spcBef>
              <a:spcAft>
                <a:spcPts val="0"/>
              </a:spcAft>
              <a:buNone/>
            </a:pPr>
            <a:r>
              <a:rPr b="1" lang="en" sz="3400" u="sng">
                <a:solidFill>
                  <a:schemeClr val="dk1"/>
                </a:solidFill>
                <a:latin typeface="Epilogue"/>
                <a:ea typeface="Epilogue"/>
                <a:cs typeface="Epilogue"/>
                <a:sym typeface="Epilogue"/>
              </a:rPr>
              <a:t>Implementation</a:t>
            </a:r>
            <a:endParaRPr sz="1200">
              <a:solidFill>
                <a:schemeClr val="dk1"/>
              </a:solidFill>
              <a:latin typeface="Lato"/>
              <a:ea typeface="Lato"/>
              <a:cs typeface="Lato"/>
              <a:sym typeface="Lato"/>
            </a:endParaRPr>
          </a:p>
        </p:txBody>
      </p:sp>
      <p:sp>
        <p:nvSpPr>
          <p:cNvPr id="941" name="Google Shape;941;p38"/>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942" name="Google Shape;942;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43" name="Google Shape;943;p38"/>
          <p:cNvPicPr preferRelativeResize="0"/>
          <p:nvPr/>
        </p:nvPicPr>
        <p:blipFill>
          <a:blip r:embed="rId3">
            <a:alphaModFix/>
          </a:blip>
          <a:stretch>
            <a:fillRect/>
          </a:stretch>
        </p:blipFill>
        <p:spPr>
          <a:xfrm>
            <a:off x="193350" y="765500"/>
            <a:ext cx="4016549" cy="3953774"/>
          </a:xfrm>
          <a:prstGeom prst="rect">
            <a:avLst/>
          </a:prstGeom>
          <a:noFill/>
          <a:ln>
            <a:noFill/>
          </a:ln>
        </p:spPr>
      </p:pic>
      <p:pic>
        <p:nvPicPr>
          <p:cNvPr id="944" name="Google Shape;944;p38"/>
          <p:cNvPicPr preferRelativeResize="0"/>
          <p:nvPr/>
        </p:nvPicPr>
        <p:blipFill>
          <a:blip r:embed="rId4">
            <a:alphaModFix/>
          </a:blip>
          <a:stretch>
            <a:fillRect/>
          </a:stretch>
        </p:blipFill>
        <p:spPr>
          <a:xfrm>
            <a:off x="4797725" y="765500"/>
            <a:ext cx="4193874" cy="3953775"/>
          </a:xfrm>
          <a:prstGeom prst="rect">
            <a:avLst/>
          </a:prstGeom>
          <a:noFill/>
          <a:ln>
            <a:noFill/>
          </a:ln>
        </p:spPr>
      </p:pic>
      <p:sp>
        <p:nvSpPr>
          <p:cNvPr id="945" name="Google Shape;945;p38"/>
          <p:cNvSpPr txBox="1"/>
          <p:nvPr/>
        </p:nvSpPr>
        <p:spPr>
          <a:xfrm>
            <a:off x="708850" y="4740475"/>
            <a:ext cx="2688600" cy="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1"/>
                </a:solidFill>
                <a:latin typeface="Lato"/>
                <a:ea typeface="Lato"/>
                <a:cs typeface="Lato"/>
                <a:sym typeface="Lato"/>
              </a:rPr>
              <a:t>Classical Implementation in Ocaml</a:t>
            </a:r>
            <a:endParaRPr b="1" sz="1200" u="sng">
              <a:solidFill>
                <a:schemeClr val="dk1"/>
              </a:solidFill>
              <a:latin typeface="Lato"/>
              <a:ea typeface="Lato"/>
              <a:cs typeface="Lato"/>
              <a:sym typeface="Lato"/>
            </a:endParaRPr>
          </a:p>
        </p:txBody>
      </p:sp>
      <p:sp>
        <p:nvSpPr>
          <p:cNvPr id="946" name="Google Shape;946;p38"/>
          <p:cNvSpPr txBox="1"/>
          <p:nvPr/>
        </p:nvSpPr>
        <p:spPr>
          <a:xfrm>
            <a:off x="5862275" y="4705825"/>
            <a:ext cx="3483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1"/>
                </a:solidFill>
                <a:latin typeface="Lato"/>
                <a:ea typeface="Lato"/>
                <a:cs typeface="Lato"/>
                <a:sym typeface="Lato"/>
              </a:rPr>
              <a:t>Qiskit Implementation</a:t>
            </a:r>
            <a:endParaRPr b="1" sz="1200" u="sng">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9"/>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txBox="1"/>
          <p:nvPr>
            <p:ph type="title"/>
          </p:nvPr>
        </p:nvSpPr>
        <p:spPr>
          <a:xfrm>
            <a:off x="811975" y="1032900"/>
            <a:ext cx="3412800" cy="25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Functional Quantum Algorithm Framework for Shor’s </a:t>
            </a:r>
            <a:endParaRPr sz="3500"/>
          </a:p>
        </p:txBody>
      </p:sp>
      <p:pic>
        <p:nvPicPr>
          <p:cNvPr id="953" name="Google Shape;953;p39"/>
          <p:cNvPicPr preferRelativeResize="0"/>
          <p:nvPr>
            <p:ph idx="2" type="pic"/>
          </p:nvPr>
        </p:nvPicPr>
        <p:blipFill rotWithShape="1">
          <a:blip r:embed="rId3">
            <a:alphaModFix/>
          </a:blip>
          <a:srcRect b="10007" l="9432" r="37002" t="0"/>
          <a:stretch/>
        </p:blipFill>
        <p:spPr>
          <a:xfrm>
            <a:off x="5668975" y="1076550"/>
            <a:ext cx="2990400" cy="2990400"/>
          </a:xfrm>
          <a:prstGeom prst="roundRect">
            <a:avLst>
              <a:gd fmla="val 16667" name="adj"/>
            </a:avLst>
          </a:prstGeom>
        </p:spPr>
      </p:pic>
      <p:grpSp>
        <p:nvGrpSpPr>
          <p:cNvPr id="954" name="Google Shape;954;p39"/>
          <p:cNvGrpSpPr/>
          <p:nvPr/>
        </p:nvGrpSpPr>
        <p:grpSpPr>
          <a:xfrm>
            <a:off x="7875610" y="386631"/>
            <a:ext cx="997823" cy="1575369"/>
            <a:chOff x="7230903" y="4040695"/>
            <a:chExt cx="708279" cy="1118235"/>
          </a:xfrm>
        </p:grpSpPr>
        <p:grpSp>
          <p:nvGrpSpPr>
            <p:cNvPr id="955" name="Google Shape;955;p39"/>
            <p:cNvGrpSpPr/>
            <p:nvPr/>
          </p:nvGrpSpPr>
          <p:grpSpPr>
            <a:xfrm>
              <a:off x="7230903" y="4040695"/>
              <a:ext cx="652843" cy="225742"/>
              <a:chOff x="7230903" y="4040695"/>
              <a:chExt cx="652843" cy="225742"/>
            </a:xfrm>
          </p:grpSpPr>
          <p:sp>
            <p:nvSpPr>
              <p:cNvPr id="956" name="Google Shape;956;p39"/>
              <p:cNvSpPr/>
              <p:nvPr/>
            </p:nvSpPr>
            <p:spPr>
              <a:xfrm>
                <a:off x="7230903" y="4040695"/>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9"/>
              <p:cNvSpPr/>
              <p:nvPr/>
            </p:nvSpPr>
            <p:spPr>
              <a:xfrm>
                <a:off x="7287577" y="4077081"/>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8" name="Google Shape;958;p39"/>
              <p:cNvGrpSpPr/>
              <p:nvPr/>
            </p:nvGrpSpPr>
            <p:grpSpPr>
              <a:xfrm>
                <a:off x="7487126" y="4081367"/>
                <a:ext cx="332041" cy="142684"/>
                <a:chOff x="7487126" y="4081367"/>
                <a:chExt cx="332041" cy="142684"/>
              </a:xfrm>
            </p:grpSpPr>
            <p:sp>
              <p:nvSpPr>
                <p:cNvPr id="959" name="Google Shape;959;p39"/>
                <p:cNvSpPr/>
                <p:nvPr/>
              </p:nvSpPr>
              <p:spPr>
                <a:xfrm>
                  <a:off x="7487126" y="4081367"/>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9"/>
                <p:cNvSpPr/>
                <p:nvPr/>
              </p:nvSpPr>
              <p:spPr>
                <a:xfrm>
                  <a:off x="7487126" y="4122134"/>
                  <a:ext cx="280320" cy="20383"/>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9"/>
                <p:cNvSpPr/>
                <p:nvPr/>
              </p:nvSpPr>
              <p:spPr>
                <a:xfrm>
                  <a:off x="7487126" y="4162901"/>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9"/>
                <p:cNvSpPr/>
                <p:nvPr/>
              </p:nvSpPr>
              <p:spPr>
                <a:xfrm>
                  <a:off x="7487126" y="4203668"/>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63" name="Google Shape;963;p39"/>
            <p:cNvGrpSpPr/>
            <p:nvPr/>
          </p:nvGrpSpPr>
          <p:grpSpPr>
            <a:xfrm>
              <a:off x="7230903" y="4338161"/>
              <a:ext cx="652843" cy="225742"/>
              <a:chOff x="7230903" y="4338161"/>
              <a:chExt cx="652843" cy="225742"/>
            </a:xfrm>
          </p:grpSpPr>
          <p:sp>
            <p:nvSpPr>
              <p:cNvPr id="964" name="Google Shape;964;p39"/>
              <p:cNvSpPr/>
              <p:nvPr/>
            </p:nvSpPr>
            <p:spPr>
              <a:xfrm>
                <a:off x="7230903" y="4338161"/>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9"/>
              <p:cNvSpPr/>
              <p:nvPr/>
            </p:nvSpPr>
            <p:spPr>
              <a:xfrm>
                <a:off x="7287577" y="4374737"/>
                <a:ext cx="151161" cy="151066"/>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6" name="Google Shape;966;p39"/>
              <p:cNvGrpSpPr/>
              <p:nvPr/>
            </p:nvGrpSpPr>
            <p:grpSpPr>
              <a:xfrm>
                <a:off x="7487126" y="4378833"/>
                <a:ext cx="332041" cy="142684"/>
                <a:chOff x="7487126" y="4378833"/>
                <a:chExt cx="332041" cy="142684"/>
              </a:xfrm>
            </p:grpSpPr>
            <p:sp>
              <p:nvSpPr>
                <p:cNvPr id="967" name="Google Shape;967;p39"/>
                <p:cNvSpPr/>
                <p:nvPr/>
              </p:nvSpPr>
              <p:spPr>
                <a:xfrm>
                  <a:off x="7525512" y="4378833"/>
                  <a:ext cx="293655" cy="20383"/>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9"/>
                <p:cNvSpPr/>
                <p:nvPr/>
              </p:nvSpPr>
              <p:spPr>
                <a:xfrm>
                  <a:off x="7487126" y="4419600"/>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9"/>
                <p:cNvSpPr/>
                <p:nvPr/>
              </p:nvSpPr>
              <p:spPr>
                <a:xfrm>
                  <a:off x="7563802" y="4460367"/>
                  <a:ext cx="255365" cy="20383"/>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39"/>
                <p:cNvSpPr/>
                <p:nvPr/>
              </p:nvSpPr>
              <p:spPr>
                <a:xfrm>
                  <a:off x="7487126" y="4501134"/>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71" name="Google Shape;971;p39"/>
            <p:cNvSpPr/>
            <p:nvPr/>
          </p:nvSpPr>
          <p:spPr>
            <a:xfrm>
              <a:off x="7338250" y="4420804"/>
              <a:ext cx="50734" cy="60632"/>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72" name="Google Shape;972;p39"/>
            <p:cNvGrpSpPr/>
            <p:nvPr/>
          </p:nvGrpSpPr>
          <p:grpSpPr>
            <a:xfrm>
              <a:off x="7230903" y="4635722"/>
              <a:ext cx="652843" cy="225742"/>
              <a:chOff x="7230903" y="4635722"/>
              <a:chExt cx="652843" cy="225742"/>
            </a:xfrm>
          </p:grpSpPr>
          <p:sp>
            <p:nvSpPr>
              <p:cNvPr id="973" name="Google Shape;973;p39"/>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9"/>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75" name="Google Shape;975;p39"/>
              <p:cNvGrpSpPr/>
              <p:nvPr/>
            </p:nvGrpSpPr>
            <p:grpSpPr>
              <a:xfrm>
                <a:off x="7487126" y="4676394"/>
                <a:ext cx="332041" cy="142684"/>
                <a:chOff x="7487126" y="4676394"/>
                <a:chExt cx="332041" cy="142684"/>
              </a:xfrm>
            </p:grpSpPr>
            <p:sp>
              <p:nvSpPr>
                <p:cNvPr id="976" name="Google Shape;976;p39"/>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9"/>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9"/>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9"/>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80" name="Google Shape;980;p39"/>
            <p:cNvGrpSpPr/>
            <p:nvPr/>
          </p:nvGrpSpPr>
          <p:grpSpPr>
            <a:xfrm>
              <a:off x="7230903" y="4933188"/>
              <a:ext cx="652843" cy="225742"/>
              <a:chOff x="7230903" y="4933188"/>
              <a:chExt cx="652843" cy="225742"/>
            </a:xfrm>
          </p:grpSpPr>
          <p:grpSp>
            <p:nvGrpSpPr>
              <p:cNvPr id="981" name="Google Shape;981;p39"/>
              <p:cNvGrpSpPr/>
              <p:nvPr/>
            </p:nvGrpSpPr>
            <p:grpSpPr>
              <a:xfrm>
                <a:off x="7230903" y="4933188"/>
                <a:ext cx="652843" cy="225742"/>
                <a:chOff x="7230903" y="4933188"/>
                <a:chExt cx="652843" cy="225742"/>
              </a:xfrm>
            </p:grpSpPr>
            <p:sp>
              <p:nvSpPr>
                <p:cNvPr id="982" name="Google Shape;982;p39"/>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9"/>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84" name="Google Shape;984;p39"/>
                <p:cNvGrpSpPr/>
                <p:nvPr/>
              </p:nvGrpSpPr>
              <p:grpSpPr>
                <a:xfrm>
                  <a:off x="7487126" y="4973859"/>
                  <a:ext cx="332041" cy="142684"/>
                  <a:chOff x="7487126" y="4973859"/>
                  <a:chExt cx="332041" cy="142684"/>
                </a:xfrm>
              </p:grpSpPr>
              <p:sp>
                <p:nvSpPr>
                  <p:cNvPr id="985" name="Google Shape;985;p39"/>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9"/>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9"/>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9"/>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89" name="Google Shape;989;p39"/>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0" name="Google Shape;990;p39"/>
            <p:cNvGrpSpPr/>
            <p:nvPr/>
          </p:nvGrpSpPr>
          <p:grpSpPr>
            <a:xfrm>
              <a:off x="7816120" y="4307395"/>
              <a:ext cx="123062" cy="63817"/>
              <a:chOff x="7816120" y="4307395"/>
              <a:chExt cx="123062" cy="63817"/>
            </a:xfrm>
          </p:grpSpPr>
          <p:sp>
            <p:nvSpPr>
              <p:cNvPr id="991" name="Google Shape;991;p39"/>
              <p:cNvSpPr/>
              <p:nvPr/>
            </p:nvSpPr>
            <p:spPr>
              <a:xfrm>
                <a:off x="7816120" y="4307395"/>
                <a:ext cx="123062" cy="63817"/>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9"/>
              <p:cNvSpPr/>
              <p:nvPr/>
            </p:nvSpPr>
            <p:spPr>
              <a:xfrm>
                <a:off x="7858029" y="4319682"/>
                <a:ext cx="39242" cy="39243"/>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3" name="Google Shape;993;p39"/>
            <p:cNvGrpSpPr/>
            <p:nvPr/>
          </p:nvGrpSpPr>
          <p:grpSpPr>
            <a:xfrm>
              <a:off x="7816120" y="4892994"/>
              <a:ext cx="123062" cy="79991"/>
              <a:chOff x="7816120" y="4892994"/>
              <a:chExt cx="123062" cy="79991"/>
            </a:xfrm>
          </p:grpSpPr>
          <p:grpSp>
            <p:nvGrpSpPr>
              <p:cNvPr id="994" name="Google Shape;994;p39"/>
              <p:cNvGrpSpPr/>
              <p:nvPr/>
            </p:nvGrpSpPr>
            <p:grpSpPr>
              <a:xfrm>
                <a:off x="7816120" y="4902803"/>
                <a:ext cx="123062" cy="63817"/>
                <a:chOff x="7816120" y="4902803"/>
                <a:chExt cx="123062" cy="63817"/>
              </a:xfrm>
            </p:grpSpPr>
            <p:sp>
              <p:nvSpPr>
                <p:cNvPr id="995" name="Google Shape;995;p39"/>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9"/>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7" name="Google Shape;997;p39"/>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0"/>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03" name="Google Shape;1003;p40"/>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04" name="Google Shape;1004;p40"/>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Architecture</a:t>
            </a:r>
            <a:endParaRPr sz="1200">
              <a:solidFill>
                <a:schemeClr val="dk1"/>
              </a:solidFill>
              <a:latin typeface="Lato"/>
              <a:ea typeface="Lato"/>
              <a:cs typeface="Lato"/>
              <a:sym typeface="Lato"/>
            </a:endParaRPr>
          </a:p>
        </p:txBody>
      </p:sp>
      <p:sp>
        <p:nvSpPr>
          <p:cNvPr id="1005" name="Google Shape;1005;p40"/>
          <p:cNvSpPr txBox="1"/>
          <p:nvPr/>
        </p:nvSpPr>
        <p:spPr>
          <a:xfrm>
            <a:off x="458025" y="1372625"/>
            <a:ext cx="3646200" cy="2897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At the beginning, users can choose between two options: use shor’s algorithm for factoring or create his own </a:t>
            </a:r>
            <a:r>
              <a:rPr lang="en" sz="1500">
                <a:solidFill>
                  <a:schemeClr val="dk1"/>
                </a:solidFill>
                <a:latin typeface="Lato"/>
                <a:ea typeface="Lato"/>
                <a:cs typeface="Lato"/>
                <a:sym typeface="Lato"/>
              </a:rPr>
              <a:t>circuit through a REPL.</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If the user selects a pre-built circuit, it will processes the input and displays the result.</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For custom circuit, users constructs and save the circuit, input the state and then run the algorithm.</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The user can also return to the REPL for further action.</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p:txBody>
      </p:sp>
      <p:pic>
        <p:nvPicPr>
          <p:cNvPr id="1006" name="Google Shape;1006;p40"/>
          <p:cNvPicPr preferRelativeResize="0"/>
          <p:nvPr/>
        </p:nvPicPr>
        <p:blipFill>
          <a:blip r:embed="rId3">
            <a:alphaModFix/>
          </a:blip>
          <a:stretch>
            <a:fillRect/>
          </a:stretch>
        </p:blipFill>
        <p:spPr>
          <a:xfrm>
            <a:off x="4180425" y="1292600"/>
            <a:ext cx="4652749" cy="3091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41"/>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12" name="Google Shape;1012;p41"/>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13" name="Google Shape;1013;p41"/>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System and Module Design</a:t>
            </a:r>
            <a:endParaRPr sz="1200">
              <a:solidFill>
                <a:schemeClr val="dk1"/>
              </a:solidFill>
              <a:latin typeface="Lato"/>
              <a:ea typeface="Lato"/>
              <a:cs typeface="Lato"/>
              <a:sym typeface="Lato"/>
            </a:endParaRPr>
          </a:p>
        </p:txBody>
      </p:sp>
      <p:sp>
        <p:nvSpPr>
          <p:cNvPr id="1014" name="Google Shape;1014;p41"/>
          <p:cNvSpPr txBox="1"/>
          <p:nvPr/>
        </p:nvSpPr>
        <p:spPr>
          <a:xfrm>
            <a:off x="458025" y="1372625"/>
            <a:ext cx="7660200" cy="19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Our architecture comprises five modules, each serving a </a:t>
            </a:r>
            <a:r>
              <a:rPr lang="en" sz="1600">
                <a:solidFill>
                  <a:schemeClr val="dk1"/>
                </a:solidFill>
                <a:latin typeface="Lato"/>
                <a:ea typeface="Lato"/>
                <a:cs typeface="Lato"/>
                <a:sym typeface="Lato"/>
              </a:rPr>
              <a:t>distinct</a:t>
            </a:r>
            <a:r>
              <a:rPr lang="en" sz="1600">
                <a:solidFill>
                  <a:schemeClr val="dk1"/>
                </a:solidFill>
                <a:latin typeface="Lato"/>
                <a:ea typeface="Lato"/>
                <a:cs typeface="Lato"/>
                <a:sym typeface="Lato"/>
              </a:rPr>
              <a:t> purpose and </a:t>
            </a:r>
            <a:r>
              <a:rPr lang="en" sz="1600">
                <a:solidFill>
                  <a:schemeClr val="dk1"/>
                </a:solidFill>
                <a:latin typeface="Lato"/>
                <a:ea typeface="Lato"/>
                <a:cs typeface="Lato"/>
                <a:sym typeface="Lato"/>
              </a:rPr>
              <a:t>interdependent</a:t>
            </a:r>
            <a:r>
              <a:rPr lang="en" sz="1600">
                <a:solidFill>
                  <a:schemeClr val="dk1"/>
                </a:solidFill>
                <a:latin typeface="Lato"/>
                <a:ea typeface="Lato"/>
                <a:cs typeface="Lato"/>
                <a:sym typeface="Lato"/>
              </a:rPr>
              <a:t> functionality.</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b="1" lang="en" sz="1600">
                <a:solidFill>
                  <a:schemeClr val="dk1"/>
                </a:solidFill>
                <a:latin typeface="Lato"/>
                <a:ea typeface="Lato"/>
                <a:cs typeface="Lato"/>
                <a:sym typeface="Lato"/>
              </a:rPr>
              <a:t>Arithmetic Module</a:t>
            </a:r>
            <a:endParaRPr b="1"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b="1" lang="en" sz="1600">
                <a:solidFill>
                  <a:schemeClr val="dk1"/>
                </a:solidFill>
                <a:latin typeface="Lato"/>
                <a:ea typeface="Lato"/>
                <a:cs typeface="Lato"/>
                <a:sym typeface="Lato"/>
              </a:rPr>
              <a:t>State Module</a:t>
            </a:r>
            <a:endParaRPr b="1"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b="1" lang="en" sz="1600">
                <a:solidFill>
                  <a:schemeClr val="dk1"/>
                </a:solidFill>
                <a:latin typeface="Lato"/>
                <a:ea typeface="Lato"/>
                <a:cs typeface="Lato"/>
                <a:sym typeface="Lato"/>
              </a:rPr>
              <a:t>Gate Module</a:t>
            </a:r>
            <a:endParaRPr b="1"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b="1" lang="en" sz="1600">
                <a:solidFill>
                  <a:schemeClr val="dk1"/>
                </a:solidFill>
                <a:latin typeface="Lato"/>
                <a:ea typeface="Lato"/>
                <a:cs typeface="Lato"/>
                <a:sym typeface="Lato"/>
              </a:rPr>
              <a:t>Shor Module</a:t>
            </a:r>
            <a:endParaRPr b="1"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b="1" lang="en" sz="1600">
                <a:solidFill>
                  <a:schemeClr val="dk1"/>
                </a:solidFill>
                <a:latin typeface="Lato"/>
                <a:ea typeface="Lato"/>
                <a:cs typeface="Lato"/>
                <a:sym typeface="Lato"/>
              </a:rPr>
              <a:t>Main Module</a:t>
            </a:r>
            <a:endParaRPr b="1" sz="16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24"/>
          <p:cNvSpPr/>
          <p:nvPr/>
        </p:nvSpPr>
        <p:spPr>
          <a:xfrm flipH="1" rot="-7219687">
            <a:off x="-1095655" y="408466"/>
            <a:ext cx="5219277" cy="470790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txBox="1"/>
          <p:nvPr>
            <p:ph type="title"/>
          </p:nvPr>
        </p:nvSpPr>
        <p:spPr>
          <a:xfrm>
            <a:off x="457200" y="2158375"/>
            <a:ext cx="4383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- 5</a:t>
            </a:r>
            <a:endParaRPr/>
          </a:p>
        </p:txBody>
      </p:sp>
      <p:sp>
        <p:nvSpPr>
          <p:cNvPr id="712" name="Google Shape;712;p24"/>
          <p:cNvSpPr txBox="1"/>
          <p:nvPr>
            <p:ph type="title"/>
          </p:nvPr>
        </p:nvSpPr>
        <p:spPr>
          <a:xfrm>
            <a:off x="4101700" y="2072450"/>
            <a:ext cx="4383600" cy="11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Saanvi Vishal (IMT2021043)</a:t>
            </a:r>
            <a:endParaRPr sz="1600"/>
          </a:p>
          <a:p>
            <a:pPr indent="0" lvl="0" marL="0" rtl="0" algn="l">
              <a:spcBef>
                <a:spcPts val="0"/>
              </a:spcBef>
              <a:spcAft>
                <a:spcPts val="0"/>
              </a:spcAft>
              <a:buNone/>
            </a:pPr>
            <a:r>
              <a:rPr lang="en" sz="1600"/>
              <a:t>Arjun Subhedar (IMT2021069)</a:t>
            </a:r>
            <a:endParaRPr sz="1600"/>
          </a:p>
          <a:p>
            <a:pPr indent="0" lvl="0" marL="0" rtl="0" algn="l">
              <a:spcBef>
                <a:spcPts val="0"/>
              </a:spcBef>
              <a:spcAft>
                <a:spcPts val="0"/>
              </a:spcAft>
              <a:buNone/>
            </a:pPr>
            <a:r>
              <a:rPr lang="en" sz="1600"/>
              <a:t>Ritik Kumar Gupta (IMT2021098)</a:t>
            </a:r>
            <a:endParaRPr sz="1600"/>
          </a:p>
          <a:p>
            <a:pPr indent="0" lvl="0" marL="0" rtl="0" algn="l">
              <a:spcBef>
                <a:spcPts val="0"/>
              </a:spcBef>
              <a:spcAft>
                <a:spcPts val="0"/>
              </a:spcAft>
              <a:buNone/>
            </a:pPr>
            <a:r>
              <a:rPr lang="en" sz="1600"/>
              <a:t>Pandey Shourya Prasad (IMT2021535)</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42"/>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20" name="Google Shape;1020;p42"/>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21" name="Google Shape;1021;p42"/>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1. Arithmetic Module</a:t>
            </a:r>
            <a:endParaRPr sz="900">
              <a:solidFill>
                <a:schemeClr val="dk1"/>
              </a:solidFill>
              <a:latin typeface="Lato"/>
              <a:ea typeface="Lato"/>
              <a:cs typeface="Lato"/>
              <a:sym typeface="Lato"/>
            </a:endParaRPr>
          </a:p>
        </p:txBody>
      </p:sp>
      <p:sp>
        <p:nvSpPr>
          <p:cNvPr id="1022" name="Google Shape;1022;p42"/>
          <p:cNvSpPr txBox="1"/>
          <p:nvPr/>
        </p:nvSpPr>
        <p:spPr>
          <a:xfrm>
            <a:off x="458025" y="1067825"/>
            <a:ext cx="76602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Consists of required arithmetic and number theoretic functions that are required to implement specific gates and parts of Shor’s factoring algorithm.</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Integer exponentiation</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Computes the exponentiation of the integer.</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int_exp : int -&gt; int -&gt; int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Integer Exponentiation with Modulus:</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Computes the exponentiation of an integer with modulus.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int_exp_mod : int -&gt; int -&gt; int -&gt; int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Bitwise XOR Operation</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Performs a bitwise XOR operation on two digit lists.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add_mod_2 : dlist -&gt; dlist -&gt; dlist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Splitting Digit List</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Splits a digit list into two parts, with the length of the first part specified.</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split : int -&gt; dlist -&gt; dlist * dlist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Base 10 Representation</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Converts a number from base b to its base 10 representation.</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base_10_rep : int -&gt; dlist -&gt; int</a:t>
            </a:r>
            <a:endParaRPr i="1" sz="13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3"/>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pic>
        <p:nvPicPr>
          <p:cNvPr id="1028" name="Google Shape;1028;p43"/>
          <p:cNvPicPr preferRelativeResize="0"/>
          <p:nvPr/>
        </p:nvPicPr>
        <p:blipFill>
          <a:blip r:embed="rId3">
            <a:alphaModFix/>
          </a:blip>
          <a:stretch>
            <a:fillRect/>
          </a:stretch>
        </p:blipFill>
        <p:spPr>
          <a:xfrm>
            <a:off x="2006100" y="422075"/>
            <a:ext cx="4967376" cy="4219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4"/>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34" name="Google Shape;1034;p44"/>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35" name="Google Shape;1035;p44"/>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2</a:t>
            </a:r>
            <a:r>
              <a:rPr b="1" lang="en" sz="3100" u="sng">
                <a:solidFill>
                  <a:schemeClr val="dk1"/>
                </a:solidFill>
                <a:latin typeface="Epilogue"/>
                <a:ea typeface="Epilogue"/>
                <a:cs typeface="Epilogue"/>
                <a:sym typeface="Epilogue"/>
              </a:rPr>
              <a:t>. State Module (1)</a:t>
            </a:r>
            <a:endParaRPr sz="900">
              <a:solidFill>
                <a:schemeClr val="dk1"/>
              </a:solidFill>
              <a:latin typeface="Lato"/>
              <a:ea typeface="Lato"/>
              <a:cs typeface="Lato"/>
              <a:sym typeface="Lato"/>
            </a:endParaRPr>
          </a:p>
        </p:txBody>
      </p:sp>
      <p:sp>
        <p:nvSpPr>
          <p:cNvPr id="1036" name="Google Shape;1036;p44"/>
          <p:cNvSpPr txBox="1"/>
          <p:nvPr/>
        </p:nvSpPr>
        <p:spPr>
          <a:xfrm>
            <a:off x="458025" y="1067825"/>
            <a:ext cx="7660200" cy="39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Consists of required types and functions for a quantum state. This will implement qubits in the</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quantum computer to be processed by other functions in other modules.</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State Type</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Defines the overall type of a state for a certain number of qubits, represented as a tree structure.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type st = Tree of st * st | Node of Complex.t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Creating States</a:t>
            </a:r>
            <a:r>
              <a:rPr b="1" lang="en" sz="1300">
                <a:solidFill>
                  <a:schemeClr val="dk1"/>
                </a:solidFill>
                <a:latin typeface="Lato"/>
                <a:ea typeface="Lato"/>
                <a:cs typeface="Lato"/>
                <a:sym typeface="Lato"/>
              </a:rPr>
              <a:t>:</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Generates a state of n qubits from a list of complex numbers, with each coefficient representing the state's amplitude.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make : Complex.t list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Accessing Specific Qubits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Retrieves the nth qubit from a state, with m number of bits.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state_of : int -&gt; int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Empty State</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Creates an n-bit qubit with all coefficients set to 0.</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empty : int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Number of Bits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Returns the number of bits in a state.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n_bits : st -&gt; int</a:t>
            </a:r>
            <a:endParaRPr i="1" sz="1300">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45"/>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42" name="Google Shape;1042;p45"/>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43" name="Google Shape;1043;p45"/>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2. State Module (2)</a:t>
            </a:r>
            <a:endParaRPr sz="900">
              <a:solidFill>
                <a:schemeClr val="dk1"/>
              </a:solidFill>
              <a:latin typeface="Lato"/>
              <a:ea typeface="Lato"/>
              <a:cs typeface="Lato"/>
              <a:sym typeface="Lato"/>
            </a:endParaRPr>
          </a:p>
        </p:txBody>
      </p:sp>
      <p:sp>
        <p:nvSpPr>
          <p:cNvPr id="1044" name="Google Shape;1044;p45"/>
          <p:cNvSpPr txBox="1"/>
          <p:nvPr/>
        </p:nvSpPr>
        <p:spPr>
          <a:xfrm>
            <a:off x="458025" y="991625"/>
            <a:ext cx="7660200" cy="388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Tensor Product</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Computes the tensor product of multiple states, creating a composite state.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tensor : st list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Normalization</a:t>
            </a:r>
            <a:r>
              <a:rPr b="1" lang="en" sz="1300">
                <a:solidFill>
                  <a:schemeClr val="dk1"/>
                </a:solidFill>
                <a:latin typeface="Lato"/>
                <a:ea typeface="Lato"/>
                <a:cs typeface="Lato"/>
                <a:sym typeface="Lato"/>
              </a:rPr>
              <a:t>:</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Normalizes a state based on the coefficients of its components.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normalize : st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Accessing Specific Qubits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Retrieves the nth qubit from a state, with m number of bits.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state_of : int -&gt; int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State Operations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Adds two states and returns the result, not normalized.</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add : st -&gt; st -&gt; st</a:t>
            </a:r>
            <a:endParaRPr i="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Adds an overall phase to all elements in a state.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phase : float -&gt; st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State Properties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Returns the coefficients of a state as a list of complex numbers.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coeff : st -&gt; Complex.t list</a:t>
            </a:r>
            <a:endParaRPr i="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Returns a formatted string of a state's coefficients.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val_string : st -&gt; string</a:t>
            </a:r>
            <a:endParaRPr sz="1300">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46"/>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pic>
        <p:nvPicPr>
          <p:cNvPr id="1050" name="Google Shape;1050;p46"/>
          <p:cNvPicPr preferRelativeResize="0"/>
          <p:nvPr/>
        </p:nvPicPr>
        <p:blipFill>
          <a:blip r:embed="rId3">
            <a:alphaModFix/>
          </a:blip>
          <a:stretch>
            <a:fillRect/>
          </a:stretch>
        </p:blipFill>
        <p:spPr>
          <a:xfrm>
            <a:off x="1855096" y="233400"/>
            <a:ext cx="5058079" cy="4744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47"/>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56" name="Google Shape;1056;p47"/>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57" name="Google Shape;1057;p47"/>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3</a:t>
            </a:r>
            <a:r>
              <a:rPr b="1" lang="en" sz="3100" u="sng">
                <a:solidFill>
                  <a:schemeClr val="dk1"/>
                </a:solidFill>
                <a:latin typeface="Epilogue"/>
                <a:ea typeface="Epilogue"/>
                <a:cs typeface="Epilogue"/>
                <a:sym typeface="Epilogue"/>
              </a:rPr>
              <a:t>. Gate Module</a:t>
            </a:r>
            <a:endParaRPr sz="900">
              <a:solidFill>
                <a:schemeClr val="dk1"/>
              </a:solidFill>
              <a:latin typeface="Lato"/>
              <a:ea typeface="Lato"/>
              <a:cs typeface="Lato"/>
              <a:sym typeface="Lato"/>
            </a:endParaRPr>
          </a:p>
        </p:txBody>
      </p:sp>
      <p:sp>
        <p:nvSpPr>
          <p:cNvPr id="1058" name="Google Shape;1058;p47"/>
          <p:cNvSpPr txBox="1"/>
          <p:nvPr/>
        </p:nvSpPr>
        <p:spPr>
          <a:xfrm>
            <a:off x="458025" y="991625"/>
            <a:ext cx="7660200" cy="388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Gate Type</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Defines the overall type of an n-qubit gate.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type 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Creating Gates</a:t>
            </a:r>
            <a:r>
              <a:rPr b="1" lang="en" sz="1300">
                <a:solidFill>
                  <a:schemeClr val="dk1"/>
                </a:solidFill>
                <a:latin typeface="Lato"/>
                <a:ea typeface="Lato"/>
                <a:cs typeface="Lato"/>
                <a:sym typeface="Lato"/>
              </a:rPr>
              <a:t>:</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Constructs a gate based on an input string that specifies the gate type and the qubits it acts upon.</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gate_of : string -&gt; 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Controlled Gates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Generates a gate controlled by specified qubits, ensuring all control qubits are active for the gate to be effective.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control : int list -&gt; t -&gt; 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Applying Gates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Applies a gate to a given state, producing the resultant state.</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apply : t -&gt; st -&gt; st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Composite Gates</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Computes the tensor product of multiple gates, defining a composite gate where gates are applied sequentially.</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product : t list -&gt; t</a:t>
            </a:r>
            <a:endParaRPr sz="1300">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48"/>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pic>
        <p:nvPicPr>
          <p:cNvPr id="1064" name="Google Shape;1064;p48"/>
          <p:cNvPicPr preferRelativeResize="0"/>
          <p:nvPr/>
        </p:nvPicPr>
        <p:blipFill>
          <a:blip r:embed="rId3">
            <a:alphaModFix/>
          </a:blip>
          <a:stretch>
            <a:fillRect/>
          </a:stretch>
        </p:blipFill>
        <p:spPr>
          <a:xfrm>
            <a:off x="1388175" y="387100"/>
            <a:ext cx="5841351" cy="433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49"/>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70" name="Google Shape;1070;p49"/>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71" name="Google Shape;1071;p49"/>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4</a:t>
            </a:r>
            <a:r>
              <a:rPr b="1" lang="en" sz="3100" u="sng">
                <a:solidFill>
                  <a:schemeClr val="dk1"/>
                </a:solidFill>
                <a:latin typeface="Epilogue"/>
                <a:ea typeface="Epilogue"/>
                <a:cs typeface="Epilogue"/>
                <a:sym typeface="Epilogue"/>
              </a:rPr>
              <a:t>. </a:t>
            </a:r>
            <a:r>
              <a:rPr b="1" lang="en" sz="3100" u="sng">
                <a:solidFill>
                  <a:schemeClr val="dk1"/>
                </a:solidFill>
                <a:latin typeface="Epilogue"/>
                <a:ea typeface="Epilogue"/>
                <a:cs typeface="Epilogue"/>
                <a:sym typeface="Epilogue"/>
              </a:rPr>
              <a:t>Shor</a:t>
            </a:r>
            <a:r>
              <a:rPr b="1" lang="en" sz="3100" u="sng">
                <a:solidFill>
                  <a:schemeClr val="dk1"/>
                </a:solidFill>
                <a:latin typeface="Epilogue"/>
                <a:ea typeface="Epilogue"/>
                <a:cs typeface="Epilogue"/>
                <a:sym typeface="Epilogue"/>
              </a:rPr>
              <a:t> Module</a:t>
            </a:r>
            <a:endParaRPr sz="900">
              <a:solidFill>
                <a:schemeClr val="dk1"/>
              </a:solidFill>
              <a:latin typeface="Lato"/>
              <a:ea typeface="Lato"/>
              <a:cs typeface="Lato"/>
              <a:sym typeface="Lato"/>
            </a:endParaRPr>
          </a:p>
        </p:txBody>
      </p:sp>
      <p:sp>
        <p:nvSpPr>
          <p:cNvPr id="1072" name="Google Shape;1072;p49"/>
          <p:cNvSpPr txBox="1"/>
          <p:nvPr/>
        </p:nvSpPr>
        <p:spPr>
          <a:xfrm>
            <a:off x="458025" y="1220225"/>
            <a:ext cx="7660200" cy="1847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Factoring Function</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Factors an integer using Shor's algorithm and efficient classical algorithms, printing statistics comparing their efficiency.</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factor : int -&gt; unit</a:t>
            </a:r>
            <a:endParaRPr i="1"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Quantum Fourier Transform Gate</a:t>
            </a:r>
            <a:r>
              <a:rPr b="1" lang="en" sz="1300">
                <a:solidFill>
                  <a:schemeClr val="dk1"/>
                </a:solidFill>
                <a:latin typeface="Lato"/>
                <a:ea typeface="Lato"/>
                <a:cs typeface="Lato"/>
                <a:sym typeface="Lato"/>
              </a:rPr>
              <a:t>:</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Generates a quantum Fourier transform (QFT) circuit as a single gate, specifying the number of qubits involved in the QFT out of the total number of qubits.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i="1" lang="en" sz="1300">
                <a:solidFill>
                  <a:schemeClr val="dk1"/>
                </a:solidFill>
                <a:latin typeface="Lato"/>
                <a:ea typeface="Lato"/>
                <a:cs typeface="Lato"/>
                <a:sym typeface="Lato"/>
              </a:rPr>
              <a:t>qft_gate : int -&gt; int -&gt; Gate.t</a:t>
            </a:r>
            <a:endParaRPr sz="1300">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50"/>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pic>
        <p:nvPicPr>
          <p:cNvPr id="1078" name="Google Shape;1078;p50"/>
          <p:cNvPicPr preferRelativeResize="0"/>
          <p:nvPr/>
        </p:nvPicPr>
        <p:blipFill>
          <a:blip r:embed="rId3">
            <a:alphaModFix/>
          </a:blip>
          <a:stretch>
            <a:fillRect/>
          </a:stretch>
        </p:blipFill>
        <p:spPr>
          <a:xfrm>
            <a:off x="1390488" y="552775"/>
            <a:ext cx="6261276" cy="329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51"/>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84" name="Google Shape;1084;p51"/>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085" name="Google Shape;1085;p51"/>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5</a:t>
            </a:r>
            <a:r>
              <a:rPr b="1" lang="en" sz="3100" u="sng">
                <a:solidFill>
                  <a:schemeClr val="dk1"/>
                </a:solidFill>
                <a:latin typeface="Epilogue"/>
                <a:ea typeface="Epilogue"/>
                <a:cs typeface="Epilogue"/>
                <a:sym typeface="Epilogue"/>
              </a:rPr>
              <a:t>. Main Module</a:t>
            </a:r>
            <a:endParaRPr sz="900">
              <a:solidFill>
                <a:schemeClr val="dk1"/>
              </a:solidFill>
              <a:latin typeface="Lato"/>
              <a:ea typeface="Lato"/>
              <a:cs typeface="Lato"/>
              <a:sym typeface="Lato"/>
            </a:endParaRPr>
          </a:p>
        </p:txBody>
      </p:sp>
      <p:sp>
        <p:nvSpPr>
          <p:cNvPr id="1086" name="Google Shape;1086;p51"/>
          <p:cNvSpPr txBox="1"/>
          <p:nvPr/>
        </p:nvSpPr>
        <p:spPr>
          <a:xfrm>
            <a:off x="458025" y="991625"/>
            <a:ext cx="7660200" cy="388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REPL (Read-Eval-Print Loop)</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REPL provides users with two primary choices:</a:t>
            </a:r>
            <a:endParaRPr sz="1300">
              <a:solidFill>
                <a:schemeClr val="dk1"/>
              </a:solidFill>
              <a:latin typeface="Lato"/>
              <a:ea typeface="Lato"/>
              <a:cs typeface="Lato"/>
              <a:sym typeface="Lato"/>
            </a:endParaRPr>
          </a:p>
          <a:p>
            <a:pPr indent="-311150" lvl="2" marL="13716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Building quantum circuits and applying states to them</a:t>
            </a:r>
            <a:endParaRPr sz="1300">
              <a:solidFill>
                <a:schemeClr val="dk1"/>
              </a:solidFill>
              <a:latin typeface="Lato"/>
              <a:ea typeface="Lato"/>
              <a:cs typeface="Lato"/>
              <a:sym typeface="Lato"/>
            </a:endParaRPr>
          </a:p>
          <a:p>
            <a:pPr indent="-311150" lvl="2" marL="13716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Factoring integers using Shor's algorithm</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Building Quantum Circuits</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Users can build quantum circuits by listing out gates or sequences of gates separated by spaces.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They can save the circuits they've built and view currently available circuits.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format for entering gates is provided, guiding users on how to construct quantum circuits.</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Applying Gates to States</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Users can apply saved circuits to states, observing the resulting state after passing through the circuit.</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They can view available circuits, apply gates, or quit this mode.</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b="1" lang="en" sz="1300">
                <a:solidFill>
                  <a:schemeClr val="dk1"/>
                </a:solidFill>
                <a:latin typeface="Lato"/>
                <a:ea typeface="Lato"/>
                <a:cs typeface="Lato"/>
                <a:sym typeface="Lato"/>
              </a:rPr>
              <a:t>Integration with Shor's Algorithm</a:t>
            </a:r>
            <a:endParaRPr b="1"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Users can factor natural numbers using Shor's algorithm, with the program providing statistics comparing its efficiency with classical algorithms.</a:t>
            </a:r>
            <a:endParaRPr sz="1300">
              <a:solidFill>
                <a:schemeClr val="dk1"/>
              </a:solidFill>
              <a:latin typeface="Lato"/>
              <a:ea typeface="Lato"/>
              <a:cs typeface="Lato"/>
              <a:sym typeface="Lato"/>
            </a:endParaRPr>
          </a:p>
          <a:p>
            <a:pPr indent="-311150" lvl="1" marL="9144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This functionality relies on the Shor module.</a:t>
            </a:r>
            <a:endParaRPr sz="13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18" name="Google Shape;718;p25"/>
          <p:cNvSpPr txBox="1"/>
          <p:nvPr>
            <p:ph idx="2" type="title"/>
          </p:nvPr>
        </p:nvSpPr>
        <p:spPr>
          <a:xfrm>
            <a:off x="1100975" y="1203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19" name="Google Shape;719;p25"/>
          <p:cNvSpPr txBox="1"/>
          <p:nvPr>
            <p:ph idx="3" type="title"/>
          </p:nvPr>
        </p:nvSpPr>
        <p:spPr>
          <a:xfrm>
            <a:off x="1100975" y="278920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20" name="Google Shape;720;p25"/>
          <p:cNvSpPr txBox="1"/>
          <p:nvPr>
            <p:ph idx="4" type="title"/>
          </p:nvPr>
        </p:nvSpPr>
        <p:spPr>
          <a:xfrm>
            <a:off x="3419250" y="1203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21" name="Google Shape;721;p25"/>
          <p:cNvSpPr txBox="1"/>
          <p:nvPr>
            <p:ph idx="5" type="title"/>
          </p:nvPr>
        </p:nvSpPr>
        <p:spPr>
          <a:xfrm>
            <a:off x="3419250" y="278920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722" name="Google Shape;722;p25"/>
          <p:cNvSpPr txBox="1"/>
          <p:nvPr>
            <p:ph idx="6" type="title"/>
          </p:nvPr>
        </p:nvSpPr>
        <p:spPr>
          <a:xfrm>
            <a:off x="5737525" y="1203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23" name="Google Shape;723;p25"/>
          <p:cNvSpPr txBox="1"/>
          <p:nvPr>
            <p:ph idx="7" type="title"/>
          </p:nvPr>
        </p:nvSpPr>
        <p:spPr>
          <a:xfrm>
            <a:off x="5737525" y="278920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724" name="Google Shape;724;p25"/>
          <p:cNvSpPr txBox="1"/>
          <p:nvPr>
            <p:ph idx="1" type="subTitle"/>
          </p:nvPr>
        </p:nvSpPr>
        <p:spPr>
          <a:xfrm>
            <a:off x="1100975"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Quantum Computing</a:t>
            </a:r>
            <a:endParaRPr/>
          </a:p>
        </p:txBody>
      </p:sp>
      <p:sp>
        <p:nvSpPr>
          <p:cNvPr id="725" name="Google Shape;725;p25"/>
          <p:cNvSpPr txBox="1"/>
          <p:nvPr>
            <p:ph idx="8" type="subTitle"/>
          </p:nvPr>
        </p:nvSpPr>
        <p:spPr>
          <a:xfrm>
            <a:off x="3419250"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Grover’s Algorithm</a:t>
            </a:r>
            <a:endParaRPr/>
          </a:p>
        </p:txBody>
      </p:sp>
      <p:sp>
        <p:nvSpPr>
          <p:cNvPr id="726" name="Google Shape;726;p25"/>
          <p:cNvSpPr txBox="1"/>
          <p:nvPr>
            <p:ph idx="9" type="subTitle"/>
          </p:nvPr>
        </p:nvSpPr>
        <p:spPr>
          <a:xfrm>
            <a:off x="5737525"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Shor’s</a:t>
            </a:r>
            <a:r>
              <a:rPr lang="en"/>
              <a:t> Algorithm and Fourier Transform</a:t>
            </a:r>
            <a:endParaRPr/>
          </a:p>
        </p:txBody>
      </p:sp>
      <p:sp>
        <p:nvSpPr>
          <p:cNvPr id="727" name="Google Shape;727;p25"/>
          <p:cNvSpPr txBox="1"/>
          <p:nvPr>
            <p:ph idx="13" type="subTitle"/>
          </p:nvPr>
        </p:nvSpPr>
        <p:spPr>
          <a:xfrm>
            <a:off x="1100975" y="3345950"/>
            <a:ext cx="2305500" cy="15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Functional Quantum Algorithm Framework for Shor’s</a:t>
            </a:r>
            <a:endParaRPr sz="1600"/>
          </a:p>
        </p:txBody>
      </p:sp>
      <p:sp>
        <p:nvSpPr>
          <p:cNvPr id="728" name="Google Shape;728;p25"/>
          <p:cNvSpPr txBox="1"/>
          <p:nvPr>
            <p:ph idx="14" type="subTitle"/>
          </p:nvPr>
        </p:nvSpPr>
        <p:spPr>
          <a:xfrm>
            <a:off x="3419250" y="33459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Comparing Functional &amp; Imperative Implementation in QC</a:t>
            </a:r>
            <a:endParaRPr sz="1600"/>
          </a:p>
        </p:txBody>
      </p:sp>
      <p:sp>
        <p:nvSpPr>
          <p:cNvPr id="729" name="Google Shape;729;p25"/>
          <p:cNvSpPr txBox="1"/>
          <p:nvPr>
            <p:ph idx="15" type="subTitle"/>
          </p:nvPr>
        </p:nvSpPr>
        <p:spPr>
          <a:xfrm>
            <a:off x="5737525" y="33459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2"/>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2"/>
          <p:cNvSpPr txBox="1"/>
          <p:nvPr>
            <p:ph type="title"/>
          </p:nvPr>
        </p:nvSpPr>
        <p:spPr>
          <a:xfrm>
            <a:off x="811975" y="1032900"/>
            <a:ext cx="3412800" cy="25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Comparing Functional &amp; Imperative Implementations in QC</a:t>
            </a:r>
            <a:endParaRPr sz="2700"/>
          </a:p>
        </p:txBody>
      </p:sp>
      <p:pic>
        <p:nvPicPr>
          <p:cNvPr id="1093" name="Google Shape;1093;p52"/>
          <p:cNvPicPr preferRelativeResize="0"/>
          <p:nvPr>
            <p:ph idx="2" type="pic"/>
          </p:nvPr>
        </p:nvPicPr>
        <p:blipFill rotWithShape="1">
          <a:blip r:embed="rId3">
            <a:alphaModFix/>
          </a:blip>
          <a:srcRect b="10007" l="9432" r="37002" t="0"/>
          <a:stretch/>
        </p:blipFill>
        <p:spPr>
          <a:xfrm>
            <a:off x="5668975" y="1076550"/>
            <a:ext cx="2990400" cy="2990400"/>
          </a:xfrm>
          <a:prstGeom prst="roundRect">
            <a:avLst>
              <a:gd fmla="val 16667" name="adj"/>
            </a:avLst>
          </a:prstGeom>
        </p:spPr>
      </p:pic>
      <p:grpSp>
        <p:nvGrpSpPr>
          <p:cNvPr id="1094" name="Google Shape;1094;p52"/>
          <p:cNvGrpSpPr/>
          <p:nvPr/>
        </p:nvGrpSpPr>
        <p:grpSpPr>
          <a:xfrm>
            <a:off x="7875610" y="386631"/>
            <a:ext cx="997823" cy="1575369"/>
            <a:chOff x="7230903" y="4040695"/>
            <a:chExt cx="708279" cy="1118235"/>
          </a:xfrm>
        </p:grpSpPr>
        <p:grpSp>
          <p:nvGrpSpPr>
            <p:cNvPr id="1095" name="Google Shape;1095;p52"/>
            <p:cNvGrpSpPr/>
            <p:nvPr/>
          </p:nvGrpSpPr>
          <p:grpSpPr>
            <a:xfrm>
              <a:off x="7230903" y="4040695"/>
              <a:ext cx="652843" cy="225742"/>
              <a:chOff x="7230903" y="4040695"/>
              <a:chExt cx="652843" cy="225742"/>
            </a:xfrm>
          </p:grpSpPr>
          <p:sp>
            <p:nvSpPr>
              <p:cNvPr id="1096" name="Google Shape;1096;p52"/>
              <p:cNvSpPr/>
              <p:nvPr/>
            </p:nvSpPr>
            <p:spPr>
              <a:xfrm>
                <a:off x="7230903" y="4040695"/>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52"/>
              <p:cNvSpPr/>
              <p:nvPr/>
            </p:nvSpPr>
            <p:spPr>
              <a:xfrm>
                <a:off x="7287577" y="4077081"/>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98" name="Google Shape;1098;p52"/>
              <p:cNvGrpSpPr/>
              <p:nvPr/>
            </p:nvGrpSpPr>
            <p:grpSpPr>
              <a:xfrm>
                <a:off x="7487126" y="4081367"/>
                <a:ext cx="332041" cy="142684"/>
                <a:chOff x="7487126" y="4081367"/>
                <a:chExt cx="332041" cy="142684"/>
              </a:xfrm>
            </p:grpSpPr>
            <p:sp>
              <p:nvSpPr>
                <p:cNvPr id="1099" name="Google Shape;1099;p52"/>
                <p:cNvSpPr/>
                <p:nvPr/>
              </p:nvSpPr>
              <p:spPr>
                <a:xfrm>
                  <a:off x="7487126" y="4081367"/>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52"/>
                <p:cNvSpPr/>
                <p:nvPr/>
              </p:nvSpPr>
              <p:spPr>
                <a:xfrm>
                  <a:off x="7487126" y="4122134"/>
                  <a:ext cx="280320" cy="20383"/>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52"/>
                <p:cNvSpPr/>
                <p:nvPr/>
              </p:nvSpPr>
              <p:spPr>
                <a:xfrm>
                  <a:off x="7487126" y="4162901"/>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52"/>
                <p:cNvSpPr/>
                <p:nvPr/>
              </p:nvSpPr>
              <p:spPr>
                <a:xfrm>
                  <a:off x="7487126" y="4203668"/>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03" name="Google Shape;1103;p52"/>
            <p:cNvGrpSpPr/>
            <p:nvPr/>
          </p:nvGrpSpPr>
          <p:grpSpPr>
            <a:xfrm>
              <a:off x="7230903" y="4338161"/>
              <a:ext cx="652843" cy="225742"/>
              <a:chOff x="7230903" y="4338161"/>
              <a:chExt cx="652843" cy="225742"/>
            </a:xfrm>
          </p:grpSpPr>
          <p:sp>
            <p:nvSpPr>
              <p:cNvPr id="1104" name="Google Shape;1104;p52"/>
              <p:cNvSpPr/>
              <p:nvPr/>
            </p:nvSpPr>
            <p:spPr>
              <a:xfrm>
                <a:off x="7230903" y="4338161"/>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52"/>
              <p:cNvSpPr/>
              <p:nvPr/>
            </p:nvSpPr>
            <p:spPr>
              <a:xfrm>
                <a:off x="7287577" y="4374737"/>
                <a:ext cx="151161" cy="151066"/>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06" name="Google Shape;1106;p52"/>
              <p:cNvGrpSpPr/>
              <p:nvPr/>
            </p:nvGrpSpPr>
            <p:grpSpPr>
              <a:xfrm>
                <a:off x="7487126" y="4378833"/>
                <a:ext cx="332041" cy="142684"/>
                <a:chOff x="7487126" y="4378833"/>
                <a:chExt cx="332041" cy="142684"/>
              </a:xfrm>
            </p:grpSpPr>
            <p:sp>
              <p:nvSpPr>
                <p:cNvPr id="1107" name="Google Shape;1107;p52"/>
                <p:cNvSpPr/>
                <p:nvPr/>
              </p:nvSpPr>
              <p:spPr>
                <a:xfrm>
                  <a:off x="7525512" y="4378833"/>
                  <a:ext cx="293655" cy="20383"/>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52"/>
                <p:cNvSpPr/>
                <p:nvPr/>
              </p:nvSpPr>
              <p:spPr>
                <a:xfrm>
                  <a:off x="7487126" y="4419600"/>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52"/>
                <p:cNvSpPr/>
                <p:nvPr/>
              </p:nvSpPr>
              <p:spPr>
                <a:xfrm>
                  <a:off x="7563802" y="4460367"/>
                  <a:ext cx="255365" cy="20383"/>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52"/>
                <p:cNvSpPr/>
                <p:nvPr/>
              </p:nvSpPr>
              <p:spPr>
                <a:xfrm>
                  <a:off x="7487126" y="4501134"/>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11" name="Google Shape;1111;p52"/>
            <p:cNvSpPr/>
            <p:nvPr/>
          </p:nvSpPr>
          <p:spPr>
            <a:xfrm>
              <a:off x="7338250" y="4420804"/>
              <a:ext cx="50734" cy="60632"/>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2" name="Google Shape;1112;p52"/>
            <p:cNvGrpSpPr/>
            <p:nvPr/>
          </p:nvGrpSpPr>
          <p:grpSpPr>
            <a:xfrm>
              <a:off x="7230903" y="4635722"/>
              <a:ext cx="652843" cy="225742"/>
              <a:chOff x="7230903" y="4635722"/>
              <a:chExt cx="652843" cy="225742"/>
            </a:xfrm>
          </p:grpSpPr>
          <p:sp>
            <p:nvSpPr>
              <p:cNvPr id="1113" name="Google Shape;1113;p52"/>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52"/>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5" name="Google Shape;1115;p52"/>
              <p:cNvGrpSpPr/>
              <p:nvPr/>
            </p:nvGrpSpPr>
            <p:grpSpPr>
              <a:xfrm>
                <a:off x="7487126" y="4676394"/>
                <a:ext cx="332041" cy="142684"/>
                <a:chOff x="7487126" y="4676394"/>
                <a:chExt cx="332041" cy="142684"/>
              </a:xfrm>
            </p:grpSpPr>
            <p:sp>
              <p:nvSpPr>
                <p:cNvPr id="1116" name="Google Shape;1116;p52"/>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52"/>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52"/>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52"/>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20" name="Google Shape;1120;p52"/>
            <p:cNvGrpSpPr/>
            <p:nvPr/>
          </p:nvGrpSpPr>
          <p:grpSpPr>
            <a:xfrm>
              <a:off x="7230903" y="4933188"/>
              <a:ext cx="652843" cy="225742"/>
              <a:chOff x="7230903" y="4933188"/>
              <a:chExt cx="652843" cy="225742"/>
            </a:xfrm>
          </p:grpSpPr>
          <p:grpSp>
            <p:nvGrpSpPr>
              <p:cNvPr id="1121" name="Google Shape;1121;p52"/>
              <p:cNvGrpSpPr/>
              <p:nvPr/>
            </p:nvGrpSpPr>
            <p:grpSpPr>
              <a:xfrm>
                <a:off x="7230903" y="4933188"/>
                <a:ext cx="652843" cy="225742"/>
                <a:chOff x="7230903" y="4933188"/>
                <a:chExt cx="652843" cy="225742"/>
              </a:xfrm>
            </p:grpSpPr>
            <p:sp>
              <p:nvSpPr>
                <p:cNvPr id="1122" name="Google Shape;1122;p52"/>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52"/>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4" name="Google Shape;1124;p52"/>
                <p:cNvGrpSpPr/>
                <p:nvPr/>
              </p:nvGrpSpPr>
              <p:grpSpPr>
                <a:xfrm>
                  <a:off x="7487126" y="4973859"/>
                  <a:ext cx="332041" cy="142684"/>
                  <a:chOff x="7487126" y="4973859"/>
                  <a:chExt cx="332041" cy="142684"/>
                </a:xfrm>
              </p:grpSpPr>
              <p:sp>
                <p:nvSpPr>
                  <p:cNvPr id="1125" name="Google Shape;1125;p52"/>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52"/>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52"/>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52"/>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29" name="Google Shape;1129;p52"/>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0" name="Google Shape;1130;p52"/>
            <p:cNvGrpSpPr/>
            <p:nvPr/>
          </p:nvGrpSpPr>
          <p:grpSpPr>
            <a:xfrm>
              <a:off x="7816120" y="4307395"/>
              <a:ext cx="123062" cy="63817"/>
              <a:chOff x="7816120" y="4307395"/>
              <a:chExt cx="123062" cy="63817"/>
            </a:xfrm>
          </p:grpSpPr>
          <p:sp>
            <p:nvSpPr>
              <p:cNvPr id="1131" name="Google Shape;1131;p52"/>
              <p:cNvSpPr/>
              <p:nvPr/>
            </p:nvSpPr>
            <p:spPr>
              <a:xfrm>
                <a:off x="7816120" y="4307395"/>
                <a:ext cx="123062" cy="63817"/>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52"/>
              <p:cNvSpPr/>
              <p:nvPr/>
            </p:nvSpPr>
            <p:spPr>
              <a:xfrm>
                <a:off x="7858029" y="4319682"/>
                <a:ext cx="39242" cy="39243"/>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3" name="Google Shape;1133;p52"/>
            <p:cNvGrpSpPr/>
            <p:nvPr/>
          </p:nvGrpSpPr>
          <p:grpSpPr>
            <a:xfrm>
              <a:off x="7816120" y="4892994"/>
              <a:ext cx="123062" cy="79991"/>
              <a:chOff x="7816120" y="4892994"/>
              <a:chExt cx="123062" cy="79991"/>
            </a:xfrm>
          </p:grpSpPr>
          <p:grpSp>
            <p:nvGrpSpPr>
              <p:cNvPr id="1134" name="Google Shape;1134;p52"/>
              <p:cNvGrpSpPr/>
              <p:nvPr/>
            </p:nvGrpSpPr>
            <p:grpSpPr>
              <a:xfrm>
                <a:off x="7816120" y="4902803"/>
                <a:ext cx="123062" cy="63817"/>
                <a:chOff x="7816120" y="4902803"/>
                <a:chExt cx="123062" cy="63817"/>
              </a:xfrm>
            </p:grpSpPr>
            <p:sp>
              <p:nvSpPr>
                <p:cNvPr id="1135" name="Google Shape;1135;p52"/>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52"/>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7" name="Google Shape;1137;p52"/>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3"/>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43" name="Google Shape;1143;p53"/>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44" name="Google Shape;1144;p53"/>
          <p:cNvSpPr txBox="1"/>
          <p:nvPr/>
        </p:nvSpPr>
        <p:spPr>
          <a:xfrm>
            <a:off x="305625" y="315600"/>
            <a:ext cx="87672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Advantages of Functional Paradigms in QC</a:t>
            </a:r>
            <a:endParaRPr sz="900">
              <a:solidFill>
                <a:schemeClr val="dk1"/>
              </a:solidFill>
              <a:latin typeface="Lato"/>
              <a:ea typeface="Lato"/>
              <a:cs typeface="Lato"/>
              <a:sym typeface="Lato"/>
            </a:endParaRPr>
          </a:p>
        </p:txBody>
      </p:sp>
      <p:sp>
        <p:nvSpPr>
          <p:cNvPr id="1145" name="Google Shape;1145;p53"/>
          <p:cNvSpPr txBox="1"/>
          <p:nvPr/>
        </p:nvSpPr>
        <p:spPr>
          <a:xfrm>
            <a:off x="458025" y="1067825"/>
            <a:ext cx="7660200" cy="350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Immutable State: </a:t>
            </a:r>
            <a:r>
              <a:rPr lang="en" sz="1500">
                <a:solidFill>
                  <a:schemeClr val="dk1"/>
                </a:solidFill>
                <a:latin typeface="Lato"/>
                <a:ea typeface="Lato"/>
                <a:cs typeface="Lato"/>
                <a:sym typeface="Lato"/>
              </a:rPr>
              <a:t>Functional </a:t>
            </a:r>
            <a:r>
              <a:rPr lang="en" sz="1500">
                <a:solidFill>
                  <a:schemeClr val="dk1"/>
                </a:solidFill>
                <a:latin typeface="Lato"/>
                <a:ea typeface="Lato"/>
                <a:cs typeface="Lato"/>
                <a:sym typeface="Lato"/>
              </a:rPr>
              <a:t>programming</a:t>
            </a:r>
            <a:r>
              <a:rPr lang="en" sz="1500">
                <a:solidFill>
                  <a:schemeClr val="dk1"/>
                </a:solidFill>
                <a:latin typeface="Lato"/>
                <a:ea typeface="Lato"/>
                <a:cs typeface="Lato"/>
                <a:sym typeface="Lato"/>
              </a:rPr>
              <a:t> emphasis on immutability is a big plus for quantum programming, ensuring that states remain stable and reducing the risk of unintended changes.</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Higher-Order Functions:</a:t>
            </a:r>
            <a:r>
              <a:rPr lang="en" sz="1500">
                <a:solidFill>
                  <a:schemeClr val="dk1"/>
                </a:solidFill>
                <a:latin typeface="Lato"/>
                <a:ea typeface="Lato"/>
                <a:cs typeface="Lato"/>
                <a:sym typeface="Lato"/>
              </a:rPr>
              <a:t> Using higher-order functions enables concise and expressive code for quantum operations. Functions can be passed as arguments, allowing for dynamic gate creation and manipulation, thus enhancing flexibility in quantum algorithm design.</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Concurrency and Parallelism:</a:t>
            </a:r>
            <a:r>
              <a:rPr lang="en" sz="1500">
                <a:solidFill>
                  <a:schemeClr val="dk1"/>
                </a:solidFill>
                <a:latin typeface="Lato"/>
                <a:ea typeface="Lato"/>
                <a:cs typeface="Lato"/>
                <a:sym typeface="Lato"/>
              </a:rPr>
              <a:t> Functional programming encourages a stateless, side-effect-free approach, making it inherently well-suited for concurrent and parallel execution. In quantum computing, where operations often occur simultaneously or in parallel, functional paradigms facilitate efficient resource utilization and scalability.</a:t>
            </a:r>
            <a:endParaRPr sz="1500">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54"/>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51" name="Google Shape;1151;p54"/>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52" name="Google Shape;1152;p54"/>
          <p:cNvSpPr txBox="1"/>
          <p:nvPr/>
        </p:nvSpPr>
        <p:spPr>
          <a:xfrm>
            <a:off x="305625" y="315600"/>
            <a:ext cx="87672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Challenges </a:t>
            </a:r>
            <a:r>
              <a:rPr b="1" lang="en" sz="3100" u="sng">
                <a:solidFill>
                  <a:schemeClr val="dk1"/>
                </a:solidFill>
                <a:latin typeface="Epilogue"/>
                <a:ea typeface="Epilogue"/>
                <a:cs typeface="Epilogue"/>
                <a:sym typeface="Epilogue"/>
              </a:rPr>
              <a:t>of Functional Paradigms in QC</a:t>
            </a:r>
            <a:endParaRPr sz="900">
              <a:solidFill>
                <a:schemeClr val="dk1"/>
              </a:solidFill>
              <a:latin typeface="Lato"/>
              <a:ea typeface="Lato"/>
              <a:cs typeface="Lato"/>
              <a:sym typeface="Lato"/>
            </a:endParaRPr>
          </a:p>
        </p:txBody>
      </p:sp>
      <p:sp>
        <p:nvSpPr>
          <p:cNvPr id="1153" name="Google Shape;1153;p54"/>
          <p:cNvSpPr txBox="1"/>
          <p:nvPr/>
        </p:nvSpPr>
        <p:spPr>
          <a:xfrm>
            <a:off x="458025" y="1067825"/>
            <a:ext cx="7660200" cy="350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Performance Overhead: </a:t>
            </a:r>
            <a:r>
              <a:rPr lang="en" sz="1500">
                <a:solidFill>
                  <a:schemeClr val="dk1"/>
                </a:solidFill>
                <a:latin typeface="Lato"/>
                <a:ea typeface="Lato"/>
                <a:cs typeface="Lato"/>
                <a:sym typeface="Lato"/>
              </a:rPr>
              <a:t>Functional programming tools like higher-order functions and immutable data structures might slow down performance, especially in heavy quantum simulations or computations, compared to imperative methods.</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Learning Curve: </a:t>
            </a:r>
            <a:r>
              <a:rPr lang="en" sz="1500">
                <a:solidFill>
                  <a:schemeClr val="dk1"/>
                </a:solidFill>
                <a:latin typeface="Lato"/>
                <a:ea typeface="Lato"/>
                <a:cs typeface="Lato"/>
                <a:sym typeface="Lato"/>
              </a:rPr>
              <a:t>Quantum programming itself presents a steep learning curve, and adopting functional paradigms adds another layer of complexity for developers.</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Debugging and Testing:</a:t>
            </a:r>
            <a:r>
              <a:rPr lang="en" sz="1500">
                <a:solidFill>
                  <a:schemeClr val="dk1"/>
                </a:solidFill>
                <a:latin typeface="Lato"/>
                <a:ea typeface="Lato"/>
                <a:cs typeface="Lato"/>
                <a:sym typeface="Lato"/>
              </a:rPr>
              <a:t> Functional programming encourages the use of pure functions, which lack side effects and rely solely on input parameters. While this enhances predictability and testability, it may complicate debugging processes, especially in complex quantum algorithms.</a:t>
            </a:r>
            <a:endParaRPr sz="1500">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55"/>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59" name="Google Shape;1159;p55"/>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1160" name="Google Shape;1160;p55"/>
          <p:cNvSpPr txBox="1"/>
          <p:nvPr/>
        </p:nvSpPr>
        <p:spPr>
          <a:xfrm>
            <a:off x="458025" y="315600"/>
            <a:ext cx="87672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u="sng">
                <a:solidFill>
                  <a:schemeClr val="dk1"/>
                </a:solidFill>
                <a:latin typeface="Epilogue"/>
                <a:ea typeface="Epilogue"/>
                <a:cs typeface="Epilogue"/>
                <a:sym typeface="Epilogue"/>
              </a:rPr>
              <a:t>Challenges Faced:</a:t>
            </a:r>
            <a:endParaRPr sz="900">
              <a:solidFill>
                <a:schemeClr val="dk1"/>
              </a:solidFill>
              <a:latin typeface="Lato"/>
              <a:ea typeface="Lato"/>
              <a:cs typeface="Lato"/>
              <a:sym typeface="Lato"/>
            </a:endParaRPr>
          </a:p>
        </p:txBody>
      </p:sp>
      <p:sp>
        <p:nvSpPr>
          <p:cNvPr id="1161" name="Google Shape;1161;p55"/>
          <p:cNvSpPr txBox="1"/>
          <p:nvPr/>
        </p:nvSpPr>
        <p:spPr>
          <a:xfrm>
            <a:off x="305625" y="1144025"/>
            <a:ext cx="7660200" cy="350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Implementation Limitation: </a:t>
            </a:r>
            <a:r>
              <a:rPr lang="en" sz="1500">
                <a:solidFill>
                  <a:schemeClr val="dk1"/>
                </a:solidFill>
                <a:latin typeface="Lato"/>
                <a:ea typeface="Lato"/>
                <a:cs typeface="Lato"/>
                <a:sym typeface="Lato"/>
              </a:rPr>
              <a:t>Significant portion of our time was given to learning the foundational concepts of quantu</a:t>
            </a:r>
            <a:r>
              <a:rPr lang="en" sz="1500">
                <a:solidFill>
                  <a:schemeClr val="dk1"/>
                </a:solidFill>
                <a:latin typeface="Lato"/>
                <a:ea typeface="Lato"/>
                <a:cs typeface="Lato"/>
                <a:sym typeface="Lato"/>
              </a:rPr>
              <a:t>m computing theory, such as quantum states, gates etc. Understanding these theoretical aspects consumed the majority of our allocated time, leaving limited resources for actual implementation.</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0" lvl="0" marL="457200" rtl="0" algn="l">
              <a:spcBef>
                <a:spcPts val="0"/>
              </a:spcBef>
              <a:spcAft>
                <a:spcPts val="0"/>
              </a:spcAft>
              <a:buNone/>
            </a:pPr>
            <a:r>
              <a:rPr lang="en" sz="1500">
                <a:solidFill>
                  <a:schemeClr val="dk1"/>
                </a:solidFill>
                <a:latin typeface="Lato"/>
                <a:ea typeface="Lato"/>
                <a:cs typeface="Lato"/>
                <a:sym typeface="Lato"/>
              </a:rPr>
              <a:t>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Internal Operation:</a:t>
            </a:r>
            <a:r>
              <a:rPr lang="en" sz="1500">
                <a:solidFill>
                  <a:schemeClr val="dk1"/>
                </a:solidFill>
                <a:latin typeface="Lato"/>
                <a:ea typeface="Lato"/>
                <a:cs typeface="Lato"/>
                <a:sym typeface="Lato"/>
              </a:rPr>
              <a:t> We're familiar with the input and output of methods in Qiskit, IBM's quantum computing library, but lack insight into its internal workings. This knowledge gap poses a challenge as efficient internal processes are crucial for handling different quantum computations like parallelism.</a:t>
            </a:r>
            <a:endParaRPr sz="1500">
              <a:solidFill>
                <a:schemeClr val="dk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56"/>
          <p:cNvSpPr txBox="1"/>
          <p:nvPr>
            <p:ph type="title"/>
          </p:nvPr>
        </p:nvSpPr>
        <p:spPr>
          <a:xfrm>
            <a:off x="2652738" y="107340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Thanks!</a:t>
            </a:r>
            <a:endParaRPr sz="7000"/>
          </a:p>
        </p:txBody>
      </p:sp>
      <p:sp>
        <p:nvSpPr>
          <p:cNvPr id="1167" name="Google Shape;1167;p56"/>
          <p:cNvSpPr txBox="1"/>
          <p:nvPr>
            <p:ph idx="4294967295" type="subTitle"/>
          </p:nvPr>
        </p:nvSpPr>
        <p:spPr>
          <a:xfrm>
            <a:off x="3033750" y="225385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Do you have any questions?</a:t>
            </a:r>
            <a:endParaRPr b="1" sz="1900"/>
          </a:p>
          <a:p>
            <a:pPr indent="0" lvl="0" marL="0" rtl="0" algn="l">
              <a:spcBef>
                <a:spcPts val="0"/>
              </a:spcBef>
              <a:spcAft>
                <a:spcPts val="0"/>
              </a:spcAft>
              <a:buNone/>
            </a:pPr>
            <a:r>
              <a:t/>
            </a:r>
            <a:endParaRPr/>
          </a:p>
        </p:txBody>
      </p:sp>
      <p:grpSp>
        <p:nvGrpSpPr>
          <p:cNvPr id="1168" name="Google Shape;1168;p56"/>
          <p:cNvGrpSpPr/>
          <p:nvPr/>
        </p:nvGrpSpPr>
        <p:grpSpPr>
          <a:xfrm>
            <a:off x="136103" y="321913"/>
            <a:ext cx="1153901" cy="1166750"/>
            <a:chOff x="6568493" y="8"/>
            <a:chExt cx="1820608" cy="1840590"/>
          </a:xfrm>
        </p:grpSpPr>
        <p:sp>
          <p:nvSpPr>
            <p:cNvPr id="1169" name="Google Shape;1169;p56"/>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56"/>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1" name="Google Shape;1171;p56"/>
            <p:cNvGrpSpPr/>
            <p:nvPr/>
          </p:nvGrpSpPr>
          <p:grpSpPr>
            <a:xfrm>
              <a:off x="6568493" y="84720"/>
              <a:ext cx="1649109" cy="1669065"/>
              <a:chOff x="8921020" y="472154"/>
              <a:chExt cx="1959958" cy="1983676"/>
            </a:xfrm>
          </p:grpSpPr>
          <p:sp>
            <p:nvSpPr>
              <p:cNvPr id="1172" name="Google Shape;1172;p56"/>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56"/>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4" name="Google Shape;1174;p56"/>
              <p:cNvGrpSpPr/>
              <p:nvPr/>
            </p:nvGrpSpPr>
            <p:grpSpPr>
              <a:xfrm>
                <a:off x="9011888" y="537781"/>
                <a:ext cx="255174" cy="64389"/>
                <a:chOff x="9011888" y="537781"/>
                <a:chExt cx="255174" cy="64389"/>
              </a:xfrm>
            </p:grpSpPr>
            <p:sp>
              <p:nvSpPr>
                <p:cNvPr id="1175" name="Google Shape;1175;p56"/>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56"/>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56"/>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78" name="Google Shape;1178;p56"/>
            <p:cNvGrpSpPr/>
            <p:nvPr/>
          </p:nvGrpSpPr>
          <p:grpSpPr>
            <a:xfrm>
              <a:off x="6795939" y="406335"/>
              <a:ext cx="1194216" cy="1228757"/>
              <a:chOff x="9191339" y="854392"/>
              <a:chExt cx="1419320" cy="1460372"/>
            </a:xfrm>
          </p:grpSpPr>
          <p:grpSp>
            <p:nvGrpSpPr>
              <p:cNvPr id="1179" name="Google Shape;1179;p56"/>
              <p:cNvGrpSpPr/>
              <p:nvPr/>
            </p:nvGrpSpPr>
            <p:grpSpPr>
              <a:xfrm>
                <a:off x="9191339" y="1884045"/>
                <a:ext cx="604932" cy="420243"/>
                <a:chOff x="9191339" y="1884045"/>
                <a:chExt cx="604932" cy="420243"/>
              </a:xfrm>
            </p:grpSpPr>
            <p:sp>
              <p:nvSpPr>
                <p:cNvPr id="1180" name="Google Shape;1180;p56"/>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56"/>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56"/>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56"/>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56"/>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56"/>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56"/>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56"/>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56"/>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56"/>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90" name="Google Shape;1190;p56"/>
              <p:cNvGrpSpPr/>
              <p:nvPr/>
            </p:nvGrpSpPr>
            <p:grpSpPr>
              <a:xfrm>
                <a:off x="10004774" y="854392"/>
                <a:ext cx="604932" cy="420243"/>
                <a:chOff x="10004774" y="854392"/>
                <a:chExt cx="604932" cy="420243"/>
              </a:xfrm>
            </p:grpSpPr>
            <p:sp>
              <p:nvSpPr>
                <p:cNvPr id="1191" name="Google Shape;1191;p56"/>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56"/>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56"/>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56"/>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56"/>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56"/>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56"/>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56"/>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56"/>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56"/>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1" name="Google Shape;1201;p56"/>
              <p:cNvGrpSpPr/>
              <p:nvPr/>
            </p:nvGrpSpPr>
            <p:grpSpPr>
              <a:xfrm>
                <a:off x="10004774" y="1374362"/>
                <a:ext cx="604932" cy="303466"/>
                <a:chOff x="10004774" y="1374362"/>
                <a:chExt cx="604932" cy="303466"/>
              </a:xfrm>
            </p:grpSpPr>
            <p:sp>
              <p:nvSpPr>
                <p:cNvPr id="1202" name="Google Shape;1202;p56"/>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56"/>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56"/>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56"/>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56"/>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56"/>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56"/>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56"/>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0" name="Google Shape;1210;p56"/>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56"/>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2" name="Google Shape;1212;p56"/>
            <p:cNvGrpSpPr/>
            <p:nvPr/>
          </p:nvGrpSpPr>
          <p:grpSpPr>
            <a:xfrm>
              <a:off x="6717319" y="354723"/>
              <a:ext cx="656533" cy="799751"/>
              <a:chOff x="9097899" y="793051"/>
              <a:chExt cx="780287" cy="950500"/>
            </a:xfrm>
          </p:grpSpPr>
          <p:grpSp>
            <p:nvGrpSpPr>
              <p:cNvPr id="1213" name="Google Shape;1213;p56"/>
              <p:cNvGrpSpPr/>
              <p:nvPr/>
            </p:nvGrpSpPr>
            <p:grpSpPr>
              <a:xfrm>
                <a:off x="9118758" y="814006"/>
                <a:ext cx="747999" cy="918020"/>
                <a:chOff x="9118758" y="814006"/>
                <a:chExt cx="747999" cy="918020"/>
              </a:xfrm>
            </p:grpSpPr>
            <p:sp>
              <p:nvSpPr>
                <p:cNvPr id="1214" name="Google Shape;1214;p56"/>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56"/>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56"/>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56"/>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8" name="Google Shape;1218;p56"/>
              <p:cNvGrpSpPr/>
              <p:nvPr/>
            </p:nvGrpSpPr>
            <p:grpSpPr>
              <a:xfrm>
                <a:off x="9097899" y="793051"/>
                <a:ext cx="780287" cy="950500"/>
                <a:chOff x="9097899" y="793051"/>
                <a:chExt cx="780287" cy="950500"/>
              </a:xfrm>
            </p:grpSpPr>
            <p:grpSp>
              <p:nvGrpSpPr>
                <p:cNvPr id="1219" name="Google Shape;1219;p56"/>
                <p:cNvGrpSpPr/>
                <p:nvPr/>
              </p:nvGrpSpPr>
              <p:grpSpPr>
                <a:xfrm>
                  <a:off x="9097899" y="793051"/>
                  <a:ext cx="780287" cy="41909"/>
                  <a:chOff x="9097899" y="793051"/>
                  <a:chExt cx="780287" cy="41909"/>
                </a:xfrm>
              </p:grpSpPr>
              <p:sp>
                <p:nvSpPr>
                  <p:cNvPr id="1220" name="Google Shape;1220;p56"/>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56"/>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56"/>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3" name="Google Shape;1223;p56"/>
                <p:cNvGrpSpPr/>
                <p:nvPr/>
              </p:nvGrpSpPr>
              <p:grpSpPr>
                <a:xfrm>
                  <a:off x="9097899" y="1247298"/>
                  <a:ext cx="780287" cy="41910"/>
                  <a:chOff x="9097899" y="1247298"/>
                  <a:chExt cx="780287" cy="41910"/>
                </a:xfrm>
              </p:grpSpPr>
              <p:sp>
                <p:nvSpPr>
                  <p:cNvPr id="1224" name="Google Shape;1224;p56"/>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56"/>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6" name="Google Shape;1226;p56"/>
                <p:cNvGrpSpPr/>
                <p:nvPr/>
              </p:nvGrpSpPr>
              <p:grpSpPr>
                <a:xfrm>
                  <a:off x="9097899" y="1701641"/>
                  <a:ext cx="780287" cy="41910"/>
                  <a:chOff x="9097899" y="1701641"/>
                  <a:chExt cx="780287" cy="41910"/>
                </a:xfrm>
              </p:grpSpPr>
              <p:sp>
                <p:nvSpPr>
                  <p:cNvPr id="1227" name="Google Shape;1227;p56"/>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56"/>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56"/>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230" name="Google Shape;1230;p56"/>
            <p:cNvGrpSpPr/>
            <p:nvPr/>
          </p:nvGrpSpPr>
          <p:grpSpPr>
            <a:xfrm>
              <a:off x="7074117" y="956519"/>
              <a:ext cx="215826" cy="125825"/>
              <a:chOff x="9521952" y="1508283"/>
              <a:chExt cx="256508" cy="149542"/>
            </a:xfrm>
          </p:grpSpPr>
          <p:sp>
            <p:nvSpPr>
              <p:cNvPr id="1231" name="Google Shape;1231;p56"/>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32" name="Google Shape;1232;p56"/>
              <p:cNvGrpSpPr/>
              <p:nvPr/>
            </p:nvGrpSpPr>
            <p:grpSpPr>
              <a:xfrm>
                <a:off x="9556578" y="1534618"/>
                <a:ext cx="183763" cy="98921"/>
                <a:chOff x="9556578" y="1534618"/>
                <a:chExt cx="183763" cy="98921"/>
              </a:xfrm>
            </p:grpSpPr>
            <p:grpSp>
              <p:nvGrpSpPr>
                <p:cNvPr id="1233" name="Google Shape;1233;p56"/>
                <p:cNvGrpSpPr/>
                <p:nvPr/>
              </p:nvGrpSpPr>
              <p:grpSpPr>
                <a:xfrm>
                  <a:off x="9645396" y="1536115"/>
                  <a:ext cx="94945" cy="94946"/>
                  <a:chOff x="9645396" y="1536115"/>
                  <a:chExt cx="94945" cy="94946"/>
                </a:xfrm>
              </p:grpSpPr>
              <p:sp>
                <p:nvSpPr>
                  <p:cNvPr id="1234" name="Google Shape;1234;p56"/>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56"/>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6" name="Google Shape;1236;p56"/>
                <p:cNvGrpSpPr/>
                <p:nvPr/>
              </p:nvGrpSpPr>
              <p:grpSpPr>
                <a:xfrm>
                  <a:off x="9556578" y="1534618"/>
                  <a:ext cx="98773" cy="98921"/>
                  <a:chOff x="9556578" y="1534618"/>
                  <a:chExt cx="98773" cy="98921"/>
                </a:xfrm>
              </p:grpSpPr>
              <p:sp>
                <p:nvSpPr>
                  <p:cNvPr id="1237" name="Google Shape;1237;p56"/>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56"/>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6"/>
          <p:cNvSpPr txBox="1"/>
          <p:nvPr>
            <p:ph type="title"/>
          </p:nvPr>
        </p:nvSpPr>
        <p:spPr>
          <a:xfrm>
            <a:off x="535800" y="462325"/>
            <a:ext cx="836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t>Quantum Computing: What and Why?</a:t>
            </a:r>
            <a:endParaRPr sz="3400" u="sng"/>
          </a:p>
        </p:txBody>
      </p:sp>
      <p:sp>
        <p:nvSpPr>
          <p:cNvPr id="735" name="Google Shape;735;p26"/>
          <p:cNvSpPr txBox="1"/>
          <p:nvPr/>
        </p:nvSpPr>
        <p:spPr>
          <a:xfrm>
            <a:off x="535800" y="1428875"/>
            <a:ext cx="7888200" cy="3535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Quantum computing uses specialized technology including computer hardware that uses principles of fundamental physics(quantum mechanics) to solve complex problem that classical computers or even supercomputers can’t solve, or can’t solve quickly.</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Complex problems are problems with lots of variables interacting in complicated ways. Modeling the behavior of individual atoms in a molecule is a complex problem, because of all the different electrons interacting with one another.</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The real world runs on quantum physics. Computers that make calculations by using the quantum states of quantum bits should in many situations be our best tools for understanding it.</a:t>
            </a:r>
            <a:endParaRPr sz="16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7"/>
          <p:cNvSpPr txBox="1"/>
          <p:nvPr>
            <p:ph type="title"/>
          </p:nvPr>
        </p:nvSpPr>
        <p:spPr>
          <a:xfrm>
            <a:off x="458150" y="462325"/>
            <a:ext cx="844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t>Why are Quantum Computers faster?</a:t>
            </a:r>
            <a:endParaRPr sz="3400" u="sng"/>
          </a:p>
        </p:txBody>
      </p:sp>
      <p:sp>
        <p:nvSpPr>
          <p:cNvPr id="741" name="Google Shape;741;p27"/>
          <p:cNvSpPr txBox="1"/>
          <p:nvPr/>
        </p:nvSpPr>
        <p:spPr>
          <a:xfrm>
            <a:off x="535800" y="1443750"/>
            <a:ext cx="7888200" cy="3535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A classical computer/supercomputer might try to simulate molecular behavior with brute force, by using its many processors to explore every possible way every part of the molecule might behave. </a:t>
            </a:r>
            <a:r>
              <a:rPr lang="en" sz="1600">
                <a:solidFill>
                  <a:schemeClr val="dk1"/>
                </a:solidFill>
                <a:latin typeface="Lato"/>
                <a:ea typeface="Lato"/>
                <a:cs typeface="Lato"/>
                <a:sym typeface="Lato"/>
              </a:rPr>
              <a:t>No computer has the working memory to handle all the possible permutations of molecular behavior by using any known methods</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Quantum algorithms try a different method for solving tough problems by making multi-dimensional spaces for calculations.</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In regular computers, information is stored and processed in a linear way. But in quantum computing, information can exist in multiple states at once.</a:t>
            </a:r>
            <a:endParaRPr sz="16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8"/>
          <p:cNvSpPr txBox="1"/>
          <p:nvPr>
            <p:ph type="title"/>
          </p:nvPr>
        </p:nvSpPr>
        <p:spPr>
          <a:xfrm>
            <a:off x="458150" y="233725"/>
            <a:ext cx="844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t>Basic Terms of QC to Know:</a:t>
            </a:r>
            <a:endParaRPr sz="3400" u="sng"/>
          </a:p>
        </p:txBody>
      </p:sp>
      <p:sp>
        <p:nvSpPr>
          <p:cNvPr id="747" name="Google Shape;747;p28"/>
          <p:cNvSpPr txBox="1"/>
          <p:nvPr/>
        </p:nvSpPr>
        <p:spPr>
          <a:xfrm>
            <a:off x="383400" y="1023375"/>
            <a:ext cx="7888200" cy="3881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Qubit:</a:t>
            </a:r>
            <a:r>
              <a:rPr lang="en" sz="1500">
                <a:solidFill>
                  <a:schemeClr val="dk1"/>
                </a:solidFill>
                <a:latin typeface="Lato"/>
                <a:ea typeface="Lato"/>
                <a:cs typeface="Lato"/>
                <a:sym typeface="Lato"/>
              </a:rPr>
              <a:t> Quantum bit, the basic unit of quantum information. Unlike classical bits (0 or 1) qubits can exist in multiple states simultaneously due to superposition.</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Superposition: </a:t>
            </a:r>
            <a:r>
              <a:rPr lang="en" sz="1500">
                <a:solidFill>
                  <a:schemeClr val="dk1"/>
                </a:solidFill>
                <a:latin typeface="Lato"/>
                <a:ea typeface="Lato"/>
                <a:cs typeface="Lato"/>
                <a:sym typeface="Lato"/>
              </a:rPr>
              <a:t>A fundamental principle where a qubit can be in a combination of states simultaneously, rather than being restricted to just one state like classical bits.</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Entanglement: </a:t>
            </a:r>
            <a:r>
              <a:rPr lang="en" sz="1500">
                <a:solidFill>
                  <a:schemeClr val="dk1"/>
                </a:solidFill>
                <a:latin typeface="Lato"/>
                <a:ea typeface="Lato"/>
                <a:cs typeface="Lato"/>
                <a:sym typeface="Lato"/>
              </a:rPr>
              <a:t>When qubits become correlated with each other in such a way that the state of one qubit depends on the state of another, even when they are physically separated.</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Quantum Gate: </a:t>
            </a:r>
            <a:r>
              <a:rPr lang="en" sz="1500">
                <a:solidFill>
                  <a:schemeClr val="dk1"/>
                </a:solidFill>
                <a:latin typeface="Lato"/>
                <a:ea typeface="Lato"/>
                <a:cs typeface="Lato"/>
                <a:sym typeface="Lato"/>
              </a:rPr>
              <a:t>Analogous to classical logic gates, quantum gates manipulate qubits to perform operations necessary for computation. Examples include the Hadamard gate and the CNOT gate.</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b="1" lang="en" sz="1500">
                <a:solidFill>
                  <a:schemeClr val="dk1"/>
                </a:solidFill>
                <a:latin typeface="Lato"/>
                <a:ea typeface="Lato"/>
                <a:cs typeface="Lato"/>
                <a:sym typeface="Lato"/>
              </a:rPr>
              <a:t>Measurement: </a:t>
            </a:r>
            <a:r>
              <a:rPr lang="en" sz="1500">
                <a:solidFill>
                  <a:schemeClr val="dk1"/>
                </a:solidFill>
                <a:latin typeface="Lato"/>
                <a:ea typeface="Lato"/>
                <a:cs typeface="Lato"/>
                <a:sym typeface="Lato"/>
              </a:rPr>
              <a:t>The process of extracting classical information from a quantum system, which causes the collapse of the superposition into a definite state.</a:t>
            </a:r>
            <a:endParaRPr sz="15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9"/>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txBox="1"/>
          <p:nvPr>
            <p:ph type="title"/>
          </p:nvPr>
        </p:nvSpPr>
        <p:spPr>
          <a:xfrm>
            <a:off x="811975" y="1681525"/>
            <a:ext cx="3412800" cy="14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Grover’s Algorithm</a:t>
            </a:r>
            <a:endParaRPr sz="4000"/>
          </a:p>
        </p:txBody>
      </p:sp>
      <p:pic>
        <p:nvPicPr>
          <p:cNvPr id="754" name="Google Shape;754;p29"/>
          <p:cNvPicPr preferRelativeResize="0"/>
          <p:nvPr>
            <p:ph idx="2" type="pic"/>
          </p:nvPr>
        </p:nvPicPr>
        <p:blipFill rotWithShape="1">
          <a:blip r:embed="rId3">
            <a:alphaModFix/>
          </a:blip>
          <a:srcRect b="10007" l="9432" r="37002" t="0"/>
          <a:stretch/>
        </p:blipFill>
        <p:spPr>
          <a:xfrm>
            <a:off x="5668975" y="1076550"/>
            <a:ext cx="2990400" cy="2990400"/>
          </a:xfrm>
          <a:prstGeom prst="roundRect">
            <a:avLst>
              <a:gd fmla="val 16667" name="adj"/>
            </a:avLst>
          </a:prstGeom>
        </p:spPr>
      </p:pic>
      <p:grpSp>
        <p:nvGrpSpPr>
          <p:cNvPr id="755" name="Google Shape;755;p29"/>
          <p:cNvGrpSpPr/>
          <p:nvPr/>
        </p:nvGrpSpPr>
        <p:grpSpPr>
          <a:xfrm>
            <a:off x="7875610" y="386631"/>
            <a:ext cx="997823" cy="1575369"/>
            <a:chOff x="7230903" y="4040695"/>
            <a:chExt cx="708279" cy="1118235"/>
          </a:xfrm>
        </p:grpSpPr>
        <p:grpSp>
          <p:nvGrpSpPr>
            <p:cNvPr id="756" name="Google Shape;756;p29"/>
            <p:cNvGrpSpPr/>
            <p:nvPr/>
          </p:nvGrpSpPr>
          <p:grpSpPr>
            <a:xfrm>
              <a:off x="7230903" y="4040695"/>
              <a:ext cx="652843" cy="225742"/>
              <a:chOff x="7230903" y="4040695"/>
              <a:chExt cx="652843" cy="225742"/>
            </a:xfrm>
          </p:grpSpPr>
          <p:sp>
            <p:nvSpPr>
              <p:cNvPr id="757" name="Google Shape;757;p29"/>
              <p:cNvSpPr/>
              <p:nvPr/>
            </p:nvSpPr>
            <p:spPr>
              <a:xfrm>
                <a:off x="7230903" y="4040695"/>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9"/>
              <p:cNvSpPr/>
              <p:nvPr/>
            </p:nvSpPr>
            <p:spPr>
              <a:xfrm>
                <a:off x="7287577" y="4077081"/>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9" name="Google Shape;759;p29"/>
              <p:cNvGrpSpPr/>
              <p:nvPr/>
            </p:nvGrpSpPr>
            <p:grpSpPr>
              <a:xfrm>
                <a:off x="7487126" y="4081367"/>
                <a:ext cx="332041" cy="142684"/>
                <a:chOff x="7487126" y="4081367"/>
                <a:chExt cx="332041" cy="142684"/>
              </a:xfrm>
            </p:grpSpPr>
            <p:sp>
              <p:nvSpPr>
                <p:cNvPr id="760" name="Google Shape;760;p29"/>
                <p:cNvSpPr/>
                <p:nvPr/>
              </p:nvSpPr>
              <p:spPr>
                <a:xfrm>
                  <a:off x="7487126" y="4081367"/>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9"/>
                <p:cNvSpPr/>
                <p:nvPr/>
              </p:nvSpPr>
              <p:spPr>
                <a:xfrm>
                  <a:off x="7487126" y="4122134"/>
                  <a:ext cx="280320" cy="20383"/>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9"/>
                <p:cNvSpPr/>
                <p:nvPr/>
              </p:nvSpPr>
              <p:spPr>
                <a:xfrm>
                  <a:off x="7487126" y="4162901"/>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9"/>
                <p:cNvSpPr/>
                <p:nvPr/>
              </p:nvSpPr>
              <p:spPr>
                <a:xfrm>
                  <a:off x="7487126" y="4203668"/>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64" name="Google Shape;764;p29"/>
            <p:cNvGrpSpPr/>
            <p:nvPr/>
          </p:nvGrpSpPr>
          <p:grpSpPr>
            <a:xfrm>
              <a:off x="7230903" y="4338161"/>
              <a:ext cx="652843" cy="225742"/>
              <a:chOff x="7230903" y="4338161"/>
              <a:chExt cx="652843" cy="225742"/>
            </a:xfrm>
          </p:grpSpPr>
          <p:sp>
            <p:nvSpPr>
              <p:cNvPr id="765" name="Google Shape;765;p29"/>
              <p:cNvSpPr/>
              <p:nvPr/>
            </p:nvSpPr>
            <p:spPr>
              <a:xfrm>
                <a:off x="7230903" y="4338161"/>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9"/>
              <p:cNvSpPr/>
              <p:nvPr/>
            </p:nvSpPr>
            <p:spPr>
              <a:xfrm>
                <a:off x="7287577" y="4374737"/>
                <a:ext cx="151161" cy="151066"/>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67" name="Google Shape;767;p29"/>
              <p:cNvGrpSpPr/>
              <p:nvPr/>
            </p:nvGrpSpPr>
            <p:grpSpPr>
              <a:xfrm>
                <a:off x="7487126" y="4378833"/>
                <a:ext cx="332041" cy="142684"/>
                <a:chOff x="7487126" y="4378833"/>
                <a:chExt cx="332041" cy="142684"/>
              </a:xfrm>
            </p:grpSpPr>
            <p:sp>
              <p:nvSpPr>
                <p:cNvPr id="768" name="Google Shape;768;p29"/>
                <p:cNvSpPr/>
                <p:nvPr/>
              </p:nvSpPr>
              <p:spPr>
                <a:xfrm>
                  <a:off x="7525512" y="4378833"/>
                  <a:ext cx="293655" cy="20383"/>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9"/>
                <p:cNvSpPr/>
                <p:nvPr/>
              </p:nvSpPr>
              <p:spPr>
                <a:xfrm>
                  <a:off x="7487126" y="4419600"/>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9"/>
                <p:cNvSpPr/>
                <p:nvPr/>
              </p:nvSpPr>
              <p:spPr>
                <a:xfrm>
                  <a:off x="7563802" y="4460367"/>
                  <a:ext cx="255365" cy="20383"/>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9"/>
                <p:cNvSpPr/>
                <p:nvPr/>
              </p:nvSpPr>
              <p:spPr>
                <a:xfrm>
                  <a:off x="7487126" y="4501134"/>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72" name="Google Shape;772;p29"/>
            <p:cNvSpPr/>
            <p:nvPr/>
          </p:nvSpPr>
          <p:spPr>
            <a:xfrm>
              <a:off x="7338250" y="4420804"/>
              <a:ext cx="50734" cy="60632"/>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3" name="Google Shape;773;p29"/>
            <p:cNvGrpSpPr/>
            <p:nvPr/>
          </p:nvGrpSpPr>
          <p:grpSpPr>
            <a:xfrm>
              <a:off x="7230903" y="4635722"/>
              <a:ext cx="652843" cy="225742"/>
              <a:chOff x="7230903" y="4635722"/>
              <a:chExt cx="652843" cy="225742"/>
            </a:xfrm>
          </p:grpSpPr>
          <p:sp>
            <p:nvSpPr>
              <p:cNvPr id="774" name="Google Shape;774;p29"/>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9"/>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6" name="Google Shape;776;p29"/>
              <p:cNvGrpSpPr/>
              <p:nvPr/>
            </p:nvGrpSpPr>
            <p:grpSpPr>
              <a:xfrm>
                <a:off x="7487126" y="4676394"/>
                <a:ext cx="332041" cy="142684"/>
                <a:chOff x="7487126" y="4676394"/>
                <a:chExt cx="332041" cy="142684"/>
              </a:xfrm>
            </p:grpSpPr>
            <p:sp>
              <p:nvSpPr>
                <p:cNvPr id="777" name="Google Shape;777;p29"/>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9"/>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9"/>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9"/>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1" name="Google Shape;781;p29"/>
            <p:cNvGrpSpPr/>
            <p:nvPr/>
          </p:nvGrpSpPr>
          <p:grpSpPr>
            <a:xfrm>
              <a:off x="7230903" y="4933188"/>
              <a:ext cx="652843" cy="225742"/>
              <a:chOff x="7230903" y="4933188"/>
              <a:chExt cx="652843" cy="225742"/>
            </a:xfrm>
          </p:grpSpPr>
          <p:grpSp>
            <p:nvGrpSpPr>
              <p:cNvPr id="782" name="Google Shape;782;p29"/>
              <p:cNvGrpSpPr/>
              <p:nvPr/>
            </p:nvGrpSpPr>
            <p:grpSpPr>
              <a:xfrm>
                <a:off x="7230903" y="4933188"/>
                <a:ext cx="652843" cy="225742"/>
                <a:chOff x="7230903" y="4933188"/>
                <a:chExt cx="652843" cy="225742"/>
              </a:xfrm>
            </p:grpSpPr>
            <p:sp>
              <p:nvSpPr>
                <p:cNvPr id="783" name="Google Shape;783;p29"/>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9"/>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5" name="Google Shape;785;p29"/>
                <p:cNvGrpSpPr/>
                <p:nvPr/>
              </p:nvGrpSpPr>
              <p:grpSpPr>
                <a:xfrm>
                  <a:off x="7487126" y="4973859"/>
                  <a:ext cx="332041" cy="142684"/>
                  <a:chOff x="7487126" y="4973859"/>
                  <a:chExt cx="332041" cy="142684"/>
                </a:xfrm>
              </p:grpSpPr>
              <p:sp>
                <p:nvSpPr>
                  <p:cNvPr id="786" name="Google Shape;786;p29"/>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9"/>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9"/>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9"/>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90" name="Google Shape;790;p29"/>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1" name="Google Shape;791;p29"/>
            <p:cNvGrpSpPr/>
            <p:nvPr/>
          </p:nvGrpSpPr>
          <p:grpSpPr>
            <a:xfrm>
              <a:off x="7816120" y="4307395"/>
              <a:ext cx="123062" cy="63817"/>
              <a:chOff x="7816120" y="4307395"/>
              <a:chExt cx="123062" cy="63817"/>
            </a:xfrm>
          </p:grpSpPr>
          <p:sp>
            <p:nvSpPr>
              <p:cNvPr id="792" name="Google Shape;792;p29"/>
              <p:cNvSpPr/>
              <p:nvPr/>
            </p:nvSpPr>
            <p:spPr>
              <a:xfrm>
                <a:off x="7816120" y="4307395"/>
                <a:ext cx="123062" cy="63817"/>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9"/>
              <p:cNvSpPr/>
              <p:nvPr/>
            </p:nvSpPr>
            <p:spPr>
              <a:xfrm>
                <a:off x="7858029" y="4319682"/>
                <a:ext cx="39242" cy="39243"/>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4" name="Google Shape;794;p29"/>
            <p:cNvGrpSpPr/>
            <p:nvPr/>
          </p:nvGrpSpPr>
          <p:grpSpPr>
            <a:xfrm>
              <a:off x="7816120" y="4892994"/>
              <a:ext cx="123062" cy="79991"/>
              <a:chOff x="7816120" y="4892994"/>
              <a:chExt cx="123062" cy="79991"/>
            </a:xfrm>
          </p:grpSpPr>
          <p:grpSp>
            <p:nvGrpSpPr>
              <p:cNvPr id="795" name="Google Shape;795;p29"/>
              <p:cNvGrpSpPr/>
              <p:nvPr/>
            </p:nvGrpSpPr>
            <p:grpSpPr>
              <a:xfrm>
                <a:off x="7816120" y="4902803"/>
                <a:ext cx="123062" cy="63817"/>
                <a:chOff x="7816120" y="4902803"/>
                <a:chExt cx="123062" cy="63817"/>
              </a:xfrm>
            </p:grpSpPr>
            <p:sp>
              <p:nvSpPr>
                <p:cNvPr id="796" name="Google Shape;796;p29"/>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9"/>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8" name="Google Shape;798;p29"/>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30"/>
          <p:cNvSpPr txBox="1"/>
          <p:nvPr/>
        </p:nvSpPr>
        <p:spPr>
          <a:xfrm>
            <a:off x="2852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04" name="Google Shape;804;p30"/>
          <p:cNvSpPr txBox="1"/>
          <p:nvPr/>
        </p:nvSpPr>
        <p:spPr>
          <a:xfrm>
            <a:off x="267975" y="293925"/>
            <a:ext cx="51954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05" name="Google Shape;805;p30"/>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Grover’s Algorithm (1)</a:t>
            </a:r>
            <a:endParaRPr sz="1200">
              <a:solidFill>
                <a:schemeClr val="dk1"/>
              </a:solidFill>
              <a:latin typeface="Lato"/>
              <a:ea typeface="Lato"/>
              <a:cs typeface="Lato"/>
              <a:sym typeface="Lato"/>
            </a:endParaRPr>
          </a:p>
        </p:txBody>
      </p:sp>
      <p:sp>
        <p:nvSpPr>
          <p:cNvPr id="806" name="Google Shape;806;p30"/>
          <p:cNvSpPr txBox="1"/>
          <p:nvPr/>
        </p:nvSpPr>
        <p:spPr>
          <a:xfrm>
            <a:off x="276625" y="1028700"/>
            <a:ext cx="8713800" cy="3976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Grover’s algorithm is a quantum algorithm that solves the unstructured search problem. In an unstructured search problem, given a set of N elements and want to find a single marked element. A classical computer would need to search through all N elements in order to find the marked element, which would take time O(N). Grover’s algorithm, on the other hand, can find the marked element in time  O(√ N).</a:t>
            </a:r>
            <a:endParaRPr sz="1500">
              <a:solidFill>
                <a:schemeClr val="dk1"/>
              </a:solidFill>
              <a:latin typeface="Lato"/>
              <a:ea typeface="Lato"/>
              <a:cs typeface="Lato"/>
              <a:sym typeface="Lato"/>
            </a:endParaRPr>
          </a:p>
          <a:p>
            <a:pPr indent="0" lvl="0" marL="457200" rtl="0" algn="l">
              <a:spcBef>
                <a:spcPts val="0"/>
              </a:spcBef>
              <a:spcAft>
                <a:spcPts val="0"/>
              </a:spcAft>
              <a:buNone/>
            </a:pPr>
            <a:r>
              <a:t/>
            </a:r>
            <a:endParaRPr b="1" sz="1500">
              <a:solidFill>
                <a:schemeClr val="dk1"/>
              </a:solidFill>
              <a:latin typeface="Lato"/>
              <a:ea typeface="Lato"/>
              <a:cs typeface="Lato"/>
              <a:sym typeface="Lato"/>
            </a:endParaRPr>
          </a:p>
          <a:p>
            <a:pPr indent="0" lvl="0" marL="457200" rtl="0" algn="l">
              <a:spcBef>
                <a:spcPts val="0"/>
              </a:spcBef>
              <a:spcAft>
                <a:spcPts val="0"/>
              </a:spcAft>
              <a:buNone/>
            </a:pPr>
            <a:r>
              <a:t/>
            </a:r>
            <a:endParaRPr b="1" sz="1500">
              <a:solidFill>
                <a:schemeClr val="dk1"/>
              </a:solidFill>
              <a:latin typeface="Lato"/>
              <a:ea typeface="Lato"/>
              <a:cs typeface="Lato"/>
              <a:sym typeface="Lato"/>
            </a:endParaRPr>
          </a:p>
        </p:txBody>
      </p:sp>
      <p:pic>
        <p:nvPicPr>
          <p:cNvPr id="807" name="Google Shape;807;p30"/>
          <p:cNvPicPr preferRelativeResize="0"/>
          <p:nvPr/>
        </p:nvPicPr>
        <p:blipFill>
          <a:blip r:embed="rId3">
            <a:alphaModFix/>
          </a:blip>
          <a:stretch>
            <a:fillRect/>
          </a:stretch>
        </p:blipFill>
        <p:spPr>
          <a:xfrm>
            <a:off x="1654100" y="2529038"/>
            <a:ext cx="5734050" cy="1952625"/>
          </a:xfrm>
          <a:prstGeom prst="rect">
            <a:avLst/>
          </a:prstGeom>
          <a:noFill/>
          <a:ln>
            <a:noFill/>
          </a:ln>
        </p:spPr>
      </p:pic>
      <p:sp>
        <p:nvSpPr>
          <p:cNvPr id="808" name="Google Shape;808;p30"/>
          <p:cNvSpPr txBox="1"/>
          <p:nvPr/>
        </p:nvSpPr>
        <p:spPr>
          <a:xfrm>
            <a:off x="3456525" y="4572950"/>
            <a:ext cx="2031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1"/>
                </a:solidFill>
                <a:latin typeface="Lato"/>
                <a:ea typeface="Lato"/>
                <a:cs typeface="Lato"/>
                <a:sym typeface="Lato"/>
              </a:rPr>
              <a:t>Grover’s Algorithm Circuit</a:t>
            </a:r>
            <a:endParaRPr b="1" sz="1200" u="sng">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1"/>
          <p:cNvSpPr txBox="1"/>
          <p:nvPr/>
        </p:nvSpPr>
        <p:spPr>
          <a:xfrm>
            <a:off x="267975" y="233400"/>
            <a:ext cx="8471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14" name="Google Shape;814;p31"/>
          <p:cNvSpPr txBox="1"/>
          <p:nvPr/>
        </p:nvSpPr>
        <p:spPr>
          <a:xfrm>
            <a:off x="267975" y="293925"/>
            <a:ext cx="51954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15" name="Google Shape;815;p31"/>
          <p:cNvSpPr txBox="1"/>
          <p:nvPr/>
        </p:nvSpPr>
        <p:spPr>
          <a:xfrm>
            <a:off x="527300" y="315600"/>
            <a:ext cx="8514900" cy="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solidFill>
                  <a:schemeClr val="dk1"/>
                </a:solidFill>
                <a:latin typeface="Epilogue"/>
                <a:ea typeface="Epilogue"/>
                <a:cs typeface="Epilogue"/>
                <a:sym typeface="Epilogue"/>
              </a:rPr>
              <a:t>Grover’s Algorithm (2)</a:t>
            </a:r>
            <a:endParaRPr sz="1200">
              <a:solidFill>
                <a:schemeClr val="dk1"/>
              </a:solidFill>
              <a:latin typeface="Lato"/>
              <a:ea typeface="Lato"/>
              <a:cs typeface="Lato"/>
              <a:sym typeface="Lato"/>
            </a:endParaRPr>
          </a:p>
        </p:txBody>
      </p:sp>
      <p:sp>
        <p:nvSpPr>
          <p:cNvPr id="816" name="Google Shape;816;p31"/>
          <p:cNvSpPr txBox="1"/>
          <p:nvPr/>
        </p:nvSpPr>
        <p:spPr>
          <a:xfrm>
            <a:off x="838525" y="2169775"/>
            <a:ext cx="49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
        <p:nvSpPr>
          <p:cNvPr id="817" name="Google Shape;817;p31"/>
          <p:cNvSpPr txBox="1"/>
          <p:nvPr/>
        </p:nvSpPr>
        <p:spPr>
          <a:xfrm>
            <a:off x="302550" y="1374475"/>
            <a:ext cx="8480400" cy="3630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Let’s denote the element we want to find as |x₀&gt;.  Functions implemented as an oracle (Rf) and a diffusion operator (RD) respectively. Rf applies a negative sign before |x₀&gt; and leaves all the other states as it is and RD applies a negative sign to all states orthogonal to the state |00…0&gt;.</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In Grover’s algorithm we start with a state which is the superposition of all the n-qubit states, let’s call this state |D&gt;, we then apply Rf followed by RD.</a:t>
            </a:r>
            <a:endParaRPr sz="1600">
              <a:solidFill>
                <a:schemeClr val="dk1"/>
              </a:solidFill>
              <a:latin typeface="Lato"/>
              <a:ea typeface="Lato"/>
              <a:cs typeface="Lato"/>
              <a:sym typeface="Lato"/>
            </a:endParaRPr>
          </a:p>
        </p:txBody>
      </p:sp>
      <p:pic>
        <p:nvPicPr>
          <p:cNvPr id="818" name="Google Shape;818;p31"/>
          <p:cNvPicPr preferRelativeResize="0"/>
          <p:nvPr/>
        </p:nvPicPr>
        <p:blipFill>
          <a:blip r:embed="rId3">
            <a:alphaModFix/>
          </a:blip>
          <a:stretch>
            <a:fillRect/>
          </a:stretch>
        </p:blipFill>
        <p:spPr>
          <a:xfrm>
            <a:off x="838525" y="3554754"/>
            <a:ext cx="1504150" cy="930746"/>
          </a:xfrm>
          <a:prstGeom prst="rect">
            <a:avLst/>
          </a:prstGeom>
          <a:noFill/>
          <a:ln>
            <a:noFill/>
          </a:ln>
        </p:spPr>
      </p:pic>
      <p:pic>
        <p:nvPicPr>
          <p:cNvPr id="819" name="Google Shape;819;p31"/>
          <p:cNvPicPr preferRelativeResize="0"/>
          <p:nvPr/>
        </p:nvPicPr>
        <p:blipFill>
          <a:blip r:embed="rId4">
            <a:alphaModFix/>
          </a:blip>
          <a:stretch>
            <a:fillRect/>
          </a:stretch>
        </p:blipFill>
        <p:spPr>
          <a:xfrm>
            <a:off x="3050475" y="3600870"/>
            <a:ext cx="2116489" cy="838500"/>
          </a:xfrm>
          <a:prstGeom prst="rect">
            <a:avLst/>
          </a:prstGeom>
          <a:noFill/>
          <a:ln>
            <a:noFill/>
          </a:ln>
        </p:spPr>
      </p:pic>
      <p:pic>
        <p:nvPicPr>
          <p:cNvPr id="820" name="Google Shape;820;p31"/>
          <p:cNvPicPr preferRelativeResize="0"/>
          <p:nvPr/>
        </p:nvPicPr>
        <p:blipFill>
          <a:blip r:embed="rId5">
            <a:alphaModFix/>
          </a:blip>
          <a:stretch>
            <a:fillRect/>
          </a:stretch>
        </p:blipFill>
        <p:spPr>
          <a:xfrm>
            <a:off x="5752346" y="3715071"/>
            <a:ext cx="2549625" cy="61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