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erriweather"/>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erriweather-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erriweather-italic.fntdata"/><Relationship Id="rId14" Type="http://schemas.openxmlformats.org/officeDocument/2006/relationships/font" Target="fonts/Merriweather-bold.fntdata"/><Relationship Id="rId16"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0f3c6dca9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0f3c6dca9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0f3c6dca9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0f3c6dca9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0f3c6dca9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0f3c6dca9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0f3c6dca9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0f3c6dca9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0f3c6dca9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0f3c6dca9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0f3c6dca9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0f3c6dca9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730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i="1" lang="en" sz="5500" u="sng">
                <a:latin typeface="Merriweather"/>
                <a:ea typeface="Merriweather"/>
                <a:cs typeface="Merriweather"/>
                <a:sym typeface="Merriweather"/>
              </a:rPr>
              <a:t>ChatGPT</a:t>
            </a:r>
            <a:endParaRPr i="1" sz="5500" u="sng">
              <a:latin typeface="Merriweather"/>
              <a:ea typeface="Merriweather"/>
              <a:cs typeface="Merriweather"/>
              <a:sym typeface="Merriweathe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r">
              <a:spcBef>
                <a:spcPts val="0"/>
              </a:spcBef>
              <a:spcAft>
                <a:spcPts val="0"/>
              </a:spcAft>
              <a:buNone/>
            </a:pPr>
            <a:r>
              <a:rPr lang="en"/>
              <a:t>Shourya Prasad</a:t>
            </a:r>
            <a:endParaRPr/>
          </a:p>
          <a:p>
            <a:pPr indent="0" lvl="0" marL="0" rtl="0" algn="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ChatGPT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None/>
            </a:pPr>
            <a:r>
              <a:rPr i="1" lang="en" sz="3231">
                <a:highlight>
                  <a:schemeClr val="lt1"/>
                </a:highlight>
              </a:rPr>
              <a:t>ChatGPT is an AI-based chatbot system which OpenAI launched in November 2022. OpenAI is known for creating Whisper, an automatic speech recognition system and DALLE•2, an AI image and art generator.</a:t>
            </a:r>
            <a:endParaRPr i="1" sz="3231">
              <a:highlight>
                <a:schemeClr val="lt1"/>
              </a:highlight>
            </a:endParaRPr>
          </a:p>
          <a:p>
            <a:pPr indent="0" lvl="0" marL="0" rtl="0" algn="l">
              <a:lnSpc>
                <a:spcPct val="100000"/>
              </a:lnSpc>
              <a:spcBef>
                <a:spcPts val="900"/>
              </a:spcBef>
              <a:spcAft>
                <a:spcPts val="0"/>
              </a:spcAft>
              <a:buNone/>
            </a:pPr>
            <a:r>
              <a:rPr i="1" lang="en" sz="3231">
                <a:highlight>
                  <a:schemeClr val="lt1"/>
                </a:highlight>
              </a:rPr>
              <a:t>ChatGPT uses the company's GPT-3 technology. It stands for Generative Pre-trained Transformer 3 and is an autoregressive language model which uses deep learning to produce human-like text. It is a language-processing AI model, and right now one of the most popular.</a:t>
            </a:r>
            <a:endParaRPr i="1" sz="3231">
              <a:solidFill>
                <a:schemeClr val="dk1"/>
              </a:solidFill>
              <a:highlight>
                <a:schemeClr val="lt1"/>
              </a:highlight>
            </a:endParaRPr>
          </a:p>
          <a:p>
            <a:pPr indent="0" lvl="0" marL="0" rtl="0" algn="l">
              <a:lnSpc>
                <a:spcPct val="100000"/>
              </a:lnSpc>
              <a:spcBef>
                <a:spcPts val="900"/>
              </a:spcBef>
              <a:spcAft>
                <a:spcPts val="0"/>
              </a:spcAft>
              <a:buNone/>
            </a:pPr>
            <a:r>
              <a:t/>
            </a:r>
            <a:endParaRPr i="1" sz="1450">
              <a:solidFill>
                <a:schemeClr val="dk1"/>
              </a:solidFill>
              <a:highlight>
                <a:schemeClr val="lt1"/>
              </a:highlight>
            </a:endParaRPr>
          </a:p>
          <a:p>
            <a:pPr indent="0" lvl="0" marL="0" rtl="0" algn="l">
              <a:spcBef>
                <a:spcPts val="9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267375" y="649050"/>
            <a:ext cx="8565000" cy="3920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i="1" lang="en" sz="2050">
                <a:solidFill>
                  <a:schemeClr val="dk1"/>
                </a:solidFill>
                <a:highlight>
                  <a:schemeClr val="lt1"/>
                </a:highlight>
              </a:rPr>
              <a:t>The GPT-3 training model uses a </a:t>
            </a:r>
            <a:r>
              <a:rPr i="1" lang="en" sz="2050" u="sng">
                <a:solidFill>
                  <a:schemeClr val="dk1"/>
                </a:solidFill>
                <a:highlight>
                  <a:schemeClr val="lt1"/>
                </a:highlight>
              </a:rPr>
              <a:t>‘generative </a:t>
            </a:r>
            <a:r>
              <a:rPr i="1" lang="en" sz="2050" u="sng">
                <a:solidFill>
                  <a:schemeClr val="dk1"/>
                </a:solidFill>
                <a:highlight>
                  <a:schemeClr val="lt1"/>
                </a:highlight>
              </a:rPr>
              <a:t>pre-training</a:t>
            </a:r>
            <a:r>
              <a:rPr i="1" lang="en" sz="2050" u="sng">
                <a:solidFill>
                  <a:schemeClr val="dk1"/>
                </a:solidFill>
                <a:highlight>
                  <a:schemeClr val="lt1"/>
                </a:highlight>
              </a:rPr>
              <a:t>’ training method</a:t>
            </a:r>
            <a:r>
              <a:rPr i="1" lang="en" sz="2050">
                <a:solidFill>
                  <a:schemeClr val="dk1"/>
                </a:solidFill>
                <a:highlight>
                  <a:schemeClr val="lt1"/>
                </a:highlight>
              </a:rPr>
              <a:t>, meaning that it is trained in a way that it can predict what token is next. For this to happen, the model requires an initial prompt text and then it will continue to produce text using that initial prompt.</a:t>
            </a:r>
            <a:endParaRPr i="1" sz="2050">
              <a:solidFill>
                <a:schemeClr val="dk1"/>
              </a:solidFill>
              <a:highlight>
                <a:schemeClr val="lt1"/>
              </a:highlight>
            </a:endParaRPr>
          </a:p>
          <a:p>
            <a:pPr indent="0" lvl="0" marL="0" rtl="0" algn="l">
              <a:lnSpc>
                <a:spcPct val="100000"/>
              </a:lnSpc>
              <a:spcBef>
                <a:spcPts val="900"/>
              </a:spcBef>
              <a:spcAft>
                <a:spcPts val="0"/>
              </a:spcAft>
              <a:buNone/>
            </a:pPr>
            <a:r>
              <a:rPr i="1" lang="en" sz="2050">
                <a:solidFill>
                  <a:schemeClr val="dk1"/>
                </a:solidFill>
                <a:highlight>
                  <a:schemeClr val="lt1"/>
                </a:highlight>
              </a:rPr>
              <a:t>The model is optimized using </a:t>
            </a:r>
            <a:r>
              <a:rPr i="1" lang="en" sz="2050" u="sng">
                <a:solidFill>
                  <a:schemeClr val="dk1"/>
                </a:solidFill>
                <a:highlight>
                  <a:schemeClr val="lt1"/>
                </a:highlight>
              </a:rPr>
              <a:t>Reinforcement Learning with Human Feedback (RLHF)</a:t>
            </a:r>
            <a:r>
              <a:rPr i="1" lang="en" sz="2050">
                <a:solidFill>
                  <a:schemeClr val="dk1"/>
                </a:solidFill>
                <a:highlight>
                  <a:schemeClr val="lt1"/>
                </a:highlight>
              </a:rPr>
              <a:t> to achieve conversational dialogue. The model was trained using a variety of data which were written by people to achieve responses that sounded human-like.</a:t>
            </a:r>
            <a:endParaRPr i="1" sz="2050">
              <a:solidFill>
                <a:schemeClr val="dk1"/>
              </a:solidFill>
              <a:highlight>
                <a:schemeClr val="lt1"/>
              </a:highlight>
            </a:endParaRPr>
          </a:p>
          <a:p>
            <a:pPr indent="0" lvl="0" marL="0" rtl="0" algn="l">
              <a:lnSpc>
                <a:spcPct val="100000"/>
              </a:lnSpc>
              <a:spcBef>
                <a:spcPts val="900"/>
              </a:spcBef>
              <a:spcAft>
                <a:spcPts val="0"/>
              </a:spcAft>
              <a:buNone/>
            </a:pPr>
            <a:r>
              <a:rPr i="1" lang="en" sz="2050">
                <a:solidFill>
                  <a:schemeClr val="dk1"/>
                </a:solidFill>
                <a:highlight>
                  <a:schemeClr val="lt1"/>
                </a:highlight>
              </a:rPr>
              <a:t>It creates a natural, human-like engagement with a chatbot.</a:t>
            </a:r>
            <a:endParaRPr i="1" sz="2050">
              <a:solidFill>
                <a:schemeClr val="dk1"/>
              </a:solidFill>
              <a:highlight>
                <a:schemeClr val="lt1"/>
              </a:highlight>
            </a:endParaRPr>
          </a:p>
          <a:p>
            <a:pPr indent="0" lvl="0" marL="0" rtl="0" algn="l">
              <a:spcBef>
                <a:spcPts val="9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201625"/>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can ChatGPT do?</a:t>
            </a:r>
            <a:endParaRPr/>
          </a:p>
        </p:txBody>
      </p:sp>
      <p:pic>
        <p:nvPicPr>
          <p:cNvPr id="72" name="Google Shape;72;p16"/>
          <p:cNvPicPr preferRelativeResize="0"/>
          <p:nvPr/>
        </p:nvPicPr>
        <p:blipFill>
          <a:blip r:embed="rId3">
            <a:alphaModFix/>
          </a:blip>
          <a:stretch>
            <a:fillRect/>
          </a:stretch>
        </p:blipFill>
        <p:spPr>
          <a:xfrm>
            <a:off x="152400" y="1195825"/>
            <a:ext cx="8839200" cy="36637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276300"/>
            <a:ext cx="8520600" cy="45909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850">
                <a:highlight>
                  <a:schemeClr val="lt1"/>
                </a:highlight>
              </a:rPr>
              <a:t>GPT-3 is a 175 billion parameter language model, so it can be difficult to narrow down all of GPT-3’s capabilities. It is a model that focuses purely on language, so it has an in-depth understanding of the written and spoken word.</a:t>
            </a:r>
            <a:endParaRPr sz="1850">
              <a:highlight>
                <a:schemeClr val="lt1"/>
              </a:highlight>
            </a:endParaRPr>
          </a:p>
          <a:p>
            <a:pPr indent="0" lvl="0" marL="0" rtl="0" algn="l">
              <a:lnSpc>
                <a:spcPct val="100000"/>
              </a:lnSpc>
              <a:spcBef>
                <a:spcPts val="900"/>
              </a:spcBef>
              <a:spcAft>
                <a:spcPts val="0"/>
              </a:spcAft>
              <a:buNone/>
            </a:pPr>
            <a:r>
              <a:rPr lang="en" sz="1850">
                <a:highlight>
                  <a:schemeClr val="lt1"/>
                </a:highlight>
              </a:rPr>
              <a:t>Some use cases of ChatGPT are:</a:t>
            </a:r>
            <a:endParaRPr sz="1850">
              <a:highlight>
                <a:schemeClr val="lt1"/>
              </a:highlight>
            </a:endParaRPr>
          </a:p>
          <a:p>
            <a:pPr indent="-346075" lvl="0" marL="457200" marR="50800" rtl="0" algn="l">
              <a:lnSpc>
                <a:spcPct val="100000"/>
              </a:lnSpc>
              <a:spcBef>
                <a:spcPts val="900"/>
              </a:spcBef>
              <a:spcAft>
                <a:spcPts val="0"/>
              </a:spcAft>
              <a:buSzPts val="1850"/>
              <a:buChar char="●"/>
            </a:pPr>
            <a:r>
              <a:rPr lang="en" sz="1850">
                <a:highlight>
                  <a:schemeClr val="lt1"/>
                </a:highlight>
              </a:rPr>
              <a:t>Writing short-length content such as poems and limericks</a:t>
            </a:r>
            <a:endParaRPr sz="1850">
              <a:highlight>
                <a:schemeClr val="lt1"/>
              </a:highlight>
            </a:endParaRPr>
          </a:p>
          <a:p>
            <a:pPr indent="-346075" lvl="0" marL="457200" marR="50800" rtl="0" algn="l">
              <a:lnSpc>
                <a:spcPct val="100000"/>
              </a:lnSpc>
              <a:spcBef>
                <a:spcPts val="0"/>
              </a:spcBef>
              <a:spcAft>
                <a:spcPts val="0"/>
              </a:spcAft>
              <a:buSzPts val="1850"/>
              <a:buChar char="●"/>
            </a:pPr>
            <a:r>
              <a:rPr lang="en" sz="1850">
                <a:highlight>
                  <a:schemeClr val="lt1"/>
                </a:highlight>
              </a:rPr>
              <a:t>Writing lengthy content such as research papers.</a:t>
            </a:r>
            <a:endParaRPr sz="1850">
              <a:highlight>
                <a:schemeClr val="lt1"/>
              </a:highlight>
            </a:endParaRPr>
          </a:p>
          <a:p>
            <a:pPr indent="-346075" lvl="0" marL="457200" marR="50800" rtl="0" algn="l">
              <a:lnSpc>
                <a:spcPct val="100000"/>
              </a:lnSpc>
              <a:spcBef>
                <a:spcPts val="0"/>
              </a:spcBef>
              <a:spcAft>
                <a:spcPts val="0"/>
              </a:spcAft>
              <a:buSzPts val="1850"/>
              <a:buChar char="●"/>
            </a:pPr>
            <a:r>
              <a:rPr lang="en" sz="1850">
                <a:highlight>
                  <a:schemeClr val="lt1"/>
                </a:highlight>
              </a:rPr>
              <a:t>Explaining topics in layman’s terms or in-depth knowledge</a:t>
            </a:r>
            <a:endParaRPr sz="1850">
              <a:highlight>
                <a:schemeClr val="lt1"/>
              </a:highlight>
            </a:endParaRPr>
          </a:p>
          <a:p>
            <a:pPr indent="-346075" lvl="0" marL="457200" marR="50800" rtl="0" algn="l">
              <a:lnSpc>
                <a:spcPct val="100000"/>
              </a:lnSpc>
              <a:spcBef>
                <a:spcPts val="0"/>
              </a:spcBef>
              <a:spcAft>
                <a:spcPts val="0"/>
              </a:spcAft>
              <a:buSzPts val="1850"/>
              <a:buChar char="●"/>
            </a:pPr>
            <a:r>
              <a:rPr lang="en" sz="1850">
                <a:highlight>
                  <a:schemeClr val="lt1"/>
                </a:highlight>
              </a:rPr>
              <a:t>Brainstorming topics and ideas</a:t>
            </a:r>
            <a:endParaRPr sz="1850">
              <a:highlight>
                <a:schemeClr val="lt1"/>
              </a:highlight>
            </a:endParaRPr>
          </a:p>
          <a:p>
            <a:pPr indent="-346075" lvl="0" marL="457200" marR="50800" rtl="0" algn="l">
              <a:lnSpc>
                <a:spcPct val="100000"/>
              </a:lnSpc>
              <a:spcBef>
                <a:spcPts val="0"/>
              </a:spcBef>
              <a:spcAft>
                <a:spcPts val="0"/>
              </a:spcAft>
              <a:buSzPts val="1850"/>
              <a:buChar char="●"/>
            </a:pPr>
            <a:r>
              <a:rPr lang="en" sz="1850">
                <a:highlight>
                  <a:schemeClr val="lt1"/>
                </a:highlight>
              </a:rPr>
              <a:t>Personalized communication, for example, email responses</a:t>
            </a:r>
            <a:endParaRPr sz="1850">
              <a:highlight>
                <a:schemeClr val="lt1"/>
              </a:highlight>
            </a:endParaRPr>
          </a:p>
          <a:p>
            <a:pPr indent="-346075" lvl="0" marL="457200" marR="50800" rtl="0" algn="l">
              <a:lnSpc>
                <a:spcPct val="100000"/>
              </a:lnSpc>
              <a:spcBef>
                <a:spcPts val="0"/>
              </a:spcBef>
              <a:spcAft>
                <a:spcPts val="0"/>
              </a:spcAft>
              <a:buSzPts val="1850"/>
              <a:buChar char="●"/>
            </a:pPr>
            <a:r>
              <a:rPr lang="en" sz="1850">
                <a:highlight>
                  <a:schemeClr val="lt1"/>
                </a:highlight>
              </a:rPr>
              <a:t>Virtual assistant that speaks in a natural and engaging tone</a:t>
            </a:r>
            <a:endParaRPr sz="1850">
              <a:highlight>
                <a:schemeClr val="lt1"/>
              </a:highlight>
            </a:endParaRPr>
          </a:p>
          <a:p>
            <a:pPr indent="-346075" lvl="0" marL="457200" marR="50800" rtl="0" algn="l">
              <a:lnSpc>
                <a:spcPct val="100000"/>
              </a:lnSpc>
              <a:spcBef>
                <a:spcPts val="0"/>
              </a:spcBef>
              <a:spcAft>
                <a:spcPts val="0"/>
              </a:spcAft>
              <a:buSzPts val="1850"/>
              <a:buChar char="●"/>
            </a:pPr>
            <a:r>
              <a:rPr lang="en" sz="1850">
                <a:highlight>
                  <a:schemeClr val="lt1"/>
                </a:highlight>
              </a:rPr>
              <a:t>Summarizing long content in a shorter form</a:t>
            </a:r>
            <a:endParaRPr sz="1850">
              <a:highlight>
                <a:schemeClr val="lt1"/>
              </a:highlight>
            </a:endParaRPr>
          </a:p>
          <a:p>
            <a:pPr indent="-346075" lvl="0" marL="457200" marR="50800" rtl="0" algn="l">
              <a:lnSpc>
                <a:spcPct val="100000"/>
              </a:lnSpc>
              <a:spcBef>
                <a:spcPts val="0"/>
              </a:spcBef>
              <a:spcAft>
                <a:spcPts val="0"/>
              </a:spcAft>
              <a:buSzPts val="1850"/>
              <a:buChar char="●"/>
            </a:pPr>
            <a:r>
              <a:rPr lang="en" sz="1850">
                <a:highlight>
                  <a:schemeClr val="lt1"/>
                </a:highlight>
              </a:rPr>
              <a:t>Language translations</a:t>
            </a:r>
            <a:endParaRPr sz="1850">
              <a:highlight>
                <a:schemeClr val="lt1"/>
              </a:highlight>
            </a:endParaRPr>
          </a:p>
          <a:p>
            <a:pPr indent="-346075" lvl="0" marL="457200" marR="50800" rtl="0" algn="l">
              <a:lnSpc>
                <a:spcPct val="100000"/>
              </a:lnSpc>
              <a:spcBef>
                <a:spcPts val="0"/>
              </a:spcBef>
              <a:spcAft>
                <a:spcPts val="0"/>
              </a:spcAft>
              <a:buSzPts val="1850"/>
              <a:buChar char="●"/>
            </a:pPr>
            <a:r>
              <a:rPr lang="en" sz="1850">
                <a:highlight>
                  <a:schemeClr val="lt1"/>
                </a:highlight>
              </a:rPr>
              <a:t>Marketing content</a:t>
            </a:r>
            <a:endParaRPr sz="1850">
              <a:highlight>
                <a:schemeClr val="lt1"/>
              </a:highlight>
            </a:endParaRPr>
          </a:p>
          <a:p>
            <a:pPr indent="0" lvl="0" marL="0" rtl="0" algn="ctr">
              <a:spcBef>
                <a:spcPts val="16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322500"/>
            <a:ext cx="8520600" cy="653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How Does ChatGPT work?</a:t>
            </a:r>
            <a:endParaRPr/>
          </a:p>
          <a:p>
            <a:pPr indent="0" lvl="0" marL="0" rtl="0" algn="ctr">
              <a:spcBef>
                <a:spcPts val="0"/>
              </a:spcBef>
              <a:spcAft>
                <a:spcPts val="0"/>
              </a:spcAft>
              <a:buNone/>
            </a:pPr>
            <a:r>
              <a:t/>
            </a:r>
            <a:endParaRPr/>
          </a:p>
        </p:txBody>
      </p:sp>
      <p:pic>
        <p:nvPicPr>
          <p:cNvPr id="83" name="Google Shape;83;p18"/>
          <p:cNvPicPr preferRelativeResize="0"/>
          <p:nvPr/>
        </p:nvPicPr>
        <p:blipFill>
          <a:blip r:embed="rId3">
            <a:alphaModFix/>
          </a:blip>
          <a:stretch>
            <a:fillRect/>
          </a:stretch>
        </p:blipFill>
        <p:spPr>
          <a:xfrm>
            <a:off x="138700" y="791925"/>
            <a:ext cx="8866601" cy="41590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2220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Limitations</a:t>
            </a:r>
            <a:endParaRPr/>
          </a:p>
        </p:txBody>
      </p:sp>
      <p:sp>
        <p:nvSpPr>
          <p:cNvPr id="89" name="Google Shape;89;p19"/>
          <p:cNvSpPr txBox="1"/>
          <p:nvPr/>
        </p:nvSpPr>
        <p:spPr>
          <a:xfrm>
            <a:off x="328600" y="1302200"/>
            <a:ext cx="8511300" cy="303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lnSpc>
                <a:spcPct val="100000"/>
              </a:lnSpc>
              <a:spcBef>
                <a:spcPts val="0"/>
              </a:spcBef>
              <a:spcAft>
                <a:spcPts val="0"/>
              </a:spcAft>
              <a:buNone/>
            </a:pPr>
            <a:r>
              <a:rPr lang="en" sz="1950">
                <a:solidFill>
                  <a:schemeClr val="dk1"/>
                </a:solidFill>
                <a:highlight>
                  <a:schemeClr val="lt1"/>
                </a:highlight>
              </a:rPr>
              <a:t>ChatGPT comes with limitations.</a:t>
            </a:r>
            <a:endParaRPr sz="1950">
              <a:solidFill>
                <a:schemeClr val="dk1"/>
              </a:solidFill>
              <a:highlight>
                <a:schemeClr val="lt1"/>
              </a:highlight>
            </a:endParaRPr>
          </a:p>
          <a:p>
            <a:pPr indent="-352425" lvl="0" marL="457200" marR="50800" rtl="0" algn="l">
              <a:lnSpc>
                <a:spcPct val="100000"/>
              </a:lnSpc>
              <a:spcBef>
                <a:spcPts val="900"/>
              </a:spcBef>
              <a:spcAft>
                <a:spcPts val="0"/>
              </a:spcAft>
              <a:buClr>
                <a:schemeClr val="dk1"/>
              </a:buClr>
              <a:buSzPts val="1950"/>
              <a:buChar char="●"/>
            </a:pPr>
            <a:r>
              <a:rPr lang="en" sz="1950">
                <a:solidFill>
                  <a:schemeClr val="dk1"/>
                </a:solidFill>
                <a:highlight>
                  <a:schemeClr val="lt1"/>
                </a:highlight>
              </a:rPr>
              <a:t>ChatGPT has very limited knowledge of world events that occurred in the past year</a:t>
            </a:r>
            <a:endParaRPr sz="1950">
              <a:solidFill>
                <a:schemeClr val="dk1"/>
              </a:solidFill>
              <a:highlight>
                <a:schemeClr val="lt1"/>
              </a:highlight>
            </a:endParaRPr>
          </a:p>
          <a:p>
            <a:pPr indent="-352425" lvl="0" marL="457200" marR="50800" rtl="0" algn="l">
              <a:lnSpc>
                <a:spcPct val="100000"/>
              </a:lnSpc>
              <a:spcBef>
                <a:spcPts val="0"/>
              </a:spcBef>
              <a:spcAft>
                <a:spcPts val="0"/>
              </a:spcAft>
              <a:buClr>
                <a:schemeClr val="dk1"/>
              </a:buClr>
              <a:buSzPts val="1950"/>
              <a:buChar char="●"/>
            </a:pPr>
            <a:r>
              <a:rPr lang="en" sz="1950">
                <a:solidFill>
                  <a:schemeClr val="dk1"/>
                </a:solidFill>
                <a:highlight>
                  <a:schemeClr val="lt1"/>
                </a:highlight>
              </a:rPr>
              <a:t>It can misinterpret what you are trying to ask</a:t>
            </a:r>
            <a:endParaRPr sz="1950">
              <a:solidFill>
                <a:schemeClr val="dk1"/>
              </a:solidFill>
              <a:highlight>
                <a:schemeClr val="lt1"/>
              </a:highlight>
            </a:endParaRPr>
          </a:p>
          <a:p>
            <a:pPr indent="-352425" lvl="0" marL="457200" marR="50800" rtl="0" algn="l">
              <a:lnSpc>
                <a:spcPct val="100000"/>
              </a:lnSpc>
              <a:spcBef>
                <a:spcPts val="0"/>
              </a:spcBef>
              <a:spcAft>
                <a:spcPts val="0"/>
              </a:spcAft>
              <a:buClr>
                <a:schemeClr val="dk1"/>
              </a:buClr>
              <a:buSzPts val="1950"/>
              <a:buChar char="●"/>
            </a:pPr>
            <a:r>
              <a:rPr lang="en" sz="1950">
                <a:solidFill>
                  <a:schemeClr val="dk1"/>
                </a:solidFill>
                <a:highlight>
                  <a:schemeClr val="lt1"/>
                </a:highlight>
              </a:rPr>
              <a:t>It can output incorrect information</a:t>
            </a:r>
            <a:endParaRPr sz="1950">
              <a:solidFill>
                <a:schemeClr val="dk1"/>
              </a:solidFill>
              <a:highlight>
                <a:schemeClr val="lt1"/>
              </a:highlight>
            </a:endParaRPr>
          </a:p>
          <a:p>
            <a:pPr indent="-352425" lvl="0" marL="457200" marR="50800" rtl="0" algn="l">
              <a:lnSpc>
                <a:spcPct val="100000"/>
              </a:lnSpc>
              <a:spcBef>
                <a:spcPts val="0"/>
              </a:spcBef>
              <a:spcAft>
                <a:spcPts val="0"/>
              </a:spcAft>
              <a:buClr>
                <a:schemeClr val="dk1"/>
              </a:buClr>
              <a:buSzPts val="1950"/>
              <a:buChar char="●"/>
            </a:pPr>
            <a:r>
              <a:rPr lang="en" sz="1950">
                <a:solidFill>
                  <a:schemeClr val="dk1"/>
                </a:solidFill>
                <a:highlight>
                  <a:schemeClr val="lt1"/>
                </a:highlight>
              </a:rPr>
              <a:t>It can become overwhelming for ChatGPT if you add too many elements or become too niche in your initial prompt</a:t>
            </a:r>
            <a:endParaRPr sz="1950">
              <a:solidFill>
                <a:schemeClr val="dk1"/>
              </a:solidFill>
              <a:highlight>
                <a:schemeClr val="lt1"/>
              </a:highlight>
            </a:endParaRPr>
          </a:p>
          <a:p>
            <a:pPr indent="0" lvl="0" marL="0" rtl="0" algn="l">
              <a:spcBef>
                <a:spcPts val="16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