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1905E3-5080-47FC-8F89-6EDBD8EDFD26}">
  <a:tblStyle styleId="{FB1905E3-5080-47FC-8F89-6EDBD8EDFD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c4e5e2bc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c4e5e2bc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cb4b083b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cb4b083b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point - We now look at price vs some other features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bcb4b083b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bcb4b083b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cb4b083b0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cb4b083b0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bc4e5e2bc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bc4e5e2bc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02124"/>
                </a:solidFill>
                <a:highlight>
                  <a:srgbClr val="FFFFFF"/>
                </a:highlight>
              </a:rPr>
              <a:t>Data wrangling is </a:t>
            </a:r>
            <a:r>
              <a:rPr b="1" lang="en-GB" sz="1200">
                <a:solidFill>
                  <a:srgbClr val="202124"/>
                </a:solidFill>
                <a:highlight>
                  <a:srgbClr val="FFFFFF"/>
                </a:highlight>
              </a:rPr>
              <a:t>the process of removing errors and combining complex data sets to make them more accessible and easier to analyze. </a:t>
            </a:r>
            <a:endParaRPr b="1"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From the data, it was </a:t>
            </a:r>
            <a:r>
              <a:rPr lang="en-GB" sz="1200">
                <a:solidFill>
                  <a:srgbClr val="202124"/>
                </a:solidFill>
                <a:highlight>
                  <a:srgbClr val="FFFFFF"/>
                </a:highlight>
              </a:rPr>
              <a:t>understood</a:t>
            </a:r>
            <a:r>
              <a:rPr lang="en-GB" sz="1200">
                <a:solidFill>
                  <a:srgbClr val="202124"/>
                </a:solidFill>
                <a:highlight>
                  <a:srgbClr val="FFFFFF"/>
                </a:highlight>
              </a:rPr>
              <a:t> that … </a:t>
            </a:r>
            <a:endParaRPr sz="1200">
              <a:solidFill>
                <a:srgbClr val="202124"/>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cb4b083b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cb4b083b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c4e5e2bc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c4e5e2bc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c4e5e2bc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c4e5e2bc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BDC1C6"/>
                </a:solidFill>
                <a:highlight>
                  <a:srgbClr val="202124"/>
                </a:highlight>
                <a:latin typeface="Roboto"/>
                <a:ea typeface="Roboto"/>
                <a:cs typeface="Roboto"/>
                <a:sym typeface="Roboto"/>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c4e5e2bc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bc4e5e2bc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c4e5e2bc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c4e5e2bc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cb4b083b0_1_268:notes"/>
          <p:cNvSpPr txBox="1"/>
          <p:nvPr>
            <p:ph idx="1" type="body"/>
          </p:nvPr>
        </p:nvSpPr>
        <p:spPr>
          <a:xfrm>
            <a:off x="685800" y="4343405"/>
            <a:ext cx="5486400" cy="4114800"/>
          </a:xfrm>
          <a:prstGeom prst="rect">
            <a:avLst/>
          </a:prstGeom>
        </p:spPr>
        <p:txBody>
          <a:bodyPr anchorCtr="0" anchor="t" bIns="97375" lIns="97375" spcFirstLastPara="1" rIns="97375" wrap="square" tIns="97375">
            <a:noAutofit/>
          </a:bodyPr>
          <a:lstStyle/>
          <a:p>
            <a:pPr indent="0" lvl="0" marL="0" rtl="0" algn="l">
              <a:spcBef>
                <a:spcPts val="0"/>
              </a:spcBef>
              <a:spcAft>
                <a:spcPts val="0"/>
              </a:spcAft>
              <a:buNone/>
            </a:pPr>
            <a:r>
              <a:t/>
            </a:r>
            <a:endParaRPr/>
          </a:p>
        </p:txBody>
      </p:sp>
      <p:sp>
        <p:nvSpPr>
          <p:cNvPr id="94" name="Google Shape;94;g1bcb4b083b0_1_268:notes"/>
          <p:cNvSpPr/>
          <p:nvPr>
            <p:ph idx="2" type="sldImg"/>
          </p:nvPr>
        </p:nvSpPr>
        <p:spPr>
          <a:xfrm>
            <a:off x="328556" y="688474"/>
            <a:ext cx="6202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c4e5e2bc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c4e5e2bc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c4e5e2bc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c4e5e2bc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c4e5e2bc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c4e5e2bc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cb4b083b0_1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cb4b083b0_1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c4e5e2bc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c4e5e2bc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c4e5e2b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c4e5e2b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c4e5e2b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c4e5e2b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c4e5e2b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c4e5e2b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cb4b083b0_1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cb4b083b0_1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d27b865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d27b865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c4e5e2b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c4e5e2bc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GB" sz="1500">
                <a:solidFill>
                  <a:schemeClr val="dk1"/>
                </a:solidFill>
                <a:latin typeface="Georgia"/>
                <a:ea typeface="Georgia"/>
                <a:cs typeface="Georgia"/>
                <a:sym typeface="Georgia"/>
              </a:rPr>
              <a:t>First point - </a:t>
            </a:r>
            <a:r>
              <a:rPr lang="en-GB" sz="1500">
                <a:solidFill>
                  <a:schemeClr val="dk1"/>
                </a:solidFill>
                <a:latin typeface="Georgia"/>
                <a:ea typeface="Georgia"/>
                <a:cs typeface="Georgia"/>
                <a:sym typeface="Georgia"/>
              </a:rPr>
              <a:t>Before actually getting into the data analysis, it is important for us to understand our data and what is the value that is actually added by the features to our output.</a:t>
            </a:r>
            <a:endParaRPr sz="1500">
              <a:solidFill>
                <a:srgbClr val="424242"/>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cb4b083b0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cb4b083b0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point - as the title suggests, we are interested in predicting the price of the vehicle, therefore Price is the most important feature for 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Therefore</a:t>
            </a:r>
            <a:r>
              <a:rPr lang="en-GB"/>
              <a:t> , let us now understand how price is related to the other features in our dataset which are of importance when it comes to predicting the resale value of the cars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Arial"/>
              <a:buNone/>
              <a:defRPr>
                <a:latin typeface="Arial"/>
                <a:ea typeface="Arial"/>
                <a:cs typeface="Arial"/>
                <a:sym typeface="Aria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3"/>
          <p:cNvSpPr txBox="1"/>
          <p:nvPr>
            <p:ph idx="1" type="body"/>
          </p:nvPr>
        </p:nvSpPr>
        <p:spPr>
          <a:xfrm>
            <a:off x="313925" y="1228803"/>
            <a:ext cx="8229600" cy="33945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a:latin typeface="Arial"/>
                <a:ea typeface="Arial"/>
                <a:cs typeface="Arial"/>
                <a:sym typeface="Arial"/>
              </a:defRPr>
            </a:lvl1pPr>
            <a:lvl2pPr indent="-406400" lvl="1" marL="914400" rtl="0" algn="l">
              <a:spcBef>
                <a:spcPts val="1200"/>
              </a:spcBef>
              <a:spcAft>
                <a:spcPts val="0"/>
              </a:spcAft>
              <a:buClr>
                <a:schemeClr val="dk1"/>
              </a:buClr>
              <a:buSzPts val="2800"/>
              <a:buChar char="❏"/>
              <a:defRPr>
                <a:latin typeface="Arial"/>
                <a:ea typeface="Arial"/>
                <a:cs typeface="Arial"/>
                <a:sym typeface="Arial"/>
              </a:defRPr>
            </a:lvl2pPr>
            <a:lvl3pPr indent="-381000" lvl="2" marL="1371600" rtl="0" algn="l">
              <a:spcBef>
                <a:spcPts val="1200"/>
              </a:spcBef>
              <a:spcAft>
                <a:spcPts val="0"/>
              </a:spcAft>
              <a:buClr>
                <a:schemeClr val="dk1"/>
              </a:buClr>
              <a:buSzPts val="2400"/>
              <a:buChar char="❏"/>
              <a:defRPr>
                <a:latin typeface="Arial"/>
                <a:ea typeface="Arial"/>
                <a:cs typeface="Arial"/>
                <a:sym typeface="Arial"/>
              </a:defRPr>
            </a:lvl3pPr>
            <a:lvl4pPr indent="-355600" lvl="3" marL="1828800" rtl="0" algn="l">
              <a:spcBef>
                <a:spcPts val="1200"/>
              </a:spcBef>
              <a:spcAft>
                <a:spcPts val="0"/>
              </a:spcAft>
              <a:buClr>
                <a:schemeClr val="dk1"/>
              </a:buClr>
              <a:buSzPts val="2000"/>
              <a:buChar char="❏"/>
              <a:defRPr>
                <a:latin typeface="Arial"/>
                <a:ea typeface="Arial"/>
                <a:cs typeface="Arial"/>
                <a:sym typeface="Arial"/>
              </a:defRPr>
            </a:lvl4pPr>
            <a:lvl5pPr indent="-355600" lvl="4" marL="2286000" rtl="0" algn="l">
              <a:spcBef>
                <a:spcPts val="1200"/>
              </a:spcBef>
              <a:spcAft>
                <a:spcPts val="0"/>
              </a:spcAft>
              <a:buClr>
                <a:schemeClr val="dk1"/>
              </a:buClr>
              <a:buSzPts val="2000"/>
              <a:buChar char="❏"/>
              <a:defRPr>
                <a:latin typeface="Arial"/>
                <a:ea typeface="Arial"/>
                <a:cs typeface="Arial"/>
                <a:sym typeface="Arial"/>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84" name="Google Shape;84;p13"/>
          <p:cNvSpPr txBox="1"/>
          <p:nvPr>
            <p:ph idx="10" type="dt"/>
          </p:nvPr>
        </p:nvSpPr>
        <p:spPr>
          <a:xfrm>
            <a:off x="457200" y="4767269"/>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1" type="ftr"/>
          </p:nvPr>
        </p:nvSpPr>
        <p:spPr>
          <a:xfrm>
            <a:off x="3124200" y="4767269"/>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2" type="sldNum"/>
          </p:nvPr>
        </p:nvSpPr>
        <p:spPr>
          <a:xfrm>
            <a:off x="6553200" y="4767269"/>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4.jp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kaggle.com/jpayne/852k-used-car-listings" TargetMode="External"/><Relationship Id="rId4" Type="http://schemas.openxmlformats.org/officeDocument/2006/relationships/hyperlink" Target="http://www.kaggle.com/jpayne/852k-used-car-listing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ustinreese/craigslist-carstrucks-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4"/>
          <p:cNvSpPr txBox="1"/>
          <p:nvPr>
            <p:ph type="ctrTitle"/>
          </p:nvPr>
        </p:nvSpPr>
        <p:spPr>
          <a:xfrm>
            <a:off x="1211625" y="1203825"/>
            <a:ext cx="6332100" cy="1872900"/>
          </a:xfrm>
          <a:prstGeom prst="rect">
            <a:avLst/>
          </a:prstGeom>
        </p:spPr>
        <p:txBody>
          <a:bodyPr anchorCtr="0" anchor="b" bIns="91425" lIns="91425" spcFirstLastPara="1" rIns="91425" wrap="square" tIns="91425">
            <a:normAutofit/>
          </a:bodyPr>
          <a:lstStyle/>
          <a:p>
            <a:pPr indent="0" lvl="0" marL="0" rtl="0" algn="ctr">
              <a:lnSpc>
                <a:spcPct val="130434"/>
              </a:lnSpc>
              <a:spcBef>
                <a:spcPts val="1400"/>
              </a:spcBef>
              <a:spcAft>
                <a:spcPts val="0"/>
              </a:spcAft>
              <a:buNone/>
            </a:pPr>
            <a:r>
              <a:rPr b="1" lang="en-GB" sz="2400">
                <a:solidFill>
                  <a:srgbClr val="292929"/>
                </a:solidFill>
                <a:highlight>
                  <a:srgbClr val="FFFFFF"/>
                </a:highlight>
                <a:latin typeface="Arial"/>
                <a:ea typeface="Arial"/>
                <a:cs typeface="Arial"/>
                <a:sym typeface="Arial"/>
              </a:rPr>
              <a:t>Predicting the resale value of cars using Machine Learning  in Pyspark</a:t>
            </a:r>
            <a:endParaRPr b="1" sz="2400">
              <a:solidFill>
                <a:srgbClr val="292929"/>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pic>
        <p:nvPicPr>
          <p:cNvPr id="152" name="Google Shape;152;p23"/>
          <p:cNvPicPr preferRelativeResize="0"/>
          <p:nvPr/>
        </p:nvPicPr>
        <p:blipFill>
          <a:blip r:embed="rId3">
            <a:alphaModFix/>
          </a:blip>
          <a:stretch>
            <a:fillRect/>
          </a:stretch>
        </p:blipFill>
        <p:spPr>
          <a:xfrm>
            <a:off x="294550" y="1597875"/>
            <a:ext cx="4347500" cy="3240824"/>
          </a:xfrm>
          <a:prstGeom prst="rect">
            <a:avLst/>
          </a:prstGeom>
          <a:noFill/>
          <a:ln>
            <a:noFill/>
          </a:ln>
        </p:spPr>
      </p:pic>
      <p:pic>
        <p:nvPicPr>
          <p:cNvPr id="153" name="Google Shape;153;p23"/>
          <p:cNvPicPr preferRelativeResize="0"/>
          <p:nvPr/>
        </p:nvPicPr>
        <p:blipFill>
          <a:blip r:embed="rId4">
            <a:alphaModFix/>
          </a:blip>
          <a:stretch>
            <a:fillRect/>
          </a:stretch>
        </p:blipFill>
        <p:spPr>
          <a:xfrm>
            <a:off x="4871274" y="1553450"/>
            <a:ext cx="3912350" cy="3240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159" name="Google Shape;159;p24"/>
          <p:cNvSpPr txBox="1"/>
          <p:nvPr>
            <p:ph idx="1" type="body"/>
          </p:nvPr>
        </p:nvSpPr>
        <p:spPr>
          <a:xfrm>
            <a:off x="598500" y="1147475"/>
            <a:ext cx="3973500" cy="3675000"/>
          </a:xfrm>
          <a:prstGeom prst="rect">
            <a:avLst/>
          </a:prstGeom>
        </p:spPr>
        <p:txBody>
          <a:bodyPr anchorCtr="0" anchor="t" bIns="91425" lIns="91425" spcFirstLastPara="1" rIns="91425" wrap="square" tIns="91425">
            <a:normAutofit fontScale="92500" lnSpcReduction="10000"/>
          </a:bodyPr>
          <a:lstStyle/>
          <a:p>
            <a:pPr indent="-310832" lvl="0" marL="4572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Price vs Fuel Type -</a:t>
            </a:r>
            <a:endParaRPr sz="1700">
              <a:solidFill>
                <a:srgbClr val="292929"/>
              </a:solidFill>
              <a:highlight>
                <a:srgbClr val="FFFFFF"/>
              </a:highlight>
              <a:latin typeface="Georgia"/>
              <a:ea typeface="Georgia"/>
              <a:cs typeface="Georgia"/>
              <a:sym typeface="Georgia"/>
            </a:endParaRPr>
          </a:p>
          <a:p>
            <a:pPr indent="-310832" lvl="0" marL="4572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We see that Diesel cars are the most expensive in the US market. </a:t>
            </a:r>
            <a:endParaRPr sz="1700">
              <a:solidFill>
                <a:srgbClr val="292929"/>
              </a:solidFill>
              <a:highlight>
                <a:srgbClr val="FFFFFF"/>
              </a:highlight>
              <a:latin typeface="Georgia"/>
              <a:ea typeface="Georgia"/>
              <a:cs typeface="Georgia"/>
              <a:sym typeface="Georgia"/>
            </a:endParaRPr>
          </a:p>
          <a:p>
            <a:pPr indent="-310832" lvl="0" marL="4572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Cars with other fuel types are seen to have lesser price </a:t>
            </a:r>
            <a:endParaRPr sz="1700">
              <a:solidFill>
                <a:srgbClr val="292929"/>
              </a:solidFill>
              <a:highlight>
                <a:srgbClr val="FFFFFF"/>
              </a:highlight>
              <a:latin typeface="Georgia"/>
              <a:ea typeface="Georgia"/>
              <a:cs typeface="Georgia"/>
              <a:sym typeface="Georgia"/>
            </a:endParaRPr>
          </a:p>
          <a:p>
            <a:pPr indent="-310832" lvl="0" marL="4572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Therefore, we can see that Fuel type in a car does affect the price of the vehicle and is an important feature</a:t>
            </a:r>
            <a:endParaRPr sz="1700">
              <a:solidFill>
                <a:srgbClr val="292929"/>
              </a:solidFill>
              <a:highlight>
                <a:srgbClr val="FFFFFF"/>
              </a:highlight>
              <a:latin typeface="Georgia"/>
              <a:ea typeface="Georgia"/>
              <a:cs typeface="Georgia"/>
              <a:sym typeface="Georgia"/>
            </a:endParaRPr>
          </a:p>
        </p:txBody>
      </p:sp>
      <p:pic>
        <p:nvPicPr>
          <p:cNvPr id="160" name="Google Shape;160;p24"/>
          <p:cNvPicPr preferRelativeResize="0"/>
          <p:nvPr/>
        </p:nvPicPr>
        <p:blipFill>
          <a:blip r:embed="rId3">
            <a:alphaModFix/>
          </a:blip>
          <a:stretch>
            <a:fillRect/>
          </a:stretch>
        </p:blipFill>
        <p:spPr>
          <a:xfrm>
            <a:off x="4754275" y="1642600"/>
            <a:ext cx="4267149" cy="25566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166" name="Google Shape;166;p25"/>
          <p:cNvSpPr txBox="1"/>
          <p:nvPr>
            <p:ph idx="1" type="body"/>
          </p:nvPr>
        </p:nvSpPr>
        <p:spPr>
          <a:xfrm>
            <a:off x="598500" y="1188288"/>
            <a:ext cx="3973500" cy="3675000"/>
          </a:xfrm>
          <a:prstGeom prst="rect">
            <a:avLst/>
          </a:prstGeom>
        </p:spPr>
        <p:txBody>
          <a:bodyPr anchorCtr="0" anchor="t" bIns="91425" lIns="91425" spcFirstLastPara="1" rIns="91425" wrap="square" tIns="91425">
            <a:normAutofit fontScale="92500" lnSpcReduction="10000"/>
          </a:bodyPr>
          <a:lstStyle/>
          <a:p>
            <a:pPr indent="-310832" lvl="0" marL="457200" marR="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Price vs Drive Type -</a:t>
            </a:r>
            <a:endParaRPr sz="1700">
              <a:solidFill>
                <a:srgbClr val="292929"/>
              </a:solidFill>
              <a:highlight>
                <a:srgbClr val="FFFFFF"/>
              </a:highlight>
              <a:latin typeface="Georgia"/>
              <a:ea typeface="Georgia"/>
              <a:cs typeface="Georgia"/>
              <a:sym typeface="Georgia"/>
            </a:endParaRPr>
          </a:p>
          <a:p>
            <a:pPr indent="-310832" lvl="0" marL="457200" marR="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4WD cars are the most expensive in the US market, followed by the RWD and FWD drive types. </a:t>
            </a:r>
            <a:endParaRPr sz="1700">
              <a:solidFill>
                <a:srgbClr val="292929"/>
              </a:solidFill>
              <a:highlight>
                <a:srgbClr val="FFFFFF"/>
              </a:highlight>
              <a:latin typeface="Georgia"/>
              <a:ea typeface="Georgia"/>
              <a:cs typeface="Georgia"/>
              <a:sym typeface="Georgia"/>
            </a:endParaRPr>
          </a:p>
          <a:p>
            <a:pPr indent="-310832" lvl="0" marL="457200" marR="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Since , there is a difference between the prices of cars across drive type, therefore we see that Drive type is also an important feature. </a:t>
            </a:r>
            <a:endParaRPr sz="1700">
              <a:solidFill>
                <a:srgbClr val="292929"/>
              </a:solidFill>
              <a:highlight>
                <a:srgbClr val="FFFFFF"/>
              </a:highlight>
              <a:latin typeface="Georgia"/>
              <a:ea typeface="Georgia"/>
              <a:cs typeface="Georgia"/>
              <a:sym typeface="Georgia"/>
            </a:endParaRPr>
          </a:p>
        </p:txBody>
      </p:sp>
      <p:pic>
        <p:nvPicPr>
          <p:cNvPr id="167" name="Google Shape;167;p25"/>
          <p:cNvPicPr preferRelativeResize="0"/>
          <p:nvPr/>
        </p:nvPicPr>
        <p:blipFill>
          <a:blip r:embed="rId3">
            <a:alphaModFix/>
          </a:blip>
          <a:stretch>
            <a:fillRect/>
          </a:stretch>
        </p:blipFill>
        <p:spPr>
          <a:xfrm>
            <a:off x="4724450" y="1750275"/>
            <a:ext cx="4267150" cy="25510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598500" y="1190088"/>
            <a:ext cx="3973500" cy="3675000"/>
          </a:xfrm>
          <a:prstGeom prst="rect">
            <a:avLst/>
          </a:prstGeom>
        </p:spPr>
        <p:txBody>
          <a:bodyPr anchorCtr="0" anchor="t" bIns="91425" lIns="91425" spcFirstLastPara="1" rIns="91425" wrap="square" tIns="91425">
            <a:normAutofit fontScale="77500"/>
          </a:bodyPr>
          <a:lstStyle/>
          <a:p>
            <a:pPr indent="-297497" lvl="0" marL="457200" marR="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Price vs Transmission Type -</a:t>
            </a:r>
            <a:endParaRPr sz="1700">
              <a:solidFill>
                <a:srgbClr val="292929"/>
              </a:solidFill>
              <a:highlight>
                <a:srgbClr val="FFFFFF"/>
              </a:highlight>
              <a:latin typeface="Georgia"/>
              <a:ea typeface="Georgia"/>
              <a:cs typeface="Georgia"/>
              <a:sym typeface="Georgia"/>
            </a:endParaRPr>
          </a:p>
          <a:p>
            <a:pPr indent="-297497" lvl="0" marL="457200" marR="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Most of the Automatic and Manual vehicles are seen to be below $20K</a:t>
            </a:r>
            <a:endParaRPr sz="1700">
              <a:solidFill>
                <a:srgbClr val="292929"/>
              </a:solidFill>
              <a:highlight>
                <a:srgbClr val="FFFFFF"/>
              </a:highlight>
              <a:latin typeface="Georgia"/>
              <a:ea typeface="Georgia"/>
              <a:cs typeface="Georgia"/>
              <a:sym typeface="Georgia"/>
            </a:endParaRPr>
          </a:p>
          <a:p>
            <a:pPr indent="-297497" lvl="0" marL="457200" marR="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On the other hand, vehicles having a different transmission type are seen to be more expensive.</a:t>
            </a:r>
            <a:endParaRPr sz="1700">
              <a:solidFill>
                <a:srgbClr val="292929"/>
              </a:solidFill>
              <a:highlight>
                <a:srgbClr val="FFFFFF"/>
              </a:highlight>
              <a:latin typeface="Georgia"/>
              <a:ea typeface="Georgia"/>
              <a:cs typeface="Georgia"/>
              <a:sym typeface="Georgia"/>
            </a:endParaRPr>
          </a:p>
          <a:p>
            <a:pPr indent="-297497" lvl="0" marL="457200" marR="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Hence, we see that even Transmission type is an important feature when it comes to predicting the price of the vehicle</a:t>
            </a:r>
            <a:endParaRPr sz="1700">
              <a:solidFill>
                <a:srgbClr val="292929"/>
              </a:solidFill>
              <a:highlight>
                <a:srgbClr val="FFFFFF"/>
              </a:highlight>
              <a:latin typeface="Georgia"/>
              <a:ea typeface="Georgia"/>
              <a:cs typeface="Georgia"/>
              <a:sym typeface="Georgia"/>
            </a:endParaRPr>
          </a:p>
        </p:txBody>
      </p:sp>
      <p:sp>
        <p:nvSpPr>
          <p:cNvPr id="173" name="Google Shape;17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pic>
        <p:nvPicPr>
          <p:cNvPr id="174" name="Google Shape;174;p26"/>
          <p:cNvPicPr preferRelativeResize="0"/>
          <p:nvPr/>
        </p:nvPicPr>
        <p:blipFill>
          <a:blip r:embed="rId3">
            <a:alphaModFix/>
          </a:blip>
          <a:stretch>
            <a:fillRect/>
          </a:stretch>
        </p:blipFill>
        <p:spPr>
          <a:xfrm>
            <a:off x="4724450" y="1750275"/>
            <a:ext cx="4267150" cy="25546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wrangling</a:t>
            </a:r>
            <a:endParaRPr/>
          </a:p>
        </p:txBody>
      </p:sp>
      <p:sp>
        <p:nvSpPr>
          <p:cNvPr id="180" name="Google Shape;180;p27"/>
          <p:cNvSpPr txBox="1"/>
          <p:nvPr>
            <p:ph idx="1" type="body"/>
          </p:nvPr>
        </p:nvSpPr>
        <p:spPr>
          <a:xfrm>
            <a:off x="1303800" y="1017800"/>
            <a:ext cx="7030500" cy="141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price" and "odometer" columns have right skewed distribution (mean is bigger than median)</a:t>
            </a:r>
            <a:endParaRPr sz="1400"/>
          </a:p>
          <a:p>
            <a:pPr indent="-317500" lvl="0" marL="457200" rtl="0" algn="l">
              <a:spcBef>
                <a:spcPts val="0"/>
              </a:spcBef>
              <a:spcAft>
                <a:spcPts val="0"/>
              </a:spcAft>
              <a:buSzPts val="1400"/>
              <a:buChar char="●"/>
            </a:pPr>
            <a:r>
              <a:rPr lang="en-GB" sz="1400"/>
              <a:t>"price" and "odometer" columns have too big numbers and too much standard deviation, we can take the log of them</a:t>
            </a:r>
            <a:endParaRPr sz="1400"/>
          </a:p>
          <a:p>
            <a:pPr indent="-317500" lvl="0" marL="457200" rtl="0" algn="l">
              <a:spcBef>
                <a:spcPts val="0"/>
              </a:spcBef>
              <a:spcAft>
                <a:spcPts val="0"/>
              </a:spcAft>
              <a:buSzPts val="1400"/>
              <a:buChar char="●"/>
            </a:pPr>
            <a:r>
              <a:rPr lang="en-GB" sz="1400"/>
              <a:t>"posting_date" column can be split to "posting_year", "posting_month"</a:t>
            </a:r>
            <a:endParaRPr sz="1400">
              <a:solidFill>
                <a:srgbClr val="D5D5D5"/>
              </a:solidFill>
              <a:highlight>
                <a:srgbClr val="383838"/>
              </a:highlight>
              <a:latin typeface="Roboto"/>
              <a:ea typeface="Roboto"/>
              <a:cs typeface="Roboto"/>
              <a:sym typeface="Roboto"/>
            </a:endParaRPr>
          </a:p>
          <a:p>
            <a:pPr indent="0" lvl="0" marL="457200" rtl="0" algn="l">
              <a:spcBef>
                <a:spcPts val="1200"/>
              </a:spcBef>
              <a:spcAft>
                <a:spcPts val="1200"/>
              </a:spcAft>
              <a:buNone/>
            </a:pPr>
            <a:r>
              <a:t/>
            </a:r>
            <a:endParaRPr sz="1400"/>
          </a:p>
        </p:txBody>
      </p:sp>
      <p:pic>
        <p:nvPicPr>
          <p:cNvPr id="181" name="Google Shape;181;p27"/>
          <p:cNvPicPr preferRelativeResize="0"/>
          <p:nvPr/>
        </p:nvPicPr>
        <p:blipFill>
          <a:blip r:embed="rId3">
            <a:alphaModFix/>
          </a:blip>
          <a:stretch>
            <a:fillRect/>
          </a:stretch>
        </p:blipFill>
        <p:spPr>
          <a:xfrm>
            <a:off x="152400" y="2586525"/>
            <a:ext cx="8839201" cy="21460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a:t>
            </a:r>
            <a:endParaRPr/>
          </a:p>
        </p:txBody>
      </p:sp>
      <p:pic>
        <p:nvPicPr>
          <p:cNvPr id="187" name="Google Shape;187;p28"/>
          <p:cNvPicPr preferRelativeResize="0"/>
          <p:nvPr/>
        </p:nvPicPr>
        <p:blipFill>
          <a:blip r:embed="rId3">
            <a:alphaModFix/>
          </a:blip>
          <a:stretch>
            <a:fillRect/>
          </a:stretch>
        </p:blipFill>
        <p:spPr>
          <a:xfrm>
            <a:off x="6721350" y="897825"/>
            <a:ext cx="1554625" cy="4090701"/>
          </a:xfrm>
          <a:prstGeom prst="rect">
            <a:avLst/>
          </a:prstGeom>
          <a:noFill/>
          <a:ln>
            <a:noFill/>
          </a:ln>
        </p:spPr>
      </p:pic>
      <p:sp>
        <p:nvSpPr>
          <p:cNvPr id="188" name="Google Shape;188;p28"/>
          <p:cNvSpPr txBox="1"/>
          <p:nvPr>
            <p:ph idx="1" type="body"/>
          </p:nvPr>
        </p:nvSpPr>
        <p:spPr>
          <a:xfrm>
            <a:off x="598550" y="1394000"/>
            <a:ext cx="5856900" cy="3675000"/>
          </a:xfrm>
          <a:prstGeom prst="rect">
            <a:avLst/>
          </a:prstGeom>
        </p:spPr>
        <p:txBody>
          <a:bodyPr anchorCtr="0" anchor="t" bIns="91425" lIns="91425" spcFirstLastPara="1" rIns="91425" wrap="square" tIns="91425">
            <a:noAutofit/>
          </a:bodyPr>
          <a:lstStyle/>
          <a:p>
            <a:pPr indent="-311150" lvl="0" marL="457200" rtl="0" algn="just">
              <a:lnSpc>
                <a:spcPct val="200000"/>
              </a:lnSpc>
              <a:spcBef>
                <a:spcPts val="0"/>
              </a:spcBef>
              <a:spcAft>
                <a:spcPts val="0"/>
              </a:spcAft>
              <a:buSzPts val="1300"/>
              <a:buFont typeface="Georgia"/>
              <a:buChar char="●"/>
            </a:pPr>
            <a:r>
              <a:rPr lang="en-GB" sz="1300">
                <a:latin typeface="Georgia"/>
                <a:ea typeface="Georgia"/>
                <a:cs typeface="Georgia"/>
                <a:sym typeface="Georgia"/>
              </a:rPr>
              <a:t>The feature - </a:t>
            </a:r>
            <a:r>
              <a:rPr lang="en-GB" sz="1300" u="sng">
                <a:latin typeface="Georgia"/>
                <a:ea typeface="Georgia"/>
                <a:cs typeface="Georgia"/>
                <a:sym typeface="Georgia"/>
              </a:rPr>
              <a:t>Size</a:t>
            </a:r>
            <a:r>
              <a:rPr lang="en-GB" sz="1300">
                <a:latin typeface="Georgia"/>
                <a:ea typeface="Georgia"/>
                <a:cs typeface="Georgia"/>
                <a:sym typeface="Georgia"/>
              </a:rPr>
              <a:t> is removed from our analysis as 70% of the values are null. Similarly we remove any feature who has a null % of over 50%. </a:t>
            </a:r>
            <a:endParaRPr sz="1300">
              <a:latin typeface="Georgia"/>
              <a:ea typeface="Georgia"/>
              <a:cs typeface="Georgia"/>
              <a:sym typeface="Georgia"/>
            </a:endParaRPr>
          </a:p>
          <a:p>
            <a:pPr indent="-311150" lvl="0" marL="457200" rtl="0" algn="just">
              <a:lnSpc>
                <a:spcPct val="200000"/>
              </a:lnSpc>
              <a:spcBef>
                <a:spcPts val="0"/>
              </a:spcBef>
              <a:spcAft>
                <a:spcPts val="0"/>
              </a:spcAft>
              <a:buSzPts val="1300"/>
              <a:buFont typeface="Georgia"/>
              <a:buChar char="●"/>
            </a:pPr>
            <a:r>
              <a:rPr lang="en-GB" sz="1300">
                <a:latin typeface="Georgia"/>
                <a:ea typeface="Georgia"/>
                <a:cs typeface="Georgia"/>
                <a:sym typeface="Georgia"/>
              </a:rPr>
              <a:t>Due to high correlation with region, we have removed the features State, </a:t>
            </a:r>
            <a:r>
              <a:rPr lang="en-GB" sz="1300">
                <a:latin typeface="Georgia"/>
                <a:ea typeface="Georgia"/>
                <a:cs typeface="Georgia"/>
                <a:sym typeface="Georgia"/>
              </a:rPr>
              <a:t>latitude and longitude from the analysis</a:t>
            </a:r>
            <a:endParaRPr sz="1300">
              <a:latin typeface="Georgia"/>
              <a:ea typeface="Georgia"/>
              <a:cs typeface="Georgia"/>
              <a:sym typeface="Georgia"/>
            </a:endParaRPr>
          </a:p>
          <a:p>
            <a:pPr indent="-311150" lvl="0" marL="457200" rtl="0" algn="just">
              <a:lnSpc>
                <a:spcPct val="200000"/>
              </a:lnSpc>
              <a:spcBef>
                <a:spcPts val="0"/>
              </a:spcBef>
              <a:spcAft>
                <a:spcPts val="0"/>
              </a:spcAft>
              <a:buSzPts val="1300"/>
              <a:buFont typeface="Georgia"/>
              <a:buChar char="●"/>
            </a:pPr>
            <a:r>
              <a:rPr lang="en-GB" sz="1300">
                <a:latin typeface="Georgia"/>
                <a:ea typeface="Georgia"/>
                <a:cs typeface="Georgia"/>
                <a:sym typeface="Georgia"/>
              </a:rPr>
              <a:t>Outliers like - price less than $200, vehicle from before 1950, vehicles clocking 0 miles have been removed from the data. </a:t>
            </a:r>
            <a:endParaRPr sz="1300">
              <a:latin typeface="Georgia"/>
              <a:ea typeface="Georgia"/>
              <a:cs typeface="Georgia"/>
              <a:sym typeface="Georgia"/>
            </a:endParaRPr>
          </a:p>
          <a:p>
            <a:pPr indent="-311150" lvl="0" marL="457200" rtl="0" algn="just">
              <a:lnSpc>
                <a:spcPct val="200000"/>
              </a:lnSpc>
              <a:spcBef>
                <a:spcPts val="0"/>
              </a:spcBef>
              <a:spcAft>
                <a:spcPts val="0"/>
              </a:spcAft>
              <a:buSzPts val="1300"/>
              <a:buFont typeface="Georgia"/>
              <a:buChar char="●"/>
            </a:pPr>
            <a:r>
              <a:rPr lang="en-GB" sz="1300">
                <a:latin typeface="Georgia"/>
                <a:ea typeface="Georgia"/>
                <a:cs typeface="Georgia"/>
                <a:sym typeface="Georgia"/>
              </a:rPr>
              <a:t>Null values in other features have been either filled using domain knowledge or simply filled using the mode value of that column/feature. </a:t>
            </a:r>
            <a:endParaRPr sz="13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Imputation</a:t>
            </a:r>
            <a:endParaRPr/>
          </a:p>
        </p:txBody>
      </p:sp>
      <p:pic>
        <p:nvPicPr>
          <p:cNvPr id="194" name="Google Shape;194;p29"/>
          <p:cNvPicPr preferRelativeResize="0"/>
          <p:nvPr/>
        </p:nvPicPr>
        <p:blipFill>
          <a:blip r:embed="rId3">
            <a:alphaModFix/>
          </a:blip>
          <a:stretch>
            <a:fillRect/>
          </a:stretch>
        </p:blipFill>
        <p:spPr>
          <a:xfrm>
            <a:off x="768700" y="1803450"/>
            <a:ext cx="4365924" cy="1536600"/>
          </a:xfrm>
          <a:prstGeom prst="rect">
            <a:avLst/>
          </a:prstGeom>
          <a:noFill/>
          <a:ln>
            <a:noFill/>
          </a:ln>
        </p:spPr>
      </p:pic>
      <p:sp>
        <p:nvSpPr>
          <p:cNvPr id="195" name="Google Shape;195;p29"/>
          <p:cNvSpPr txBox="1"/>
          <p:nvPr/>
        </p:nvSpPr>
        <p:spPr>
          <a:xfrm>
            <a:off x="5667625" y="1803450"/>
            <a:ext cx="3038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33333"/>
              </a:buClr>
              <a:buSzPts val="1400"/>
              <a:buChar char="●"/>
            </a:pPr>
            <a:r>
              <a:rPr lang="en-GB">
                <a:solidFill>
                  <a:srgbClr val="333333"/>
                </a:solidFill>
                <a:highlight>
                  <a:srgbClr val="FFFFFF"/>
                </a:highlight>
              </a:rPr>
              <a:t>Imputation estimator for completing missing values, using the mean, median or mode of the columns in which the missing values are located. The input columns should be of numeric type.</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String Indexer for categorical column encoding</a:t>
            </a:r>
            <a:endParaRPr/>
          </a:p>
        </p:txBody>
      </p:sp>
      <p:pic>
        <p:nvPicPr>
          <p:cNvPr id="201" name="Google Shape;201;p30"/>
          <p:cNvPicPr preferRelativeResize="0"/>
          <p:nvPr/>
        </p:nvPicPr>
        <p:blipFill>
          <a:blip r:embed="rId3">
            <a:alphaModFix/>
          </a:blip>
          <a:stretch>
            <a:fillRect/>
          </a:stretch>
        </p:blipFill>
        <p:spPr>
          <a:xfrm>
            <a:off x="1074900" y="3100300"/>
            <a:ext cx="7259324" cy="1713100"/>
          </a:xfrm>
          <a:prstGeom prst="rect">
            <a:avLst/>
          </a:prstGeom>
          <a:noFill/>
          <a:ln>
            <a:noFill/>
          </a:ln>
        </p:spPr>
      </p:pic>
      <p:sp>
        <p:nvSpPr>
          <p:cNvPr id="202" name="Google Shape;202;p30"/>
          <p:cNvSpPr txBox="1"/>
          <p:nvPr/>
        </p:nvSpPr>
        <p:spPr>
          <a:xfrm>
            <a:off x="1074900" y="1545725"/>
            <a:ext cx="6138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11111"/>
              </a:buClr>
              <a:buSzPts val="1400"/>
              <a:buChar char="●"/>
            </a:pPr>
            <a:r>
              <a:rPr lang="en-GB">
                <a:solidFill>
                  <a:srgbClr val="111111"/>
                </a:solidFill>
              </a:rPr>
              <a:t>Encoding categorical data is a process of converting categorical data into integer format so that the data with converted categorical values can be provided to the different models.</a:t>
            </a:r>
            <a:endParaRPr>
              <a:solidFill>
                <a:srgbClr val="111111"/>
              </a:solidFill>
            </a:endParaRPr>
          </a:p>
          <a:p>
            <a:pPr indent="-317500" lvl="0" marL="457200" rtl="0" algn="l">
              <a:spcBef>
                <a:spcPts val="0"/>
              </a:spcBef>
              <a:spcAft>
                <a:spcPts val="0"/>
              </a:spcAft>
              <a:buClr>
                <a:srgbClr val="111111"/>
              </a:buClr>
              <a:buSzPts val="1400"/>
              <a:buChar char="●"/>
            </a:pPr>
            <a:r>
              <a:rPr lang="en-GB">
                <a:solidFill>
                  <a:srgbClr val="111111"/>
                </a:solidFill>
                <a:highlight>
                  <a:srgbClr val="FFFFFF"/>
                </a:highlight>
              </a:rPr>
              <a:t>A label indexer that maps a string column of labels to an ML column of label indices. If the input column is numeric, we cast it to string and index the string values.</a:t>
            </a:r>
            <a:endParaRPr>
              <a:solidFill>
                <a:srgbClr val="11111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Runtime of different models in Google collab</a:t>
            </a:r>
            <a:endParaRPr/>
          </a:p>
        </p:txBody>
      </p:sp>
      <p:sp>
        <p:nvSpPr>
          <p:cNvPr id="208" name="Google Shape;208;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Random forest : 6mins using cpu</a:t>
            </a:r>
            <a:endParaRPr/>
          </a:p>
          <a:p>
            <a:pPr indent="0" lvl="0" marL="457200" rtl="0" algn="l">
              <a:spcBef>
                <a:spcPts val="1200"/>
              </a:spcBef>
              <a:spcAft>
                <a:spcPts val="0"/>
              </a:spcAft>
              <a:buNone/>
            </a:pPr>
            <a:r>
              <a:rPr lang="en-GB"/>
              <a:t>	                  2 mins using gpu</a:t>
            </a:r>
            <a:endParaRPr/>
          </a:p>
          <a:p>
            <a:pPr indent="-342900" lvl="0" marL="457200" rtl="0" algn="l">
              <a:spcBef>
                <a:spcPts val="1200"/>
              </a:spcBef>
              <a:spcAft>
                <a:spcPts val="0"/>
              </a:spcAft>
              <a:buSzPts val="1800"/>
              <a:buChar char="●"/>
            </a:pPr>
            <a:r>
              <a:rPr lang="en-GB"/>
              <a:t>Linear regression: 3 mins </a:t>
            </a:r>
            <a:endParaRPr/>
          </a:p>
          <a:p>
            <a:pPr indent="-342900" lvl="0" marL="457200" rtl="0" algn="l">
              <a:spcBef>
                <a:spcPts val="0"/>
              </a:spcBef>
              <a:spcAft>
                <a:spcPts val="0"/>
              </a:spcAft>
              <a:buSzPts val="1800"/>
              <a:buChar char="●"/>
            </a:pPr>
            <a:r>
              <a:rPr lang="en-GB"/>
              <a:t>GBT : 5 mins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of models using regression evaluator </a:t>
            </a:r>
            <a:endParaRPr/>
          </a:p>
        </p:txBody>
      </p:sp>
      <p:graphicFrame>
        <p:nvGraphicFramePr>
          <p:cNvPr id="214" name="Google Shape;214;p32"/>
          <p:cNvGraphicFramePr/>
          <p:nvPr/>
        </p:nvGraphicFramePr>
        <p:xfrm>
          <a:off x="4945100" y="1176165"/>
          <a:ext cx="3000000" cy="3000000"/>
        </p:xfrm>
        <a:graphic>
          <a:graphicData uri="http://schemas.openxmlformats.org/drawingml/2006/table">
            <a:tbl>
              <a:tblPr>
                <a:noFill/>
                <a:tableStyleId>{FB1905E3-5080-47FC-8F89-6EDBD8EDFD26}</a:tableStyleId>
              </a:tblPr>
              <a:tblGrid>
                <a:gridCol w="1005800"/>
                <a:gridCol w="1005800"/>
                <a:gridCol w="1005800"/>
                <a:gridCol w="1005800"/>
              </a:tblGrid>
              <a:tr h="656075">
                <a:tc>
                  <a:txBody>
                    <a:bodyPr/>
                    <a:lstStyle/>
                    <a:p>
                      <a:pPr indent="0" lvl="0" marL="0" rtl="0" algn="l">
                        <a:spcBef>
                          <a:spcPts val="0"/>
                        </a:spcBef>
                        <a:spcAft>
                          <a:spcPts val="0"/>
                        </a:spcAft>
                        <a:buNone/>
                      </a:pPr>
                      <a:r>
                        <a:rPr lang="en-GB"/>
                        <a:t>Models/</a:t>
                      </a:r>
                      <a:r>
                        <a:rPr lang="en-GB"/>
                        <a:t>metrics</a:t>
                      </a:r>
                      <a:r>
                        <a:rPr lang="en-GB"/>
                        <a:t> </a:t>
                      </a:r>
                      <a:endParaRPr/>
                    </a:p>
                  </a:txBody>
                  <a:tcPr marT="91425" marB="91425" marR="91425" marL="91425"/>
                </a:tc>
                <a:tc>
                  <a:txBody>
                    <a:bodyPr/>
                    <a:lstStyle/>
                    <a:p>
                      <a:pPr indent="0" lvl="0" marL="0" rtl="0" algn="l">
                        <a:spcBef>
                          <a:spcPts val="0"/>
                        </a:spcBef>
                        <a:spcAft>
                          <a:spcPts val="0"/>
                        </a:spcAft>
                        <a:buNone/>
                      </a:pPr>
                      <a:r>
                        <a:rPr lang="en-GB"/>
                        <a:t>RMSE</a:t>
                      </a:r>
                      <a:endParaRPr/>
                    </a:p>
                  </a:txBody>
                  <a:tcPr marT="91425" marB="91425" marR="91425" marL="91425"/>
                </a:tc>
                <a:tc>
                  <a:txBody>
                    <a:bodyPr/>
                    <a:lstStyle/>
                    <a:p>
                      <a:pPr indent="0" lvl="0" marL="0" rtl="0" algn="l">
                        <a:spcBef>
                          <a:spcPts val="0"/>
                        </a:spcBef>
                        <a:spcAft>
                          <a:spcPts val="0"/>
                        </a:spcAft>
                        <a:buNone/>
                      </a:pPr>
                      <a:r>
                        <a:rPr lang="en-GB"/>
                        <a:t>MAE</a:t>
                      </a:r>
                      <a:endParaRPr/>
                    </a:p>
                  </a:txBody>
                  <a:tcPr marT="91425" marB="91425" marR="91425" marL="91425"/>
                </a:tc>
                <a:tc>
                  <a:txBody>
                    <a:bodyPr/>
                    <a:lstStyle/>
                    <a:p>
                      <a:pPr indent="0" lvl="0" marL="0" rtl="0" algn="l">
                        <a:spcBef>
                          <a:spcPts val="0"/>
                        </a:spcBef>
                        <a:spcAft>
                          <a:spcPts val="0"/>
                        </a:spcAft>
                        <a:buNone/>
                      </a:pPr>
                      <a:r>
                        <a:rPr lang="en-GB"/>
                        <a:t>R2</a:t>
                      </a:r>
                      <a:endParaRPr/>
                    </a:p>
                  </a:txBody>
                  <a:tcPr marT="91425" marB="91425" marR="91425" marL="91425"/>
                </a:tc>
              </a:tr>
              <a:tr h="656075">
                <a:tc>
                  <a:txBody>
                    <a:bodyPr/>
                    <a:lstStyle/>
                    <a:p>
                      <a:pPr indent="0" lvl="0" marL="0" rtl="0" algn="l">
                        <a:spcBef>
                          <a:spcPts val="0"/>
                        </a:spcBef>
                        <a:spcAft>
                          <a:spcPts val="0"/>
                        </a:spcAft>
                        <a:buNone/>
                      </a:pPr>
                      <a:r>
                        <a:rPr lang="en-GB"/>
                        <a:t>Random Forest</a:t>
                      </a:r>
                      <a:endParaRPr/>
                    </a:p>
                  </a:txBody>
                  <a:tcPr marT="91425" marB="91425" marR="91425" marL="91425"/>
                </a:tc>
                <a:tc>
                  <a:txBody>
                    <a:bodyPr/>
                    <a:lstStyle/>
                    <a:p>
                      <a:pPr indent="0" lvl="0" marL="0" rtl="0" algn="l">
                        <a:spcBef>
                          <a:spcPts val="0"/>
                        </a:spcBef>
                        <a:spcAft>
                          <a:spcPts val="0"/>
                        </a:spcAft>
                        <a:buNone/>
                      </a:pPr>
                      <a:r>
                        <a:rPr lang="en-GB"/>
                        <a:t>1.1038</a:t>
                      </a:r>
                      <a:endParaRPr/>
                    </a:p>
                  </a:txBody>
                  <a:tcPr marT="91425" marB="91425" marR="91425" marL="91425"/>
                </a:tc>
                <a:tc>
                  <a:txBody>
                    <a:bodyPr/>
                    <a:lstStyle/>
                    <a:p>
                      <a:pPr indent="0" lvl="0" marL="0" rtl="0" algn="l">
                        <a:spcBef>
                          <a:spcPts val="0"/>
                        </a:spcBef>
                        <a:spcAft>
                          <a:spcPts val="0"/>
                        </a:spcAft>
                        <a:buNone/>
                      </a:pPr>
                      <a:r>
                        <a:rPr lang="en-GB"/>
                        <a:t>0.6578</a:t>
                      </a:r>
                      <a:endParaRPr/>
                    </a:p>
                  </a:txBody>
                  <a:tcPr marT="91425" marB="91425" marR="91425" marL="91425"/>
                </a:tc>
                <a:tc>
                  <a:txBody>
                    <a:bodyPr/>
                    <a:lstStyle/>
                    <a:p>
                      <a:pPr indent="0" lvl="0" marL="0" rtl="0" algn="l">
                        <a:spcBef>
                          <a:spcPts val="0"/>
                        </a:spcBef>
                        <a:spcAft>
                          <a:spcPts val="0"/>
                        </a:spcAft>
                        <a:buNone/>
                      </a:pPr>
                      <a:r>
                        <a:rPr lang="en-GB"/>
                        <a:t>0.1578</a:t>
                      </a:r>
                      <a:endParaRPr/>
                    </a:p>
                  </a:txBody>
                  <a:tcPr marT="91425" marB="91425" marR="91425" marL="91425"/>
                </a:tc>
              </a:tr>
              <a:tr h="656075">
                <a:tc>
                  <a:txBody>
                    <a:bodyPr/>
                    <a:lstStyle/>
                    <a:p>
                      <a:pPr indent="0" lvl="0" marL="0" rtl="0" algn="l">
                        <a:spcBef>
                          <a:spcPts val="0"/>
                        </a:spcBef>
                        <a:spcAft>
                          <a:spcPts val="0"/>
                        </a:spcAft>
                        <a:buNone/>
                      </a:pPr>
                      <a:r>
                        <a:rPr lang="en-GB"/>
                        <a:t>GBT</a:t>
                      </a:r>
                      <a:endParaRPr/>
                    </a:p>
                  </a:txBody>
                  <a:tcPr marT="91425" marB="91425" marR="91425" marL="91425"/>
                </a:tc>
                <a:tc>
                  <a:txBody>
                    <a:bodyPr/>
                    <a:lstStyle/>
                    <a:p>
                      <a:pPr indent="0" lvl="0" marL="0" rtl="0" algn="l">
                        <a:spcBef>
                          <a:spcPts val="0"/>
                        </a:spcBef>
                        <a:spcAft>
                          <a:spcPts val="0"/>
                        </a:spcAft>
                        <a:buNone/>
                      </a:pPr>
                      <a:r>
                        <a:rPr lang="en-GB"/>
                        <a:t>1.0894</a:t>
                      </a:r>
                      <a:endParaRPr/>
                    </a:p>
                  </a:txBody>
                  <a:tcPr marT="91425" marB="91425" marR="91425" marL="91425"/>
                </a:tc>
                <a:tc>
                  <a:txBody>
                    <a:bodyPr/>
                    <a:lstStyle/>
                    <a:p>
                      <a:pPr indent="0" lvl="0" marL="0" rtl="0" algn="l">
                        <a:spcBef>
                          <a:spcPts val="0"/>
                        </a:spcBef>
                        <a:spcAft>
                          <a:spcPts val="0"/>
                        </a:spcAft>
                        <a:buNone/>
                      </a:pPr>
                      <a:r>
                        <a:rPr lang="en-GB"/>
                        <a:t>0.6534</a:t>
                      </a:r>
                      <a:endParaRPr/>
                    </a:p>
                  </a:txBody>
                  <a:tcPr marT="91425" marB="91425" marR="91425" marL="91425"/>
                </a:tc>
                <a:tc>
                  <a:txBody>
                    <a:bodyPr/>
                    <a:lstStyle/>
                    <a:p>
                      <a:pPr indent="0" lvl="0" marL="0" rtl="0" algn="l">
                        <a:spcBef>
                          <a:spcPts val="0"/>
                        </a:spcBef>
                        <a:spcAft>
                          <a:spcPts val="0"/>
                        </a:spcAft>
                        <a:buNone/>
                      </a:pPr>
                      <a:r>
                        <a:rPr lang="en-GB"/>
                        <a:t>0.1796</a:t>
                      </a:r>
                      <a:endParaRPr/>
                    </a:p>
                    <a:p>
                      <a:pPr indent="0" lvl="0" marL="0" rtl="0" algn="l">
                        <a:spcBef>
                          <a:spcPts val="0"/>
                        </a:spcBef>
                        <a:spcAft>
                          <a:spcPts val="0"/>
                        </a:spcAft>
                        <a:buNone/>
                      </a:pPr>
                      <a:r>
                        <a:t/>
                      </a:r>
                      <a:endParaRPr/>
                    </a:p>
                  </a:txBody>
                  <a:tcPr marT="91425" marB="91425" marR="91425" marL="91425"/>
                </a:tc>
              </a:tr>
              <a:tr h="656075">
                <a:tc>
                  <a:txBody>
                    <a:bodyPr/>
                    <a:lstStyle/>
                    <a:p>
                      <a:pPr indent="0" lvl="0" marL="0" rtl="0" algn="l">
                        <a:spcBef>
                          <a:spcPts val="0"/>
                        </a:spcBef>
                        <a:spcAft>
                          <a:spcPts val="0"/>
                        </a:spcAft>
                        <a:buNone/>
                      </a:pPr>
                      <a:r>
                        <a:rPr lang="en-GB"/>
                        <a:t>Linear Regression</a:t>
                      </a:r>
                      <a:endParaRPr/>
                    </a:p>
                  </a:txBody>
                  <a:tcPr marT="91425" marB="91425" marR="91425" marL="91425"/>
                </a:tc>
                <a:tc>
                  <a:txBody>
                    <a:bodyPr/>
                    <a:lstStyle/>
                    <a:p>
                      <a:pPr indent="0" lvl="0" marL="0" rtl="0" algn="l">
                        <a:spcBef>
                          <a:spcPts val="0"/>
                        </a:spcBef>
                        <a:spcAft>
                          <a:spcPts val="0"/>
                        </a:spcAft>
                        <a:buNone/>
                      </a:pPr>
                      <a:r>
                        <a:rPr lang="en-GB"/>
                        <a:t>1.1811</a:t>
                      </a:r>
                      <a:endParaRPr/>
                    </a:p>
                  </a:txBody>
                  <a:tcPr marT="91425" marB="91425" marR="91425" marL="91425"/>
                </a:tc>
                <a:tc>
                  <a:txBody>
                    <a:bodyPr/>
                    <a:lstStyle/>
                    <a:p>
                      <a:pPr indent="0" lvl="0" marL="0" rtl="0" algn="l">
                        <a:spcBef>
                          <a:spcPts val="0"/>
                        </a:spcBef>
                        <a:spcAft>
                          <a:spcPts val="0"/>
                        </a:spcAft>
                        <a:buNone/>
                      </a:pPr>
                      <a:r>
                        <a:rPr lang="en-GB"/>
                        <a:t>0.7306</a:t>
                      </a:r>
                      <a:endParaRPr/>
                    </a:p>
                  </a:txBody>
                  <a:tcPr marT="91425" marB="91425" marR="91425" marL="91425"/>
                </a:tc>
                <a:tc>
                  <a:txBody>
                    <a:bodyPr/>
                    <a:lstStyle/>
                    <a:p>
                      <a:pPr indent="0" lvl="0" marL="0" rtl="0" algn="l">
                        <a:spcBef>
                          <a:spcPts val="0"/>
                        </a:spcBef>
                        <a:spcAft>
                          <a:spcPts val="0"/>
                        </a:spcAft>
                        <a:buNone/>
                      </a:pPr>
                      <a:r>
                        <a:rPr lang="en-GB"/>
                        <a:t>0.0357</a:t>
                      </a:r>
                      <a:endParaRPr/>
                    </a:p>
                  </a:txBody>
                  <a:tcPr marT="91425" marB="91425" marR="91425" marL="91425"/>
                </a:tc>
              </a:tr>
            </a:tbl>
          </a:graphicData>
        </a:graphic>
      </p:graphicFrame>
      <p:pic>
        <p:nvPicPr>
          <p:cNvPr id="215" name="Google Shape;215;p32"/>
          <p:cNvPicPr preferRelativeResize="0"/>
          <p:nvPr/>
        </p:nvPicPr>
        <p:blipFill>
          <a:blip r:embed="rId3">
            <a:alphaModFix/>
          </a:blip>
          <a:stretch>
            <a:fillRect/>
          </a:stretch>
        </p:blipFill>
        <p:spPr>
          <a:xfrm>
            <a:off x="417500" y="1176175"/>
            <a:ext cx="4339651" cy="279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46666"/>
              <a:buFont typeface="Arial"/>
              <a:buNone/>
            </a:pPr>
            <a:r>
              <a:t/>
            </a:r>
            <a:endParaRPr/>
          </a:p>
          <a:p>
            <a:pPr indent="0" lvl="0" marL="0" rtl="0" algn="ctr">
              <a:spcBef>
                <a:spcPts val="0"/>
              </a:spcBef>
              <a:spcAft>
                <a:spcPts val="0"/>
              </a:spcAft>
              <a:buClr>
                <a:schemeClr val="dk1"/>
              </a:buClr>
              <a:buSzPct val="146666"/>
              <a:buFont typeface="Arial"/>
              <a:buNone/>
            </a:pPr>
            <a:r>
              <a:rPr lang="en-GB"/>
              <a:t>Team 7</a:t>
            </a:r>
            <a:r>
              <a:rPr b="1" lang="en-GB" sz="3100"/>
              <a:t> </a:t>
            </a:r>
            <a:br>
              <a:rPr b="1" lang="en-GB" sz="3100"/>
            </a:br>
            <a:endParaRPr/>
          </a:p>
        </p:txBody>
      </p:sp>
      <p:sp>
        <p:nvSpPr>
          <p:cNvPr id="97" name="Google Shape;97;p15"/>
          <p:cNvSpPr/>
          <p:nvPr/>
        </p:nvSpPr>
        <p:spPr>
          <a:xfrm>
            <a:off x="3727425" y="3480472"/>
            <a:ext cx="1829562" cy="673104"/>
          </a:xfrm>
          <a:custGeom>
            <a:rect b="b" l="l" r="r" t="t"/>
            <a:pathLst>
              <a:path extrusionOk="0" h="541734" w="1721941">
                <a:moveTo>
                  <a:pt x="0" y="0"/>
                </a:moveTo>
                <a:lnTo>
                  <a:pt x="1004466" y="0"/>
                </a:lnTo>
                <a:lnTo>
                  <a:pt x="1209664" y="-57966"/>
                </a:lnTo>
                <a:lnTo>
                  <a:pt x="1434951" y="0"/>
                </a:lnTo>
                <a:lnTo>
                  <a:pt x="1721941" y="0"/>
                </a:lnTo>
                <a:lnTo>
                  <a:pt x="1721941" y="90289"/>
                </a:lnTo>
                <a:lnTo>
                  <a:pt x="1721941" y="90289"/>
                </a:lnTo>
                <a:lnTo>
                  <a:pt x="1721941" y="225723"/>
                </a:lnTo>
                <a:lnTo>
                  <a:pt x="1721941" y="541734"/>
                </a:lnTo>
                <a:lnTo>
                  <a:pt x="1434951" y="541734"/>
                </a:lnTo>
                <a:lnTo>
                  <a:pt x="1004466" y="541734"/>
                </a:lnTo>
                <a:lnTo>
                  <a:pt x="1004466" y="541734"/>
                </a:lnTo>
                <a:lnTo>
                  <a:pt x="0" y="541734"/>
                </a:lnTo>
                <a:lnTo>
                  <a:pt x="0" y="225723"/>
                </a:lnTo>
                <a:lnTo>
                  <a:pt x="0" y="90289"/>
                </a:lnTo>
                <a:lnTo>
                  <a:pt x="0" y="90289"/>
                </a:lnTo>
                <a:lnTo>
                  <a:pt x="0" y="0"/>
                </a:lnTo>
                <a:close/>
              </a:path>
            </a:pathLst>
          </a:custGeom>
          <a:solidFill>
            <a:srgbClr val="4F81BD"/>
          </a:solidFill>
          <a:ln cap="flat" cmpd="sng" w="2540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500"/>
              <a:buFont typeface="Calibri"/>
              <a:buNone/>
            </a:pPr>
            <a:r>
              <a:rPr lang="en-GB" sz="1500">
                <a:solidFill>
                  <a:srgbClr val="FFFFFF"/>
                </a:solidFill>
                <a:latin typeface="Calibri"/>
                <a:ea typeface="Calibri"/>
                <a:cs typeface="Calibri"/>
                <a:sym typeface="Calibri"/>
              </a:rPr>
              <a:t>Aditya Nair</a:t>
            </a:r>
            <a:br>
              <a:rPr b="0" i="0" lang="en-GB" sz="1500" u="none" cap="none" strike="noStrike">
                <a:solidFill>
                  <a:srgbClr val="FFFFFF"/>
                </a:solidFill>
                <a:latin typeface="Calibri"/>
                <a:ea typeface="Calibri"/>
                <a:cs typeface="Calibri"/>
                <a:sym typeface="Calibri"/>
              </a:rPr>
            </a:br>
            <a:r>
              <a:rPr b="0" i="0" lang="en-GB" sz="1500" u="none" cap="none" strike="noStrike">
                <a:solidFill>
                  <a:srgbClr val="FFFFFF"/>
                </a:solidFill>
                <a:latin typeface="Calibri"/>
                <a:ea typeface="Calibri"/>
                <a:cs typeface="Calibri"/>
                <a:sym typeface="Calibri"/>
              </a:rPr>
              <a:t>Majors: </a:t>
            </a:r>
            <a:r>
              <a:rPr lang="en-GB" sz="1500">
                <a:solidFill>
                  <a:srgbClr val="FFFFFF"/>
                </a:solidFill>
                <a:latin typeface="Calibri"/>
                <a:ea typeface="Calibri"/>
                <a:cs typeface="Calibri"/>
                <a:sym typeface="Calibri"/>
              </a:rPr>
              <a:t>BI&amp;A</a:t>
            </a:r>
            <a:br>
              <a:rPr b="0" i="0" lang="en-GB" sz="1500" u="none" cap="none" strike="noStrike">
                <a:solidFill>
                  <a:srgbClr val="FFFFFF"/>
                </a:solidFill>
                <a:latin typeface="Calibri"/>
                <a:ea typeface="Calibri"/>
                <a:cs typeface="Calibri"/>
                <a:sym typeface="Calibri"/>
              </a:rPr>
            </a:br>
            <a:r>
              <a:rPr lang="en-GB" sz="1500">
                <a:solidFill>
                  <a:srgbClr val="FFFFFF"/>
                </a:solidFill>
                <a:latin typeface="Calibri"/>
                <a:ea typeface="Calibri"/>
                <a:cs typeface="Calibri"/>
                <a:sym typeface="Calibri"/>
              </a:rPr>
              <a:t>Mumbai, India</a:t>
            </a:r>
            <a:endParaRPr/>
          </a:p>
        </p:txBody>
      </p:sp>
      <p:sp>
        <p:nvSpPr>
          <p:cNvPr id="98" name="Google Shape;98;p15"/>
          <p:cNvSpPr/>
          <p:nvPr/>
        </p:nvSpPr>
        <p:spPr>
          <a:xfrm>
            <a:off x="6553825" y="3482051"/>
            <a:ext cx="1941488" cy="673104"/>
          </a:xfrm>
          <a:custGeom>
            <a:rect b="b" l="l" r="r" t="t"/>
            <a:pathLst>
              <a:path extrusionOk="0" h="541734" w="1721941">
                <a:moveTo>
                  <a:pt x="0" y="0"/>
                </a:moveTo>
                <a:lnTo>
                  <a:pt x="1004466" y="0"/>
                </a:lnTo>
                <a:lnTo>
                  <a:pt x="1209664" y="-57966"/>
                </a:lnTo>
                <a:lnTo>
                  <a:pt x="1434951" y="0"/>
                </a:lnTo>
                <a:lnTo>
                  <a:pt x="1721941" y="0"/>
                </a:lnTo>
                <a:lnTo>
                  <a:pt x="1721941" y="90289"/>
                </a:lnTo>
                <a:lnTo>
                  <a:pt x="1721941" y="90289"/>
                </a:lnTo>
                <a:lnTo>
                  <a:pt x="1721941" y="225723"/>
                </a:lnTo>
                <a:lnTo>
                  <a:pt x="1721941" y="541734"/>
                </a:lnTo>
                <a:lnTo>
                  <a:pt x="1434951" y="541734"/>
                </a:lnTo>
                <a:lnTo>
                  <a:pt x="1004466" y="541734"/>
                </a:lnTo>
                <a:lnTo>
                  <a:pt x="1004466" y="541734"/>
                </a:lnTo>
                <a:lnTo>
                  <a:pt x="0" y="541734"/>
                </a:lnTo>
                <a:lnTo>
                  <a:pt x="0" y="225723"/>
                </a:lnTo>
                <a:lnTo>
                  <a:pt x="0" y="90289"/>
                </a:lnTo>
                <a:lnTo>
                  <a:pt x="0" y="90289"/>
                </a:lnTo>
                <a:lnTo>
                  <a:pt x="0" y="0"/>
                </a:lnTo>
                <a:close/>
              </a:path>
            </a:pathLst>
          </a:custGeom>
          <a:solidFill>
            <a:srgbClr val="4F81BD"/>
          </a:solidFill>
          <a:ln cap="flat" cmpd="sng" w="2540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500"/>
              <a:buFont typeface="Calibri"/>
              <a:buNone/>
            </a:pPr>
            <a:r>
              <a:rPr lang="en-GB" sz="1500">
                <a:solidFill>
                  <a:srgbClr val="FFFFFF"/>
                </a:solidFill>
                <a:latin typeface="Calibri"/>
                <a:ea typeface="Calibri"/>
                <a:cs typeface="Calibri"/>
                <a:sym typeface="Calibri"/>
              </a:rPr>
              <a:t>Dinesh Giri</a:t>
            </a:r>
            <a:br>
              <a:rPr b="0" i="0" lang="en-GB" sz="1500" u="none" cap="none" strike="noStrike">
                <a:solidFill>
                  <a:srgbClr val="FFFFFF"/>
                </a:solidFill>
                <a:latin typeface="Calibri"/>
                <a:ea typeface="Calibri"/>
                <a:cs typeface="Calibri"/>
                <a:sym typeface="Calibri"/>
              </a:rPr>
            </a:br>
            <a:r>
              <a:rPr lang="en-GB" sz="1500">
                <a:solidFill>
                  <a:srgbClr val="FFFFFF"/>
                </a:solidFill>
                <a:latin typeface="Calibri"/>
                <a:ea typeface="Calibri"/>
                <a:cs typeface="Calibri"/>
                <a:sym typeface="Calibri"/>
              </a:rPr>
              <a:t>Majors: BI&amp;A</a:t>
            </a:r>
            <a:br>
              <a:rPr b="0" i="0" lang="en-GB" sz="1500" u="none" cap="none" strike="noStrike">
                <a:solidFill>
                  <a:srgbClr val="FFFFFF"/>
                </a:solidFill>
                <a:latin typeface="Calibri"/>
                <a:ea typeface="Calibri"/>
                <a:cs typeface="Calibri"/>
                <a:sym typeface="Calibri"/>
              </a:rPr>
            </a:br>
            <a:r>
              <a:rPr lang="en-GB" sz="1500">
                <a:solidFill>
                  <a:srgbClr val="FFFFFF"/>
                </a:solidFill>
                <a:latin typeface="Calibri"/>
                <a:ea typeface="Calibri"/>
                <a:cs typeface="Calibri"/>
                <a:sym typeface="Calibri"/>
              </a:rPr>
              <a:t>Bhubaneswar , India</a:t>
            </a:r>
            <a:endParaRPr/>
          </a:p>
        </p:txBody>
      </p:sp>
      <p:sp>
        <p:nvSpPr>
          <p:cNvPr id="99" name="Google Shape;99;p15"/>
          <p:cNvSpPr/>
          <p:nvPr/>
        </p:nvSpPr>
        <p:spPr>
          <a:xfrm>
            <a:off x="798762" y="3482050"/>
            <a:ext cx="1941488" cy="673104"/>
          </a:xfrm>
          <a:custGeom>
            <a:rect b="b" l="l" r="r" t="t"/>
            <a:pathLst>
              <a:path extrusionOk="0" h="541734" w="1721941">
                <a:moveTo>
                  <a:pt x="0" y="0"/>
                </a:moveTo>
                <a:lnTo>
                  <a:pt x="1004466" y="0"/>
                </a:lnTo>
                <a:lnTo>
                  <a:pt x="1209664" y="-57966"/>
                </a:lnTo>
                <a:lnTo>
                  <a:pt x="1434951" y="0"/>
                </a:lnTo>
                <a:lnTo>
                  <a:pt x="1721941" y="0"/>
                </a:lnTo>
                <a:lnTo>
                  <a:pt x="1721941" y="90289"/>
                </a:lnTo>
                <a:lnTo>
                  <a:pt x="1721941" y="90289"/>
                </a:lnTo>
                <a:lnTo>
                  <a:pt x="1721941" y="225723"/>
                </a:lnTo>
                <a:lnTo>
                  <a:pt x="1721941" y="541734"/>
                </a:lnTo>
                <a:lnTo>
                  <a:pt x="1434951" y="541734"/>
                </a:lnTo>
                <a:lnTo>
                  <a:pt x="1004466" y="541734"/>
                </a:lnTo>
                <a:lnTo>
                  <a:pt x="1004466" y="541734"/>
                </a:lnTo>
                <a:lnTo>
                  <a:pt x="0" y="541734"/>
                </a:lnTo>
                <a:lnTo>
                  <a:pt x="0" y="225723"/>
                </a:lnTo>
                <a:lnTo>
                  <a:pt x="0" y="90289"/>
                </a:lnTo>
                <a:lnTo>
                  <a:pt x="0" y="90289"/>
                </a:lnTo>
                <a:lnTo>
                  <a:pt x="0" y="0"/>
                </a:lnTo>
                <a:close/>
              </a:path>
            </a:pathLst>
          </a:custGeom>
          <a:solidFill>
            <a:srgbClr val="4F81BD"/>
          </a:solidFill>
          <a:ln cap="flat" cmpd="sng" w="25400">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500"/>
              <a:buFont typeface="Calibri"/>
              <a:buNone/>
            </a:pPr>
            <a:r>
              <a:rPr lang="en-GB" sz="1500">
                <a:solidFill>
                  <a:srgbClr val="FFFFFF"/>
                </a:solidFill>
                <a:latin typeface="Calibri"/>
                <a:ea typeface="Calibri"/>
                <a:cs typeface="Calibri"/>
                <a:sym typeface="Calibri"/>
              </a:rPr>
              <a:t>Shourya Chouhan</a:t>
            </a:r>
            <a:br>
              <a:rPr b="0" i="0" lang="en-GB" sz="1500" u="none" cap="none" strike="noStrike">
                <a:solidFill>
                  <a:srgbClr val="FFFFFF"/>
                </a:solidFill>
                <a:latin typeface="Calibri"/>
                <a:ea typeface="Calibri"/>
                <a:cs typeface="Calibri"/>
                <a:sym typeface="Calibri"/>
              </a:rPr>
            </a:br>
            <a:r>
              <a:rPr b="0" i="0" lang="en-GB" sz="1500" u="none" cap="none" strike="noStrike">
                <a:solidFill>
                  <a:srgbClr val="FFFFFF"/>
                </a:solidFill>
                <a:latin typeface="Calibri"/>
                <a:ea typeface="Calibri"/>
                <a:cs typeface="Calibri"/>
                <a:sym typeface="Calibri"/>
              </a:rPr>
              <a:t>Majors: BI&amp;A</a:t>
            </a:r>
            <a:br>
              <a:rPr b="0" i="0" lang="en-GB" sz="1500" u="none" cap="none" strike="noStrike">
                <a:solidFill>
                  <a:srgbClr val="FFFFFF"/>
                </a:solidFill>
                <a:latin typeface="Calibri"/>
                <a:ea typeface="Calibri"/>
                <a:cs typeface="Calibri"/>
                <a:sym typeface="Calibri"/>
              </a:rPr>
            </a:br>
            <a:r>
              <a:rPr lang="en-GB" sz="1500">
                <a:solidFill>
                  <a:srgbClr val="FFFFFF"/>
                </a:solidFill>
                <a:latin typeface="Calibri"/>
                <a:ea typeface="Calibri"/>
                <a:cs typeface="Calibri"/>
                <a:sym typeface="Calibri"/>
              </a:rPr>
              <a:t>Indore,India</a:t>
            </a:r>
            <a:endParaRPr/>
          </a:p>
        </p:txBody>
      </p:sp>
      <p:pic>
        <p:nvPicPr>
          <p:cNvPr id="100" name="Google Shape;100;p15"/>
          <p:cNvPicPr preferRelativeResize="0"/>
          <p:nvPr/>
        </p:nvPicPr>
        <p:blipFill rotWithShape="1">
          <a:blip r:embed="rId3">
            <a:alphaModFix/>
          </a:blip>
          <a:srcRect b="17280" l="9770" r="13477" t="35634"/>
          <a:stretch/>
        </p:blipFill>
        <p:spPr>
          <a:xfrm>
            <a:off x="798750" y="1330100"/>
            <a:ext cx="1905725" cy="2102900"/>
          </a:xfrm>
          <a:prstGeom prst="rect">
            <a:avLst/>
          </a:prstGeom>
          <a:noFill/>
          <a:ln>
            <a:noFill/>
          </a:ln>
        </p:spPr>
      </p:pic>
      <p:pic>
        <p:nvPicPr>
          <p:cNvPr id="101" name="Google Shape;101;p15"/>
          <p:cNvPicPr preferRelativeResize="0"/>
          <p:nvPr/>
        </p:nvPicPr>
        <p:blipFill>
          <a:blip r:embed="rId4">
            <a:alphaModFix/>
          </a:blip>
          <a:stretch>
            <a:fillRect/>
          </a:stretch>
        </p:blipFill>
        <p:spPr>
          <a:xfrm>
            <a:off x="3727425" y="1330100"/>
            <a:ext cx="1829550" cy="2060626"/>
          </a:xfrm>
          <a:prstGeom prst="rect">
            <a:avLst/>
          </a:prstGeom>
          <a:noFill/>
          <a:ln>
            <a:noFill/>
          </a:ln>
        </p:spPr>
      </p:pic>
      <p:pic>
        <p:nvPicPr>
          <p:cNvPr id="102" name="Google Shape;102;p15"/>
          <p:cNvPicPr preferRelativeResize="0"/>
          <p:nvPr/>
        </p:nvPicPr>
        <p:blipFill>
          <a:blip r:embed="rId5">
            <a:alphaModFix/>
          </a:blip>
          <a:stretch>
            <a:fillRect/>
          </a:stretch>
        </p:blipFill>
        <p:spPr>
          <a:xfrm>
            <a:off x="6553825" y="1372375"/>
            <a:ext cx="1941499" cy="20606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Single Sample Prediction</a:t>
            </a:r>
            <a:endParaRPr b="0" sz="195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pic>
        <p:nvPicPr>
          <p:cNvPr id="221" name="Google Shape;221;p33"/>
          <p:cNvPicPr preferRelativeResize="0"/>
          <p:nvPr/>
        </p:nvPicPr>
        <p:blipFill>
          <a:blip r:embed="rId3">
            <a:alphaModFix/>
          </a:blip>
          <a:stretch>
            <a:fillRect/>
          </a:stretch>
        </p:blipFill>
        <p:spPr>
          <a:xfrm>
            <a:off x="797450" y="2167800"/>
            <a:ext cx="7687799" cy="897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27" name="Google Shape;227;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GBT has the least MAE score of 0.6534 out of all the models</a:t>
            </a:r>
            <a:endParaRPr sz="1600"/>
          </a:p>
          <a:p>
            <a:pPr indent="-330200" lvl="0" marL="457200" rtl="0" algn="l">
              <a:spcBef>
                <a:spcPts val="0"/>
              </a:spcBef>
              <a:spcAft>
                <a:spcPts val="0"/>
              </a:spcAft>
              <a:buSzPts val="1600"/>
              <a:buChar char="●"/>
            </a:pPr>
            <a:r>
              <a:rPr lang="en-GB" sz="1600"/>
              <a:t>The sample prediction of GBT model is also the closest to the actual value</a:t>
            </a:r>
            <a:endParaRPr sz="1600"/>
          </a:p>
          <a:p>
            <a:pPr indent="-330200" lvl="0" marL="457200" rtl="0" algn="l">
              <a:spcBef>
                <a:spcPts val="0"/>
              </a:spcBef>
              <a:spcAft>
                <a:spcPts val="0"/>
              </a:spcAft>
              <a:buSzPts val="1600"/>
              <a:buChar char="●"/>
            </a:pPr>
            <a:r>
              <a:rPr lang="en-GB" sz="1600"/>
              <a:t>Therefore,GBT regression has the best accuracy followed by random forest and linear regression</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Scope</a:t>
            </a:r>
            <a:endParaRPr/>
          </a:p>
        </p:txBody>
      </p:sp>
      <p:sp>
        <p:nvSpPr>
          <p:cNvPr id="233" name="Google Shape;233;p35"/>
          <p:cNvSpPr txBox="1"/>
          <p:nvPr>
            <p:ph idx="1" type="body"/>
          </p:nvPr>
        </p:nvSpPr>
        <p:spPr>
          <a:xfrm>
            <a:off x="1303800" y="1475700"/>
            <a:ext cx="7030500" cy="3055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600">
                <a:solidFill>
                  <a:srgbClr val="292929"/>
                </a:solidFill>
                <a:highlight>
                  <a:srgbClr val="FFFFFF"/>
                </a:highlight>
                <a:latin typeface="Georgia"/>
                <a:ea typeface="Georgia"/>
                <a:cs typeface="Georgia"/>
                <a:sym typeface="Georgia"/>
              </a:rPr>
              <a:t>Applying more regression models like xGboost </a:t>
            </a:r>
            <a:r>
              <a:rPr lang="en-GB" sz="1600">
                <a:solidFill>
                  <a:srgbClr val="292929"/>
                </a:solidFill>
                <a:highlight>
                  <a:srgbClr val="FFFFFF"/>
                </a:highlight>
                <a:latin typeface="Georgia"/>
                <a:ea typeface="Georgia"/>
                <a:cs typeface="Georgia"/>
                <a:sym typeface="Georgia"/>
              </a:rPr>
              <a:t>regression,  Ada boost and custom stacking regressor to get better accuracy</a:t>
            </a:r>
            <a:endParaRPr sz="1600">
              <a:solidFill>
                <a:srgbClr val="292929"/>
              </a:solidFill>
              <a:highlight>
                <a:srgbClr val="FFFFFF"/>
              </a:highlight>
              <a:latin typeface="Georgia"/>
              <a:ea typeface="Georgia"/>
              <a:cs typeface="Georgia"/>
              <a:sym typeface="Georgia"/>
            </a:endParaRPr>
          </a:p>
          <a:p>
            <a:pPr indent="-336550" lvl="0" marL="457200" rtl="0" algn="l">
              <a:spcBef>
                <a:spcPts val="0"/>
              </a:spcBef>
              <a:spcAft>
                <a:spcPts val="0"/>
              </a:spcAft>
              <a:buSzPts val="1700"/>
              <a:buChar char="●"/>
            </a:pPr>
            <a:r>
              <a:rPr lang="en-GB" sz="1600">
                <a:solidFill>
                  <a:srgbClr val="292929"/>
                </a:solidFill>
                <a:highlight>
                  <a:srgbClr val="FFFFFF"/>
                </a:highlight>
                <a:latin typeface="Georgia"/>
                <a:ea typeface="Georgia"/>
                <a:cs typeface="Georgia"/>
                <a:sym typeface="Georgia"/>
              </a:rPr>
              <a:t>Using ensemble modelling </a:t>
            </a:r>
            <a:endParaRPr sz="1600">
              <a:solidFill>
                <a:srgbClr val="292929"/>
              </a:solidFill>
              <a:highlight>
                <a:srgbClr val="FFFFFF"/>
              </a:highlight>
              <a:latin typeface="Georgia"/>
              <a:ea typeface="Georgia"/>
              <a:cs typeface="Georgia"/>
              <a:sym typeface="Georgia"/>
            </a:endParaRPr>
          </a:p>
          <a:p>
            <a:pPr indent="-336550" lvl="0" marL="457200" rtl="0" algn="l">
              <a:spcBef>
                <a:spcPts val="0"/>
              </a:spcBef>
              <a:spcAft>
                <a:spcPts val="0"/>
              </a:spcAft>
              <a:buSzPts val="1700"/>
              <a:buChar char="●"/>
            </a:pPr>
            <a:r>
              <a:rPr lang="en-GB" sz="1600">
                <a:solidFill>
                  <a:srgbClr val="292929"/>
                </a:solidFill>
                <a:highlight>
                  <a:srgbClr val="FFFFFF"/>
                </a:highlight>
                <a:latin typeface="Georgia"/>
                <a:ea typeface="Georgia"/>
                <a:cs typeface="Georgia"/>
                <a:sym typeface="Georgia"/>
              </a:rPr>
              <a:t>Increasing the depth of GBT</a:t>
            </a:r>
            <a:endParaRPr sz="1600">
              <a:solidFill>
                <a:srgbClr val="292929"/>
              </a:solidFill>
              <a:highlight>
                <a:srgbClr val="FFFFFF"/>
              </a:highlight>
              <a:latin typeface="Georgia"/>
              <a:ea typeface="Georgia"/>
              <a:cs typeface="Georgia"/>
              <a:sym typeface="Georgia"/>
            </a:endParaRPr>
          </a:p>
          <a:p>
            <a:pPr indent="-336550" lvl="0" marL="457200" marR="520700" rtl="0" algn="just">
              <a:lnSpc>
                <a:spcPct val="118000"/>
              </a:lnSpc>
              <a:spcBef>
                <a:spcPts val="0"/>
              </a:spcBef>
              <a:spcAft>
                <a:spcPts val="0"/>
              </a:spcAft>
              <a:buSzPts val="1700"/>
              <a:buChar char="●"/>
            </a:pPr>
            <a:r>
              <a:rPr lang="en-GB" sz="1600">
                <a:solidFill>
                  <a:srgbClr val="292929"/>
                </a:solidFill>
                <a:highlight>
                  <a:srgbClr val="FFFFFF"/>
                </a:highlight>
                <a:latin typeface="Georgia"/>
                <a:ea typeface="Georgia"/>
                <a:cs typeface="Georgia"/>
                <a:sym typeface="Georgia"/>
              </a:rPr>
              <a:t>We plan to utilize Deep Neural Networks to improve our prediction performance while avoiding overfitting. In addition to this, we shall tune Decision-Tree parameters like the number of trees, depth, etc. and sub-sample datapoints.</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332450" y="2328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239" name="Google Shape;239;p36"/>
          <p:cNvSpPr txBox="1"/>
          <p:nvPr>
            <p:ph idx="1" type="body"/>
          </p:nvPr>
        </p:nvSpPr>
        <p:spPr>
          <a:xfrm>
            <a:off x="429825" y="1232150"/>
            <a:ext cx="8281200" cy="3839700"/>
          </a:xfrm>
          <a:prstGeom prst="rect">
            <a:avLst/>
          </a:prstGeom>
        </p:spPr>
        <p:txBody>
          <a:bodyPr anchorCtr="0" anchor="t" bIns="91425" lIns="91425" spcFirstLastPara="1" rIns="91425" wrap="square" tIns="91425">
            <a:noAutofit/>
          </a:bodyPr>
          <a:lstStyle/>
          <a:p>
            <a:pPr indent="-12700" lvl="0" marL="368300" marR="520700" rtl="0" algn="just">
              <a:lnSpc>
                <a:spcPct val="118000"/>
              </a:lnSpc>
              <a:spcBef>
                <a:spcPts val="2200"/>
              </a:spcBef>
              <a:spcAft>
                <a:spcPts val="0"/>
              </a:spcAft>
              <a:buSzPts val="852"/>
              <a:buNone/>
            </a:pPr>
            <a:r>
              <a:t/>
            </a:r>
            <a:endParaRPr sz="1517">
              <a:solidFill>
                <a:srgbClr val="292929"/>
              </a:solidFill>
              <a:highlight>
                <a:srgbClr val="FFFFFF"/>
              </a:highlight>
              <a:latin typeface="Georgia"/>
              <a:ea typeface="Georgia"/>
              <a:cs typeface="Georgia"/>
              <a:sym typeface="Georgia"/>
            </a:endParaRPr>
          </a:p>
          <a:p>
            <a:pPr indent="-101600" lvl="0" marL="469900" rtl="0" algn="l">
              <a:spcBef>
                <a:spcPts val="600"/>
              </a:spcBef>
              <a:spcAft>
                <a:spcPts val="0"/>
              </a:spcAft>
              <a:buSzPts val="852"/>
              <a:buNone/>
            </a:pPr>
            <a:r>
              <a:rPr lang="en-GB" sz="1517">
                <a:solidFill>
                  <a:srgbClr val="292929"/>
                </a:solidFill>
                <a:highlight>
                  <a:srgbClr val="FFFFFF"/>
                </a:highlight>
                <a:latin typeface="Georgia"/>
                <a:ea typeface="Georgia"/>
                <a:cs typeface="Georgia"/>
                <a:sym typeface="Georgia"/>
              </a:rPr>
              <a:t>1.http</a:t>
            </a:r>
            <a:r>
              <a:rPr lang="en-GB" sz="1517">
                <a:solidFill>
                  <a:srgbClr val="292929"/>
                </a:solidFill>
                <a:highlight>
                  <a:srgbClr val="FFFFFF"/>
                </a:highlight>
                <a:uFill>
                  <a:noFill/>
                </a:uFill>
                <a:latin typeface="Georgia"/>
                <a:ea typeface="Georgia"/>
                <a:cs typeface="Georgia"/>
                <a:sym typeface="Georgia"/>
                <a:hlinkClick r:id="rId3">
                  <a:extLst>
                    <a:ext uri="{A12FA001-AC4F-418D-AE19-62706E023703}">
                      <ahyp:hlinkClr val="tx"/>
                    </a:ext>
                  </a:extLst>
                </a:hlinkClick>
              </a:rPr>
              <a:t>s://w</a:t>
            </a:r>
            <a:r>
              <a:rPr lang="en-GB" sz="1517">
                <a:solidFill>
                  <a:srgbClr val="292929"/>
                </a:solidFill>
                <a:highlight>
                  <a:srgbClr val="FFFFFF"/>
                </a:highlight>
                <a:latin typeface="Georgia"/>
                <a:ea typeface="Georgia"/>
                <a:cs typeface="Georgia"/>
                <a:sym typeface="Georgia"/>
              </a:rPr>
              <a:t>ww.k</a:t>
            </a:r>
            <a:r>
              <a:rPr lang="en-GB" sz="1517">
                <a:solidFill>
                  <a:srgbClr val="292929"/>
                </a:solidFill>
                <a:highlight>
                  <a:srgbClr val="FFFFFF"/>
                </a:highlight>
                <a:uFill>
                  <a:noFill/>
                </a:uFill>
                <a:latin typeface="Georgia"/>
                <a:ea typeface="Georgia"/>
                <a:cs typeface="Georgia"/>
                <a:sym typeface="Georgia"/>
                <a:hlinkClick r:id="rId4">
                  <a:extLst>
                    <a:ext uri="{A12FA001-AC4F-418D-AE19-62706E023703}">
                      <ahyp:hlinkClr val="tx"/>
                    </a:ext>
                  </a:extLst>
                </a:hlinkClick>
              </a:rPr>
              <a:t>aggle.com/jpayne/852k-used-car-listings</a:t>
            </a:r>
            <a:endParaRPr sz="1517">
              <a:solidFill>
                <a:srgbClr val="292929"/>
              </a:solidFill>
              <a:highlight>
                <a:srgbClr val="FFFFFF"/>
              </a:highlight>
              <a:latin typeface="Georgia"/>
              <a:ea typeface="Georgia"/>
              <a:cs typeface="Georgia"/>
              <a:sym typeface="Georgia"/>
            </a:endParaRPr>
          </a:p>
          <a:p>
            <a:pPr indent="-165100" lvl="0" marL="495300" marR="1016000" rtl="0" algn="l">
              <a:lnSpc>
                <a:spcPct val="112000"/>
              </a:lnSpc>
              <a:spcBef>
                <a:spcPts val="400"/>
              </a:spcBef>
              <a:spcAft>
                <a:spcPts val="0"/>
              </a:spcAft>
              <a:buSzPts val="852"/>
              <a:buNone/>
            </a:pPr>
            <a:r>
              <a:rPr lang="en-GB" sz="1517">
                <a:solidFill>
                  <a:srgbClr val="292929"/>
                </a:solidFill>
                <a:highlight>
                  <a:srgbClr val="FFFFFF"/>
                </a:highlight>
                <a:latin typeface="Georgia"/>
                <a:ea typeface="Georgia"/>
                <a:cs typeface="Georgia"/>
                <a:sym typeface="Georgia"/>
              </a:rPr>
              <a:t>2.  N. Monburinon et al "Prediction of prices for used car by using regression</a:t>
            </a:r>
            <a:r>
              <a:rPr lang="en-GB" sz="1517">
                <a:solidFill>
                  <a:srgbClr val="292929"/>
                </a:solidFill>
                <a:highlight>
                  <a:srgbClr val="FFFFFF"/>
                </a:highlight>
                <a:latin typeface="Georgia"/>
                <a:ea typeface="Georgia"/>
                <a:cs typeface="Georgia"/>
                <a:sym typeface="Georgia"/>
              </a:rPr>
              <a:t> m</a:t>
            </a:r>
            <a:r>
              <a:rPr lang="en-GB" sz="1517">
                <a:solidFill>
                  <a:srgbClr val="292929"/>
                </a:solidFill>
                <a:highlight>
                  <a:srgbClr val="FFFFFF"/>
                </a:highlight>
                <a:latin typeface="Georgia"/>
                <a:ea typeface="Georgia"/>
                <a:cs typeface="Georgia"/>
                <a:sym typeface="Georgia"/>
              </a:rPr>
              <a:t>odels," ICBIR 2O18, Bangkok, 2O18, pp. 115-119.</a:t>
            </a:r>
            <a:endParaRPr sz="1517">
              <a:solidFill>
                <a:srgbClr val="292929"/>
              </a:solidFill>
              <a:highlight>
                <a:srgbClr val="FFFFFF"/>
              </a:highlight>
              <a:latin typeface="Georgia"/>
              <a:ea typeface="Georgia"/>
              <a:cs typeface="Georgia"/>
              <a:sym typeface="Georgia"/>
            </a:endParaRPr>
          </a:p>
          <a:p>
            <a:pPr indent="-165100" lvl="0" marL="495300" marR="533400" rtl="0" algn="l">
              <a:lnSpc>
                <a:spcPct val="112000"/>
              </a:lnSpc>
              <a:spcBef>
                <a:spcPts val="100"/>
              </a:spcBef>
              <a:spcAft>
                <a:spcPts val="0"/>
              </a:spcAft>
              <a:buSzPts val="852"/>
              <a:buNone/>
            </a:pPr>
            <a:r>
              <a:rPr lang="en-GB" sz="1517">
                <a:solidFill>
                  <a:srgbClr val="292929"/>
                </a:solidFill>
                <a:highlight>
                  <a:srgbClr val="FFFFFF"/>
                </a:highlight>
                <a:latin typeface="Georgia"/>
                <a:ea typeface="Georgia"/>
                <a:cs typeface="Georgia"/>
                <a:sym typeface="Georgia"/>
              </a:rPr>
              <a:t>3.   Listiani M. 2OO9. Support Vector Regression Analysis for Price Prediction in a Car Leasing Application. Master Thesis. Hamburg University of Technology</a:t>
            </a:r>
            <a:endParaRPr sz="1517">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SzPts val="852"/>
              <a:buNone/>
            </a:pPr>
            <a:r>
              <a:t/>
            </a:r>
            <a:endParaRPr sz="1517">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2929450" y="2162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447050" y="85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rgbClr val="292929"/>
                </a:solidFill>
                <a:highlight>
                  <a:srgbClr val="FFFFFF"/>
                </a:highlight>
                <a:latin typeface="Georgia"/>
                <a:ea typeface="Georgia"/>
                <a:cs typeface="Georgia"/>
                <a:sym typeface="Georgia"/>
              </a:rPr>
              <a:t>Overview</a:t>
            </a:r>
            <a:endParaRPr sz="2300">
              <a:solidFill>
                <a:srgbClr val="292929"/>
              </a:solidFill>
              <a:highlight>
                <a:srgbClr val="FFFFFF"/>
              </a:highlight>
              <a:latin typeface="Georgia"/>
              <a:ea typeface="Georgia"/>
              <a:cs typeface="Georgia"/>
              <a:sym typeface="Georgia"/>
            </a:endParaRPr>
          </a:p>
        </p:txBody>
      </p:sp>
      <p:sp>
        <p:nvSpPr>
          <p:cNvPr id="108" name="Google Shape;108;p16"/>
          <p:cNvSpPr txBox="1"/>
          <p:nvPr>
            <p:ph idx="1" type="body"/>
          </p:nvPr>
        </p:nvSpPr>
        <p:spPr>
          <a:xfrm>
            <a:off x="1318125" y="790950"/>
            <a:ext cx="7030500" cy="428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92929"/>
              </a:buClr>
              <a:buSzPts val="1800"/>
              <a:buFont typeface="Georgia"/>
              <a:buAutoNum type="arabicPeriod"/>
            </a:pPr>
            <a:r>
              <a:rPr b="1" lang="en-GB" sz="1800">
                <a:solidFill>
                  <a:srgbClr val="292929"/>
                </a:solidFill>
                <a:highlight>
                  <a:srgbClr val="FFFFFF"/>
                </a:highlight>
                <a:latin typeface="Georgia"/>
                <a:ea typeface="Georgia"/>
                <a:cs typeface="Georgia"/>
                <a:sym typeface="Georgia"/>
              </a:rPr>
              <a:t>Introduction</a:t>
            </a:r>
            <a:endParaRPr b="1" sz="18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Clr>
                <a:srgbClr val="292929"/>
              </a:buClr>
              <a:buSzPts val="1800"/>
              <a:buFont typeface="Georgia"/>
              <a:buAutoNum type="arabicPeriod"/>
            </a:pPr>
            <a:r>
              <a:rPr b="1" lang="en-GB" sz="1800">
                <a:solidFill>
                  <a:srgbClr val="292929"/>
                </a:solidFill>
                <a:highlight>
                  <a:srgbClr val="FFFFFF"/>
                </a:highlight>
                <a:latin typeface="Georgia"/>
                <a:ea typeface="Georgia"/>
                <a:cs typeface="Georgia"/>
                <a:sym typeface="Georgia"/>
              </a:rPr>
              <a:t>Data description</a:t>
            </a:r>
            <a:endParaRPr b="1" sz="18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Clr>
                <a:srgbClr val="292929"/>
              </a:buClr>
              <a:buSzPts val="1800"/>
              <a:buFont typeface="Georgia"/>
              <a:buAutoNum type="arabicPeriod"/>
            </a:pPr>
            <a:r>
              <a:rPr b="1" lang="en-GB" sz="1800">
                <a:solidFill>
                  <a:srgbClr val="292929"/>
                </a:solidFill>
                <a:highlight>
                  <a:srgbClr val="FFFFFF"/>
                </a:highlight>
                <a:latin typeface="Georgia"/>
                <a:ea typeface="Georgia"/>
                <a:cs typeface="Georgia"/>
                <a:sym typeface="Georgia"/>
              </a:rPr>
              <a:t>Exploratory data analysis</a:t>
            </a:r>
            <a:endParaRPr b="1" sz="18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Clr>
                <a:srgbClr val="292929"/>
              </a:buClr>
              <a:buSzPts val="1800"/>
              <a:buFont typeface="Georgia"/>
              <a:buAutoNum type="arabicPeriod"/>
            </a:pPr>
            <a:r>
              <a:rPr b="1" lang="en-GB" sz="1800">
                <a:solidFill>
                  <a:srgbClr val="292929"/>
                </a:solidFill>
                <a:highlight>
                  <a:srgbClr val="FFFFFF"/>
                </a:highlight>
                <a:latin typeface="Georgia"/>
                <a:ea typeface="Georgia"/>
                <a:cs typeface="Georgia"/>
                <a:sym typeface="Georgia"/>
              </a:rPr>
              <a:t>Data preparation and pre processing</a:t>
            </a:r>
            <a:endParaRPr b="1" sz="18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Clr>
                <a:srgbClr val="292929"/>
              </a:buClr>
              <a:buSzPts val="1800"/>
              <a:buFont typeface="Georgia"/>
              <a:buAutoNum type="arabicPeriod"/>
            </a:pPr>
            <a:r>
              <a:rPr b="1" lang="en-GB" sz="1800">
                <a:solidFill>
                  <a:srgbClr val="292929"/>
                </a:solidFill>
                <a:highlight>
                  <a:srgbClr val="FFFFFF"/>
                </a:highlight>
                <a:latin typeface="Georgia"/>
                <a:ea typeface="Georgia"/>
                <a:cs typeface="Georgia"/>
                <a:sym typeface="Georgia"/>
              </a:rPr>
              <a:t>Imputation</a:t>
            </a:r>
            <a:endParaRPr b="1" sz="18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Clr>
                <a:srgbClr val="292929"/>
              </a:buClr>
              <a:buSzPts val="1800"/>
              <a:buFont typeface="Georgia"/>
              <a:buAutoNum type="arabicPeriod"/>
            </a:pPr>
            <a:r>
              <a:rPr b="1" lang="en-GB" sz="1800">
                <a:solidFill>
                  <a:srgbClr val="292929"/>
                </a:solidFill>
                <a:highlight>
                  <a:srgbClr val="FFFFFF"/>
                </a:highlight>
                <a:latin typeface="Georgia"/>
                <a:ea typeface="Georgia"/>
                <a:cs typeface="Georgia"/>
                <a:sym typeface="Georgia"/>
              </a:rPr>
              <a:t>Encoding</a:t>
            </a:r>
            <a:endParaRPr b="1" sz="18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Clr>
                <a:srgbClr val="292929"/>
              </a:buClr>
              <a:buSzPts val="1800"/>
              <a:buFont typeface="Georgia"/>
              <a:buAutoNum type="arabicPeriod"/>
            </a:pPr>
            <a:r>
              <a:rPr b="1" lang="en-GB" sz="1800">
                <a:solidFill>
                  <a:srgbClr val="292929"/>
                </a:solidFill>
                <a:highlight>
                  <a:srgbClr val="FFFFFF"/>
                </a:highlight>
                <a:latin typeface="Georgia"/>
                <a:ea typeface="Georgia"/>
                <a:cs typeface="Georgia"/>
                <a:sym typeface="Georgia"/>
              </a:rPr>
              <a:t>Models</a:t>
            </a:r>
            <a:endParaRPr b="1" sz="1800">
              <a:solidFill>
                <a:srgbClr val="292929"/>
              </a:solidFill>
              <a:highlight>
                <a:srgbClr val="FFFFFF"/>
              </a:highlight>
              <a:latin typeface="Georgia"/>
              <a:ea typeface="Georgia"/>
              <a:cs typeface="Georgia"/>
              <a:sym typeface="Georgia"/>
            </a:endParaRPr>
          </a:p>
          <a:p>
            <a:pPr indent="-342900" lvl="1" marL="914400" rtl="0" algn="l">
              <a:spcBef>
                <a:spcPts val="0"/>
              </a:spcBef>
              <a:spcAft>
                <a:spcPts val="0"/>
              </a:spcAft>
              <a:buClr>
                <a:srgbClr val="292929"/>
              </a:buClr>
              <a:buSzPts val="1800"/>
              <a:buFont typeface="Georgia"/>
              <a:buChar char="○"/>
            </a:pPr>
            <a:r>
              <a:rPr b="1" lang="en-GB" sz="1800">
                <a:solidFill>
                  <a:srgbClr val="292929"/>
                </a:solidFill>
                <a:highlight>
                  <a:srgbClr val="FFFFFF"/>
                </a:highlight>
                <a:latin typeface="Georgia"/>
                <a:ea typeface="Georgia"/>
                <a:cs typeface="Georgia"/>
                <a:sym typeface="Georgia"/>
              </a:rPr>
              <a:t>Random forest</a:t>
            </a:r>
            <a:endParaRPr b="1" sz="1800">
              <a:solidFill>
                <a:srgbClr val="292929"/>
              </a:solidFill>
              <a:highlight>
                <a:srgbClr val="FFFFFF"/>
              </a:highlight>
              <a:latin typeface="Georgia"/>
              <a:ea typeface="Georgia"/>
              <a:cs typeface="Georgia"/>
              <a:sym typeface="Georgia"/>
            </a:endParaRPr>
          </a:p>
          <a:p>
            <a:pPr indent="-342900" lvl="1" marL="914400" rtl="0" algn="l">
              <a:spcBef>
                <a:spcPts val="0"/>
              </a:spcBef>
              <a:spcAft>
                <a:spcPts val="0"/>
              </a:spcAft>
              <a:buClr>
                <a:srgbClr val="292929"/>
              </a:buClr>
              <a:buSzPts val="1800"/>
              <a:buFont typeface="Georgia"/>
              <a:buChar char="○"/>
            </a:pPr>
            <a:r>
              <a:rPr b="1" lang="en-GB" sz="1800">
                <a:solidFill>
                  <a:srgbClr val="292929"/>
                </a:solidFill>
                <a:highlight>
                  <a:srgbClr val="FFFFFF"/>
                </a:highlight>
                <a:latin typeface="Georgia"/>
                <a:ea typeface="Georgia"/>
                <a:cs typeface="Georgia"/>
                <a:sym typeface="Georgia"/>
              </a:rPr>
              <a:t>Gradient boosted tree</a:t>
            </a:r>
            <a:endParaRPr b="1" sz="1800">
              <a:solidFill>
                <a:srgbClr val="292929"/>
              </a:solidFill>
              <a:highlight>
                <a:srgbClr val="FFFFFF"/>
              </a:highlight>
              <a:latin typeface="Georgia"/>
              <a:ea typeface="Georgia"/>
              <a:cs typeface="Georgia"/>
              <a:sym typeface="Georgia"/>
            </a:endParaRPr>
          </a:p>
          <a:p>
            <a:pPr indent="-342900" lvl="1" marL="914400" rtl="0" algn="l">
              <a:spcBef>
                <a:spcPts val="0"/>
              </a:spcBef>
              <a:spcAft>
                <a:spcPts val="0"/>
              </a:spcAft>
              <a:buClr>
                <a:srgbClr val="292929"/>
              </a:buClr>
              <a:buSzPts val="1800"/>
              <a:buFont typeface="Georgia"/>
              <a:buChar char="○"/>
            </a:pPr>
            <a:r>
              <a:rPr b="1" lang="en-GB" sz="1800">
                <a:solidFill>
                  <a:srgbClr val="292929"/>
                </a:solidFill>
                <a:highlight>
                  <a:srgbClr val="FFFFFF"/>
                </a:highlight>
                <a:latin typeface="Georgia"/>
                <a:ea typeface="Georgia"/>
                <a:cs typeface="Georgia"/>
                <a:sym typeface="Georgia"/>
              </a:rPr>
              <a:t>Linear Regression</a:t>
            </a:r>
            <a:endParaRPr b="1" sz="18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Clr>
                <a:srgbClr val="292929"/>
              </a:buClr>
              <a:buSzPts val="1800"/>
              <a:buFont typeface="Georgia"/>
              <a:buAutoNum type="arabicPeriod"/>
            </a:pPr>
            <a:r>
              <a:rPr b="1" lang="en-GB" sz="1800">
                <a:solidFill>
                  <a:srgbClr val="292929"/>
                </a:solidFill>
                <a:highlight>
                  <a:srgbClr val="FFFFFF"/>
                </a:highlight>
                <a:latin typeface="Georgia"/>
                <a:ea typeface="Georgia"/>
                <a:cs typeface="Georgia"/>
                <a:sym typeface="Georgia"/>
              </a:rPr>
              <a:t>Evaluation</a:t>
            </a:r>
            <a:endParaRPr b="1" sz="18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Clr>
                <a:srgbClr val="292929"/>
              </a:buClr>
              <a:buSzPts val="1800"/>
              <a:buFont typeface="Georgia"/>
              <a:buAutoNum type="arabicPeriod"/>
            </a:pPr>
            <a:r>
              <a:rPr b="1" lang="en-GB" sz="1800">
                <a:solidFill>
                  <a:srgbClr val="292929"/>
                </a:solidFill>
                <a:highlight>
                  <a:srgbClr val="FFFFFF"/>
                </a:highlight>
                <a:latin typeface="Georgia"/>
                <a:ea typeface="Georgia"/>
                <a:cs typeface="Georgia"/>
                <a:sym typeface="Georgia"/>
              </a:rPr>
              <a:t>Conclusion</a:t>
            </a:r>
            <a:endParaRPr b="1" sz="18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114" name="Google Shape;114;p17"/>
          <p:cNvSpPr txBox="1"/>
          <p:nvPr>
            <p:ph idx="1" type="body"/>
          </p:nvPr>
        </p:nvSpPr>
        <p:spPr>
          <a:xfrm>
            <a:off x="1232175" y="1088875"/>
            <a:ext cx="7030500" cy="36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292929"/>
              </a:solidFill>
              <a:highlight>
                <a:srgbClr val="FFFFFF"/>
              </a:highlight>
              <a:latin typeface="Georgia"/>
              <a:ea typeface="Georgia"/>
              <a:cs typeface="Georgia"/>
              <a:sym typeface="Georgia"/>
            </a:endParaRPr>
          </a:p>
          <a:p>
            <a:pPr indent="-342900" lvl="0" marL="457200" rtl="0" algn="l">
              <a:spcBef>
                <a:spcPts val="1200"/>
              </a:spcBef>
              <a:spcAft>
                <a:spcPts val="0"/>
              </a:spcAft>
              <a:buClr>
                <a:srgbClr val="292929"/>
              </a:buClr>
              <a:buSzPts val="1800"/>
              <a:buFont typeface="Georgia"/>
              <a:buChar char="●"/>
            </a:pPr>
            <a:r>
              <a:rPr lang="en-GB">
                <a:solidFill>
                  <a:srgbClr val="292929"/>
                </a:solidFill>
                <a:highlight>
                  <a:srgbClr val="FFFFFF"/>
                </a:highlight>
                <a:latin typeface="Georgia"/>
                <a:ea typeface="Georgia"/>
                <a:cs typeface="Georgia"/>
                <a:sym typeface="Georgia"/>
              </a:rPr>
              <a:t>Sometimes selling your used car becomes crucial as we are not able to identify its fair price accurately. The depreciation of a car depends on a variety of factors so the car owner needs to be aware of the worth of their vehicle.</a:t>
            </a:r>
            <a:endParaRPr>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Clr>
                <a:srgbClr val="292929"/>
              </a:buClr>
              <a:buSzPts val="1800"/>
              <a:buFont typeface="Georgia"/>
              <a:buChar char="●"/>
            </a:pPr>
            <a:r>
              <a:rPr lang="en-GB">
                <a:solidFill>
                  <a:srgbClr val="292929"/>
                </a:solidFill>
                <a:highlight>
                  <a:srgbClr val="FFFFFF"/>
                </a:highlight>
                <a:latin typeface="Georgia"/>
                <a:ea typeface="Georgia"/>
                <a:cs typeface="Georgia"/>
                <a:sym typeface="Georgia"/>
              </a:rPr>
              <a:t> With the rapid expansion of Machine Learning, this problem can also be solved by minimizing human efforts and time. Let’s see an end-to-end solution for a similar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1205125" y="300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description</a:t>
            </a:r>
            <a:endParaRPr/>
          </a:p>
        </p:txBody>
      </p:sp>
      <p:sp>
        <p:nvSpPr>
          <p:cNvPr id="120" name="Google Shape;120;p18"/>
          <p:cNvSpPr txBox="1"/>
          <p:nvPr>
            <p:ph idx="1" type="body"/>
          </p:nvPr>
        </p:nvSpPr>
        <p:spPr>
          <a:xfrm>
            <a:off x="716375" y="1203500"/>
            <a:ext cx="7392900" cy="3177900"/>
          </a:xfrm>
          <a:prstGeom prst="rect">
            <a:avLst/>
          </a:prstGeom>
        </p:spPr>
        <p:txBody>
          <a:bodyPr anchorCtr="0" anchor="t" bIns="91425" lIns="91425" spcFirstLastPara="1" rIns="91425" wrap="square" tIns="91425">
            <a:normAutofit lnSpcReduction="10000"/>
          </a:bodyPr>
          <a:lstStyle/>
          <a:p>
            <a:pPr indent="0" lvl="0" marL="0" rtl="0" algn="just">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292929"/>
              </a:buClr>
              <a:buSzPts val="1500"/>
              <a:buFont typeface="Georgia"/>
              <a:buChar char="❖"/>
            </a:pPr>
            <a:r>
              <a:rPr lang="en-GB" sz="1700">
                <a:solidFill>
                  <a:srgbClr val="292929"/>
                </a:solidFill>
                <a:highlight>
                  <a:srgbClr val="FFFFFF"/>
                </a:highlight>
                <a:latin typeface="Georgia"/>
                <a:ea typeface="Georgia"/>
                <a:cs typeface="Georgia"/>
                <a:sym typeface="Georgia"/>
              </a:rPr>
              <a:t>The dataset used for the purpose of this report was downloaded from </a:t>
            </a:r>
            <a:r>
              <a:rPr lang="en-GB" sz="17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https://www.kaggle.com/datasets/austinreese/craigslist-carstrucks-data</a:t>
            </a:r>
            <a:endParaRPr sz="2000">
              <a:solidFill>
                <a:srgbClr val="292929"/>
              </a:solidFill>
              <a:highlight>
                <a:srgbClr val="FFFFFF"/>
              </a:highlight>
              <a:latin typeface="Georgia"/>
              <a:ea typeface="Georgia"/>
              <a:cs typeface="Georgia"/>
              <a:sym typeface="Georgia"/>
            </a:endParaRPr>
          </a:p>
          <a:p>
            <a:pPr indent="-323850" lvl="0" marL="457200" rtl="0" algn="l">
              <a:lnSpc>
                <a:spcPct val="150000"/>
              </a:lnSpc>
              <a:spcBef>
                <a:spcPts val="0"/>
              </a:spcBef>
              <a:spcAft>
                <a:spcPts val="0"/>
              </a:spcAft>
              <a:buSzPts val="1500"/>
              <a:buFont typeface="Times New Roman"/>
              <a:buChar char="❖"/>
            </a:pPr>
            <a:r>
              <a:rPr lang="en-GB" sz="1700">
                <a:solidFill>
                  <a:srgbClr val="292929"/>
                </a:solidFill>
                <a:highlight>
                  <a:srgbClr val="FFFFFF"/>
                </a:highlight>
                <a:latin typeface="Georgia"/>
                <a:ea typeface="Georgia"/>
                <a:cs typeface="Georgia"/>
                <a:sym typeface="Georgia"/>
              </a:rPr>
              <a:t>The data set consist of 4.5L Rows &amp; 26 columns. </a:t>
            </a:r>
            <a:endParaRPr sz="1700">
              <a:solidFill>
                <a:srgbClr val="292929"/>
              </a:solidFill>
              <a:highlight>
                <a:srgbClr val="FFFFFF"/>
              </a:highlight>
              <a:latin typeface="Georgia"/>
              <a:ea typeface="Georgia"/>
              <a:cs typeface="Georgia"/>
              <a:sym typeface="Georgia"/>
            </a:endParaRPr>
          </a:p>
          <a:p>
            <a:pPr indent="-336550" lvl="0" marL="457200" rtl="0" algn="l">
              <a:lnSpc>
                <a:spcPct val="150000"/>
              </a:lnSpc>
              <a:spcBef>
                <a:spcPts val="0"/>
              </a:spcBef>
              <a:spcAft>
                <a:spcPts val="0"/>
              </a:spcAft>
              <a:buClr>
                <a:srgbClr val="292929"/>
              </a:buClr>
              <a:buSzPts val="1700"/>
              <a:buFont typeface="Georgia"/>
              <a:buChar char="❖"/>
            </a:pPr>
            <a:r>
              <a:rPr lang="en-GB" sz="1700">
                <a:solidFill>
                  <a:srgbClr val="292929"/>
                </a:solidFill>
                <a:highlight>
                  <a:srgbClr val="FFFFFF"/>
                </a:highlight>
                <a:latin typeface="Georgia"/>
                <a:ea typeface="Georgia"/>
                <a:cs typeface="Georgia"/>
                <a:sym typeface="Georgia"/>
              </a:rPr>
              <a:t>Some of the features used to predict the price are year , Region , Manufacturer , Model , Cylinder , Fuels , odometer , Transmission , Size Type , Paint Color  &amp; Description. </a:t>
            </a:r>
            <a:endParaRPr sz="1700">
              <a:solidFill>
                <a:srgbClr val="292929"/>
              </a:solidFill>
              <a:highlight>
                <a:srgbClr val="FFFFFF"/>
              </a:highlight>
              <a:latin typeface="Georgia"/>
              <a:ea typeface="Georgia"/>
              <a:cs typeface="Georgia"/>
              <a:sym typeface="Georgia"/>
            </a:endParaRPr>
          </a:p>
          <a:p>
            <a:pPr indent="0" lvl="0" marL="457200" rtl="0" algn="l">
              <a:lnSpc>
                <a:spcPct val="150000"/>
              </a:lnSpc>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146200" y="146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Performance Metrics</a:t>
            </a:r>
            <a:endParaRPr/>
          </a:p>
        </p:txBody>
      </p:sp>
      <p:sp>
        <p:nvSpPr>
          <p:cNvPr id="126" name="Google Shape;126;p19"/>
          <p:cNvSpPr txBox="1"/>
          <p:nvPr>
            <p:ph idx="1" type="body"/>
          </p:nvPr>
        </p:nvSpPr>
        <p:spPr>
          <a:xfrm>
            <a:off x="647200" y="1146175"/>
            <a:ext cx="7806000" cy="33855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50000"/>
              </a:lnSpc>
              <a:spcBef>
                <a:spcPts val="0"/>
              </a:spcBef>
              <a:spcAft>
                <a:spcPts val="0"/>
              </a:spcAft>
              <a:buNone/>
            </a:pPr>
            <a:r>
              <a:rPr lang="en-GB" sz="1700">
                <a:solidFill>
                  <a:srgbClr val="292929"/>
                </a:solidFill>
                <a:highlight>
                  <a:srgbClr val="FFFFFF"/>
                </a:highlight>
                <a:latin typeface="Georgia"/>
                <a:ea typeface="Georgia"/>
                <a:cs typeface="Georgia"/>
                <a:sym typeface="Georgia"/>
              </a:rPr>
              <a:t>We shall be evaluating 3 machine learning techniques in this paper - </a:t>
            </a:r>
            <a:endParaRPr sz="1700">
              <a:solidFill>
                <a:srgbClr val="292929"/>
              </a:solidFill>
              <a:highlight>
                <a:srgbClr val="FFFFFF"/>
              </a:highlight>
              <a:latin typeface="Georgia"/>
              <a:ea typeface="Georgia"/>
              <a:cs typeface="Georgia"/>
              <a:sym typeface="Georgia"/>
            </a:endParaRPr>
          </a:p>
          <a:p>
            <a:pPr indent="-328453" lvl="0" marL="457200" marR="0" rtl="0" algn="l">
              <a:lnSpc>
                <a:spcPct val="150000"/>
              </a:lnSpc>
              <a:spcBef>
                <a:spcPts val="1200"/>
              </a:spcBef>
              <a:spcAft>
                <a:spcPts val="0"/>
              </a:spcAft>
              <a:buClr>
                <a:srgbClr val="292929"/>
              </a:buClr>
              <a:buSzPct val="100000"/>
              <a:buFont typeface="Georgia"/>
              <a:buChar char="❖"/>
            </a:pPr>
            <a:r>
              <a:rPr lang="en-GB" sz="1700">
                <a:solidFill>
                  <a:srgbClr val="292929"/>
                </a:solidFill>
                <a:highlight>
                  <a:srgbClr val="FFFFFF"/>
                </a:highlight>
                <a:latin typeface="Georgia"/>
                <a:ea typeface="Georgia"/>
                <a:cs typeface="Georgia"/>
                <a:sym typeface="Georgia"/>
              </a:rPr>
              <a:t>Linear Regression</a:t>
            </a:r>
            <a:endParaRPr sz="1700">
              <a:solidFill>
                <a:srgbClr val="292929"/>
              </a:solidFill>
              <a:highlight>
                <a:srgbClr val="FFFFFF"/>
              </a:highlight>
              <a:latin typeface="Georgia"/>
              <a:ea typeface="Georgia"/>
              <a:cs typeface="Georgia"/>
              <a:sym typeface="Georgia"/>
            </a:endParaRPr>
          </a:p>
          <a:p>
            <a:pPr indent="-328453" lvl="0" marL="457200" marR="0" rtl="0" algn="l">
              <a:lnSpc>
                <a:spcPct val="150000"/>
              </a:lnSpc>
              <a:spcBef>
                <a:spcPts val="0"/>
              </a:spcBef>
              <a:spcAft>
                <a:spcPts val="0"/>
              </a:spcAft>
              <a:buClr>
                <a:srgbClr val="292929"/>
              </a:buClr>
              <a:buSzPct val="100000"/>
              <a:buFont typeface="Georgia"/>
              <a:buChar char="❖"/>
            </a:pPr>
            <a:r>
              <a:rPr lang="en-GB" sz="1700">
                <a:solidFill>
                  <a:srgbClr val="292929"/>
                </a:solidFill>
                <a:highlight>
                  <a:srgbClr val="FFFFFF"/>
                </a:highlight>
                <a:latin typeface="Georgia"/>
                <a:ea typeface="Georgia"/>
                <a:cs typeface="Georgia"/>
                <a:sym typeface="Georgia"/>
              </a:rPr>
              <a:t>GBT regressor</a:t>
            </a:r>
            <a:endParaRPr sz="1700">
              <a:solidFill>
                <a:srgbClr val="292929"/>
              </a:solidFill>
              <a:highlight>
                <a:srgbClr val="FFFFFF"/>
              </a:highlight>
              <a:latin typeface="Georgia"/>
              <a:ea typeface="Georgia"/>
              <a:cs typeface="Georgia"/>
              <a:sym typeface="Georgia"/>
            </a:endParaRPr>
          </a:p>
          <a:p>
            <a:pPr indent="-328453" lvl="0" marL="457200" marR="0" rtl="0" algn="l">
              <a:lnSpc>
                <a:spcPct val="150000"/>
              </a:lnSpc>
              <a:spcBef>
                <a:spcPts val="0"/>
              </a:spcBef>
              <a:spcAft>
                <a:spcPts val="0"/>
              </a:spcAft>
              <a:buClr>
                <a:srgbClr val="292929"/>
              </a:buClr>
              <a:buSzPct val="100000"/>
              <a:buFont typeface="Georgia"/>
              <a:buChar char="❖"/>
            </a:pPr>
            <a:r>
              <a:rPr lang="en-GB" sz="1700">
                <a:solidFill>
                  <a:srgbClr val="292929"/>
                </a:solidFill>
                <a:highlight>
                  <a:srgbClr val="FFFFFF"/>
                </a:highlight>
                <a:latin typeface="Georgia"/>
                <a:ea typeface="Georgia"/>
                <a:cs typeface="Georgia"/>
                <a:sym typeface="Georgia"/>
              </a:rPr>
              <a:t>Random Forest</a:t>
            </a:r>
            <a:endParaRPr sz="1700">
              <a:solidFill>
                <a:srgbClr val="292929"/>
              </a:solidFill>
              <a:highlight>
                <a:srgbClr val="FFFFFF"/>
              </a:highlight>
              <a:latin typeface="Georgia"/>
              <a:ea typeface="Georgia"/>
              <a:cs typeface="Georgia"/>
              <a:sym typeface="Georgia"/>
            </a:endParaRPr>
          </a:p>
          <a:p>
            <a:pPr indent="0" lvl="0" marL="0" marR="0" rtl="0" algn="l">
              <a:lnSpc>
                <a:spcPct val="150000"/>
              </a:lnSpc>
              <a:spcBef>
                <a:spcPts val="1200"/>
              </a:spcBef>
              <a:spcAft>
                <a:spcPts val="0"/>
              </a:spcAft>
              <a:buNone/>
            </a:pPr>
            <a:r>
              <a:rPr lang="en-GB" sz="1700">
                <a:solidFill>
                  <a:srgbClr val="292929"/>
                </a:solidFill>
                <a:highlight>
                  <a:srgbClr val="FFFFFF"/>
                </a:highlight>
                <a:latin typeface="Georgia"/>
                <a:ea typeface="Georgia"/>
                <a:cs typeface="Georgia"/>
                <a:sym typeface="Georgia"/>
              </a:rPr>
              <a:t>The evaluation of the machine learning models shall be done on the basis of -</a:t>
            </a:r>
            <a:endParaRPr sz="1700">
              <a:solidFill>
                <a:srgbClr val="292929"/>
              </a:solidFill>
              <a:highlight>
                <a:srgbClr val="FFFFFF"/>
              </a:highlight>
              <a:latin typeface="Georgia"/>
              <a:ea typeface="Georgia"/>
              <a:cs typeface="Georgia"/>
              <a:sym typeface="Georgia"/>
            </a:endParaRPr>
          </a:p>
          <a:p>
            <a:pPr indent="-334327" lvl="0" marL="457200" rtl="0" algn="just">
              <a:lnSpc>
                <a:spcPct val="200000"/>
              </a:lnSpc>
              <a:spcBef>
                <a:spcPts val="1200"/>
              </a:spcBef>
              <a:spcAft>
                <a:spcPts val="0"/>
              </a:spcAft>
              <a:buClr>
                <a:srgbClr val="000000"/>
              </a:buClr>
              <a:buSzPct val="100000"/>
              <a:buFont typeface="Times New Roman"/>
              <a:buAutoNum type="arabicPeriod"/>
            </a:pPr>
            <a:r>
              <a:rPr lang="en-GB" sz="1800">
                <a:solidFill>
                  <a:srgbClr val="000000"/>
                </a:solidFill>
                <a:latin typeface="Times New Roman"/>
                <a:ea typeface="Times New Roman"/>
                <a:cs typeface="Times New Roman"/>
                <a:sym typeface="Times New Roman"/>
              </a:rPr>
              <a:t>Mean Absolute Error (MAE)</a:t>
            </a:r>
            <a:endParaRPr sz="1800">
              <a:solidFill>
                <a:srgbClr val="000000"/>
              </a:solidFill>
              <a:latin typeface="Times New Roman"/>
              <a:ea typeface="Times New Roman"/>
              <a:cs typeface="Times New Roman"/>
              <a:sym typeface="Times New Roman"/>
            </a:endParaRPr>
          </a:p>
          <a:p>
            <a:pPr indent="-334327" lvl="0" marL="457200" rtl="0" algn="just">
              <a:lnSpc>
                <a:spcPct val="200000"/>
              </a:lnSpc>
              <a:spcBef>
                <a:spcPts val="0"/>
              </a:spcBef>
              <a:spcAft>
                <a:spcPts val="0"/>
              </a:spcAft>
              <a:buClr>
                <a:srgbClr val="000000"/>
              </a:buClr>
              <a:buSzPct val="100000"/>
              <a:buFont typeface="Times New Roman"/>
              <a:buAutoNum type="arabicPeriod"/>
            </a:pPr>
            <a:r>
              <a:rPr lang="en-GB" sz="1800">
                <a:solidFill>
                  <a:srgbClr val="000000"/>
                </a:solidFill>
                <a:latin typeface="Times New Roman"/>
                <a:ea typeface="Times New Roman"/>
                <a:cs typeface="Times New Roman"/>
                <a:sym typeface="Times New Roman"/>
              </a:rPr>
              <a:t>Root </a:t>
            </a:r>
            <a:r>
              <a:rPr lang="en-GB" sz="1800">
                <a:solidFill>
                  <a:srgbClr val="000000"/>
                </a:solidFill>
                <a:latin typeface="Times New Roman"/>
                <a:ea typeface="Times New Roman"/>
                <a:cs typeface="Times New Roman"/>
                <a:sym typeface="Times New Roman"/>
              </a:rPr>
              <a:t>Mean Absolute Error (</a:t>
            </a:r>
            <a:r>
              <a:rPr lang="en-GB" sz="1800">
                <a:solidFill>
                  <a:srgbClr val="000000"/>
                </a:solidFill>
                <a:latin typeface="Times New Roman"/>
                <a:ea typeface="Times New Roman"/>
                <a:cs typeface="Times New Roman"/>
                <a:sym typeface="Times New Roman"/>
              </a:rPr>
              <a:t>RMSE)</a:t>
            </a:r>
            <a:endParaRPr sz="1800">
              <a:solidFill>
                <a:srgbClr val="000000"/>
              </a:solidFill>
              <a:latin typeface="Times New Roman"/>
              <a:ea typeface="Times New Roman"/>
              <a:cs typeface="Times New Roman"/>
              <a:sym typeface="Times New Roman"/>
            </a:endParaRPr>
          </a:p>
          <a:p>
            <a:pPr indent="-334327" lvl="0" marL="457200" rtl="0" algn="just">
              <a:lnSpc>
                <a:spcPct val="200000"/>
              </a:lnSpc>
              <a:spcBef>
                <a:spcPts val="0"/>
              </a:spcBef>
              <a:spcAft>
                <a:spcPts val="0"/>
              </a:spcAft>
              <a:buClr>
                <a:srgbClr val="000000"/>
              </a:buClr>
              <a:buSzPct val="100000"/>
              <a:buFont typeface="Times New Roman"/>
              <a:buAutoNum type="arabicPeriod"/>
            </a:pPr>
            <a:r>
              <a:rPr lang="en-GB" sz="1800">
                <a:solidFill>
                  <a:srgbClr val="000000"/>
                </a:solidFill>
                <a:latin typeface="Times New Roman"/>
                <a:ea typeface="Times New Roman"/>
                <a:cs typeface="Times New Roman"/>
                <a:sym typeface="Times New Roman"/>
              </a:rPr>
              <a:t>R2 score</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303800" y="226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Evaluation </a:t>
            </a:r>
            <a:r>
              <a:rPr lang="en-GB"/>
              <a:t>Metrics</a:t>
            </a:r>
            <a:r>
              <a:rPr lang="en-GB"/>
              <a:t> </a:t>
            </a:r>
            <a:endParaRPr/>
          </a:p>
        </p:txBody>
      </p:sp>
      <p:sp>
        <p:nvSpPr>
          <p:cNvPr id="132" name="Google Shape;132;p20"/>
          <p:cNvSpPr txBox="1"/>
          <p:nvPr>
            <p:ph idx="1" type="body"/>
          </p:nvPr>
        </p:nvSpPr>
        <p:spPr>
          <a:xfrm>
            <a:off x="1303800" y="1060225"/>
            <a:ext cx="7030500" cy="3471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sz="1600">
                <a:solidFill>
                  <a:srgbClr val="292929"/>
                </a:solidFill>
                <a:highlight>
                  <a:srgbClr val="FFFFFF"/>
                </a:highlight>
                <a:latin typeface="Georgia"/>
                <a:ea typeface="Georgia"/>
                <a:cs typeface="Georgia"/>
                <a:sym typeface="Georgia"/>
              </a:rPr>
              <a:t>Root Mean squared error</a:t>
            </a:r>
            <a:r>
              <a:rPr lang="en-GB" sz="1600">
                <a:solidFill>
                  <a:srgbClr val="292929"/>
                </a:solidFill>
                <a:highlight>
                  <a:srgbClr val="FFFFFF"/>
                </a:highlight>
                <a:latin typeface="Georgia"/>
                <a:ea typeface="Georgia"/>
                <a:cs typeface="Georgia"/>
                <a:sym typeface="Georgia"/>
              </a:rPr>
              <a:t> -</a:t>
            </a:r>
            <a:r>
              <a:rPr lang="en-GB" sz="1600">
                <a:solidFill>
                  <a:srgbClr val="000000"/>
                </a:solidFill>
                <a:latin typeface="Times New Roman"/>
                <a:ea typeface="Times New Roman"/>
                <a:cs typeface="Times New Roman"/>
                <a:sym typeface="Times New Roman"/>
              </a:rPr>
              <a:t>RMSE is a measure of how spread out these residuals are. In other words, it tells you how concentrated the data is around the line of best fit. </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SzPts val="1600"/>
              <a:buChar char="❖"/>
            </a:pPr>
            <a:r>
              <a:rPr b="1" lang="en-GB" sz="1600">
                <a:solidFill>
                  <a:srgbClr val="292929"/>
                </a:solidFill>
                <a:highlight>
                  <a:srgbClr val="FFFFFF"/>
                </a:highlight>
                <a:latin typeface="Georgia"/>
                <a:ea typeface="Georgia"/>
                <a:cs typeface="Georgia"/>
                <a:sym typeface="Georgia"/>
              </a:rPr>
              <a:t>R2(coefficient of determination) regression score function</a:t>
            </a:r>
            <a:r>
              <a:rPr lang="en-GB" sz="1600">
                <a:solidFill>
                  <a:srgbClr val="292929"/>
                </a:solidFill>
                <a:highlight>
                  <a:srgbClr val="FFFFFF"/>
                </a:highlight>
                <a:latin typeface="Georgia"/>
                <a:ea typeface="Georgia"/>
                <a:cs typeface="Georgia"/>
                <a:sym typeface="Georgia"/>
              </a:rPr>
              <a:t>- </a:t>
            </a:r>
            <a:r>
              <a:rPr lang="en-GB" sz="1600">
                <a:solidFill>
                  <a:srgbClr val="111111"/>
                </a:solidFill>
                <a:highlight>
                  <a:srgbClr val="FFFFFF"/>
                </a:highlight>
                <a:latin typeface="Times New Roman"/>
                <a:ea typeface="Times New Roman"/>
                <a:cs typeface="Times New Roman"/>
                <a:sym typeface="Times New Roman"/>
              </a:rPr>
              <a:t> is a statistical measure that represents the proportion of the variance for a dependent variable that's explained by an independent variable or variables in a regression model.</a:t>
            </a:r>
            <a:r>
              <a:rPr lang="en-GB" sz="1600">
                <a:solidFill>
                  <a:srgbClr val="212529"/>
                </a:solidFill>
                <a:highlight>
                  <a:srgbClr val="FFFFFF"/>
                </a:highlight>
                <a:latin typeface="Times New Roman"/>
                <a:ea typeface="Times New Roman"/>
                <a:cs typeface="Times New Roman"/>
                <a:sym typeface="Times New Roman"/>
              </a:rPr>
              <a:t>Best possible score is 1.0 and it can be negative (because the model can be arbitrarily worse).</a:t>
            </a:r>
            <a:endParaRPr sz="1600">
              <a:solidFill>
                <a:srgbClr val="292929"/>
              </a:solidFill>
              <a:highlight>
                <a:srgbClr val="FFFFFF"/>
              </a:highlight>
              <a:latin typeface="Georgia"/>
              <a:ea typeface="Georgia"/>
              <a:cs typeface="Georgia"/>
              <a:sym typeface="Georgia"/>
            </a:endParaRPr>
          </a:p>
          <a:p>
            <a:pPr indent="-317500" lvl="0" marL="457200" rtl="0" algn="l">
              <a:spcBef>
                <a:spcPts val="0"/>
              </a:spcBef>
              <a:spcAft>
                <a:spcPts val="0"/>
              </a:spcAft>
              <a:buSzPts val="1400"/>
              <a:buChar char="❖"/>
            </a:pPr>
            <a:r>
              <a:rPr b="1" lang="en-GB" sz="1600">
                <a:solidFill>
                  <a:srgbClr val="292929"/>
                </a:solidFill>
                <a:highlight>
                  <a:srgbClr val="FFFFFF"/>
                </a:highlight>
                <a:latin typeface="Georgia"/>
                <a:ea typeface="Georgia"/>
                <a:cs typeface="Georgia"/>
                <a:sym typeface="Georgia"/>
              </a:rPr>
              <a:t>Mean absolute error </a:t>
            </a:r>
            <a:r>
              <a:rPr lang="en-GB" sz="1600">
                <a:solidFill>
                  <a:srgbClr val="292929"/>
                </a:solidFill>
                <a:highlight>
                  <a:srgbClr val="FFFFFF"/>
                </a:highlight>
                <a:latin typeface="Georgia"/>
                <a:ea typeface="Georgia"/>
                <a:cs typeface="Georgia"/>
                <a:sym typeface="Georgia"/>
              </a:rPr>
              <a:t>-</a:t>
            </a:r>
            <a:r>
              <a:rPr lang="en-GB" sz="1600">
                <a:solidFill>
                  <a:srgbClr val="000000"/>
                </a:solidFill>
                <a:latin typeface="Times New Roman"/>
                <a:ea typeface="Times New Roman"/>
                <a:cs typeface="Times New Roman"/>
                <a:sym typeface="Times New Roman"/>
              </a:rPr>
              <a:t>the mean absolute error of a model is the mean of its absolute values for each of the prediction error i.e. individual prediction error over all the instances of the test set.</a:t>
            </a:r>
            <a:r>
              <a:rPr lang="en-GB" sz="1400">
                <a:solidFill>
                  <a:srgbClr val="292929"/>
                </a:solidFill>
                <a:highlight>
                  <a:srgbClr val="FFFFFF"/>
                </a:highlight>
                <a:latin typeface="Georgia"/>
                <a:ea typeface="Georgia"/>
                <a:cs typeface="Georgia"/>
                <a:sym typeface="Georgia"/>
              </a:rPr>
              <a:t> </a:t>
            </a:r>
            <a:endParaRPr sz="14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598550" y="1046600"/>
            <a:ext cx="4835700" cy="3675000"/>
          </a:xfrm>
          <a:prstGeom prst="rect">
            <a:avLst/>
          </a:prstGeom>
        </p:spPr>
        <p:txBody>
          <a:bodyPr anchorCtr="0" anchor="t" bIns="91425" lIns="91425" spcFirstLastPara="1" rIns="91425" wrap="square" tIns="91425">
            <a:normAutofit fontScale="92500" lnSpcReduction="10000"/>
          </a:bodyPr>
          <a:lstStyle/>
          <a:p>
            <a:pPr indent="-310832" lvl="0" marL="4572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Firstly, we remove the following features from our data, as they were not adding much information/value to the data - </a:t>
            </a:r>
            <a:endParaRPr sz="1700">
              <a:solidFill>
                <a:srgbClr val="292929"/>
              </a:solidFill>
              <a:highlight>
                <a:srgbClr val="FFFFFF"/>
              </a:highlight>
              <a:latin typeface="Georgia"/>
              <a:ea typeface="Georgia"/>
              <a:cs typeface="Georgia"/>
              <a:sym typeface="Georgia"/>
            </a:endParaRPr>
          </a:p>
          <a:p>
            <a:pPr indent="-310832" lvl="1" marL="9144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URL</a:t>
            </a:r>
            <a:endParaRPr sz="1700">
              <a:solidFill>
                <a:srgbClr val="292929"/>
              </a:solidFill>
              <a:highlight>
                <a:srgbClr val="FFFFFF"/>
              </a:highlight>
              <a:latin typeface="Georgia"/>
              <a:ea typeface="Georgia"/>
              <a:cs typeface="Georgia"/>
              <a:sym typeface="Georgia"/>
            </a:endParaRPr>
          </a:p>
          <a:p>
            <a:pPr indent="-310832" lvl="1" marL="9144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Region_url </a:t>
            </a:r>
            <a:endParaRPr sz="1700">
              <a:solidFill>
                <a:srgbClr val="292929"/>
              </a:solidFill>
              <a:highlight>
                <a:srgbClr val="FFFFFF"/>
              </a:highlight>
              <a:latin typeface="Georgia"/>
              <a:ea typeface="Georgia"/>
              <a:cs typeface="Georgia"/>
              <a:sym typeface="Georgia"/>
            </a:endParaRPr>
          </a:p>
          <a:p>
            <a:pPr indent="-310832" lvl="1" marL="9144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Vehicle identification number</a:t>
            </a:r>
            <a:endParaRPr sz="1700">
              <a:solidFill>
                <a:srgbClr val="292929"/>
              </a:solidFill>
              <a:highlight>
                <a:srgbClr val="FFFFFF"/>
              </a:highlight>
              <a:latin typeface="Georgia"/>
              <a:ea typeface="Georgia"/>
              <a:cs typeface="Georgia"/>
              <a:sym typeface="Georgia"/>
            </a:endParaRPr>
          </a:p>
          <a:p>
            <a:pPr indent="-310832" lvl="1" marL="9144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Image_url</a:t>
            </a:r>
            <a:endParaRPr sz="1700">
              <a:solidFill>
                <a:srgbClr val="292929"/>
              </a:solidFill>
              <a:highlight>
                <a:srgbClr val="FFFFFF"/>
              </a:highlight>
              <a:latin typeface="Georgia"/>
              <a:ea typeface="Georgia"/>
              <a:cs typeface="Georgia"/>
              <a:sym typeface="Georgia"/>
            </a:endParaRPr>
          </a:p>
          <a:p>
            <a:pPr indent="-310832" lvl="1" marL="9144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Ad_posting_date </a:t>
            </a:r>
            <a:endParaRPr sz="1700">
              <a:solidFill>
                <a:srgbClr val="292929"/>
              </a:solidFill>
              <a:highlight>
                <a:srgbClr val="FFFFFF"/>
              </a:highlight>
              <a:latin typeface="Georgia"/>
              <a:ea typeface="Georgia"/>
              <a:cs typeface="Georgia"/>
              <a:sym typeface="Georgia"/>
            </a:endParaRPr>
          </a:p>
        </p:txBody>
      </p:sp>
      <p:sp>
        <p:nvSpPr>
          <p:cNvPr id="138" name="Google Shape;138;p21"/>
          <p:cNvSpPr txBox="1"/>
          <p:nvPr>
            <p:ph type="title"/>
          </p:nvPr>
        </p:nvSpPr>
        <p:spPr>
          <a:xfrm>
            <a:off x="1205125" y="300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Exploratory Data Analysis</a:t>
            </a:r>
            <a:endParaRPr/>
          </a:p>
        </p:txBody>
      </p:sp>
      <p:pic>
        <p:nvPicPr>
          <p:cNvPr id="139" name="Google Shape;139;p21"/>
          <p:cNvPicPr preferRelativeResize="0"/>
          <p:nvPr/>
        </p:nvPicPr>
        <p:blipFill rotWithShape="1">
          <a:blip r:embed="rId3">
            <a:alphaModFix/>
          </a:blip>
          <a:srcRect b="4915" l="0" r="0" t="0"/>
          <a:stretch/>
        </p:blipFill>
        <p:spPr>
          <a:xfrm>
            <a:off x="5747300" y="2128413"/>
            <a:ext cx="3110126" cy="164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145" name="Google Shape;145;p22"/>
          <p:cNvSpPr txBox="1"/>
          <p:nvPr>
            <p:ph idx="1" type="body"/>
          </p:nvPr>
        </p:nvSpPr>
        <p:spPr>
          <a:xfrm>
            <a:off x="598500" y="1183575"/>
            <a:ext cx="3973500" cy="3675000"/>
          </a:xfrm>
          <a:prstGeom prst="rect">
            <a:avLst/>
          </a:prstGeom>
        </p:spPr>
        <p:txBody>
          <a:bodyPr anchorCtr="0" anchor="t" bIns="91425" lIns="91425" spcFirstLastPara="1" rIns="91425" wrap="square" tIns="91425">
            <a:normAutofit fontScale="77500"/>
          </a:bodyPr>
          <a:lstStyle/>
          <a:p>
            <a:pPr indent="-297497" lvl="0" marL="4572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We now plot a heatmap of the correlation matrix - to understand the correlation between each of the variables using Phi_k correlation analyzer library. </a:t>
            </a:r>
            <a:endParaRPr sz="1700">
              <a:solidFill>
                <a:srgbClr val="292929"/>
              </a:solidFill>
              <a:highlight>
                <a:srgbClr val="FFFFFF"/>
              </a:highlight>
              <a:latin typeface="Georgia"/>
              <a:ea typeface="Georgia"/>
              <a:cs typeface="Georgia"/>
              <a:sym typeface="Georgia"/>
            </a:endParaRPr>
          </a:p>
          <a:p>
            <a:pPr indent="-297497" lvl="0" marL="4572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Odometer has a correlation of 0.7 with price, making odometer an imp. feature</a:t>
            </a:r>
            <a:endParaRPr sz="1700">
              <a:solidFill>
                <a:srgbClr val="292929"/>
              </a:solidFill>
              <a:highlight>
                <a:srgbClr val="FFFFFF"/>
              </a:highlight>
              <a:latin typeface="Georgia"/>
              <a:ea typeface="Georgia"/>
              <a:cs typeface="Georgia"/>
              <a:sym typeface="Georgia"/>
            </a:endParaRPr>
          </a:p>
          <a:p>
            <a:pPr indent="-297497" lvl="0" marL="457200" rtl="0" algn="just">
              <a:lnSpc>
                <a:spcPct val="200000"/>
              </a:lnSpc>
              <a:spcBef>
                <a:spcPts val="0"/>
              </a:spcBef>
              <a:spcAft>
                <a:spcPts val="0"/>
              </a:spcAft>
              <a:buSzPct val="82352"/>
              <a:buFont typeface="Georgia"/>
              <a:buChar char="●"/>
            </a:pPr>
            <a:r>
              <a:rPr lang="en-GB" sz="1700">
                <a:solidFill>
                  <a:srgbClr val="292929"/>
                </a:solidFill>
                <a:highlight>
                  <a:srgbClr val="FFFFFF"/>
                </a:highlight>
                <a:latin typeface="Georgia"/>
                <a:ea typeface="Georgia"/>
                <a:cs typeface="Georgia"/>
                <a:sym typeface="Georgia"/>
              </a:rPr>
              <a:t>Model seems to be highly correlated with most of the variables, hence it is not considered to be very important wrt. price</a:t>
            </a:r>
            <a:endParaRPr sz="1700">
              <a:solidFill>
                <a:srgbClr val="292929"/>
              </a:solidFill>
              <a:highlight>
                <a:srgbClr val="FFFFFF"/>
              </a:highlight>
              <a:latin typeface="Georgia"/>
              <a:ea typeface="Georgia"/>
              <a:cs typeface="Georgia"/>
              <a:sym typeface="Georgia"/>
            </a:endParaRPr>
          </a:p>
        </p:txBody>
      </p:sp>
      <p:pic>
        <p:nvPicPr>
          <p:cNvPr id="146" name="Google Shape;146;p22"/>
          <p:cNvPicPr preferRelativeResize="0"/>
          <p:nvPr/>
        </p:nvPicPr>
        <p:blipFill>
          <a:blip r:embed="rId3">
            <a:alphaModFix/>
          </a:blip>
          <a:stretch>
            <a:fillRect/>
          </a:stretch>
        </p:blipFill>
        <p:spPr>
          <a:xfrm>
            <a:off x="4759775" y="1674075"/>
            <a:ext cx="4308025" cy="318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