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8" r:id="rId8"/>
    <p:sldId id="271" r:id="rId9"/>
    <p:sldId id="263" r:id="rId10"/>
    <p:sldId id="264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7E7C-4A74-404D-9793-7CA9C940A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0DD5-50D5-465A-B571-343AA846C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F7FD-6229-41B1-8FAD-68CD3BD8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8367-EBD1-4D66-A358-5945224F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D5FD-4185-4EE0-894F-91583B66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6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98DA-C4B5-4397-8E9F-67A8D33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8DEA9-C8A5-4329-93E1-A32F643AA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915B-72C6-445E-8366-3DC001C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7B87-F46E-44F1-A3F8-1E088B17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FACB-1318-4266-9A77-CF8531C6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AB879-085A-46BA-8D48-6A654588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C04F4-4B42-450D-91AB-4CC81369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F289-8010-45BF-979E-41C7E476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DE4A8-24AF-4DB2-9F51-A15DBC5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457E6-D1CA-44DA-9A05-3D35E85A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EBA1-EA77-4010-81BD-3F996DDC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7C9F-9F9B-4CBC-B352-467BE8DC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C083-D83D-4614-86A7-01CA1457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62A4-9D5F-4170-B928-46198584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2502-B0BD-4958-8985-96A9A0BE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9C6A-61EA-464B-AC9A-D3B3A34D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BAC8B-9C4E-4843-BD24-AD1A55AE7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390B-90FD-4D59-8BF7-E8F02A6A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52853-8A0B-49A2-8FCA-C559BFEB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FE6-6946-4766-8BB2-AE09B303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5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C4E7-7571-4B0B-A1E1-6096DBE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A54D-0569-40E6-BD81-5243E6F95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7358E-8927-45B4-892D-1DFED6AFE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D63F-E4AF-4231-A857-8CB4CF1F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D555-1D8F-4E86-88E4-10587961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B84D6-E165-4B6E-B470-A7D23E28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9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93DB-1692-48D3-A19B-DDE94600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82EFE-7D84-44CD-BA22-1C8E3D14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415EE-30E5-4762-86E0-35E27FF53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E3599-3A2E-49AA-BF16-9C8C521A2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56A6D-EC41-4C8E-A30D-8653C118E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B1917-9418-4918-9985-2CBCC67F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15218-A31A-490D-9A31-3D12001E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A91E3-1532-4DD8-8225-1B319949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E1B8-5A39-4F1A-B164-2FD4224B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C9201-0955-4D5F-86A9-B90EF9C7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42E68-7674-4BD4-873A-08222F75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46D26-1C43-40AD-8676-32E0C780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0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89DA2-3382-4889-928D-8D34A0EF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B614B-597C-440D-A335-035CCCBB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E106-9173-487A-A8C7-FE49EC95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6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A868-C721-443C-B7BF-C343B706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0C9C-C864-454E-9F6B-C4C16618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35781-E9EB-47BE-AC12-63D16C2AC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CA8D-CFDD-4CDE-BAFA-F4B86052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95A9-A6EF-4677-9521-615B52E3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C6729-5B83-40A7-B6DB-2D2E7D03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3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359E-4445-499D-A14D-37F8A81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187DA-9D9A-4D6D-A471-A8722ACDB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10C52-BA69-4D46-84B2-D3B606B7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A622E-12EF-4C8E-964E-7DCF2DED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0C597-5902-42A9-908D-9A62CBBE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8342-9404-40BF-A6FD-2558D6D3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0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A5632-DCA2-4453-A9F7-DA4D5C76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0475-3167-4081-8D2D-B0032FCE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36BB-AB7E-46B0-92F4-F069D030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0C56-C546-4632-823C-1F9CE3625251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A728-3646-44B0-B08D-54282CB0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0AC2-FF20-4F11-B3FE-2B44A73A7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53F5-2CA4-4C76-AEB1-570BD503F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title=File:SinusRhythmLabels.svg&amp;oldid=4646934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7A44-F541-47A0-959D-C42C1449F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102" y="2776336"/>
            <a:ext cx="8907795" cy="1305328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Developing Machine Learning Models to Detect Arrhythmia from ECG Data - Interpretability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E7749-2018-4692-B315-114BF2E91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0960"/>
            <a:ext cx="9144000" cy="694678"/>
          </a:xfrm>
        </p:spPr>
        <p:txBody>
          <a:bodyPr/>
          <a:lstStyle/>
          <a:p>
            <a:r>
              <a:rPr lang="en-IN" dirty="0"/>
              <a:t>Shourya Verma - 2308432v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70E91-70BD-48C8-B3C7-EF7B6704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3" y="278806"/>
            <a:ext cx="6804838" cy="10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1355-9CB7-4018-850A-E49175E4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5" y="157598"/>
            <a:ext cx="7524565" cy="827144"/>
          </a:xfrm>
        </p:spPr>
        <p:txBody>
          <a:bodyPr>
            <a:normAutofit/>
          </a:bodyPr>
          <a:lstStyle/>
          <a:p>
            <a:r>
              <a:rPr lang="en-IN" b="1" dirty="0"/>
              <a:t>Evaluation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9A2835A-35DC-4E43-892D-1798E50A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8" y="2640838"/>
            <a:ext cx="5421315" cy="1618759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56B397A-DE5B-4DD0-8886-00D784D6D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9" y="4570386"/>
            <a:ext cx="5421318" cy="161876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563577D-3E70-468E-AB89-640B4B146E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0"/>
          <a:stretch/>
        </p:blipFill>
        <p:spPr>
          <a:xfrm>
            <a:off x="6525748" y="2639030"/>
            <a:ext cx="5421315" cy="159118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6AA9884-10E3-4011-8F28-59494D685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48" y="4570385"/>
            <a:ext cx="5421316" cy="16187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D59E27-F8B9-49C3-BB45-AA37041DC665}"/>
              </a:ext>
            </a:extLst>
          </p:cNvPr>
          <p:cNvSpPr txBox="1">
            <a:spLocks/>
          </p:cNvSpPr>
          <p:nvPr/>
        </p:nvSpPr>
        <p:spPr>
          <a:xfrm>
            <a:off x="1495701" y="1811886"/>
            <a:ext cx="3777940" cy="56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400" b="1" dirty="0"/>
              <a:t>Beat Holdout Method</a:t>
            </a:r>
            <a:endParaRPr lang="en-IN" sz="24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CDD8357-B6D0-475E-8212-DECA771E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6411" y="1813413"/>
            <a:ext cx="3777940" cy="564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/>
              <a:t>Patient Holdout Method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A946D-4E70-4287-997B-AF30C0F2E871}"/>
              </a:ext>
            </a:extLst>
          </p:cNvPr>
          <p:cNvSpPr txBox="1"/>
          <p:nvPr/>
        </p:nvSpPr>
        <p:spPr>
          <a:xfrm>
            <a:off x="2615004" y="6119454"/>
            <a:ext cx="14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Segments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77E10-D728-4B47-8B64-90F723EA44B2}"/>
              </a:ext>
            </a:extLst>
          </p:cNvPr>
          <p:cNvSpPr txBox="1"/>
          <p:nvPr/>
        </p:nvSpPr>
        <p:spPr>
          <a:xfrm>
            <a:off x="8505714" y="6119454"/>
            <a:ext cx="146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Segments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727C9F0-7339-4DE2-A4FA-C4F2F472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795" y="981498"/>
            <a:ext cx="10666434" cy="804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Quantitative Comparison Between Feature Importance and Grad-CAM per Segment.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515682-E222-4C2B-8A09-CB1DA80F50A7}"/>
              </a:ext>
            </a:extLst>
          </p:cNvPr>
          <p:cNvSpPr txBox="1"/>
          <p:nvPr/>
        </p:nvSpPr>
        <p:spPr>
          <a:xfrm rot="16200000">
            <a:off x="-101737" y="3296124"/>
            <a:ext cx="109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Scaled Score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AA33B-F2AB-4288-A00E-4A73EB38D06B}"/>
              </a:ext>
            </a:extLst>
          </p:cNvPr>
          <p:cNvSpPr txBox="1"/>
          <p:nvPr/>
        </p:nvSpPr>
        <p:spPr>
          <a:xfrm rot="16200000">
            <a:off x="-101738" y="5241265"/>
            <a:ext cx="109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Scaled Score</a:t>
            </a:r>
          </a:p>
        </p:txBody>
      </p:sp>
    </p:spTree>
    <p:extLst>
      <p:ext uri="{BB962C8B-B14F-4D97-AF65-F5344CB8AC3E}">
        <p14:creationId xmlns:p14="http://schemas.microsoft.com/office/powerpoint/2010/main" val="170927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9C35-ECFE-420B-BF12-74B40271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04" y="795248"/>
            <a:ext cx="3285744" cy="865957"/>
          </a:xfrm>
        </p:spPr>
        <p:txBody>
          <a:bodyPr>
            <a:normAutofit/>
          </a:bodyPr>
          <a:lstStyle/>
          <a:p>
            <a:r>
              <a:rPr lang="en-GB" b="1" dirty="0"/>
              <a:t>Conclusion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BD501-8ABE-46F1-99FF-B1D4E456ECBC}"/>
              </a:ext>
            </a:extLst>
          </p:cNvPr>
          <p:cNvSpPr txBox="1"/>
          <p:nvPr/>
        </p:nvSpPr>
        <p:spPr>
          <a:xfrm>
            <a:off x="738504" y="2173269"/>
            <a:ext cx="84612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CNN and LSTM classifiers were the best performing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Both models gave statistically significant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Grad-CAM was the most effective method through local explanations.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PFI was the only model agnostic technique for global explanations.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Quantitatively comparing PFI and grad-CAM values allowed for deeper analysis of the difference between local and global explanations.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2464F-0D88-4985-84C2-6F6C5A24A93B}"/>
              </a:ext>
            </a:extLst>
          </p:cNvPr>
          <p:cNvSpPr txBox="1"/>
          <p:nvPr/>
        </p:nvSpPr>
        <p:spPr>
          <a:xfrm>
            <a:off x="738504" y="4975464"/>
            <a:ext cx="10034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interpretability showed that the prediction process agrees with medical literature i.e., how clinicians and cardiologists classify abnormal ECG beats.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116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4D33-3621-4F85-822A-404B5EBF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96" y="589900"/>
            <a:ext cx="6130239" cy="771217"/>
          </a:xfrm>
        </p:spPr>
        <p:txBody>
          <a:bodyPr>
            <a:normAutofit/>
          </a:bodyPr>
          <a:lstStyle/>
          <a:p>
            <a:r>
              <a:rPr lang="en-IN" b="1" dirty="0"/>
              <a:t>Limitations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BDECAAA-937F-43C0-9C08-98E110A0780A}"/>
              </a:ext>
            </a:extLst>
          </p:cNvPr>
          <p:cNvSpPr txBox="1">
            <a:spLocks/>
          </p:cNvSpPr>
          <p:nvPr/>
        </p:nvSpPr>
        <p:spPr>
          <a:xfrm>
            <a:off x="499161" y="1423261"/>
            <a:ext cx="9229078" cy="201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4FC5D-51F6-40BE-9542-451F294621C7}"/>
              </a:ext>
            </a:extLst>
          </p:cNvPr>
          <p:cNvSpPr txBox="1"/>
          <p:nvPr/>
        </p:nvSpPr>
        <p:spPr>
          <a:xfrm>
            <a:off x="832696" y="1606513"/>
            <a:ext cx="82136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imbalance in MIT-BIH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Not a diverse set of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Interpretability libraries struggle with time-series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</a:t>
            </a:r>
            <a:r>
              <a:rPr lang="en-US" sz="2000" dirty="0">
                <a:effectLst/>
              </a:rPr>
              <a:t>rad-CAM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struggles to localize multiple occurrences of the same features and gives no explanation of interaction between features and inputs.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3CD35-6870-47F9-9670-8EE0CBACA852}"/>
              </a:ext>
            </a:extLst>
          </p:cNvPr>
          <p:cNvSpPr txBox="1"/>
          <p:nvPr/>
        </p:nvSpPr>
        <p:spPr>
          <a:xfrm>
            <a:off x="832696" y="3941398"/>
            <a:ext cx="60944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Future Work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F373F-93C7-4685-8259-E04D4005CE95}"/>
              </a:ext>
            </a:extLst>
          </p:cNvPr>
          <p:cNvSpPr txBox="1"/>
          <p:nvPr/>
        </p:nvSpPr>
        <p:spPr>
          <a:xfrm>
            <a:off x="814814" y="4930312"/>
            <a:ext cx="80047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Testing on larger and more diverse arrhythmia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Integrated </a:t>
            </a:r>
            <a:r>
              <a:rPr lang="en-US" sz="2000" dirty="0"/>
              <a:t>G</a:t>
            </a:r>
            <a:r>
              <a:rPr lang="en-US" sz="2000" dirty="0">
                <a:effectLst/>
              </a:rPr>
              <a:t>radients as grad-CAM alternative.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>
                <a:effectLst/>
              </a:rPr>
              <a:t>ttention mechanisms to recognize critically significant ECG segments could lead to better interpretability.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314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E0F70D-A130-4138-BBC6-4C858ECC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739"/>
            <a:ext cx="9144000" cy="102652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5CAB-4F3D-4E9D-96AF-62DE8117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3" y="278806"/>
            <a:ext cx="6804838" cy="10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E773-D5B5-4009-A70E-57728C7B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261"/>
            <a:ext cx="10515600" cy="1325563"/>
          </a:xfrm>
        </p:spPr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5002-7C8F-47EE-9EF5-DD79F040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37"/>
            <a:ext cx="4446801" cy="2563488"/>
          </a:xfrm>
        </p:spPr>
        <p:txBody>
          <a:bodyPr/>
          <a:lstStyle/>
          <a:p>
            <a:r>
              <a:rPr lang="en-IN" sz="2000" dirty="0"/>
              <a:t>Project Background</a:t>
            </a:r>
          </a:p>
          <a:p>
            <a:r>
              <a:rPr lang="en-IN" sz="2000" dirty="0"/>
              <a:t>Machine Learning on Time-Series</a:t>
            </a:r>
          </a:p>
          <a:p>
            <a:r>
              <a:rPr lang="en-IN" sz="2000" dirty="0"/>
              <a:t>Interpretability Techniques</a:t>
            </a:r>
          </a:p>
          <a:p>
            <a:r>
              <a:rPr lang="en-IN" sz="2000" dirty="0"/>
              <a:t>Results</a:t>
            </a:r>
          </a:p>
          <a:p>
            <a:r>
              <a:rPr lang="en-IN" sz="2000" dirty="0"/>
              <a:t>Evaluation</a:t>
            </a:r>
          </a:p>
          <a:p>
            <a:r>
              <a:rPr lang="en-IN" sz="2000" dirty="0"/>
              <a:t>Conclusion</a:t>
            </a:r>
          </a:p>
          <a:p>
            <a:endParaRPr lang="en-IN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6D4E0A-6752-4DB2-B408-490200822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89" y="680487"/>
            <a:ext cx="3443653" cy="33977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84A6DC-09C9-40AE-8ED6-D35A5427A0C5}"/>
              </a:ext>
            </a:extLst>
          </p:cNvPr>
          <p:cNvSpPr txBox="1">
            <a:spLocks/>
          </p:cNvSpPr>
          <p:nvPr/>
        </p:nvSpPr>
        <p:spPr>
          <a:xfrm>
            <a:off x="838200" y="4147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B9C7D-7E88-45E7-8B14-A6749D3B0A7C}"/>
              </a:ext>
            </a:extLst>
          </p:cNvPr>
          <p:cNvSpPr txBox="1"/>
          <p:nvPr/>
        </p:nvSpPr>
        <p:spPr>
          <a:xfrm>
            <a:off x="838200" y="5271579"/>
            <a:ext cx="81086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investigation of model interpretability is vital for healthcare industry.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motivation of this project was to find the best performing interpretability technique for ECG Classification.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D0DB2-0B39-4E32-A10E-924CDE9B7E60}"/>
              </a:ext>
            </a:extLst>
          </p:cNvPr>
          <p:cNvSpPr txBox="1"/>
          <p:nvPr/>
        </p:nvSpPr>
        <p:spPr>
          <a:xfrm>
            <a:off x="6336030" y="48651"/>
            <a:ext cx="58559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linkClick r:id="rId3"/>
              </a:rPr>
              <a:t>https://commons.wikimedia.org/w/index.php?title=File:SinusRhythmLabels.svg&amp;oldid=464693489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65825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9C2B-0819-4E2A-A374-C4467B5E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864"/>
            <a:ext cx="10515600" cy="1267857"/>
          </a:xfrm>
        </p:spPr>
        <p:txBody>
          <a:bodyPr/>
          <a:lstStyle/>
          <a:p>
            <a:r>
              <a:rPr lang="en-IN" b="1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D100-A77A-421E-B6B7-CB2C91B3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722"/>
            <a:ext cx="10515600" cy="3005089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The Electrocardiogram (ECG) is a medical test that detects cardiac abnormalities by measuring the electrical signals generated by the heart during contraction.</a:t>
            </a:r>
          </a:p>
          <a:p>
            <a:r>
              <a:rPr lang="en-US" sz="2000" dirty="0">
                <a:effectLst/>
              </a:rPr>
              <a:t>Machine Learning (ML) classification allows models to learn the features of a heartbeat and detect abnormalities.</a:t>
            </a:r>
          </a:p>
          <a:p>
            <a:r>
              <a:rPr lang="en-US" sz="2000" dirty="0">
                <a:effectLst/>
              </a:rPr>
              <a:t>The models however fail to recognize unseen ECG </a:t>
            </a:r>
            <a:r>
              <a:rPr lang="en-US" sz="2000" dirty="0"/>
              <a:t>and face </a:t>
            </a:r>
            <a:r>
              <a:rPr lang="en-US" sz="2000" dirty="0">
                <a:effectLst/>
              </a:rPr>
              <a:t>interpretability and explanation problems. These gaps occur due to the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black-box</a:t>
            </a:r>
            <a:r>
              <a:rPr lang="en-US" sz="2000" dirty="0">
                <a:effectLst/>
              </a:rPr>
              <a:t> nature of ML models which limit their application in patient driven healthcare industry.</a:t>
            </a:r>
          </a:p>
          <a:p>
            <a:r>
              <a:rPr lang="en-US" sz="2000" dirty="0">
                <a:effectLst/>
              </a:rPr>
              <a:t>This project investigates these concerns by using and building ML models for ECG classification and implementing Global and Local </a:t>
            </a:r>
            <a:r>
              <a:rPr lang="en-US" sz="2000" b="1" dirty="0">
                <a:solidFill>
                  <a:schemeClr val="accent6"/>
                </a:solidFill>
                <a:effectLst/>
              </a:rPr>
              <a:t>Interpretability</a:t>
            </a:r>
            <a:r>
              <a:rPr lang="en-US" sz="2000" dirty="0">
                <a:effectLst/>
              </a:rPr>
              <a:t> techniques on some of these models.</a:t>
            </a:r>
            <a:endParaRPr lang="en-IN" sz="2000" dirty="0"/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1C54E75-5E76-45F8-8C85-876897F4F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4"/>
          <a:stretch/>
        </p:blipFill>
        <p:spPr>
          <a:xfrm>
            <a:off x="146303" y="4620126"/>
            <a:ext cx="5835089" cy="21430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05F9F3-1E49-4093-B81C-981DC3EE1709}"/>
              </a:ext>
            </a:extLst>
          </p:cNvPr>
          <p:cNvSpPr/>
          <p:nvPr/>
        </p:nvSpPr>
        <p:spPr>
          <a:xfrm>
            <a:off x="2496312" y="4740676"/>
            <a:ext cx="992611" cy="828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BA74E3B-DA5E-4521-ABC6-4C45B5D4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9" y="4620126"/>
            <a:ext cx="5862598" cy="22378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3ECF52-73B0-43BB-87C6-C0A4F4D70DB8}"/>
              </a:ext>
            </a:extLst>
          </p:cNvPr>
          <p:cNvCxnSpPr>
            <a:cxnSpLocks/>
          </p:cNvCxnSpPr>
          <p:nvPr/>
        </p:nvCxnSpPr>
        <p:spPr>
          <a:xfrm>
            <a:off x="3488923" y="4740676"/>
            <a:ext cx="3195962" cy="44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38BD2E-0ECE-40AB-93BD-611C5FCF33FF}"/>
              </a:ext>
            </a:extLst>
          </p:cNvPr>
          <p:cNvCxnSpPr>
            <a:cxnSpLocks/>
          </p:cNvCxnSpPr>
          <p:nvPr/>
        </p:nvCxnSpPr>
        <p:spPr>
          <a:xfrm>
            <a:off x="3488923" y="5568696"/>
            <a:ext cx="3195962" cy="954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3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0D9A-BB71-4EDD-80F8-BEF7415F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Machine Learning on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D388-FCD6-44EC-88FA-AD0A3A82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</a:rPr>
              <a:t>This project implemented supervised </a:t>
            </a:r>
            <a:r>
              <a:rPr lang="en-US" sz="2000" dirty="0"/>
              <a:t>multi-class machine learning (ML) </a:t>
            </a:r>
            <a:r>
              <a:rPr lang="en-US" sz="2000" dirty="0">
                <a:effectLst/>
              </a:rPr>
              <a:t>classification where the goal is to correctly identify the class an input corresponds to.</a:t>
            </a:r>
          </a:p>
          <a:p>
            <a:r>
              <a:rPr lang="en-US" sz="2000" dirty="0">
                <a:effectLst/>
              </a:rPr>
              <a:t>The ML model algorithms used were naive Bayes’, ensemble methods, support vector machines, deep and recurrent neural networks.</a:t>
            </a:r>
          </a:p>
          <a:p>
            <a:r>
              <a:rPr lang="en-US" sz="2000" dirty="0">
                <a:effectLst/>
              </a:rPr>
              <a:t>To address the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imbalance</a:t>
            </a:r>
            <a:r>
              <a:rPr lang="en-US" sz="2000" dirty="0">
                <a:effectLst/>
              </a:rPr>
              <a:t> between the classes in the MIT-BIH data-set, the </a:t>
            </a:r>
            <a:r>
              <a:rPr lang="en-US" sz="2000" b="1" dirty="0">
                <a:solidFill>
                  <a:schemeClr val="accent6"/>
                </a:solidFill>
                <a:effectLst/>
              </a:rPr>
              <a:t>resampling</a:t>
            </a:r>
            <a:r>
              <a:rPr lang="en-US" sz="2000" dirty="0">
                <a:effectLst/>
              </a:rPr>
              <a:t> technique called bootstrap method was used.</a:t>
            </a:r>
            <a:endParaRPr lang="en-IN" sz="20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FA88693-33CC-4996-AA3D-D00A55B36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02" y="4136994"/>
            <a:ext cx="4718814" cy="251016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28DED9E-4D65-415D-84BC-ED29BA3A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86" y="4136994"/>
            <a:ext cx="4673586" cy="2510167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55600D7-EC70-4626-817A-67E97A83CB05}"/>
              </a:ext>
            </a:extLst>
          </p:cNvPr>
          <p:cNvSpPr/>
          <p:nvPr/>
        </p:nvSpPr>
        <p:spPr>
          <a:xfrm>
            <a:off x="2183523" y="4379798"/>
            <a:ext cx="311103" cy="16215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CA2C0-C084-4BE0-B249-07120783C12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682916" y="5392078"/>
            <a:ext cx="826170" cy="0"/>
          </a:xfrm>
          <a:prstGeom prst="straightConnector1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2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9E68-8733-4A24-8E67-133E73DA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5" y="466483"/>
            <a:ext cx="6255058" cy="827326"/>
          </a:xfrm>
        </p:spPr>
        <p:txBody>
          <a:bodyPr/>
          <a:lstStyle/>
          <a:p>
            <a:r>
              <a:rPr lang="en-IN" b="1" dirty="0"/>
              <a:t>Interpretability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8521-0C2B-48C4-808F-B8DB737E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22" y="2533852"/>
            <a:ext cx="6053832" cy="34440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effectLst/>
              </a:rPr>
              <a:t>Interpretability has four attributes namely: </a:t>
            </a:r>
          </a:p>
          <a:p>
            <a:pPr lvl="1" algn="just"/>
            <a:r>
              <a:rPr lang="en-US" sz="1800" dirty="0"/>
              <a:t>G</a:t>
            </a:r>
            <a:r>
              <a:rPr lang="en-US" sz="1800" dirty="0">
                <a:effectLst/>
              </a:rPr>
              <a:t>lobal and Local interpretability</a:t>
            </a:r>
          </a:p>
          <a:p>
            <a:pPr lvl="1" algn="just"/>
            <a:r>
              <a:rPr lang="en-US" sz="1800" dirty="0"/>
              <a:t>M</a:t>
            </a:r>
            <a:r>
              <a:rPr lang="en-US" sz="1800" dirty="0">
                <a:effectLst/>
              </a:rPr>
              <a:t>odel-Specific and Model-Agnostic interpretability</a:t>
            </a:r>
          </a:p>
          <a:p>
            <a:pPr algn="just"/>
            <a:endParaRPr lang="en-US" sz="2200" dirty="0">
              <a:effectLst/>
            </a:endParaRPr>
          </a:p>
          <a:p>
            <a:pPr algn="just"/>
            <a:r>
              <a:rPr lang="en-IN" sz="2400" dirty="0"/>
              <a:t>Global interpretability methods:</a:t>
            </a:r>
          </a:p>
          <a:p>
            <a:pPr lvl="1" algn="just"/>
            <a:r>
              <a:rPr lang="en-IN" sz="1800" dirty="0"/>
              <a:t>Partial Dependency Plots (PDP)</a:t>
            </a:r>
          </a:p>
          <a:p>
            <a:pPr lvl="1" algn="just"/>
            <a:r>
              <a:rPr lang="en-IN" sz="1800" dirty="0"/>
              <a:t>Permutation Feature Importance (PFI)</a:t>
            </a:r>
          </a:p>
          <a:p>
            <a:pPr algn="just"/>
            <a:r>
              <a:rPr lang="en-IN" sz="2400" dirty="0"/>
              <a:t>Local interpretability methods:</a:t>
            </a:r>
          </a:p>
          <a:p>
            <a:pPr lvl="1"/>
            <a:r>
              <a:rPr lang="en-IN" sz="1800" dirty="0"/>
              <a:t>Shapley Additive Explanations (SHAP)	</a:t>
            </a:r>
          </a:p>
          <a:p>
            <a:pPr lvl="1"/>
            <a:r>
              <a:rPr lang="en-IN" sz="1800" dirty="0"/>
              <a:t>Gradient Weighted Class Activation Maps (Grad-CAM)</a:t>
            </a:r>
          </a:p>
        </p:txBody>
      </p:sp>
      <p:pic>
        <p:nvPicPr>
          <p:cNvPr id="15" name="Picture 14" descr="Timeline&#10;&#10;Description automatically generated">
            <a:extLst>
              <a:ext uri="{FF2B5EF4-FFF2-40B4-BE49-F238E27FC236}">
                <a16:creationId xmlns:a16="http://schemas.microsoft.com/office/drawing/2014/main" id="{99A24A12-3B88-4D8D-896A-730732954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48" y="2240554"/>
            <a:ext cx="4674833" cy="4030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66644-5C16-41DB-AA72-786E5168940E}"/>
              </a:ext>
            </a:extLst>
          </p:cNvPr>
          <p:cNvSpPr txBox="1"/>
          <p:nvPr/>
        </p:nvSpPr>
        <p:spPr>
          <a:xfrm>
            <a:off x="243395" y="1359832"/>
            <a:ext cx="1114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The degree to which humans can consistently predict the model’s prediction process.</a:t>
            </a:r>
          </a:p>
        </p:txBody>
      </p:sp>
    </p:spTree>
    <p:extLst>
      <p:ext uri="{BB962C8B-B14F-4D97-AF65-F5344CB8AC3E}">
        <p14:creationId xmlns:p14="http://schemas.microsoft.com/office/powerpoint/2010/main" val="133885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9E68-8733-4A24-8E67-133E73DA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9" y="310648"/>
            <a:ext cx="6096000" cy="740777"/>
          </a:xfrm>
        </p:spPr>
        <p:txBody>
          <a:bodyPr/>
          <a:lstStyle/>
          <a:p>
            <a:r>
              <a:rPr lang="en-IN" b="1" dirty="0"/>
              <a:t>Interpretability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8521-0C2B-48C4-808F-B8DB737EB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96000" cy="4351338"/>
          </a:xfrm>
        </p:spPr>
        <p:txBody>
          <a:bodyPr>
            <a:noAutofit/>
          </a:bodyPr>
          <a:lstStyle/>
          <a:p>
            <a:r>
              <a:rPr lang="en-IN" sz="2000" b="1" dirty="0">
                <a:effectLst/>
              </a:rPr>
              <a:t>Permutation Feature Importance (PFI) </a:t>
            </a:r>
            <a:r>
              <a:rPr lang="en-IN" sz="2000" dirty="0">
                <a:effectLst/>
              </a:rPr>
              <a:t>intermixed / permuted segment values to compute importance.</a:t>
            </a:r>
          </a:p>
          <a:p>
            <a:pPr lvl="1"/>
            <a:r>
              <a:rPr lang="en-IN" sz="1800" b="1" dirty="0">
                <a:solidFill>
                  <a:srgbClr val="00B050"/>
                </a:solidFill>
              </a:rPr>
              <a:t>Model Agnostic</a:t>
            </a:r>
            <a:r>
              <a:rPr lang="en-IN" sz="1800" dirty="0"/>
              <a:t> method but </a:t>
            </a:r>
            <a:r>
              <a:rPr lang="en-IN" sz="1800" b="1" dirty="0">
                <a:solidFill>
                  <a:srgbClr val="FF0000"/>
                </a:solidFill>
              </a:rPr>
              <a:t>only</a:t>
            </a:r>
            <a:r>
              <a:rPr lang="en-IN" sz="1800" dirty="0"/>
              <a:t> </a:t>
            </a:r>
            <a:r>
              <a:rPr lang="en-IN" sz="1800" b="1" dirty="0">
                <a:solidFill>
                  <a:srgbClr val="FF0000"/>
                </a:solidFill>
              </a:rPr>
              <a:t>Global </a:t>
            </a:r>
            <a:r>
              <a:rPr lang="en-IN" sz="1800" dirty="0"/>
              <a:t>explanations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>
                <a:effectLst/>
              </a:rPr>
              <a:t>Gradient</a:t>
            </a:r>
            <a:r>
              <a:rPr lang="en-IN" sz="2000" b="1" dirty="0"/>
              <a:t>-Weighted Class Activation Maps (Grad-CAM) </a:t>
            </a:r>
            <a:r>
              <a:rPr lang="en-IN" sz="2000" dirty="0"/>
              <a:t>created heatmaps using gradients of final layers.</a:t>
            </a:r>
          </a:p>
          <a:p>
            <a:pPr lvl="1"/>
            <a:r>
              <a:rPr lang="en-IN" sz="1800" b="1" dirty="0">
                <a:solidFill>
                  <a:srgbClr val="00B050"/>
                </a:solidFill>
              </a:rPr>
              <a:t>Both Global and Local </a:t>
            </a:r>
            <a:r>
              <a:rPr lang="en-IN" sz="1800" dirty="0"/>
              <a:t>explanations through averaging beats per class, but </a:t>
            </a:r>
            <a:r>
              <a:rPr lang="en-IN" sz="1800" b="1" dirty="0">
                <a:solidFill>
                  <a:srgbClr val="FF0000"/>
                </a:solidFill>
              </a:rPr>
              <a:t>specific to neural networks</a:t>
            </a:r>
            <a:endParaRPr lang="en-IN" sz="1800" dirty="0"/>
          </a:p>
          <a:p>
            <a:pPr lvl="1"/>
            <a:r>
              <a:rPr lang="en-IN" sz="1800" dirty="0"/>
              <a:t>Explanation of </a:t>
            </a:r>
            <a:r>
              <a:rPr lang="en-IN" sz="1800" b="1" dirty="0">
                <a:solidFill>
                  <a:srgbClr val="00B050"/>
                </a:solidFill>
              </a:rPr>
              <a:t>both</a:t>
            </a:r>
            <a:r>
              <a:rPr lang="en-IN" sz="1800" dirty="0"/>
              <a:t> correct and misclassified beats</a:t>
            </a:r>
            <a:endParaRPr lang="en-IN" sz="1800" b="1" dirty="0">
              <a:solidFill>
                <a:srgbClr val="FF0000"/>
              </a:solidFill>
            </a:endParaRPr>
          </a:p>
          <a:p>
            <a:pPr lvl="1"/>
            <a:endParaRPr lang="en-IN" sz="1800" b="1" dirty="0">
              <a:solidFill>
                <a:srgbClr val="FF0000"/>
              </a:solidFill>
            </a:endParaRPr>
          </a:p>
          <a:p>
            <a:endParaRPr lang="en-IN" sz="2400" dirty="0"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34C61-BCAA-47BE-A323-56030D0B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6096000" cy="4351338"/>
          </a:xfrm>
        </p:spPr>
        <p:txBody>
          <a:bodyPr>
            <a:normAutofit/>
          </a:bodyPr>
          <a:lstStyle/>
          <a:p>
            <a:r>
              <a:rPr lang="en-IN" sz="2000" b="1" dirty="0">
                <a:effectLst/>
              </a:rPr>
              <a:t>Partial Dependency Plots (PDP)</a:t>
            </a:r>
            <a:r>
              <a:rPr lang="en-IN" sz="2000" dirty="0">
                <a:effectLst/>
              </a:rPr>
              <a:t> calculated the marginal effects each segment had </a:t>
            </a:r>
            <a:r>
              <a:rPr lang="en-IN" sz="2000" dirty="0"/>
              <a:t>over the other.</a:t>
            </a:r>
          </a:p>
          <a:p>
            <a:pPr lvl="1"/>
            <a:r>
              <a:rPr lang="en-IN" sz="1800" dirty="0"/>
              <a:t>Explanations</a:t>
            </a:r>
            <a:r>
              <a:rPr lang="en-IN" sz="1800" b="1" dirty="0">
                <a:solidFill>
                  <a:srgbClr val="FF0000"/>
                </a:solidFill>
              </a:rPr>
              <a:t> only Global </a:t>
            </a:r>
            <a:r>
              <a:rPr lang="en-IN" sz="1800" dirty="0"/>
              <a:t>and</a:t>
            </a:r>
            <a:r>
              <a:rPr lang="en-IN" sz="1800" b="1" dirty="0">
                <a:solidFill>
                  <a:srgbClr val="FF0000"/>
                </a:solidFill>
              </a:rPr>
              <a:t> e</a:t>
            </a:r>
            <a:r>
              <a:rPr lang="en-IN" sz="1800" b="1" dirty="0">
                <a:solidFill>
                  <a:srgbClr val="FF0000"/>
                </a:solidFill>
                <a:effectLst/>
              </a:rPr>
              <a:t>xtremely uninformative</a:t>
            </a:r>
          </a:p>
          <a:p>
            <a:pPr marL="0" indent="0">
              <a:buNone/>
            </a:pPr>
            <a:endParaRPr lang="en-IN" sz="2000" dirty="0">
              <a:effectLst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>
              <a:effectLst/>
            </a:endParaRPr>
          </a:p>
          <a:p>
            <a:r>
              <a:rPr lang="en-IN" sz="2000" b="1" dirty="0"/>
              <a:t>Shapley Additive Explanations (SHAP) </a:t>
            </a:r>
            <a:r>
              <a:rPr lang="en-IN" sz="2000" dirty="0"/>
              <a:t>combined LIME and Shapley using a game theory approach.</a:t>
            </a:r>
          </a:p>
          <a:p>
            <a:pPr lvl="1"/>
            <a:r>
              <a:rPr lang="en-IN" sz="1800" b="1" dirty="0">
                <a:solidFill>
                  <a:srgbClr val="00B050"/>
                </a:solidFill>
              </a:rPr>
              <a:t>Both Global and Local</a:t>
            </a:r>
            <a:r>
              <a:rPr lang="en-IN" sz="1800" dirty="0"/>
              <a:t> explanations</a:t>
            </a:r>
          </a:p>
          <a:p>
            <a:pPr lvl="1"/>
            <a:r>
              <a:rPr lang="en-IN" sz="1800" dirty="0"/>
              <a:t>Explained </a:t>
            </a:r>
            <a:r>
              <a:rPr lang="en-IN" sz="1800" b="1" dirty="0">
                <a:solidFill>
                  <a:srgbClr val="FF0000"/>
                </a:solidFill>
              </a:rPr>
              <a:t>limited instances</a:t>
            </a:r>
            <a:r>
              <a:rPr lang="en-IN" sz="1800" dirty="0"/>
              <a:t> and </a:t>
            </a:r>
            <a:r>
              <a:rPr lang="en-IN" sz="1800" b="1" dirty="0">
                <a:solidFill>
                  <a:srgbClr val="FF0000"/>
                </a:solidFill>
              </a:rPr>
              <a:t>extremely slow</a:t>
            </a:r>
          </a:p>
        </p:txBody>
      </p:sp>
    </p:spTree>
    <p:extLst>
      <p:ext uri="{BB962C8B-B14F-4D97-AF65-F5344CB8AC3E}">
        <p14:creationId xmlns:p14="http://schemas.microsoft.com/office/powerpoint/2010/main" val="33542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DBFD04-8B38-414B-A0F3-E6B26A98DBA7}"/>
              </a:ext>
            </a:extLst>
          </p:cNvPr>
          <p:cNvSpPr/>
          <p:nvPr/>
        </p:nvSpPr>
        <p:spPr>
          <a:xfrm>
            <a:off x="0" y="0"/>
            <a:ext cx="41056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Classifier Results</a:t>
            </a:r>
            <a:br>
              <a:rPr lang="en-IN" b="1" dirty="0"/>
            </a:br>
            <a:r>
              <a:rPr lang="en-IN" sz="2000" dirty="0"/>
              <a:t>Stratified K-Fold Cross Validation</a:t>
            </a:r>
            <a:br>
              <a:rPr lang="en-IN" sz="2000" dirty="0"/>
            </a:br>
            <a:r>
              <a:rPr lang="en-IN" sz="2000" dirty="0"/>
              <a:t>Beats Holdout 75/25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DEDDF-DCFA-4F42-B14E-7EA701D3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6373"/>
            <a:ext cx="3886200" cy="824483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br>
              <a:rPr lang="en-IN" sz="4400" dirty="0"/>
            </a:br>
            <a:endParaRPr lang="en-IN" b="1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A9B65D5-8DC7-48D5-A93B-54FE53AFE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t="-150" b="21863"/>
          <a:stretch/>
        </p:blipFill>
        <p:spPr>
          <a:xfrm>
            <a:off x="4270248" y="142739"/>
            <a:ext cx="7921752" cy="35643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C9E733-2D75-4766-A35D-38F45F49D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70"/>
          <a:stretch/>
        </p:blipFill>
        <p:spPr>
          <a:xfrm>
            <a:off x="131922" y="5625160"/>
            <a:ext cx="3754278" cy="104387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2532540-A2CA-49D7-89D9-856CB5678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53" y="3878375"/>
            <a:ext cx="3517676" cy="2900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FC7AF-97EA-48EC-A6D1-3705E14CC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75" y="3878375"/>
            <a:ext cx="3517676" cy="29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DBFD04-8B38-414B-A0F3-E6B26A98DBA7}"/>
              </a:ext>
            </a:extLst>
          </p:cNvPr>
          <p:cNvSpPr/>
          <p:nvPr/>
        </p:nvSpPr>
        <p:spPr>
          <a:xfrm>
            <a:off x="0" y="0"/>
            <a:ext cx="410565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Classifier Results</a:t>
            </a:r>
            <a:br>
              <a:rPr lang="en-IN" b="1" dirty="0"/>
            </a:br>
            <a:r>
              <a:rPr lang="en-IN" sz="2000" dirty="0"/>
              <a:t>Leave Groups Out</a:t>
            </a:r>
            <a:br>
              <a:rPr lang="en-IN" sz="2000" dirty="0"/>
            </a:br>
            <a:r>
              <a:rPr lang="en-IN" sz="2000" dirty="0"/>
              <a:t>Patient Holdout 90/10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DEDDF-DCFA-4F42-B14E-7EA701D3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6373"/>
            <a:ext cx="3886200" cy="824483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br>
              <a:rPr lang="en-IN" sz="4400" dirty="0"/>
            </a:br>
            <a:endParaRPr lang="en-IN" b="1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5A33015-D531-4780-A88D-171B11D65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b="22398"/>
          <a:stretch/>
        </p:blipFill>
        <p:spPr>
          <a:xfrm>
            <a:off x="4261105" y="94728"/>
            <a:ext cx="7930895" cy="355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619B8-4BA0-447F-8002-654FE408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26" y="5417229"/>
            <a:ext cx="2707404" cy="116891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7F4151-D0B9-443C-B894-6B8F3C01E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63" y="3886653"/>
            <a:ext cx="3491214" cy="287872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15CF78-88D5-416B-89AF-94343DDB2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845" y="3886653"/>
            <a:ext cx="3488666" cy="28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9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4B32-15B2-45DE-8A24-839EC1DF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9219"/>
            <a:ext cx="5633074" cy="61255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Interpretability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F149-C2E7-416F-8698-51E98544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791" y="1127464"/>
            <a:ext cx="5284937" cy="9455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/>
              <a:t>Grad-CAM CNN</a:t>
            </a:r>
          </a:p>
          <a:p>
            <a:pPr marL="0" indent="0" algn="ctr">
              <a:buNone/>
            </a:pPr>
            <a:r>
              <a:rPr lang="en-IN" sz="2000" dirty="0"/>
              <a:t>Single Beat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F873E-22E6-4163-930D-5FDEBDFD5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7743" y="1127464"/>
            <a:ext cx="5316996" cy="9455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/>
              <a:t>Grad-CAM LSTM</a:t>
            </a:r>
          </a:p>
          <a:p>
            <a:pPr marL="0" indent="0" algn="ctr">
              <a:buNone/>
            </a:pPr>
            <a:r>
              <a:rPr lang="en-IN" sz="2000" dirty="0"/>
              <a:t>Single Beat</a:t>
            </a:r>
          </a:p>
        </p:txBody>
      </p:sp>
      <p:pic>
        <p:nvPicPr>
          <p:cNvPr id="6" name="Picture 5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B4901CA8-E941-4CA1-8E9F-4A6EC29CF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4"/>
          <a:stretch/>
        </p:blipFill>
        <p:spPr>
          <a:xfrm>
            <a:off x="574499" y="2207445"/>
            <a:ext cx="5316996" cy="177016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50EC240-C462-48ED-B63A-B94CBCBCD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54"/>
          <a:stretch/>
        </p:blipFill>
        <p:spPr>
          <a:xfrm>
            <a:off x="6007743" y="2205377"/>
            <a:ext cx="5328272" cy="177016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AD261D-FF1E-4B7D-AC1C-95F55CC66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7" y="4565528"/>
            <a:ext cx="5316997" cy="195273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24AF529-D486-40E9-82E3-42E8964B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43" y="4530962"/>
            <a:ext cx="5316997" cy="1971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94B69D-F5F5-4B00-BD2F-C6859048083C}"/>
              </a:ext>
            </a:extLst>
          </p:cNvPr>
          <p:cNvSpPr txBox="1"/>
          <p:nvPr/>
        </p:nvSpPr>
        <p:spPr>
          <a:xfrm>
            <a:off x="2176011" y="4165418"/>
            <a:ext cx="21564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000" dirty="0"/>
              <a:t>Average over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FF166-0A0A-4436-A25A-37535F4F3D5E}"/>
              </a:ext>
            </a:extLst>
          </p:cNvPr>
          <p:cNvSpPr txBox="1"/>
          <p:nvPr/>
        </p:nvSpPr>
        <p:spPr>
          <a:xfrm>
            <a:off x="7525072" y="4165418"/>
            <a:ext cx="2452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000" dirty="0"/>
              <a:t>Average over class</a:t>
            </a:r>
          </a:p>
        </p:txBody>
      </p:sp>
      <p:pic>
        <p:nvPicPr>
          <p:cNvPr id="19" name="Picture 18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0E3CE49A-B2A7-4974-9662-2451DC94EC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3"/>
          <a:stretch/>
        </p:blipFill>
        <p:spPr>
          <a:xfrm>
            <a:off x="11424479" y="2207445"/>
            <a:ext cx="399340" cy="1770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14336D-4C8D-480C-8816-4BEA3EBAD0B7}"/>
              </a:ext>
            </a:extLst>
          </p:cNvPr>
          <p:cNvSpPr txBox="1"/>
          <p:nvPr/>
        </p:nvSpPr>
        <p:spPr>
          <a:xfrm rot="16200000">
            <a:off x="-229647" y="2951961"/>
            <a:ext cx="109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Scaled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B833E-D3CB-4F7D-A0DE-7D602F0C04AE}"/>
              </a:ext>
            </a:extLst>
          </p:cNvPr>
          <p:cNvSpPr txBox="1"/>
          <p:nvPr/>
        </p:nvSpPr>
        <p:spPr>
          <a:xfrm rot="16200000">
            <a:off x="-229647" y="5378323"/>
            <a:ext cx="109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Scaled Score</a:t>
            </a:r>
          </a:p>
        </p:txBody>
      </p:sp>
    </p:spTree>
    <p:extLst>
      <p:ext uri="{BB962C8B-B14F-4D97-AF65-F5344CB8AC3E}">
        <p14:creationId xmlns:p14="http://schemas.microsoft.com/office/powerpoint/2010/main" val="198555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662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Developing Machine Learning Models to Detect Arrhythmia from ECG Data - Interpretability</vt:lpstr>
      <vt:lpstr>Outline</vt:lpstr>
      <vt:lpstr>Project Background</vt:lpstr>
      <vt:lpstr>Machine Learning on Time-Series</vt:lpstr>
      <vt:lpstr>Interpretability Techniques</vt:lpstr>
      <vt:lpstr>Interpretability Techniques</vt:lpstr>
      <vt:lpstr> </vt:lpstr>
      <vt:lpstr> </vt:lpstr>
      <vt:lpstr>Interpretability Results</vt:lpstr>
      <vt:lpstr>Evaluation</vt:lpstr>
      <vt:lpstr>Conclusion</vt:lpstr>
      <vt:lpstr>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Machine Learning Model to Detect Arrhythmia from ECG Data - Interpretability</dc:title>
  <dc:creator>Shourya Verma (student)</dc:creator>
  <cp:lastModifiedBy>Shourya Verma (student)</cp:lastModifiedBy>
  <cp:revision>93</cp:revision>
  <dcterms:created xsi:type="dcterms:W3CDTF">2021-03-17T23:19:23Z</dcterms:created>
  <dcterms:modified xsi:type="dcterms:W3CDTF">2021-04-06T11:27:48Z</dcterms:modified>
</cp:coreProperties>
</file>