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616ca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616ca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2616ca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2616ca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b3680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b3680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47130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47130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6c1e40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6c1e40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47130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47130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c1e407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c1e407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c1e407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c1e407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08bec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08bec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08bec45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08bec45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b7728c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b7728c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8bec4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8bec4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8bec45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08bec45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0a06fee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0a06fee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0a06feea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0a06feea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0a06fee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0a06fee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0a06feea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0a06feea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08bec45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08bec45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6c1e407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6c1e407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0be8519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0be8519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08bec45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08bec45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b7728c6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b7728c6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2578ab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2578ab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b7728c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4b7728c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b7728c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b7728c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25d35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25d35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b7728c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b7728c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df &lt;- df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mutate(poll_error = DemPoll / (DemPoll + RepPoll) * 100 - demvotesmajorpercent)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df_pres &lt;- df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filter(office == "President")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ggplot(df_pres, aes(x=poll_error, y = year, group = year))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geom_density_ridges()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xlab("Estimate Error on Democrats Voting Percent")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ggtitle("Poll Error")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58925" y="1398650"/>
            <a:ext cx="81135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Predicting Political Election Outcomes at the County Level</a:t>
            </a:r>
            <a:endParaRPr sz="4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89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Team 12: Gurpal Kundi, Roy Minato, Shou Shimaya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75" y="502225"/>
            <a:ext cx="7039076" cy="448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472700"/>
            <a:ext cx="7032699" cy="4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51969" t="0"/>
          <a:stretch/>
        </p:blipFill>
        <p:spPr>
          <a:xfrm>
            <a:off x="4656013" y="3378512"/>
            <a:ext cx="2793924" cy="1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55" y="1271800"/>
            <a:ext cx="3440221" cy="17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>
            <a:off x="2229875" y="1364800"/>
            <a:ext cx="1449300" cy="17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4"/>
          <p:cNvCxnSpPr/>
          <p:nvPr/>
        </p:nvCxnSpPr>
        <p:spPr>
          <a:xfrm flipH="1">
            <a:off x="2160950" y="1349500"/>
            <a:ext cx="1459500" cy="178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4" y="1271797"/>
            <a:ext cx="2793900" cy="1327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4"/>
          <p:cNvCxnSpPr/>
          <p:nvPr/>
        </p:nvCxnSpPr>
        <p:spPr>
          <a:xfrm>
            <a:off x="6047875" y="2776388"/>
            <a:ext cx="10200" cy="60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4"/>
          <p:cNvPicPr preferRelativeResize="0"/>
          <p:nvPr/>
        </p:nvPicPr>
        <p:blipFill rotWithShape="1">
          <a:blip r:embed="rId6">
            <a:alphaModFix/>
          </a:blip>
          <a:srcRect b="0" l="16770" r="0" t="0"/>
          <a:stretch/>
        </p:blipFill>
        <p:spPr>
          <a:xfrm>
            <a:off x="959600" y="3631950"/>
            <a:ext cx="2540450" cy="138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4"/>
          <p:cNvCxnSpPr/>
          <p:nvPr/>
        </p:nvCxnSpPr>
        <p:spPr>
          <a:xfrm>
            <a:off x="1071575" y="3724950"/>
            <a:ext cx="2480100" cy="128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/>
          <p:nvPr/>
        </p:nvCxnSpPr>
        <p:spPr>
          <a:xfrm flipH="1" rot="10800000">
            <a:off x="1000125" y="3765875"/>
            <a:ext cx="2459400" cy="129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4"/>
          <p:cNvSpPr txBox="1"/>
          <p:nvPr/>
        </p:nvSpPr>
        <p:spPr>
          <a:xfrm>
            <a:off x="479650" y="625300"/>
            <a:ext cx="81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Setting up Data for Machine Learning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7796900" y="4604850"/>
            <a:ext cx="12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74495 x 78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61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ML Methods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9450" y="1352875"/>
            <a:ext cx="76887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our response </a:t>
            </a:r>
            <a:r>
              <a:rPr lang="en" sz="1500"/>
              <a:t>variable</a:t>
            </a:r>
            <a:r>
              <a:rPr lang="en" sz="1500"/>
              <a:t> is a binary outcome (either a Democratic or Republican win) we will attempt several classification models including: Logistic Regression, MLP, Random Forest, Boosting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compare each model against a baseline model that only uses the previous election result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models </a:t>
            </a:r>
            <a:r>
              <a:rPr b="1" lang="en" sz="1500"/>
              <a:t>do not take into account</a:t>
            </a:r>
            <a:r>
              <a:rPr lang="en" sz="1500"/>
              <a:t> the time series nature of our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dataset will attempt to address this by including as predictors past election outcomes and voting percentages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Tools: Python  SciKit-Learn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7650" y="57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Review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6087950" y="2795075"/>
            <a:ext cx="28971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Violated Assumptions: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Multi-collinear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</a:t>
            </a:r>
            <a:r>
              <a:rPr lang="en"/>
              <a:t>linear relationship between the logit of the response and each feature (not linearly separable)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125"/>
            <a:ext cx="5744125" cy="33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6087950" y="1340125"/>
            <a:ext cx="289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 Objective: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nimize cross-entropy loss using optimization techniques such as SGD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7800" y="616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LogisticRegression Class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00" y="1151900"/>
            <a:ext cx="5437800" cy="35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7800" y="577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Using MLP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280600"/>
            <a:ext cx="3428154" cy="37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640525" y="1280600"/>
            <a:ext cx="28971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Advantages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Capability to learn non-linear models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Disadvantages: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Random weight initializations can lead to different validation accuracy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Requires tuning hyperparameters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Sensitive to feature scaling (use Scikit StandardScaler)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7800" y="563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MLPClassifier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463" y="1251225"/>
            <a:ext cx="5693074" cy="3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7800" y="578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Methods Using Decision Trees as Learners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38" y="1176675"/>
            <a:ext cx="8389926" cy="3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1429450" y="4505350"/>
            <a:ext cx="1225200" cy="3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7800" y="563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Random Forest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38" y="1251000"/>
            <a:ext cx="5539925" cy="36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04250"/>
            <a:ext cx="76887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Objective</a:t>
            </a:r>
            <a:endParaRPr sz="4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76800"/>
            <a:ext cx="76887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Predict political election outcomes at the county level from 1990 to 2020 for U.S. presidential, senate, and governor elections by using social, demographic, economic, and previous election data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Explore which features have the most influence on the election outcome.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7800" y="591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Accuracy for 2020 Election Forecast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13" y="1266025"/>
            <a:ext cx="8090965" cy="3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7800" y="603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727800" y="1408325"/>
            <a:ext cx="768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Highest accuracy models: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Elections: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Random Forest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Presidential Election: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Gradient Boosting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Senate Election: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Random Forest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Governor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Election: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best overall model was the Random Forest Ensemble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27800" y="693975"/>
            <a:ext cx="8151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Statistical Tests on Logistic Regression for President Election</a:t>
            </a:r>
            <a:endParaRPr sz="2140"/>
          </a:p>
        </p:txBody>
      </p:sp>
      <p:sp>
        <p:nvSpPr>
          <p:cNvPr id="239" name="Google Shape;239;p34"/>
          <p:cNvSpPr txBox="1"/>
          <p:nvPr/>
        </p:nvSpPr>
        <p:spPr>
          <a:xfrm>
            <a:off x="727800" y="1275675"/>
            <a:ext cx="7977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Most important Features (p &lt; 2e-16):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Democrats Vote Percentage in the previous election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Population gender and race distribution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Polls of Democrats and Republicans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GDP Growth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Annual GDP Growth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Population education level distribution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Interaction term between year since 1990 and poll results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Significant Features (p &lt; 0.01):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Age distribution (1.792e-12)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Incumbent statuses (1.186e-06)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County specific unemployment rate (1.35e-06)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National unemployment rate (1.81e-06)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Democrats Vote Percentage 2 elections ago (5.94e-06)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Democrats Vote Percentage 3 elections ago (0.008053)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7800" y="693975"/>
            <a:ext cx="8151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Statistical Tests on Logistic Regression for Senate Election</a:t>
            </a:r>
            <a:endParaRPr sz="2140"/>
          </a:p>
        </p:txBody>
      </p:sp>
      <p:sp>
        <p:nvSpPr>
          <p:cNvPr id="245" name="Google Shape;245;p35"/>
          <p:cNvSpPr txBox="1"/>
          <p:nvPr/>
        </p:nvSpPr>
        <p:spPr>
          <a:xfrm>
            <a:off x="727800" y="1275675"/>
            <a:ext cx="7977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important Features (p &lt; 2e-16):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Democrats Vote Percentage in the previous election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Democrats Vote Percentage 2 elections ago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County specific unemployment rate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GDP Growth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National Unemployment Rate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Winning Party in the previous election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Winning Party in 3 elections before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Population gender and race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Incumbent statuses for Democrats and Republicans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Population education level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Polls of Democrats and Republicans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Significant Features (p &lt; 0.01):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Year since 1990 (1.44e-12)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Interaction term between year since 1990 and poll results (8.158e-06)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Office Matching Outcome (6.29e-4)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7800" y="693975"/>
            <a:ext cx="8151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Statistical Tests on Logistic Regression for Governor Election</a:t>
            </a:r>
            <a:endParaRPr sz="2140"/>
          </a:p>
        </p:txBody>
      </p:sp>
      <p:sp>
        <p:nvSpPr>
          <p:cNvPr id="251" name="Google Shape;251;p36"/>
          <p:cNvSpPr txBox="1"/>
          <p:nvPr/>
        </p:nvSpPr>
        <p:spPr>
          <a:xfrm>
            <a:off x="727800" y="1275675"/>
            <a:ext cx="7977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Most important Features (p &lt; 2e-16):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Democrats Vote Percentage in the previous election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GDP Growth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Incumbent status of Democrats and Republicans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National Unemployment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Age distribution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Population gender and race distribution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Polls of Democrats and Republicans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Significant Features (p &lt; 0.01):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Democrats Vote Percentage 3 elections ago (2.73e-14)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Population education level distribution (9.62e-14)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Winning Party of the previous election (6.29e-13)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Year since 1990 (3.49e-10)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Winning Party in 3 elections before (2.31e-08)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County specific unemployment rate (4.57e-08)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Matching outcomes (3.91e-06)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Democrats Vote Percentage 2 elections ago (2.38e-05)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Interaction term between year since 1990 and poll results (2.668e-05)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Annual GDP Growth (6.37e-04)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7800" y="522625"/>
            <a:ext cx="832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Coefficients for Logistic Regression Example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727800" y="3469800"/>
            <a:ext cx="786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Coefficient for presidential election that indicates the percentage of population with bachelor’s degree: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β = 0.09367071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Given all other variables, when the percentage of population with bachelor’s degree increases by 1, the expected odds of Democrats winning the election increases by a factor of e^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β = 1.098198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75" y="2518913"/>
            <a:ext cx="3080862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275" y="1500175"/>
            <a:ext cx="64103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727800" y="603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727800" y="1408325"/>
            <a:ext cx="7688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Even given previous results and polling, there are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significant social, demographic, and economic factors for predicting election results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There are differences for each election type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Presidential elections had highest accuracy, and it relies less on 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ocial, demographic, and economic factors, perhaps because the poll results was more accurate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Governor elections are hardest to predict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Senate elections are the “noisiest”, perhaps because they occur more frequently and are subject to higher turnover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729450" y="60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</a:t>
            </a:r>
            <a:r>
              <a:rPr lang="en"/>
              <a:t> Investigations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729450" y="1340125"/>
            <a:ext cx="76887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models that deal with time dependency of the </a:t>
            </a:r>
            <a:r>
              <a:rPr lang="en" sz="1600"/>
              <a:t>observations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Recurrent Neural Networks (LSTM with PyTorch or Tensorflow)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Generalized Linear Mixed-Effects Models (lme4 package in 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Incorporate other known dependencies: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Spatial dependency between adjacent counties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“Similar counties have similar results”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Take into account X-factors during election years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Financial crises, pandemics,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 other types of elections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on upcoming elections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Overview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535200"/>
            <a:ext cx="7688700" cy="46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404250"/>
            <a:ext cx="76887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Sources</a:t>
            </a:r>
            <a:endParaRPr sz="40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50" y="1376800"/>
            <a:ext cx="3267375" cy="6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88" y="2333425"/>
            <a:ext cx="2272575" cy="128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102850" y="1445838"/>
            <a:ext cx="525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Election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data on the county level (1990-2020)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75" y="3995600"/>
            <a:ext cx="3131600" cy="8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514300" y="2571750"/>
            <a:ext cx="541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→ State level Presidential polling averages (1992-2020)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642825" y="4139550"/>
            <a:ext cx="57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→ State level Senatorial/Gubernatorial polls (1990-2020)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75" y="488625"/>
            <a:ext cx="2585675" cy="10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388375" y="888463"/>
            <a:ext cx="632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→ County/National level unemployment rates (1990-2020)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400" y="2645100"/>
            <a:ext cx="2568625" cy="9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335175" y="2785175"/>
            <a:ext cx="565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→ County level educational attainment rates (1990-2020)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75" y="3755700"/>
            <a:ext cx="3571875" cy="12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589950" y="3824675"/>
            <a:ext cx="5655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→ Annual county level demographic data (1990-2020)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Race and sex combination populations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Age group populations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862" y="1736038"/>
            <a:ext cx="2477300" cy="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3388375" y="1814638"/>
            <a:ext cx="632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→ National GDP growth and annual change (1990-2020)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404250"/>
            <a:ext cx="76887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Wrangling &amp; Joining</a:t>
            </a:r>
            <a:endParaRPr sz="40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1478850"/>
            <a:ext cx="76887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1241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99"/>
              <a:t>Datasets</a:t>
            </a:r>
            <a:r>
              <a:rPr lang="en" sz="2399"/>
              <a:t> from the same source usually change in how recorded data is </a:t>
            </a:r>
            <a:r>
              <a:rPr lang="en" sz="2399"/>
              <a:t>structured over time</a:t>
            </a:r>
            <a:r>
              <a:rPr lang="en" sz="2399"/>
              <a:t>. </a:t>
            </a:r>
            <a:endParaRPr sz="2399"/>
          </a:p>
          <a:p>
            <a:pPr indent="-31241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99"/>
              <a:t>Earlier weeks spent wrangling all the data for a set of features into one table for easy joining.</a:t>
            </a:r>
            <a:endParaRPr sz="2399"/>
          </a:p>
          <a:p>
            <a:pPr indent="-31241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99"/>
              <a:t>Data were joined into a combined file by joining tables on state, county, and year columns.</a:t>
            </a:r>
            <a:endParaRPr sz="2399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5" y="3194275"/>
            <a:ext cx="2971650" cy="18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175" y="3599911"/>
            <a:ext cx="6030825" cy="127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404250"/>
            <a:ext cx="82866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Description &amp; Management</a:t>
            </a:r>
            <a:endParaRPr sz="400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1376800"/>
            <a:ext cx="76887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Features :</a:t>
            </a:r>
            <a:endParaRPr sz="1500" u="sng"/>
          </a:p>
          <a:p>
            <a:pPr indent="-32385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Previous 3 elections outcomes</a:t>
            </a:r>
            <a:endParaRPr sz="1500"/>
          </a:p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State polling data</a:t>
            </a:r>
            <a:endParaRPr sz="1500"/>
          </a:p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Party incumbency status</a:t>
            </a:r>
            <a:endParaRPr sz="1500"/>
          </a:p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County race/sex combination populations</a:t>
            </a:r>
            <a:endParaRPr sz="1500"/>
          </a:p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County educational attainment rates</a:t>
            </a:r>
            <a:endParaRPr sz="1500"/>
          </a:p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County 5-year age group populations</a:t>
            </a:r>
            <a:endParaRPr sz="1500"/>
          </a:p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County/National unemployment rates</a:t>
            </a:r>
            <a:endParaRPr sz="1500"/>
          </a:p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National GDP growth rate and annual change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Response Variable :</a:t>
            </a:r>
            <a:r>
              <a:rPr lang="en" sz="1500"/>
              <a:t> Party that won the election at county level (‘D’ or ‘R’)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Raw datasets, wrangled tables, and code are stored locally and on Google Drive.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84825"/>
            <a:ext cx="8839204" cy="142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48161"/>
            <a:ext cx="8839204" cy="150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25" y="3574850"/>
            <a:ext cx="4493874" cy="14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6309375" y="4637750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Joined dataset is 74500 x 83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404250"/>
            <a:ext cx="82866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President Election Polling Error Over Time</a:t>
            </a:r>
            <a:endParaRPr sz="30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861" y="1454448"/>
            <a:ext cx="5646275" cy="32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