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319" r:id="rId2"/>
    <p:sldId id="292" r:id="rId3"/>
    <p:sldId id="309" r:id="rId4"/>
    <p:sldId id="306" r:id="rId5"/>
    <p:sldId id="310" r:id="rId6"/>
    <p:sldId id="294" r:id="rId7"/>
    <p:sldId id="320" r:id="rId8"/>
    <p:sldId id="321" r:id="rId9"/>
    <p:sldId id="327" r:id="rId10"/>
    <p:sldId id="316" r:id="rId11"/>
    <p:sldId id="285" r:id="rId12"/>
    <p:sldId id="317" r:id="rId13"/>
    <p:sldId id="299" r:id="rId14"/>
    <p:sldId id="305" r:id="rId15"/>
    <p:sldId id="300" r:id="rId16"/>
    <p:sldId id="324" r:id="rId17"/>
    <p:sldId id="325" r:id="rId18"/>
    <p:sldId id="323" r:id="rId19"/>
    <p:sldId id="322" r:id="rId20"/>
    <p:sldId id="297" r:id="rId21"/>
  </p:sldIdLst>
  <p:sldSz cx="9906000" cy="6858000" type="A4"/>
  <p:notesSz cx="6858000" cy="9144000"/>
  <p:embeddedFontLst>
    <p:embeddedFont>
      <p:font typeface="맑은 고딕" pitchFamily="50" charset="-127"/>
      <p:regular r:id="rId23"/>
      <p:bold r:id="rId24"/>
    </p:embeddedFont>
    <p:embeddedFont>
      <p:font typeface="HY견고딕" pitchFamily="18" charset="-127"/>
      <p:regular r:id="rId25"/>
    </p:embeddedFont>
    <p:embeddedFont>
      <p:font typeface="ＭＳ Ｐゴシック" pitchFamily="34" charset="-128"/>
      <p:regular r:id="rId26"/>
    </p:embeddedFont>
    <p:embeddedFont>
      <p:font typeface="함초롬돋움" pitchFamily="18" charset="-127"/>
      <p:regular r:id="rId27"/>
      <p:bold r:id="rId28"/>
    </p:embeddedFont>
    <p:embeddedFont>
      <p:font typeface="나눔바른고딕" charset="-127"/>
      <p:regular r:id="rId29"/>
      <p:bold r:id="rId30"/>
    </p:embeddedFont>
  </p:embeddedFontLst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6DCF"/>
    <a:srgbClr val="FF9933"/>
    <a:srgbClr val="FFFFFF"/>
    <a:srgbClr val="FAC564"/>
    <a:srgbClr val="28C673"/>
    <a:srgbClr val="B5B5B5"/>
    <a:srgbClr val="738AC8"/>
    <a:srgbClr val="E9DDC6"/>
    <a:srgbClr val="E9DDC1"/>
    <a:srgbClr val="85C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601" autoAdjust="0"/>
  </p:normalViewPr>
  <p:slideViewPr>
    <p:cSldViewPr snapToGrid="0">
      <p:cViewPr varScale="1">
        <p:scale>
          <a:sx n="82" d="100"/>
          <a:sy n="82" d="100"/>
        </p:scale>
        <p:origin x="-1560" y="-8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61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6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91000">
              <a:schemeClr val="tx1">
                <a:lumMod val="85000"/>
                <a:lumOff val="15000"/>
              </a:schemeClr>
            </a:gs>
            <a:gs pos="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1C93-9B06-4276-BC97-0ADB2A4437DB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4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4" y="1435103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BF81-9823-4755-9B74-B9CC032432DE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5C5-A760-4665-A940-E20F510C69FE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F72-D11B-4B45-80B2-11F8785BC426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6344-EBAA-4085-A258-559FF331E266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>
          <a:gsLst>
            <a:gs pos="100000">
              <a:schemeClr val="accent5">
                <a:lumMod val="75000"/>
              </a:schemeClr>
            </a:gs>
            <a:gs pos="54000">
              <a:schemeClr val="accent5"/>
            </a:gs>
            <a:gs pos="0">
              <a:schemeClr val="accent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26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 flip="none" rotWithShape="1">
          <a:gsLst>
            <a:gs pos="100000">
              <a:schemeClr val="bg1"/>
            </a:gs>
            <a:gs pos="38000">
              <a:schemeClr val="bg1">
                <a:lumMod val="95000"/>
              </a:schemeClr>
            </a:gs>
            <a:gs pos="0">
              <a:schemeClr val="bg1">
                <a:lumMod val="85000"/>
                <a:alpha val="64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9423" y="19578"/>
            <a:ext cx="9827154" cy="67821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3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액자 2"/>
          <p:cNvSpPr/>
          <p:nvPr userDrawn="1"/>
        </p:nvSpPr>
        <p:spPr>
          <a:xfrm>
            <a:off x="0" y="0"/>
            <a:ext cx="9906000" cy="6858000"/>
          </a:xfrm>
          <a:prstGeom prst="frame">
            <a:avLst>
              <a:gd name="adj1" fmla="val 8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01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97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FF6-59C0-4879-B026-626A45E9659E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B71F-E5F5-4A0E-890A-E016AAB339A5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21B9-18A6-4AF5-A374-48BE1ECA2072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8E556582-29A5-4912-BEA1-BEA54FAD3E1C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15251" y="0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60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"/>
          <p:cNvGrpSpPr/>
          <p:nvPr/>
        </p:nvGrpSpPr>
        <p:grpSpPr>
          <a:xfrm>
            <a:off x="-208379" y="-436087"/>
            <a:ext cx="4977262" cy="4977262"/>
            <a:chOff x="-243311" y="-501499"/>
            <a:chExt cx="6022487" cy="6022487"/>
          </a:xfrm>
        </p:grpSpPr>
        <p:sp>
          <p:nvSpPr>
            <p:cNvPr id="2" name="직사각형 1"/>
            <p:cNvSpPr/>
            <p:nvPr/>
          </p:nvSpPr>
          <p:spPr>
            <a:xfrm rot="20333980">
              <a:off x="-243311" y="1028884"/>
              <a:ext cx="6022487" cy="447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 rot="18164072">
              <a:off x="-1451676" y="2487389"/>
              <a:ext cx="6022487" cy="447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3"/>
          <p:cNvGrpSpPr/>
          <p:nvPr/>
        </p:nvGrpSpPr>
        <p:grpSpPr>
          <a:xfrm>
            <a:off x="1567518" y="1843339"/>
            <a:ext cx="6018270" cy="1971296"/>
            <a:chOff x="381214" y="2588225"/>
            <a:chExt cx="4859818" cy="1649028"/>
          </a:xfrm>
        </p:grpSpPr>
        <p:sp>
          <p:nvSpPr>
            <p:cNvPr id="5" name="TextBox 4"/>
            <p:cNvSpPr txBox="1"/>
            <p:nvPr/>
          </p:nvSpPr>
          <p:spPr>
            <a:xfrm>
              <a:off x="381214" y="4030772"/>
              <a:ext cx="2964329" cy="206481"/>
            </a:xfrm>
            <a:prstGeom prst="rect">
              <a:avLst/>
            </a:prstGeom>
          </p:spPr>
          <p:txBody>
            <a:bodyPr wrap="square" lIns="107287" tIns="53643" rIns="107287" bIns="53643" rtlCol="0">
              <a:spAutoFit/>
            </a:bodyPr>
            <a:lstStyle/>
            <a:p>
              <a:r>
                <a:rPr lang="en-US" altLang="ko-KR" sz="900" b="1" spc="30" dirty="0">
                  <a:gradFill flip="none" rotWithShape="1">
                    <a:gsLst>
                      <a:gs pos="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Date- </a:t>
              </a:r>
              <a:r>
                <a:rPr lang="en-US" altLang="ko-KR" sz="900" b="1" spc="30" dirty="0" smtClean="0">
                  <a:gradFill flip="none" rotWithShape="1">
                    <a:gsLst>
                      <a:gs pos="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2020 </a:t>
              </a:r>
              <a:r>
                <a:rPr lang="en-US" altLang="ko-KR" sz="900" b="1" spc="30" dirty="0">
                  <a:gradFill flip="none" rotWithShape="1">
                    <a:gsLst>
                      <a:gs pos="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 11. </a:t>
              </a:r>
              <a:r>
                <a:rPr lang="en-US" altLang="ko-KR" sz="900" b="1" spc="30" dirty="0" smtClean="0">
                  <a:gradFill flip="none" rotWithShape="1">
                    <a:gsLst>
                      <a:gs pos="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10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214" y="2588225"/>
              <a:ext cx="4859818" cy="132643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spc="-150" dirty="0" smtClean="0">
                  <a:ln w="3175">
                    <a:noFill/>
                  </a:ln>
                  <a:gradFill>
                    <a:gsLst>
                      <a:gs pos="0">
                        <a:schemeClr val="accent5"/>
                      </a:gs>
                      <a:gs pos="100000">
                        <a:schemeClr val="accent5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다양한 운동루틴을 위한</a:t>
              </a:r>
              <a:endParaRPr lang="en-US" altLang="ko-KR" sz="2400" b="1" spc="-150" dirty="0" smtClean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b="1" spc="-150" dirty="0" smtClean="0">
                  <a:ln w="3175">
                    <a:noFill/>
                  </a:ln>
                  <a:gradFill>
                    <a:gsLst>
                      <a:gs pos="0">
                        <a:schemeClr val="accent5"/>
                      </a:gs>
                      <a:gs pos="100000">
                        <a:schemeClr val="accent5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운동루틴 정보 공유 어플리케이션</a:t>
              </a:r>
              <a:endParaRPr lang="en-US" altLang="ko-KR" sz="2400" b="1" spc="-150" dirty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endParaRPr lang="ko-KR" altLang="en-US" sz="2400" b="1" spc="-150" dirty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214" y="3744977"/>
              <a:ext cx="3537882" cy="245100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defTabSz="914400">
                <a:spcBef>
                  <a:spcPct val="0"/>
                </a:spcBef>
              </a:pPr>
              <a:r>
                <a:rPr lang="en-US" altLang="ko-KR" sz="12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2020</a:t>
              </a:r>
              <a:r>
                <a:rPr lang="ko-KR" altLang="en-US" sz="12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졸업인증 평가 연계 종합프로젝트</a:t>
              </a:r>
              <a:endParaRPr lang="en-US" altLang="ko-KR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32AE567-0528-4CB2-8ABB-F324AC84AF46}"/>
              </a:ext>
            </a:extLst>
          </p:cNvPr>
          <p:cNvSpPr txBox="1"/>
          <p:nvPr/>
        </p:nvSpPr>
        <p:spPr>
          <a:xfrm>
            <a:off x="4953000" y="5340838"/>
            <a:ext cx="3931702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 defTabSz="914400">
              <a:spcBef>
                <a:spcPct val="0"/>
              </a:spcBef>
            </a:pPr>
            <a:r>
              <a:rPr lang="ko-KR" altLang="en-US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 </a:t>
            </a:r>
            <a:r>
              <a:rPr lang="en-US" altLang="ko-KR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2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201533809 </a:t>
            </a:r>
            <a:r>
              <a:rPr lang="ko-KR" altLang="en-US" sz="12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이동훈</a:t>
            </a:r>
            <a:endParaRPr lang="en-US" altLang="ko-KR" sz="12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ko-KR" altLang="en-US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</a:t>
            </a:r>
            <a:r>
              <a:rPr lang="en-US" altLang="ko-KR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2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201533750 </a:t>
            </a:r>
            <a:r>
              <a:rPr lang="ko-KR" altLang="en-US" sz="12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박석준</a:t>
            </a:r>
            <a:endParaRPr lang="en-US" altLang="ko-KR" sz="12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en-US" altLang="ko-KR" sz="12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201533874 </a:t>
            </a:r>
            <a:r>
              <a:rPr lang="ko-KR" altLang="en-US" sz="12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주연우</a:t>
            </a:r>
            <a:endParaRPr lang="en-US" altLang="ko-KR" sz="12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E461C9B-FB98-4894-AF5C-576A948307A6}"/>
              </a:ext>
            </a:extLst>
          </p:cNvPr>
          <p:cNvSpPr txBox="1"/>
          <p:nvPr/>
        </p:nvSpPr>
        <p:spPr>
          <a:xfrm>
            <a:off x="4953000" y="4408614"/>
            <a:ext cx="3931702" cy="29300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 defTabSz="914400">
              <a:spcBef>
                <a:spcPct val="0"/>
              </a:spcBef>
            </a:pPr>
            <a:r>
              <a:rPr lang="ko-KR" altLang="en-US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 교수 </a:t>
            </a:r>
            <a:r>
              <a:rPr lang="en-US" altLang="ko-KR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2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김석수 교수님</a:t>
            </a:r>
            <a:endParaRPr lang="en-US" altLang="ko-KR" sz="12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F3479E97-C5FA-4D8D-9C21-DBA192436D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156" y="259276"/>
            <a:ext cx="2149026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D:\Users\madeitimac\Desktop\Work\ssom\05.마케팅\phone.png">
            <a:extLst>
              <a:ext uri="{FF2B5EF4-FFF2-40B4-BE49-F238E27FC236}">
                <a16:creationId xmlns="" xmlns:a16="http://schemas.microsoft.com/office/drawing/2014/main" id="{253B6685-462C-49F4-BB57-6249D6B98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60323" y="1550374"/>
            <a:ext cx="2448272" cy="349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68825" y="1490084"/>
            <a:ext cx="2448272" cy="349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196" y="1550375"/>
            <a:ext cx="2448272" cy="349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-1" y="5049056"/>
            <a:ext cx="9906001" cy="1808943"/>
          </a:xfrm>
          <a:prstGeom prst="rect">
            <a:avLst/>
          </a:prstGeom>
          <a:gradFill>
            <a:gsLst>
              <a:gs pos="29000">
                <a:schemeClr val="bg1">
                  <a:lumMod val="95000"/>
                </a:schemeClr>
              </a:gs>
              <a:gs pos="57000">
                <a:schemeClr val="bg1"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65015" y="5213263"/>
            <a:ext cx="6221938" cy="1084376"/>
            <a:chOff x="1622326" y="877637"/>
            <a:chExt cx="6221938" cy="1084376"/>
          </a:xfrm>
        </p:grpSpPr>
        <p:sp>
          <p:nvSpPr>
            <p:cNvPr id="55" name="모서리가 둥근 직사각형 6"/>
            <p:cNvSpPr/>
            <p:nvPr/>
          </p:nvSpPr>
          <p:spPr bwMode="gray">
            <a:xfrm>
              <a:off x="1860507" y="877637"/>
              <a:ext cx="2384433" cy="4764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spc="-1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 </a:t>
              </a:r>
              <a:r>
                <a:rPr lang="en-US" altLang="ko-KR" sz="1800" b="1" spc="-1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8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22326" y="1361237"/>
              <a:ext cx="2860794" cy="60077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ko-KR" altLang="en-US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어플리케이션내의  </a:t>
              </a:r>
              <a:r>
                <a:rPr lang="ko-KR" altLang="en-US" sz="1600" spc="-180" dirty="0" err="1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네비게이션바</a:t>
              </a:r>
              <a:r>
                <a:rPr lang="ko-KR" altLang="en-US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에서</a:t>
              </a:r>
              <a:r>
                <a:rPr lang="en-US" altLang="ko-KR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r>
                <a:rPr lang="en-US" altLang="ko-KR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</a:t>
              </a:r>
              <a:r>
                <a:rPr lang="ko-KR" altLang="en-US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 </a:t>
              </a:r>
              <a:endParaRPr lang="en-US" altLang="ko-KR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모서리가 둥근 직사각형 6"/>
            <p:cNvSpPr/>
            <p:nvPr/>
          </p:nvSpPr>
          <p:spPr bwMode="gray">
            <a:xfrm>
              <a:off x="5128146" y="877637"/>
              <a:ext cx="2384433" cy="4764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spc="-1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회원등록</a:t>
              </a:r>
              <a:endParaRPr lang="ko-KR" altLang="en-US" sz="1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96460" y="1422554"/>
              <a:ext cx="3047804" cy="354555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ko-KR" altLang="en-US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 작성양식 작성 후 회원등록</a:t>
              </a:r>
              <a:endParaRPr lang="ko-KR" altLang="en-US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6">
            <a:extLst>
              <a:ext uri="{FF2B5EF4-FFF2-40B4-BE49-F238E27FC236}">
                <a16:creationId xmlns="" xmlns:a16="http://schemas.microsoft.com/office/drawing/2014/main" id="{696B4F5A-6E5A-4372-A4FF-6D9E58A7F025}"/>
              </a:ext>
            </a:extLst>
          </p:cNvPr>
          <p:cNvSpPr/>
          <p:nvPr/>
        </p:nvSpPr>
        <p:spPr bwMode="gray">
          <a:xfrm>
            <a:off x="6860323" y="5213263"/>
            <a:ext cx="2384433" cy="47642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endParaRPr lang="ko-KR" altLang="en-US" sz="18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E839874-8584-4413-B114-DBFF44792E8B}"/>
              </a:ext>
            </a:extLst>
          </p:cNvPr>
          <p:cNvSpPr txBox="1"/>
          <p:nvPr/>
        </p:nvSpPr>
        <p:spPr>
          <a:xfrm>
            <a:off x="6622142" y="5776247"/>
            <a:ext cx="2860794" cy="3545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600" spc="-1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아이디와 비밀번호를 통해 로그인</a:t>
            </a:r>
            <a:endParaRPr lang="ko-KR" altLang="en-US" sz="1600" spc="-1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2447" y="698601"/>
            <a:ext cx="7627934" cy="539221"/>
            <a:chOff x="382447" y="698601"/>
            <a:chExt cx="7627934" cy="539221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1895618" y="1018349"/>
              <a:ext cx="6114763" cy="3438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orean Bold" pitchFamily="34" charset="-127"/>
                <a:ea typeface="Noto Sans Korean Bold" pitchFamily="34" charset="-127"/>
              </a:endParaRPr>
            </a:p>
          </p:txBody>
        </p:sp>
        <p:sp>
          <p:nvSpPr>
            <p:cNvPr id="21" name="제목 1"/>
            <p:cNvSpPr txBox="1">
              <a:spLocks/>
            </p:cNvSpPr>
            <p:nvPr/>
          </p:nvSpPr>
          <p:spPr>
            <a:xfrm>
              <a:off x="382447" y="871362"/>
              <a:ext cx="2961911" cy="36646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ko-KR" altLang="en-US" sz="2800" spc="-100" dirty="0">
                  <a:ln w="3175">
                    <a:noFill/>
                  </a:ln>
                  <a:solidFill>
                    <a:schemeClr val="accent5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시나리오 </a:t>
              </a:r>
              <a:endParaRPr lang="en-US" altLang="ko-KR" sz="2800" spc="-300" dirty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10AD42D0-BC73-483D-8065-DF84A0FBCACE}"/>
                </a:ext>
              </a:extLst>
            </p:cNvPr>
            <p:cNvSpPr txBox="1"/>
            <p:nvPr/>
          </p:nvSpPr>
          <p:spPr>
            <a:xfrm>
              <a:off x="3512840" y="698601"/>
              <a:ext cx="2848936" cy="539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ko-KR" altLang="en-US" sz="2800" spc="-300" dirty="0" smtClean="0">
                  <a:ln w="3175">
                    <a:noFill/>
                  </a:ln>
                  <a:gradFill>
                    <a:gsLst>
                      <a:gs pos="0">
                        <a:schemeClr val="accent5"/>
                      </a:gs>
                      <a:gs pos="100000">
                        <a:schemeClr val="accent5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r>
                <a:rPr lang="en-US" altLang="ko-KR" sz="2800" spc="-300" dirty="0" smtClean="0">
                  <a:ln w="3175">
                    <a:noFill/>
                  </a:ln>
                  <a:gradFill>
                    <a:gsLst>
                      <a:gs pos="0">
                        <a:schemeClr val="accent5"/>
                      </a:gs>
                      <a:gs pos="100000">
                        <a:schemeClr val="accent5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</a:t>
              </a:r>
              <a:r>
                <a:rPr lang="ko-KR" altLang="en-US" sz="2800" spc="-300" dirty="0" smtClean="0">
                  <a:ln w="3175">
                    <a:noFill/>
                  </a:ln>
                  <a:gradFill>
                    <a:gsLst>
                      <a:gs pos="0">
                        <a:schemeClr val="accent5"/>
                      </a:gs>
                      <a:gs pos="100000">
                        <a:schemeClr val="accent5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2800" spc="-300" dirty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2050" name="Picture 2" descr="C:\Users\user\Desktop\dfdf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95" y="1996610"/>
            <a:ext cx="2189282" cy="305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141rqw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00" y="1953876"/>
            <a:ext cx="2170922" cy="303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1241ewqe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62" y="1996610"/>
            <a:ext cx="2109594" cy="305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42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D:\Users\madeitimac\Desktop\Work\ssom\05.마케팅\phone.png">
            <a:extLst>
              <a:ext uri="{FF2B5EF4-FFF2-40B4-BE49-F238E27FC236}">
                <a16:creationId xmlns="" xmlns:a16="http://schemas.microsoft.com/office/drawing/2014/main" id="{253B6685-462C-49F4-BB57-6249D6B98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60323" y="1550374"/>
            <a:ext cx="2448272" cy="39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20028" y="1550374"/>
            <a:ext cx="2448272" cy="39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196" y="1550374"/>
            <a:ext cx="2448272" cy="39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1895618" y="1018349"/>
            <a:ext cx="6114763" cy="343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-1" y="5483660"/>
            <a:ext cx="9906001" cy="1374340"/>
          </a:xfrm>
          <a:prstGeom prst="rect">
            <a:avLst/>
          </a:prstGeom>
          <a:gradFill>
            <a:gsLst>
              <a:gs pos="29000">
                <a:schemeClr val="bg1">
                  <a:lumMod val="95000"/>
                </a:schemeClr>
              </a:gs>
              <a:gs pos="57000">
                <a:schemeClr val="bg1"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98616" y="5573188"/>
            <a:ext cx="6195289" cy="868136"/>
            <a:chOff x="1555927" y="877637"/>
            <a:chExt cx="6195289" cy="868136"/>
          </a:xfrm>
        </p:grpSpPr>
        <p:sp>
          <p:nvSpPr>
            <p:cNvPr id="55" name="모서리가 둥근 직사각형 6"/>
            <p:cNvSpPr/>
            <p:nvPr/>
          </p:nvSpPr>
          <p:spPr bwMode="gray">
            <a:xfrm>
              <a:off x="1793651" y="877637"/>
              <a:ext cx="2384433" cy="4764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spc="-1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운동 목록 선택</a:t>
              </a:r>
              <a:endParaRPr lang="ko-KR" altLang="en-US" sz="1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55927" y="1391218"/>
              <a:ext cx="2860794" cy="354555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ko-KR" altLang="en-US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운동목록들을 보고 선택해서 담기</a:t>
              </a:r>
              <a:endParaRPr lang="en-US" altLang="ko-KR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모서리가 둥근 직사각형 6"/>
            <p:cNvSpPr/>
            <p:nvPr/>
          </p:nvSpPr>
          <p:spPr bwMode="gray">
            <a:xfrm>
              <a:off x="5128146" y="877637"/>
              <a:ext cx="2384433" cy="4764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spc="-1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운동루틴 목록 검색</a:t>
              </a:r>
              <a:endParaRPr lang="ko-KR" altLang="en-US" sz="1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90422" y="1391218"/>
              <a:ext cx="2860794" cy="354555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ko-KR" altLang="en-US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선택한 운동들을 확인하고 검색</a:t>
              </a:r>
              <a:endParaRPr lang="ko-KR" altLang="en-US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1" name="제목 1"/>
          <p:cNvSpPr txBox="1">
            <a:spLocks/>
          </p:cNvSpPr>
          <p:nvPr/>
        </p:nvSpPr>
        <p:spPr>
          <a:xfrm>
            <a:off x="382447" y="871362"/>
            <a:ext cx="2961911" cy="3664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sz="2800" spc="-100" dirty="0">
                <a:ln w="31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endParaRPr lang="en-US" altLang="ko-KR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6">
            <a:extLst>
              <a:ext uri="{FF2B5EF4-FFF2-40B4-BE49-F238E27FC236}">
                <a16:creationId xmlns="" xmlns:a16="http://schemas.microsoft.com/office/drawing/2014/main" id="{696B4F5A-6E5A-4372-A4FF-6D9E58A7F025}"/>
              </a:ext>
            </a:extLst>
          </p:cNvPr>
          <p:cNvSpPr/>
          <p:nvPr/>
        </p:nvSpPr>
        <p:spPr bwMode="gray">
          <a:xfrm>
            <a:off x="6860323" y="5573188"/>
            <a:ext cx="2384433" cy="47642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운동루틴  조회</a:t>
            </a:r>
            <a:endParaRPr lang="ko-KR" altLang="en-US" sz="18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E839874-8584-4413-B114-DBFF44792E8B}"/>
              </a:ext>
            </a:extLst>
          </p:cNvPr>
          <p:cNvSpPr txBox="1"/>
          <p:nvPr/>
        </p:nvSpPr>
        <p:spPr>
          <a:xfrm>
            <a:off x="6514443" y="6086769"/>
            <a:ext cx="2860794" cy="60077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검색을 통해  선택한 </a:t>
            </a:r>
            <a:r>
              <a:rPr lang="ko-KR" altLang="en-US" sz="1600" spc="-1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운동루틴 </a:t>
            </a:r>
            <a:endParaRPr lang="en-US" altLang="ko-KR" sz="1600" spc="-1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상세정보 조회 </a:t>
            </a:r>
            <a:r>
              <a:rPr lang="en-US" altLang="ko-KR" sz="1600" spc="-1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spc="-180" dirty="0" err="1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즐겨찾기</a:t>
            </a:r>
            <a:endParaRPr lang="ko-KR" altLang="en-US" sz="1600" spc="-1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D26F56B-FB5D-47C0-B36B-A129BCE0CED8}"/>
              </a:ext>
            </a:extLst>
          </p:cNvPr>
          <p:cNvSpPr txBox="1"/>
          <p:nvPr/>
        </p:nvSpPr>
        <p:spPr>
          <a:xfrm>
            <a:off x="3512840" y="757125"/>
            <a:ext cx="2848936" cy="539221"/>
          </a:xfrm>
          <a:prstGeom prst="rect">
            <a:avLst/>
          </a:prstGeom>
          <a:solidFill>
            <a:srgbClr val="FFFFFF"/>
          </a:solidFill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2800" spc="-300" dirty="0" smtClean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운동  선택</a:t>
            </a:r>
            <a:r>
              <a:rPr lang="en-US" altLang="ko-KR" sz="2800" spc="-300" dirty="0" smtClean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800" spc="-300" dirty="0" smtClean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</a:t>
            </a:r>
            <a:endParaRPr lang="en-US" altLang="ko-KR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074" name="Picture 2" descr="C:\Users\user\Desktop\123qda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3" y="2065468"/>
            <a:ext cx="2202310" cy="341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12312415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577" y="2063397"/>
            <a:ext cx="2201862" cy="34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1rdf31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942" y="2065465"/>
            <a:ext cx="2214000" cy="341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18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6266" y="1439842"/>
            <a:ext cx="2448272" cy="39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1895618" y="1018349"/>
            <a:ext cx="6114763" cy="343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-1" y="5483659"/>
            <a:ext cx="9906001" cy="1374340"/>
          </a:xfrm>
          <a:prstGeom prst="rect">
            <a:avLst/>
          </a:prstGeom>
          <a:gradFill>
            <a:gsLst>
              <a:gs pos="29000">
                <a:schemeClr val="bg1">
                  <a:lumMod val="95000"/>
                </a:schemeClr>
              </a:gs>
              <a:gs pos="57000">
                <a:schemeClr val="bg1"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6"/>
          <p:cNvSpPr/>
          <p:nvPr/>
        </p:nvSpPr>
        <p:spPr bwMode="gray">
          <a:xfrm>
            <a:off x="3841173" y="5573188"/>
            <a:ext cx="2384433" cy="47642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운동 부위별 설명</a:t>
            </a:r>
            <a:endParaRPr lang="ko-KR" altLang="en-US" sz="18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33111" y="6086769"/>
            <a:ext cx="2860794" cy="3545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600" spc="-1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부위별 설명 확인</a:t>
            </a:r>
            <a:endParaRPr lang="ko-KR" altLang="en-US" sz="1600" spc="-1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382447" y="871362"/>
            <a:ext cx="2961911" cy="3664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sz="2800" spc="-100" dirty="0">
                <a:ln w="31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endParaRPr lang="en-US" altLang="ko-KR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10EDFD7-B590-4D3A-B472-6EDFCC01A7B5}"/>
              </a:ext>
            </a:extLst>
          </p:cNvPr>
          <p:cNvSpPr txBox="1"/>
          <p:nvPr/>
        </p:nvSpPr>
        <p:spPr>
          <a:xfrm>
            <a:off x="3512840" y="757125"/>
            <a:ext cx="2848936" cy="539221"/>
          </a:xfrm>
          <a:prstGeom prst="rect">
            <a:avLst/>
          </a:prstGeom>
          <a:solidFill>
            <a:srgbClr val="FFFFFF"/>
          </a:solidFill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2800" spc="-300" dirty="0" smtClean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운동부위별 설명</a:t>
            </a:r>
            <a:endParaRPr lang="en-US" altLang="ko-KR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35998" y="1511856"/>
            <a:ext cx="2448272" cy="39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493433"/>
            <a:ext cx="2448272" cy="39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57728" y="1485060"/>
            <a:ext cx="2448272" cy="39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user\Desktop\df131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0" y="1981898"/>
            <a:ext cx="2187683" cy="35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31ra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34" y="1981898"/>
            <a:ext cx="2209800" cy="345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fsadf23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533" y="1935163"/>
            <a:ext cx="2217738" cy="354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esktop\121wqwe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55" y="1981898"/>
            <a:ext cx="2209800" cy="351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D:\Users\madeitimac\Desktop\Work\ssom\05.마케팅\phone.png">
            <a:extLst>
              <a:ext uri="{FF2B5EF4-FFF2-40B4-BE49-F238E27FC236}">
                <a16:creationId xmlns="" xmlns:a16="http://schemas.microsoft.com/office/drawing/2014/main" id="{824CAC19-AF19-42C0-A416-796B79253F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17667" y="1500123"/>
            <a:ext cx="2448272" cy="398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90388" y="1635252"/>
            <a:ext cx="2448272" cy="398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4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7449" y="1524719"/>
            <a:ext cx="2448272" cy="405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1895618" y="1018349"/>
            <a:ext cx="6114763" cy="343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3609" y="699690"/>
            <a:ext cx="2838781" cy="648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12840" y="786307"/>
            <a:ext cx="2848936" cy="5392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2800" spc="-300" dirty="0" smtClean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운동루틴 게시판</a:t>
            </a:r>
            <a:endParaRPr lang="ko-KR" altLang="en-US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-1" y="5361610"/>
            <a:ext cx="9906001" cy="1496389"/>
          </a:xfrm>
          <a:prstGeom prst="rect">
            <a:avLst/>
          </a:prstGeom>
          <a:gradFill>
            <a:gsLst>
              <a:gs pos="29000">
                <a:schemeClr val="bg1">
                  <a:lumMod val="95000"/>
                </a:schemeClr>
              </a:gs>
              <a:gs pos="57000">
                <a:schemeClr val="bg1"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6"/>
          <p:cNvSpPr/>
          <p:nvPr/>
        </p:nvSpPr>
        <p:spPr bwMode="gray">
          <a:xfrm>
            <a:off x="547949" y="5527894"/>
            <a:ext cx="2384433" cy="42291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게시판 클릭</a:t>
            </a:r>
            <a:endParaRPr lang="ko-KR" altLang="en-US" sz="18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225" y="5983790"/>
            <a:ext cx="2860794" cy="3545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600" spc="-1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rPr>
              <a:t>운동루틴 게시판 클릭</a:t>
            </a:r>
            <a:endParaRPr lang="ko-KR" altLang="en-US" sz="1600" spc="-1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43" name="모서리가 둥근 직사각형 6"/>
          <p:cNvSpPr/>
          <p:nvPr/>
        </p:nvSpPr>
        <p:spPr bwMode="gray">
          <a:xfrm>
            <a:off x="3772091" y="5527894"/>
            <a:ext cx="2384433" cy="42291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정보확인</a:t>
            </a:r>
            <a:endParaRPr lang="ko-KR" altLang="en-US" sz="18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34367" y="5983790"/>
            <a:ext cx="2860794" cy="3545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600" spc="-1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rPr>
              <a:t>운동루틴 클릭해 정보확인</a:t>
            </a:r>
            <a:endParaRPr lang="ko-KR" altLang="en-US" sz="1600" spc="-1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382447" y="871362"/>
            <a:ext cx="2961911" cy="3664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sz="2800" spc="-100" dirty="0">
                <a:ln w="31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endParaRPr lang="en-US" altLang="ko-KR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6">
            <a:extLst>
              <a:ext uri="{FF2B5EF4-FFF2-40B4-BE49-F238E27FC236}">
                <a16:creationId xmlns="" xmlns:a16="http://schemas.microsoft.com/office/drawing/2014/main" id="{387A4021-E518-4603-9C7C-854AF5637529}"/>
              </a:ext>
            </a:extLst>
          </p:cNvPr>
          <p:cNvSpPr/>
          <p:nvPr/>
        </p:nvSpPr>
        <p:spPr bwMode="gray">
          <a:xfrm>
            <a:off x="6978984" y="5524649"/>
            <a:ext cx="2384433" cy="42291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pc="-15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즐겨찾기</a:t>
            </a:r>
            <a:r>
              <a:rPr lang="ko-KR" altLang="en-US" sz="18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 등록</a:t>
            </a:r>
            <a:endParaRPr lang="ko-KR" altLang="en-US" sz="18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DEDCAD7-4D00-43FC-B411-E3210FE628D6}"/>
              </a:ext>
            </a:extLst>
          </p:cNvPr>
          <p:cNvSpPr txBox="1"/>
          <p:nvPr/>
        </p:nvSpPr>
        <p:spPr>
          <a:xfrm>
            <a:off x="6701067" y="6000641"/>
            <a:ext cx="2860794" cy="3545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600" spc="-1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rPr>
              <a:t>자주 보고 싶으면  </a:t>
            </a:r>
            <a:r>
              <a:rPr lang="ko-KR" altLang="en-US" sz="1600" spc="-180" dirty="0" err="1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rPr>
              <a:t>즐겨찾기</a:t>
            </a:r>
            <a:r>
              <a:rPr lang="ko-KR" altLang="en-US" sz="1600" spc="-1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rPr>
              <a:t> 등록</a:t>
            </a:r>
            <a:endParaRPr lang="ko-KR" altLang="en-US" sz="1600" spc="-1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pic>
        <p:nvPicPr>
          <p:cNvPr id="5122" name="Picture 2" descr="C:\Users\user\Desktop\sdfadfe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7" y="2029664"/>
            <a:ext cx="2214000" cy="33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12wqew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981" y="2136710"/>
            <a:ext cx="2214000" cy="322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esktop\2342wer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047" y="2029664"/>
            <a:ext cx="2214000" cy="333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94ADAFB-B781-48C5-84E4-012D93356171}"/>
              </a:ext>
            </a:extLst>
          </p:cNvPr>
          <p:cNvSpPr/>
          <p:nvPr/>
        </p:nvSpPr>
        <p:spPr>
          <a:xfrm>
            <a:off x="8660109" y="1922106"/>
            <a:ext cx="488470" cy="457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0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95996" y="1550374"/>
            <a:ext cx="2448272" cy="37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61732" y="1550375"/>
            <a:ext cx="2448272" cy="37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1895618" y="1018349"/>
            <a:ext cx="6114763" cy="343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3609" y="699690"/>
            <a:ext cx="2838781" cy="648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12840" y="786307"/>
            <a:ext cx="2988444" cy="5392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2800" spc="-300" dirty="0" err="1" smtClean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즐겨찾기</a:t>
            </a:r>
            <a:r>
              <a:rPr lang="ko-KR" altLang="en-US" sz="2800" spc="-300" dirty="0" smtClean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조회</a:t>
            </a:r>
            <a:r>
              <a:rPr lang="en-US" altLang="ko-KR" sz="2800" spc="-300" dirty="0" smtClean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800" spc="-300" dirty="0" smtClean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</a:t>
            </a:r>
            <a:endParaRPr lang="ko-KR" altLang="en-US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5307626"/>
            <a:ext cx="9906001" cy="1550374"/>
          </a:xfrm>
          <a:prstGeom prst="rect">
            <a:avLst/>
          </a:prstGeom>
          <a:gradFill>
            <a:gsLst>
              <a:gs pos="29000">
                <a:schemeClr val="bg1">
                  <a:lumMod val="95000"/>
                </a:schemeClr>
              </a:gs>
              <a:gs pos="57000">
                <a:schemeClr val="bg1"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555471" y="5409908"/>
            <a:ext cx="6795058" cy="1114357"/>
            <a:chOff x="1555927" y="877637"/>
            <a:chExt cx="6795058" cy="1114357"/>
          </a:xfrm>
        </p:grpSpPr>
        <p:sp>
          <p:nvSpPr>
            <p:cNvPr id="55" name="모서리가 둥근 직사각형 6"/>
            <p:cNvSpPr/>
            <p:nvPr/>
          </p:nvSpPr>
          <p:spPr bwMode="gray">
            <a:xfrm>
              <a:off x="1793651" y="877637"/>
              <a:ext cx="2384433" cy="4764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spc="-15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즐겨찾기</a:t>
              </a:r>
              <a:r>
                <a:rPr lang="ko-KR" altLang="en-US" sz="1800" b="1" spc="-1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목</a:t>
              </a:r>
              <a:r>
                <a:rPr lang="ko-KR" altLang="en-US" sz="18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록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55927" y="1391218"/>
              <a:ext cx="2860794" cy="60077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ko-KR" altLang="en-US" sz="1600" spc="-180" dirty="0" err="1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즐겨찾기별</a:t>
              </a:r>
              <a:r>
                <a:rPr lang="ko-KR" altLang="en-US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탭으로 들어가</a:t>
              </a:r>
              <a:endParaRPr lang="en-US" altLang="ko-KR" sz="1600" spc="-1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자신이 </a:t>
              </a:r>
              <a:r>
                <a:rPr lang="ko-KR" altLang="en-US" sz="1600" spc="-180" dirty="0" err="1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즐겨찾기한</a:t>
              </a:r>
              <a:r>
                <a:rPr lang="ko-KR" altLang="en-US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루틴 확인 가능 </a:t>
              </a:r>
              <a:endParaRPr lang="en-US" altLang="ko-KR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모서리가 둥근 직사각형 6"/>
            <p:cNvSpPr/>
            <p:nvPr/>
          </p:nvSpPr>
          <p:spPr bwMode="gray">
            <a:xfrm>
              <a:off x="5727915" y="877637"/>
              <a:ext cx="2384433" cy="4764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spc="-15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줄겨찾기</a:t>
              </a:r>
              <a:r>
                <a:rPr lang="en-US" altLang="ko-KR" sz="1800" b="1" spc="-1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800" b="1" spc="-1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삭제</a:t>
              </a:r>
              <a:endParaRPr lang="ko-KR" altLang="en-US" sz="1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90191" y="1391218"/>
              <a:ext cx="2860794" cy="60077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ko-KR" altLang="en-US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삭제를 누르면</a:t>
              </a:r>
              <a:endParaRPr lang="en-US" altLang="ko-KR" sz="1600" spc="-1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en-US" altLang="ko-KR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spc="-180" dirty="0" err="1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즐겨찾기</a:t>
              </a:r>
              <a:r>
                <a:rPr lang="ko-KR" altLang="en-US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목록에서</a:t>
              </a:r>
              <a:r>
                <a:rPr lang="en-US" altLang="ko-KR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삭제</a:t>
              </a:r>
              <a:endParaRPr lang="ko-KR" altLang="en-US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1" name="제목 1"/>
          <p:cNvSpPr txBox="1">
            <a:spLocks/>
          </p:cNvSpPr>
          <p:nvPr/>
        </p:nvSpPr>
        <p:spPr>
          <a:xfrm>
            <a:off x="382447" y="871362"/>
            <a:ext cx="2961911" cy="3664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sz="2800" spc="-100" dirty="0">
                <a:ln w="31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endParaRPr lang="en-US" altLang="ko-KR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756248" y="6734001"/>
            <a:ext cx="393505" cy="67659"/>
            <a:chOff x="3889642" y="6762750"/>
            <a:chExt cx="576130" cy="99060"/>
          </a:xfrm>
        </p:grpSpPr>
        <p:sp>
          <p:nvSpPr>
            <p:cNvPr id="24" name="타원 23"/>
            <p:cNvSpPr/>
            <p:nvPr/>
          </p:nvSpPr>
          <p:spPr>
            <a:xfrm>
              <a:off x="4128177" y="6762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3889642" y="6762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366712" y="6762750"/>
              <a:ext cx="99060" cy="9906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6146" name="Picture 2" descr="C:\Users\user\Desktop\12sdsa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68" y="2024026"/>
            <a:ext cx="2209800" cy="328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12eqweqw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56" y="2024026"/>
            <a:ext cx="2214000" cy="32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17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D:\Users\madeitimac\Desktop\Work\ssom\05.마케팅\phone.png">
            <a:extLst>
              <a:ext uri="{FF2B5EF4-FFF2-40B4-BE49-F238E27FC236}">
                <a16:creationId xmlns="" xmlns:a16="http://schemas.microsoft.com/office/drawing/2014/main" id="{05DEFB6E-4F31-4298-9CB0-326E310A5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35772" y="1548258"/>
            <a:ext cx="2448272" cy="402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38415" y="1371396"/>
            <a:ext cx="2448272" cy="402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1895618" y="1018349"/>
            <a:ext cx="6114763" cy="343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3609" y="699690"/>
            <a:ext cx="2838781" cy="648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12840" y="786307"/>
            <a:ext cx="2848936" cy="5392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2800" spc="-300" dirty="0" smtClean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운동루틴  등록</a:t>
            </a:r>
            <a:endParaRPr lang="ko-KR" altLang="en-US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-1" y="5416888"/>
            <a:ext cx="9906001" cy="1441111"/>
          </a:xfrm>
          <a:prstGeom prst="rect">
            <a:avLst/>
          </a:prstGeom>
          <a:gradFill>
            <a:gsLst>
              <a:gs pos="29000">
                <a:schemeClr val="bg1">
                  <a:lumMod val="95000"/>
                </a:schemeClr>
              </a:gs>
              <a:gs pos="57000">
                <a:schemeClr val="bg1"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44995" y="5626271"/>
            <a:ext cx="2860794" cy="868136"/>
            <a:chOff x="1555927" y="877637"/>
            <a:chExt cx="2860794" cy="868136"/>
          </a:xfrm>
        </p:grpSpPr>
        <p:sp>
          <p:nvSpPr>
            <p:cNvPr id="55" name="모서리가 둥근 직사각형 6"/>
            <p:cNvSpPr/>
            <p:nvPr/>
          </p:nvSpPr>
          <p:spPr bwMode="gray">
            <a:xfrm>
              <a:off x="1773554" y="877637"/>
              <a:ext cx="2384433" cy="4764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spc="-1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작성</a:t>
              </a:r>
              <a:r>
                <a:rPr lang="en-US" altLang="ko-KR" sz="1800" b="1" spc="-1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</a:t>
              </a:r>
              <a:r>
                <a:rPr lang="ko-KR" altLang="en-US" sz="1800" b="1" spc="-1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 </a:t>
              </a:r>
              <a:r>
                <a:rPr lang="ko-KR" altLang="en-US" sz="18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하기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55927" y="1391218"/>
              <a:ext cx="2860794" cy="354555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ko-KR" altLang="en-US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운동루틴  작성</a:t>
              </a:r>
              <a:endParaRPr lang="en-US" altLang="ko-KR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1" name="제목 1"/>
          <p:cNvSpPr txBox="1">
            <a:spLocks/>
          </p:cNvSpPr>
          <p:nvPr/>
        </p:nvSpPr>
        <p:spPr>
          <a:xfrm>
            <a:off x="382447" y="871362"/>
            <a:ext cx="2961911" cy="3664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sz="2800" spc="-100" dirty="0">
                <a:ln w="31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endParaRPr lang="en-US" altLang="ko-KR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6">
            <a:extLst>
              <a:ext uri="{FF2B5EF4-FFF2-40B4-BE49-F238E27FC236}">
                <a16:creationId xmlns="" xmlns:a16="http://schemas.microsoft.com/office/drawing/2014/main" id="{9EF554FE-7447-40E4-975C-283EF9E7C086}"/>
              </a:ext>
            </a:extLst>
          </p:cNvPr>
          <p:cNvSpPr/>
          <p:nvPr/>
        </p:nvSpPr>
        <p:spPr bwMode="gray">
          <a:xfrm>
            <a:off x="7038415" y="5626181"/>
            <a:ext cx="2384433" cy="47642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등록한 운동을 확인</a:t>
            </a:r>
            <a:endParaRPr lang="ko-KR" altLang="en-US" sz="18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27CB6F9-E66E-4220-AD93-9F32B350FF95}"/>
              </a:ext>
            </a:extLst>
          </p:cNvPr>
          <p:cNvSpPr txBox="1"/>
          <p:nvPr/>
        </p:nvSpPr>
        <p:spPr>
          <a:xfrm>
            <a:off x="6832154" y="6118136"/>
            <a:ext cx="2860794" cy="3545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600" spc="-1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자신이 등록한 </a:t>
            </a:r>
            <a:r>
              <a:rPr lang="en-US" altLang="ko-KR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spc="-1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운동루틴을 확인</a:t>
            </a:r>
            <a:endParaRPr lang="en-US" altLang="ko-KR" sz="1600" spc="-1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F45645F-68AC-4BFE-AC5A-B0D5CF5FCDFC}"/>
              </a:ext>
            </a:extLst>
          </p:cNvPr>
          <p:cNvGrpSpPr/>
          <p:nvPr/>
        </p:nvGrpSpPr>
        <p:grpSpPr>
          <a:xfrm>
            <a:off x="3735191" y="5630985"/>
            <a:ext cx="2860794" cy="868136"/>
            <a:chOff x="1555927" y="877637"/>
            <a:chExt cx="2860794" cy="868136"/>
          </a:xfrm>
        </p:grpSpPr>
        <p:sp>
          <p:nvSpPr>
            <p:cNvPr id="29" name="모서리가 둥근 직사각형 6">
              <a:extLst>
                <a:ext uri="{FF2B5EF4-FFF2-40B4-BE49-F238E27FC236}">
                  <a16:creationId xmlns="" xmlns:a16="http://schemas.microsoft.com/office/drawing/2014/main" id="{89C0BF86-B7BC-49C1-A3CE-0D2C37528291}"/>
                </a:ext>
              </a:extLst>
            </p:cNvPr>
            <p:cNvSpPr/>
            <p:nvPr/>
          </p:nvSpPr>
          <p:spPr bwMode="gray">
            <a:xfrm>
              <a:off x="1793651" y="877637"/>
              <a:ext cx="2384433" cy="4764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spc="-1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선택확인</a:t>
              </a:r>
              <a:r>
                <a:rPr lang="en-US" altLang="ko-KR" sz="1800" b="1" spc="-1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</a:t>
              </a:r>
              <a:r>
                <a:rPr lang="ko-KR" altLang="en-US" sz="1800" b="1" spc="-15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등록</a:t>
              </a:r>
              <a:endParaRPr lang="ko-KR" altLang="en-US" sz="1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BC4F89D2-3D5F-4580-889B-A9D67978CFB0}"/>
                </a:ext>
              </a:extLst>
            </p:cNvPr>
            <p:cNvSpPr txBox="1"/>
            <p:nvPr/>
          </p:nvSpPr>
          <p:spPr>
            <a:xfrm>
              <a:off x="1555927" y="1391218"/>
              <a:ext cx="2860794" cy="354555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ko-KR" altLang="en-US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운동루틴 목록확인</a:t>
              </a:r>
              <a:r>
                <a:rPr lang="en-US" altLang="ko-KR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</a:t>
              </a:r>
              <a:r>
                <a:rPr lang="ko-KR" altLang="en-US" sz="1600" spc="-180" dirty="0" smtClean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등록</a:t>
              </a:r>
              <a:endParaRPr lang="en-US" altLang="ko-KR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33" name="Picture 2" descr="D:\Users\madeitimac\Desktop\Work\ssom\05.마케팅\phone.png">
            <a:extLst>
              <a:ext uri="{FF2B5EF4-FFF2-40B4-BE49-F238E27FC236}">
                <a16:creationId xmlns="" xmlns:a16="http://schemas.microsoft.com/office/drawing/2014/main" id="{05DEFB6E-4F31-4298-9CB0-326E310A5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2555" y="1580078"/>
            <a:ext cx="2448272" cy="402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ser\Desktop\124asd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51" y="1922106"/>
            <a:ext cx="2214000" cy="350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user\Desktop\1da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92" y="2052735"/>
            <a:ext cx="2221200" cy="336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user\Desktop\12qdas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89" y="2052735"/>
            <a:ext cx="2221200" cy="33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382447" y="601008"/>
            <a:ext cx="2961911" cy="8640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기대 효과</a:t>
            </a:r>
            <a:endParaRPr lang="en-US" altLang="ko-KR" sz="2000" b="1" spc="-100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8251" y="1469072"/>
            <a:ext cx="8892988" cy="37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1E7B17-E5A9-4704-9C6E-C93D3A52979C}"/>
              </a:ext>
            </a:extLst>
          </p:cNvPr>
          <p:cNvSpPr txBox="1"/>
          <p:nvPr/>
        </p:nvSpPr>
        <p:spPr>
          <a:xfrm>
            <a:off x="507319" y="2115834"/>
            <a:ext cx="26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부위별 운동 검색</a:t>
            </a:r>
            <a:endParaRPr lang="en-US" altLang="ko-KR" sz="2000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6EB3677-CE3C-4731-B38E-772E80B759C3}"/>
              </a:ext>
            </a:extLst>
          </p:cNvPr>
          <p:cNvSpPr txBox="1"/>
          <p:nvPr/>
        </p:nvSpPr>
        <p:spPr>
          <a:xfrm>
            <a:off x="497271" y="2908438"/>
            <a:ext cx="2473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운동에 대한 설명 </a:t>
            </a:r>
            <a:endParaRPr lang="en-US" altLang="ko-KR" sz="2000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E86ADAC-FF62-4CC0-89D6-D15A5A1FA686}"/>
              </a:ext>
            </a:extLst>
          </p:cNvPr>
          <p:cNvSpPr txBox="1"/>
          <p:nvPr/>
        </p:nvSpPr>
        <p:spPr>
          <a:xfrm>
            <a:off x="3842468" y="2893739"/>
            <a:ext cx="234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초보자도 접근 가능</a:t>
            </a:r>
            <a:endParaRPr lang="en-US" altLang="ko-KR" sz="20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3229F59-B51F-4A09-A4A3-42A43D4320B1}"/>
              </a:ext>
            </a:extLst>
          </p:cNvPr>
          <p:cNvSpPr txBox="1"/>
          <p:nvPr/>
        </p:nvSpPr>
        <p:spPr>
          <a:xfrm>
            <a:off x="627900" y="3728397"/>
            <a:ext cx="2473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 루틴 공유</a:t>
            </a:r>
            <a:endParaRPr lang="en-US" altLang="ko-KR" sz="2000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="" xmlns:a16="http://schemas.microsoft.com/office/drawing/2014/main" id="{8FA088B9-7640-4BC7-84EB-A431BA4BCD4A}"/>
              </a:ext>
            </a:extLst>
          </p:cNvPr>
          <p:cNvSpPr/>
          <p:nvPr/>
        </p:nvSpPr>
        <p:spPr>
          <a:xfrm>
            <a:off x="3136307" y="3668138"/>
            <a:ext cx="448876" cy="4616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E9EB3A-5864-449E-9731-E5209A07F6C5}"/>
              </a:ext>
            </a:extLst>
          </p:cNvPr>
          <p:cNvSpPr txBox="1"/>
          <p:nvPr/>
        </p:nvSpPr>
        <p:spPr>
          <a:xfrm>
            <a:off x="3925426" y="3594202"/>
            <a:ext cx="2344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 루틴에 대한 선택 폭이 넓어짐</a:t>
            </a:r>
            <a:endParaRPr lang="en-US" altLang="ko-KR" sz="20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0E674A1-7B1E-43AB-B26E-2406C5612AC3}"/>
              </a:ext>
            </a:extLst>
          </p:cNvPr>
          <p:cNvSpPr txBox="1"/>
          <p:nvPr/>
        </p:nvSpPr>
        <p:spPr>
          <a:xfrm>
            <a:off x="3876856" y="1977335"/>
            <a:ext cx="23445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본인이 원하는 운동루틴을 찾을 수 있음</a:t>
            </a:r>
            <a:endParaRPr lang="en-US" altLang="ko-KR" sz="19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="" xmlns:a16="http://schemas.microsoft.com/office/drawing/2014/main" id="{DD04F374-CE39-4275-B59A-9E18E2519277}"/>
              </a:ext>
            </a:extLst>
          </p:cNvPr>
          <p:cNvSpPr/>
          <p:nvPr/>
        </p:nvSpPr>
        <p:spPr>
          <a:xfrm>
            <a:off x="3136307" y="2901528"/>
            <a:ext cx="448876" cy="4616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="" xmlns:a16="http://schemas.microsoft.com/office/drawing/2014/main" id="{5CAA1BD2-4B2C-4710-80B2-B72A8DFEB9B5}"/>
              </a:ext>
            </a:extLst>
          </p:cNvPr>
          <p:cNvSpPr/>
          <p:nvPr/>
        </p:nvSpPr>
        <p:spPr>
          <a:xfrm>
            <a:off x="3125755" y="2088250"/>
            <a:ext cx="448876" cy="4616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3077242-4C89-499A-8E55-DFB39894F32A}"/>
              </a:ext>
            </a:extLst>
          </p:cNvPr>
          <p:cNvSpPr txBox="1"/>
          <p:nvPr/>
        </p:nvSpPr>
        <p:spPr>
          <a:xfrm>
            <a:off x="1126259" y="4599068"/>
            <a:ext cx="443619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 초보자나 경험자나 사용자들이  정보 공유를 통해서 다양한 운동루틴정보를 얻을 수 있다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1395" y="1672056"/>
            <a:ext cx="30099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00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382447" y="601008"/>
            <a:ext cx="2961911" cy="8640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향후 개선 방향</a:t>
            </a:r>
            <a:endParaRPr lang="en-US" altLang="ko-KR" sz="2000" b="1" spc="-100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8251" y="1469072"/>
            <a:ext cx="8892988" cy="37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금화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7172" y="1987420"/>
            <a:ext cx="2880000" cy="197574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25151" y="1987420"/>
            <a:ext cx="4319594" cy="4217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운동루틴게시판의 활성화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accent2"/>
                </a:solidFill>
              </a:rPr>
              <a:t>필요</a:t>
            </a:r>
            <a:r>
              <a:rPr lang="en-US" altLang="ko-KR" dirty="0" smtClean="0">
                <a:solidFill>
                  <a:schemeClr val="tx1"/>
                </a:solidFill>
              </a:rPr>
              <a:t>-&gt;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운동루틴 등록 활성화를 위한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이벤트로 포인트제도를 도입해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참여를 독려한다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추가적인 운동정보가 필요 </a:t>
            </a:r>
            <a:r>
              <a:rPr lang="en-US" altLang="ko-KR" dirty="0" smtClean="0">
                <a:solidFill>
                  <a:schemeClr val="tx1"/>
                </a:solidFill>
              </a:rPr>
              <a:t>-&gt;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추가적인 운동 및 운동루틴에 대한 정보는 전문가의 도움을 받아 지속적으로 업데이트한다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관리자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172" y="4357395"/>
            <a:ext cx="2880000" cy="176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6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9639" y="3067056"/>
            <a:ext cx="6366721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4000" b="1" spc="-15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모바일</a:t>
            </a:r>
            <a:r>
              <a:rPr lang="ko-KR" altLang="en-US" sz="40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4000" b="1" spc="-15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앱</a:t>
            </a:r>
            <a:r>
              <a:rPr lang="ko-KR" altLang="en-US" sz="40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시연 </a:t>
            </a:r>
            <a:r>
              <a:rPr lang="ko-KR" altLang="en-US" sz="40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영상</a:t>
            </a:r>
            <a:endParaRPr lang="en-US" altLang="ko-KR" sz="40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53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23414" y="3067056"/>
            <a:ext cx="3259171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40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</a:t>
            </a:r>
            <a:r>
              <a:rPr lang="ko-KR" altLang="en-US" sz="40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시연영상</a:t>
            </a:r>
            <a:endParaRPr lang="en-US" altLang="ko-KR" sz="40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53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7100000">
            <a:off x="-891754" y="3595416"/>
            <a:ext cx="4063408" cy="3052898"/>
            <a:chOff x="-415543" y="-235783"/>
            <a:chExt cx="6022487" cy="4524783"/>
          </a:xfrm>
        </p:grpSpPr>
        <p:sp>
          <p:nvSpPr>
            <p:cNvPr id="8" name="직사각형 7"/>
            <p:cNvSpPr/>
            <p:nvPr/>
          </p:nvSpPr>
          <p:spPr>
            <a:xfrm rot="19928950">
              <a:off x="-415543" y="924252"/>
              <a:ext cx="6022487" cy="447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8164072">
              <a:off x="-645210" y="2008133"/>
              <a:ext cx="4524783" cy="369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 rot="6503895">
            <a:off x="6873027" y="226277"/>
            <a:ext cx="4063408" cy="3052898"/>
            <a:chOff x="-415543" y="-235783"/>
            <a:chExt cx="6022487" cy="4524783"/>
          </a:xfrm>
        </p:grpSpPr>
        <p:sp>
          <p:nvSpPr>
            <p:cNvPr id="11" name="직사각형 10"/>
            <p:cNvSpPr/>
            <p:nvPr/>
          </p:nvSpPr>
          <p:spPr>
            <a:xfrm rot="19928950">
              <a:off x="-415543" y="924252"/>
              <a:ext cx="6022487" cy="447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8164072">
              <a:off x="-645210" y="2008133"/>
              <a:ext cx="4524783" cy="369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677F8EC-E8ED-4318-AF55-3E17E5C96D7B}"/>
              </a:ext>
            </a:extLst>
          </p:cNvPr>
          <p:cNvSpPr txBox="1"/>
          <p:nvPr/>
        </p:nvSpPr>
        <p:spPr>
          <a:xfrm>
            <a:off x="3693635" y="875036"/>
            <a:ext cx="226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CONTENT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60531" y="2061416"/>
            <a:ext cx="78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First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1124" y="2575193"/>
            <a:ext cx="1169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Second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71124" y="3168842"/>
            <a:ext cx="1096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994032D-3FE1-4CCE-AAAE-D3C1F029FCC6}"/>
              </a:ext>
            </a:extLst>
          </p:cNvPr>
          <p:cNvSpPr txBox="1"/>
          <p:nvPr/>
        </p:nvSpPr>
        <p:spPr>
          <a:xfrm>
            <a:off x="4416719" y="2061416"/>
            <a:ext cx="18325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 배경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98C17F9-56CF-4E73-9D98-1C14CCBC036A}"/>
              </a:ext>
            </a:extLst>
          </p:cNvPr>
          <p:cNvSpPr/>
          <p:nvPr/>
        </p:nvSpPr>
        <p:spPr>
          <a:xfrm>
            <a:off x="3033630" y="3727322"/>
            <a:ext cx="11336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Fourth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D289464-228C-47EE-9ECD-00A342104C23}"/>
              </a:ext>
            </a:extLst>
          </p:cNvPr>
          <p:cNvSpPr/>
          <p:nvPr/>
        </p:nvSpPr>
        <p:spPr>
          <a:xfrm>
            <a:off x="3339354" y="4331745"/>
            <a:ext cx="827919" cy="461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Fifth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9848D1C-0428-415E-B0EB-BB1D135C43E1}"/>
              </a:ext>
            </a:extLst>
          </p:cNvPr>
          <p:cNvSpPr/>
          <p:nvPr/>
        </p:nvSpPr>
        <p:spPr>
          <a:xfrm>
            <a:off x="3339354" y="4936168"/>
            <a:ext cx="827919" cy="461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Sixth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20B4B80-65AD-442B-8D9B-70BED9477650}"/>
              </a:ext>
            </a:extLst>
          </p:cNvPr>
          <p:cNvSpPr txBox="1"/>
          <p:nvPr/>
        </p:nvSpPr>
        <p:spPr>
          <a:xfrm>
            <a:off x="4417820" y="2639861"/>
            <a:ext cx="24352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벤치마킹 및 차별성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306D010-DCD4-4198-A6BC-8857D1B30B9F}"/>
              </a:ext>
            </a:extLst>
          </p:cNvPr>
          <p:cNvSpPr txBox="1"/>
          <p:nvPr/>
        </p:nvSpPr>
        <p:spPr>
          <a:xfrm>
            <a:off x="4410481" y="3210241"/>
            <a:ext cx="18325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55D58E8-A891-4820-AA1A-05A19EBF927D}"/>
              </a:ext>
            </a:extLst>
          </p:cNvPr>
          <p:cNvSpPr txBox="1"/>
          <p:nvPr/>
        </p:nvSpPr>
        <p:spPr>
          <a:xfrm>
            <a:off x="4395268" y="3769746"/>
            <a:ext cx="12298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주요기능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0FFFFBF-F9B0-4240-9991-C72A4EF28B7D}"/>
              </a:ext>
            </a:extLst>
          </p:cNvPr>
          <p:cNvSpPr txBox="1"/>
          <p:nvPr/>
        </p:nvSpPr>
        <p:spPr>
          <a:xfrm>
            <a:off x="4377605" y="4359143"/>
            <a:ext cx="14705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 효과 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D82792D-15F6-4E8D-8A4A-2DB6A42E02DE}"/>
              </a:ext>
            </a:extLst>
          </p:cNvPr>
          <p:cNvSpPr/>
          <p:nvPr/>
        </p:nvSpPr>
        <p:spPr>
          <a:xfrm>
            <a:off x="2684834" y="5550184"/>
            <a:ext cx="1482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Seventh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9940B63-08F9-45B4-93F4-DDA1BF1759FB}"/>
              </a:ext>
            </a:extLst>
          </p:cNvPr>
          <p:cNvSpPr txBox="1"/>
          <p:nvPr/>
        </p:nvSpPr>
        <p:spPr>
          <a:xfrm>
            <a:off x="4397062" y="4982887"/>
            <a:ext cx="19287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향후 개선 방향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18D04C1-F296-4A88-BD12-4A3B462DE8F1}"/>
              </a:ext>
            </a:extLst>
          </p:cNvPr>
          <p:cNvSpPr txBox="1"/>
          <p:nvPr/>
        </p:nvSpPr>
        <p:spPr>
          <a:xfrm>
            <a:off x="4396064" y="5554856"/>
            <a:ext cx="13099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162228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23414" y="3067056"/>
            <a:ext cx="3259171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40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endParaRPr lang="en-US" altLang="ko-KR" sz="40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01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>
            <a:extLst>
              <a:ext uri="{FF2B5EF4-FFF2-40B4-BE49-F238E27FC236}">
                <a16:creationId xmlns="" xmlns:a16="http://schemas.microsoft.com/office/drawing/2014/main" id="{7EE7B6BD-83DF-4423-87F7-94CB21EA3009}"/>
              </a:ext>
            </a:extLst>
          </p:cNvPr>
          <p:cNvSpPr txBox="1">
            <a:spLocks/>
          </p:cNvSpPr>
          <p:nvPr/>
        </p:nvSpPr>
        <p:spPr>
          <a:xfrm>
            <a:off x="417281" y="250488"/>
            <a:ext cx="9008792" cy="8640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 선정 배경</a:t>
            </a:r>
            <a:endParaRPr lang="en-US" altLang="ko-KR" sz="2000" b="1" spc="-100" dirty="0"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4B598D6-3CC1-408E-BB91-985A3B25E472}"/>
              </a:ext>
            </a:extLst>
          </p:cNvPr>
          <p:cNvSpPr/>
          <p:nvPr/>
        </p:nvSpPr>
        <p:spPr>
          <a:xfrm>
            <a:off x="446000" y="1118552"/>
            <a:ext cx="8892988" cy="37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092228-AAF5-4C7A-9809-74EA667D8A3E}"/>
              </a:ext>
            </a:extLst>
          </p:cNvPr>
          <p:cNvSpPr txBox="1"/>
          <p:nvPr/>
        </p:nvSpPr>
        <p:spPr>
          <a:xfrm>
            <a:off x="620016" y="5565777"/>
            <a:ext cx="449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사람들이 건강에 대한 관심도가 높아짐</a:t>
            </a:r>
            <a:endParaRPr lang="ko-KR" altLang="en-US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D90285D-139C-498D-9ABD-A42006AB1B9A}"/>
              </a:ext>
            </a:extLst>
          </p:cNvPr>
          <p:cNvSpPr txBox="1"/>
          <p:nvPr/>
        </p:nvSpPr>
        <p:spPr>
          <a:xfrm>
            <a:off x="5309118" y="5584572"/>
            <a:ext cx="426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수많은 운동관련 </a:t>
            </a:r>
            <a:r>
              <a:rPr lang="ko-KR" altLang="en-US" sz="1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컨텐츠들의</a:t>
            </a:r>
            <a:r>
              <a:rPr lang="ko-KR" altLang="en-US" sz="1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등장</a:t>
            </a:r>
            <a:endParaRPr lang="ko-KR" altLang="en-US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9118" y="1303099"/>
            <a:ext cx="3991637" cy="406383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15052" y="1328147"/>
            <a:ext cx="4406625" cy="3905795"/>
            <a:chOff x="200297" y="1576251"/>
            <a:chExt cx="5259977" cy="4589417"/>
          </a:xfrm>
        </p:grpSpPr>
        <p:pic>
          <p:nvPicPr>
            <p:cNvPr id="18" name="그림 17" descr="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297" y="1750423"/>
              <a:ext cx="5259977" cy="4415245"/>
            </a:xfrm>
            <a:prstGeom prst="rect">
              <a:avLst/>
            </a:prstGeom>
          </p:spPr>
        </p:pic>
        <p:pic>
          <p:nvPicPr>
            <p:cNvPr id="19" name="그림 18" descr="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786" y="1576251"/>
              <a:ext cx="5220173" cy="171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/>
          <p:cNvSpPr txBox="1">
            <a:spLocks/>
          </p:cNvSpPr>
          <p:nvPr/>
        </p:nvSpPr>
        <p:spPr>
          <a:xfrm>
            <a:off x="7527190" y="4039644"/>
            <a:ext cx="649073" cy="2959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Korean Bold" pitchFamily="34" charset="-127"/>
                <a:ea typeface="Noto Sans Korean Bold" pitchFamily="34" charset="-127"/>
                <a:cs typeface="+mj-cs"/>
              </a:rPr>
              <a:t>Text</a:t>
            </a:r>
            <a:endParaRPr kumimoji="0" lang="ko-KR" altLang="en-US" sz="1400" b="0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Korean Bold" pitchFamily="34" charset="-127"/>
              <a:ea typeface="Noto Sans Korean Bold" pitchFamily="34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>
            <a:extLst>
              <a:ext uri="{FF2B5EF4-FFF2-40B4-BE49-F238E27FC236}">
                <a16:creationId xmlns="" xmlns:a16="http://schemas.microsoft.com/office/drawing/2014/main" id="{7EE7B6BD-83DF-4423-87F7-94CB21EA3009}"/>
              </a:ext>
            </a:extLst>
          </p:cNvPr>
          <p:cNvSpPr txBox="1">
            <a:spLocks/>
          </p:cNvSpPr>
          <p:nvPr/>
        </p:nvSpPr>
        <p:spPr>
          <a:xfrm>
            <a:off x="382447" y="616248"/>
            <a:ext cx="9008792" cy="8640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벤치 마킹</a:t>
            </a:r>
            <a:endParaRPr lang="en-US" altLang="ko-KR" sz="2000" b="1" spc="-100" dirty="0"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벤치마킹 아이템 </a:t>
            </a:r>
            <a:r>
              <a:rPr lang="en-US" altLang="ko-KR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200" b="1" dirty="0" err="1" smtClean="0"/>
              <a:t>Fitify</a:t>
            </a:r>
            <a:r>
              <a:rPr lang="en-US" altLang="ko-KR" sz="1200" b="1" dirty="0" smtClean="0"/>
              <a:t> </a:t>
            </a:r>
            <a:r>
              <a:rPr lang="ko-KR" altLang="en-US" sz="1200" spc="-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애플리케이션</a:t>
            </a:r>
            <a:r>
              <a:rPr lang="en-US" altLang="ko-KR" sz="1200" spc="-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ko-KR" altLang="en-US" sz="1200" spc="-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4B598D6-3CC1-408E-BB91-985A3B25E472}"/>
              </a:ext>
            </a:extLst>
          </p:cNvPr>
          <p:cNvSpPr/>
          <p:nvPr/>
        </p:nvSpPr>
        <p:spPr>
          <a:xfrm>
            <a:off x="498251" y="1484312"/>
            <a:ext cx="8892988" cy="37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제목 1">
            <a:extLst>
              <a:ext uri="{FF2B5EF4-FFF2-40B4-BE49-F238E27FC236}">
                <a16:creationId xmlns="" xmlns:a16="http://schemas.microsoft.com/office/drawing/2014/main" id="{8E26415E-3473-4201-89AD-15801F122951}"/>
              </a:ext>
            </a:extLst>
          </p:cNvPr>
          <p:cNvSpPr txBox="1">
            <a:spLocks/>
          </p:cNvSpPr>
          <p:nvPr/>
        </p:nvSpPr>
        <p:spPr>
          <a:xfrm>
            <a:off x="5673012" y="2015412"/>
            <a:ext cx="3610947" cy="2172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600" b="1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제공하는 기능 </a:t>
            </a:r>
            <a:r>
              <a:rPr lang="en-US" altLang="ko-KR" sz="1600" b="1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</a:p>
          <a:p>
            <a:r>
              <a:rPr lang="ko-KR" altLang="en-US" sz="1500" dirty="0" smtClean="0"/>
              <a:t>운동 목표에 따라 이미 정해진 운동루틴을</a:t>
            </a:r>
            <a:endParaRPr lang="en-US" altLang="ko-KR" sz="1500" dirty="0" smtClean="0"/>
          </a:p>
          <a:p>
            <a:r>
              <a:rPr lang="ko-KR" altLang="en-US" sz="1500" dirty="0" smtClean="0"/>
              <a:t>왼쪽 사진과 같이 제공해주고 있다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관리자가 이미 짜놓은 운동 루틴들을 </a:t>
            </a:r>
            <a:endParaRPr lang="en-US" altLang="ko-KR" sz="1500" dirty="0" smtClean="0"/>
          </a:p>
          <a:p>
            <a:r>
              <a:rPr lang="ko-KR" altLang="en-US" sz="1500" dirty="0" smtClean="0"/>
              <a:t>사용자들이 이용할 수 있게 만들어져 있다</a:t>
            </a:r>
            <a:r>
              <a:rPr lang="en-US" altLang="ko-KR" sz="1500" dirty="0" smtClean="0"/>
              <a:t>.</a:t>
            </a:r>
          </a:p>
          <a:p>
            <a:endParaRPr lang="ko-KR" altLang="en-US" sz="1400" dirty="0"/>
          </a:p>
        </p:txBody>
      </p:sp>
      <p:sp>
        <p:nvSpPr>
          <p:cNvPr id="26" name="제목 1">
            <a:extLst>
              <a:ext uri="{FF2B5EF4-FFF2-40B4-BE49-F238E27FC236}">
                <a16:creationId xmlns="" xmlns:a16="http://schemas.microsoft.com/office/drawing/2014/main" id="{40AF0EAA-46B2-4160-84C1-7C9A7C85AF26}"/>
              </a:ext>
            </a:extLst>
          </p:cNvPr>
          <p:cNvSpPr txBox="1">
            <a:spLocks/>
          </p:cNvSpPr>
          <p:nvPr/>
        </p:nvSpPr>
        <p:spPr>
          <a:xfrm>
            <a:off x="5673012" y="3667760"/>
            <a:ext cx="3553552" cy="212637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500" b="1" spc="-80" dirty="0" smtClean="0">
              <a:solidFill>
                <a:srgbClr val="FF0000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600" b="1" spc="-8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부족한 </a:t>
            </a:r>
            <a:r>
              <a:rPr lang="ko-KR" altLang="en-US" sz="1600" b="1" spc="-80" dirty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점 </a:t>
            </a:r>
            <a:r>
              <a:rPr lang="en-US" altLang="ko-KR" sz="1600" b="1" spc="-80" dirty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</a:p>
          <a:p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관리자가 등록한 운동 루틴들만 </a:t>
            </a:r>
            <a:endParaRPr lang="en-US" altLang="ko-KR" sz="16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ko-KR" altLang="en-US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사용이 가능하기에 선택 폭이 좁다</a:t>
            </a:r>
            <a:r>
              <a:rPr lang="en-US" altLang="ko-KR" sz="1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endParaRPr lang="en-US" altLang="ko-KR" sz="1500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70985720" descr="EMB00006a383a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805" y="1789293"/>
            <a:ext cx="4458789" cy="4213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794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>
            <a:extLst>
              <a:ext uri="{FF2B5EF4-FFF2-40B4-BE49-F238E27FC236}">
                <a16:creationId xmlns="" xmlns:a16="http://schemas.microsoft.com/office/drawing/2014/main" id="{7EE7B6BD-83DF-4423-87F7-94CB21EA3009}"/>
              </a:ext>
            </a:extLst>
          </p:cNvPr>
          <p:cNvSpPr txBox="1">
            <a:spLocks/>
          </p:cNvSpPr>
          <p:nvPr/>
        </p:nvSpPr>
        <p:spPr>
          <a:xfrm>
            <a:off x="382447" y="616248"/>
            <a:ext cx="9008792" cy="8640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벤치 마킹</a:t>
            </a:r>
            <a:endParaRPr lang="en-US" altLang="ko-KR" sz="2000" b="1" spc="-100" dirty="0"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벤치마킹 아이템 </a:t>
            </a:r>
            <a:r>
              <a:rPr lang="en-US" altLang="ko-KR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200" spc="-80" dirty="0" err="1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GymRun</a:t>
            </a:r>
            <a:r>
              <a:rPr lang="en-US" altLang="ko-KR" sz="1200" spc="-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ko-KR" altLang="en-US" sz="1200" spc="-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4B598D6-3CC1-408E-BB91-985A3B25E472}"/>
              </a:ext>
            </a:extLst>
          </p:cNvPr>
          <p:cNvSpPr/>
          <p:nvPr/>
        </p:nvSpPr>
        <p:spPr>
          <a:xfrm>
            <a:off x="498251" y="1484312"/>
            <a:ext cx="8892988" cy="37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제목 1">
            <a:extLst>
              <a:ext uri="{FF2B5EF4-FFF2-40B4-BE49-F238E27FC236}">
                <a16:creationId xmlns="" xmlns:a16="http://schemas.microsoft.com/office/drawing/2014/main" id="{8E26415E-3473-4201-89AD-15801F122951}"/>
              </a:ext>
            </a:extLst>
          </p:cNvPr>
          <p:cNvSpPr txBox="1">
            <a:spLocks/>
          </p:cNvSpPr>
          <p:nvPr/>
        </p:nvSpPr>
        <p:spPr>
          <a:xfrm>
            <a:off x="5691672" y="2010861"/>
            <a:ext cx="3573625" cy="211326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600" b="1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제공하는 기능 </a:t>
            </a:r>
            <a:r>
              <a:rPr lang="en-US" altLang="ko-KR" sz="1400" b="1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500" spc="-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본인에게 맞는 운동루틴을 직접</a:t>
            </a:r>
            <a:endParaRPr lang="en-US" altLang="ko-KR" sz="1500" spc="-80" dirty="0" smtClean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500" spc="-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만들 수 있다</a:t>
            </a:r>
            <a:r>
              <a:rPr lang="en-US" altLang="ko-KR" sz="1500" spc="-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400" spc="-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="" xmlns:a16="http://schemas.microsoft.com/office/drawing/2014/main" id="{40AF0EAA-46B2-4160-84C1-7C9A7C85AF26}"/>
              </a:ext>
            </a:extLst>
          </p:cNvPr>
          <p:cNvSpPr txBox="1">
            <a:spLocks/>
          </p:cNvSpPr>
          <p:nvPr/>
        </p:nvSpPr>
        <p:spPr>
          <a:xfrm>
            <a:off x="5691672" y="3817085"/>
            <a:ext cx="3573625" cy="210785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600" b="1" spc="-8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부족한 점 </a:t>
            </a:r>
            <a:r>
              <a:rPr lang="en-US" altLang="ko-KR" sz="1600" b="1" spc="-8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600" spc="-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운동지식이 부족한 초보자들에게는</a:t>
            </a:r>
            <a:r>
              <a:rPr lang="en-US" altLang="ko-KR" sz="16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600" spc="-80" dirty="0" smtClean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600" spc="-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처음부터 운동 루틴을 짜는 것이 </a:t>
            </a:r>
            <a:endParaRPr lang="en-US" altLang="ko-KR" sz="1600" spc="-80" dirty="0" smtClean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600" spc="-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어려울 수 있다</a:t>
            </a:r>
            <a:r>
              <a:rPr lang="en-US" altLang="ko-KR" sz="1600" spc="-80" dirty="0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19458" name="_x169950392" descr="EMB00006a383a6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952" y="2010861"/>
            <a:ext cx="2270007" cy="3380563"/>
          </a:xfrm>
          <a:prstGeom prst="rect">
            <a:avLst/>
          </a:prstGeom>
          <a:noFill/>
        </p:spPr>
      </p:pic>
      <p:pic>
        <p:nvPicPr>
          <p:cNvPr id="19457" name="_x169949592" descr="EMB00006a383a6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1959" y="2063734"/>
            <a:ext cx="2349134" cy="3327690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6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="" xmlns:a16="http://schemas.microsoft.com/office/drawing/2014/main" id="{7EE7B6BD-83DF-4423-87F7-94CB21EA3009}"/>
              </a:ext>
            </a:extLst>
          </p:cNvPr>
          <p:cNvSpPr txBox="1">
            <a:spLocks/>
          </p:cNvSpPr>
          <p:nvPr/>
        </p:nvSpPr>
        <p:spPr>
          <a:xfrm>
            <a:off x="382447" y="616248"/>
            <a:ext cx="9008792" cy="8640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차별성</a:t>
            </a:r>
            <a:endParaRPr lang="en-US" altLang="ko-KR" sz="2000" b="1" spc="-100" dirty="0"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4B598D6-3CC1-408E-BB91-985A3B25E472}"/>
              </a:ext>
            </a:extLst>
          </p:cNvPr>
          <p:cNvSpPr/>
          <p:nvPr/>
        </p:nvSpPr>
        <p:spPr>
          <a:xfrm>
            <a:off x="498251" y="1484312"/>
            <a:ext cx="8892988" cy="37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제목 1">
            <a:extLst>
              <a:ext uri="{FF2B5EF4-FFF2-40B4-BE49-F238E27FC236}">
                <a16:creationId xmlns="" xmlns:a16="http://schemas.microsoft.com/office/drawing/2014/main" id="{8E26415E-3473-4201-89AD-15801F122951}"/>
              </a:ext>
            </a:extLst>
          </p:cNvPr>
          <p:cNvSpPr txBox="1">
            <a:spLocks/>
          </p:cNvSpPr>
          <p:nvPr/>
        </p:nvSpPr>
        <p:spPr>
          <a:xfrm>
            <a:off x="532288" y="1656517"/>
            <a:ext cx="8994889" cy="156967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2200" spc="-8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200" spc="-8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관리자만 작성 하는</a:t>
            </a:r>
            <a:r>
              <a:rPr lang="en-US" altLang="ko-KR" sz="2200" spc="-8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200" spc="-8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것이 아닌 사용자도 작성이 가능해 다양한 운동루틴 </a:t>
            </a:r>
            <a:endParaRPr lang="en-US" altLang="ko-KR" sz="2200" spc="-8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200" spc="-8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공유가 가능</a:t>
            </a:r>
            <a:endParaRPr lang="en-US" altLang="ko-KR" sz="2200" spc="-8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2200" spc="-8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200" spc="-8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초보자들도 쉽게 검색하고 운동루틴에 접근 가능</a:t>
            </a:r>
            <a:endParaRPr lang="en-US" altLang="ko-KR" sz="2200" spc="-8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모서리가 둥근 직사각형 19">
            <a:extLst>
              <a:ext uri="{FF2B5EF4-FFF2-40B4-BE49-F238E27FC236}">
                <a16:creationId xmlns="" xmlns:a16="http://schemas.microsoft.com/office/drawing/2014/main" id="{8A97F446-A858-4E5F-B5E2-FCFD73DE52E4}"/>
              </a:ext>
            </a:extLst>
          </p:cNvPr>
          <p:cNvSpPr/>
          <p:nvPr/>
        </p:nvSpPr>
        <p:spPr>
          <a:xfrm>
            <a:off x="1969426" y="3533483"/>
            <a:ext cx="1248139" cy="351923"/>
          </a:xfrm>
          <a:prstGeom prst="roundRect">
            <a:avLst>
              <a:gd name="adj" fmla="val 430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749342" y="3533483"/>
            <a:ext cx="2487483" cy="2324111"/>
            <a:chOff x="5959926" y="3504381"/>
            <a:chExt cx="2487483" cy="2324111"/>
          </a:xfrm>
        </p:grpSpPr>
        <p:grpSp>
          <p:nvGrpSpPr>
            <p:cNvPr id="22" name="그룹 21"/>
            <p:cNvGrpSpPr/>
            <p:nvPr/>
          </p:nvGrpSpPr>
          <p:grpSpPr>
            <a:xfrm>
              <a:off x="5959926" y="3504381"/>
              <a:ext cx="2487483" cy="2324111"/>
              <a:chOff x="755493" y="3621857"/>
              <a:chExt cx="2487483" cy="2324111"/>
            </a:xfrm>
          </p:grpSpPr>
          <p:sp>
            <p:nvSpPr>
              <p:cNvPr id="24" name="모서리가 둥근 직사각형 13">
                <a:extLst>
                  <a:ext uri="{FF2B5EF4-FFF2-40B4-BE49-F238E27FC236}">
                    <a16:creationId xmlns="" xmlns:a16="http://schemas.microsoft.com/office/drawing/2014/main" id="{C6E0B6AB-DA88-41B8-B4B9-BF860E0040B1}"/>
                  </a:ext>
                </a:extLst>
              </p:cNvPr>
              <p:cNvSpPr/>
              <p:nvPr/>
            </p:nvSpPr>
            <p:spPr>
              <a:xfrm rot="16200000">
                <a:off x="851166" y="3554157"/>
                <a:ext cx="2296138" cy="2487483"/>
              </a:xfrm>
              <a:prstGeom prst="roundRect">
                <a:avLst>
                  <a:gd name="adj" fmla="val 32017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모서리가 둥근 직사각형 21">
                <a:extLst>
                  <a:ext uri="{FF2B5EF4-FFF2-40B4-BE49-F238E27FC236}">
                    <a16:creationId xmlns="" xmlns:a16="http://schemas.microsoft.com/office/drawing/2014/main" id="{2D82E3E0-13D1-46C8-914E-A0DD8409F9FD}"/>
                  </a:ext>
                </a:extLst>
              </p:cNvPr>
              <p:cNvSpPr/>
              <p:nvPr/>
            </p:nvSpPr>
            <p:spPr>
              <a:xfrm>
                <a:off x="1403055" y="3621857"/>
                <a:ext cx="1248139" cy="351923"/>
              </a:xfrm>
              <a:prstGeom prst="roundRect">
                <a:avLst>
                  <a:gd name="adj" fmla="val 1125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제목 1">
                <a:extLst>
                  <a:ext uri="{FF2B5EF4-FFF2-40B4-BE49-F238E27FC236}">
                    <a16:creationId xmlns="" xmlns:a16="http://schemas.microsoft.com/office/drawing/2014/main" id="{7F7D1C24-7CA2-4F97-B254-F4EE9A86F7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8152" y="3649829"/>
                <a:ext cx="1122167" cy="29597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noProof="0" dirty="0" smtClean="0">
                    <a:solidFill>
                      <a:schemeClr val="bg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rPr>
                  <a:t>손 쉬운 검색</a:t>
                </a:r>
                <a:endParaRPr kumimoji="0" lang="ko-KR" altLang="en-US" sz="2400" b="0" i="0" u="none" strike="noStrike" kern="1200" cap="none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 Korean Bold" pitchFamily="34" charset="-127"/>
                  <a:ea typeface="Noto Sans Korean Bold" pitchFamily="34" charset="-127"/>
                  <a:cs typeface="+mj-cs"/>
                </a:endParaRPr>
              </a:p>
            </p:txBody>
          </p:sp>
        </p:grpSp>
        <p:pic>
          <p:nvPicPr>
            <p:cNvPr id="30" name="Picture 5">
              <a:extLst>
                <a:ext uri="{FF2B5EF4-FFF2-40B4-BE49-F238E27FC236}">
                  <a16:creationId xmlns="" xmlns:a16="http://schemas.microsoft.com/office/drawing/2014/main" id="{9C0EF971-B767-4651-A2B4-606A906A44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86983" y="3981200"/>
              <a:ext cx="2094627" cy="1398441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350095" y="3533483"/>
            <a:ext cx="2487483" cy="2459244"/>
            <a:chOff x="1495539" y="3328421"/>
            <a:chExt cx="2487483" cy="2459244"/>
          </a:xfrm>
        </p:grpSpPr>
        <p:grpSp>
          <p:nvGrpSpPr>
            <p:cNvPr id="4" name="그룹 3"/>
            <p:cNvGrpSpPr/>
            <p:nvPr/>
          </p:nvGrpSpPr>
          <p:grpSpPr>
            <a:xfrm>
              <a:off x="1495539" y="3328421"/>
              <a:ext cx="2487483" cy="2459244"/>
              <a:chOff x="783383" y="3621857"/>
              <a:chExt cx="2487483" cy="2459244"/>
            </a:xfrm>
          </p:grpSpPr>
          <p:sp>
            <p:nvSpPr>
              <p:cNvPr id="27" name="모서리가 둥근 직사각형 13">
                <a:extLst>
                  <a:ext uri="{FF2B5EF4-FFF2-40B4-BE49-F238E27FC236}">
                    <a16:creationId xmlns="" xmlns:a16="http://schemas.microsoft.com/office/drawing/2014/main" id="{C6E0B6AB-DA88-41B8-B4B9-BF860E0040B1}"/>
                  </a:ext>
                </a:extLst>
              </p:cNvPr>
              <p:cNvSpPr/>
              <p:nvPr/>
            </p:nvSpPr>
            <p:spPr>
              <a:xfrm rot="16200000">
                <a:off x="879056" y="3689290"/>
                <a:ext cx="2296138" cy="2487483"/>
              </a:xfrm>
              <a:prstGeom prst="roundRect">
                <a:avLst>
                  <a:gd name="adj" fmla="val 32017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모서리가 둥근 직사각형 21">
                <a:extLst>
                  <a:ext uri="{FF2B5EF4-FFF2-40B4-BE49-F238E27FC236}">
                    <a16:creationId xmlns="" xmlns:a16="http://schemas.microsoft.com/office/drawing/2014/main" id="{2D82E3E0-13D1-46C8-914E-A0DD8409F9FD}"/>
                  </a:ext>
                </a:extLst>
              </p:cNvPr>
              <p:cNvSpPr/>
              <p:nvPr/>
            </p:nvSpPr>
            <p:spPr>
              <a:xfrm>
                <a:off x="1403055" y="3621857"/>
                <a:ext cx="1248139" cy="351923"/>
              </a:xfrm>
              <a:prstGeom prst="roundRect">
                <a:avLst>
                  <a:gd name="adj" fmla="val 1125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제목 1">
                <a:extLst>
                  <a:ext uri="{FF2B5EF4-FFF2-40B4-BE49-F238E27FC236}">
                    <a16:creationId xmlns="" xmlns:a16="http://schemas.microsoft.com/office/drawing/2014/main" id="{7F7D1C24-7CA2-4F97-B254-F4EE9A86F7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8152" y="3649829"/>
                <a:ext cx="1122167" cy="29597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rPr>
                  <a:t>폭 </a:t>
                </a:r>
                <a:r>
                  <a:rPr lang="ko-KR" altLang="en-US" sz="1400" noProof="0" dirty="0" smtClean="0">
                    <a:solidFill>
                      <a:schemeClr val="bg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rPr>
                  <a:t>넓은 선택</a:t>
                </a:r>
                <a:endParaRPr kumimoji="0" lang="ko-KR" altLang="en-US" sz="2400" b="0" i="0" u="none" strike="noStrike" kern="1200" cap="none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 Korean Bold" pitchFamily="34" charset="-127"/>
                  <a:ea typeface="Noto Sans Korean Bold" pitchFamily="34" charset="-127"/>
                  <a:cs typeface="+mj-cs"/>
                </a:endParaRPr>
              </a:p>
            </p:txBody>
          </p:sp>
        </p:grpSp>
        <p:pic>
          <p:nvPicPr>
            <p:cNvPr id="1026" name="Picture 2" descr="C:\Users\user\Desktop\선택2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09" y="3906091"/>
              <a:ext cx="2183363" cy="14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70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正方形/長方形 19"/>
          <p:cNvSpPr/>
          <p:nvPr/>
        </p:nvSpPr>
        <p:spPr>
          <a:xfrm>
            <a:off x="3956267" y="4829505"/>
            <a:ext cx="1861009" cy="10133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82447" y="616248"/>
            <a:ext cx="9008792" cy="8640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시스템 구조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8251" y="1484312"/>
            <a:ext cx="8892988" cy="37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E2C4FFEB-BD09-44EC-B783-545B0BB8650B}"/>
              </a:ext>
            </a:extLst>
          </p:cNvPr>
          <p:cNvGrpSpPr/>
          <p:nvPr/>
        </p:nvGrpSpPr>
        <p:grpSpPr>
          <a:xfrm>
            <a:off x="3724067" y="1799588"/>
            <a:ext cx="6002070" cy="4747826"/>
            <a:chOff x="567461" y="1726131"/>
            <a:chExt cx="6002070" cy="474782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="" xmlns:a16="http://schemas.microsoft.com/office/drawing/2014/main" id="{254DB0AC-C1ED-4B47-A986-554DC96EE1B9}"/>
                </a:ext>
              </a:extLst>
            </p:cNvPr>
            <p:cNvSpPr/>
            <p:nvPr/>
          </p:nvSpPr>
          <p:spPr>
            <a:xfrm>
              <a:off x="567461" y="3774229"/>
              <a:ext cx="2429899" cy="664679"/>
            </a:xfrm>
            <a:prstGeom prst="roundRect">
              <a:avLst/>
            </a:prstGeom>
            <a:solidFill>
              <a:srgbClr val="E9D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94085E20-29FE-44C8-848C-F402EDB26927}"/>
                </a:ext>
              </a:extLst>
            </p:cNvPr>
            <p:cNvSpPr/>
            <p:nvPr/>
          </p:nvSpPr>
          <p:spPr>
            <a:xfrm>
              <a:off x="3619854" y="2423810"/>
              <a:ext cx="2949677" cy="4050147"/>
            </a:xfrm>
            <a:prstGeom prst="roundRect">
              <a:avLst/>
            </a:prstGeom>
            <a:solidFill>
              <a:srgbClr val="609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FDBA2A7A-176C-4047-8E9E-EBDC32CAE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45565" y="1726131"/>
              <a:ext cx="1148577" cy="114857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19542BCA-EF1F-40F7-8490-3A86C77DFE1D}"/>
                </a:ext>
              </a:extLst>
            </p:cNvPr>
            <p:cNvSpPr txBox="1"/>
            <p:nvPr/>
          </p:nvSpPr>
          <p:spPr>
            <a:xfrm>
              <a:off x="4292456" y="2049664"/>
              <a:ext cx="1811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사용자 애플리케이션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30C810A2-831E-41D3-94FC-78ABA5ABF5D2}"/>
                </a:ext>
              </a:extLst>
            </p:cNvPr>
            <p:cNvSpPr/>
            <p:nvPr/>
          </p:nvSpPr>
          <p:spPr>
            <a:xfrm>
              <a:off x="3904990" y="2917459"/>
              <a:ext cx="2369573" cy="373625"/>
            </a:xfrm>
            <a:prstGeom prst="rect">
              <a:avLst/>
            </a:prstGeom>
            <a:solidFill>
              <a:srgbClr val="85C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A9BEB22-7B0B-4D2C-A04A-1B6524C9A00B}"/>
                </a:ext>
              </a:extLst>
            </p:cNvPr>
            <p:cNvSpPr/>
            <p:nvPr/>
          </p:nvSpPr>
          <p:spPr>
            <a:xfrm>
              <a:off x="3904990" y="3423822"/>
              <a:ext cx="2369573" cy="373625"/>
            </a:xfrm>
            <a:prstGeom prst="rect">
              <a:avLst/>
            </a:prstGeom>
            <a:solidFill>
              <a:srgbClr val="85C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운동부위 </a:t>
              </a:r>
              <a:r>
                <a:rPr lang="ko-KR" altLang="en-US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별 </a:t>
              </a:r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운동 </a:t>
              </a:r>
              <a:r>
                <a:rPr lang="ko-KR" altLang="en-US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조회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3BFD110-6472-4619-8C3A-3E459F95A40A}"/>
                </a:ext>
              </a:extLst>
            </p:cNvPr>
            <p:cNvSpPr/>
            <p:nvPr/>
          </p:nvSpPr>
          <p:spPr>
            <a:xfrm>
              <a:off x="3904990" y="3930185"/>
              <a:ext cx="2369573" cy="373625"/>
            </a:xfrm>
            <a:prstGeom prst="rect">
              <a:avLst/>
            </a:prstGeom>
            <a:solidFill>
              <a:srgbClr val="85C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운동루틴 등록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4FEB2EAE-8BE5-411B-A90E-78484A8A81FC}"/>
                </a:ext>
              </a:extLst>
            </p:cNvPr>
            <p:cNvSpPr/>
            <p:nvPr/>
          </p:nvSpPr>
          <p:spPr>
            <a:xfrm>
              <a:off x="3904989" y="5435653"/>
              <a:ext cx="2369573" cy="373625"/>
            </a:xfrm>
            <a:prstGeom prst="rect">
              <a:avLst/>
            </a:prstGeom>
            <a:solidFill>
              <a:srgbClr val="85C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운동 </a:t>
              </a:r>
              <a:r>
                <a:rPr lang="ko-KR" altLang="en-US" sz="14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선택후</a:t>
              </a:r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운동루틴 </a:t>
              </a:r>
              <a:r>
                <a:rPr lang="ko-KR" altLang="en-US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검색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5C6805F-3BD5-4D9C-B556-603868D6AD2B}"/>
                </a:ext>
              </a:extLst>
            </p:cNvPr>
            <p:cNvSpPr/>
            <p:nvPr/>
          </p:nvSpPr>
          <p:spPr>
            <a:xfrm>
              <a:off x="3904989" y="4448669"/>
              <a:ext cx="2524533" cy="373625"/>
            </a:xfrm>
            <a:prstGeom prst="rect">
              <a:avLst/>
            </a:prstGeom>
            <a:solidFill>
              <a:srgbClr val="85C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즐겨찾기</a:t>
              </a:r>
              <a:r>
                <a:rPr lang="ko-KR" altLang="en-US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목록 </a:t>
              </a:r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운동루틴 </a:t>
              </a:r>
              <a:r>
                <a:rPr lang="ko-KR" altLang="en-US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조회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9EB9136D-D1D2-41CD-995B-DDB94DAF5682}"/>
                </a:ext>
              </a:extLst>
            </p:cNvPr>
            <p:cNvSpPr/>
            <p:nvPr/>
          </p:nvSpPr>
          <p:spPr>
            <a:xfrm>
              <a:off x="870000" y="3902394"/>
              <a:ext cx="1861152" cy="373625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      3</a:t>
              </a: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대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500</a:t>
              </a: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서버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61" name="연결선: 꺾임 60">
              <a:extLst>
                <a:ext uri="{FF2B5EF4-FFF2-40B4-BE49-F238E27FC236}">
                  <a16:creationId xmlns="" xmlns:a16="http://schemas.microsoft.com/office/drawing/2014/main" id="{985A81B6-4876-41B6-8A69-2DBF3CCB9862}"/>
                </a:ext>
              </a:extLst>
            </p:cNvPr>
            <p:cNvCxnSpPr>
              <a:cxnSpLocks/>
              <a:stCxn id="16" idx="1"/>
              <a:endCxn id="57" idx="3"/>
            </p:cNvCxnSpPr>
            <p:nvPr/>
          </p:nvCxnSpPr>
          <p:spPr>
            <a:xfrm rot="10800000">
              <a:off x="2997361" y="4106570"/>
              <a:ext cx="907629" cy="528913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AC5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="" xmlns:a16="http://schemas.microsoft.com/office/drawing/2014/main" id="{C7DAD454-4C27-4C5C-8CFC-FFA552A2917B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rot="10800000">
              <a:off x="2997360" y="4106570"/>
              <a:ext cx="907630" cy="1016773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AC5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FEB2EAE-8BE5-411B-A90E-78484A8A81FC}"/>
              </a:ext>
            </a:extLst>
          </p:cNvPr>
          <p:cNvSpPr/>
          <p:nvPr/>
        </p:nvSpPr>
        <p:spPr>
          <a:xfrm>
            <a:off x="6996172" y="5003327"/>
            <a:ext cx="2369573" cy="373625"/>
          </a:xfrm>
          <a:prstGeom prst="rect">
            <a:avLst/>
          </a:prstGeom>
          <a:solidFill>
            <a:srgbClr val="85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즐겨찾기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등록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</a:t>
            </a:r>
          </a:p>
        </p:txBody>
      </p:sp>
      <p:sp>
        <p:nvSpPr>
          <p:cNvPr id="37" name="사각형: 둥근 모서리 6">
            <a:extLst>
              <a:ext uri="{FF2B5EF4-FFF2-40B4-BE49-F238E27FC236}">
                <a16:creationId xmlns="" xmlns:a16="http://schemas.microsoft.com/office/drawing/2014/main" id="{94085E20-29FE-44C8-848C-F402EDB26927}"/>
              </a:ext>
            </a:extLst>
          </p:cNvPr>
          <p:cNvSpPr/>
          <p:nvPr/>
        </p:nvSpPr>
        <p:spPr>
          <a:xfrm>
            <a:off x="288666" y="2466520"/>
            <a:ext cx="2949677" cy="4050147"/>
          </a:xfrm>
          <a:prstGeom prst="roundRect">
            <a:avLst/>
          </a:prstGeom>
          <a:solidFill>
            <a:srgbClr val="609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9542BCA-EF1F-40F7-8490-3A86C77DFE1D}"/>
              </a:ext>
            </a:extLst>
          </p:cNvPr>
          <p:cNvSpPr txBox="1"/>
          <p:nvPr/>
        </p:nvSpPr>
        <p:spPr>
          <a:xfrm>
            <a:off x="1294465" y="2123121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 웹</a:t>
            </a:r>
          </a:p>
        </p:txBody>
      </p:sp>
      <p:cxnSp>
        <p:nvCxnSpPr>
          <p:cNvPr id="40" name="연결선: 꺾임 65">
            <a:extLst>
              <a:ext uri="{FF2B5EF4-FFF2-40B4-BE49-F238E27FC236}">
                <a16:creationId xmlns="" xmlns:a16="http://schemas.microsoft.com/office/drawing/2014/main" id="{C7DAD454-4C27-4C5C-8CFC-FFA552A2917B}"/>
              </a:ext>
            </a:extLst>
          </p:cNvPr>
          <p:cNvCxnSpPr>
            <a:cxnSpLocks/>
            <a:stCxn id="35" idx="1"/>
            <a:endCxn id="57" idx="3"/>
          </p:cNvCxnSpPr>
          <p:nvPr/>
        </p:nvCxnSpPr>
        <p:spPr>
          <a:xfrm rot="10800000">
            <a:off x="6153966" y="4180026"/>
            <a:ext cx="842206" cy="1010114"/>
          </a:xfrm>
          <a:prstGeom prst="bentConnector3">
            <a:avLst>
              <a:gd name="adj1" fmla="val 50000"/>
            </a:avLst>
          </a:prstGeom>
          <a:ln w="57150">
            <a:solidFill>
              <a:srgbClr val="FAC5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65">
            <a:extLst>
              <a:ext uri="{FF2B5EF4-FFF2-40B4-BE49-F238E27FC236}">
                <a16:creationId xmlns="" xmlns:a16="http://schemas.microsoft.com/office/drawing/2014/main" id="{C7DAD454-4C27-4C5C-8CFC-FFA552A2917B}"/>
              </a:ext>
            </a:extLst>
          </p:cNvPr>
          <p:cNvCxnSpPr>
            <a:cxnSpLocks/>
            <a:stCxn id="12" idx="1"/>
            <a:endCxn id="57" idx="3"/>
          </p:cNvCxnSpPr>
          <p:nvPr/>
        </p:nvCxnSpPr>
        <p:spPr>
          <a:xfrm rot="10800000" flipV="1">
            <a:off x="6153966" y="3684092"/>
            <a:ext cx="907630" cy="495934"/>
          </a:xfrm>
          <a:prstGeom prst="bentConnector3">
            <a:avLst>
              <a:gd name="adj1" fmla="val 50000"/>
            </a:avLst>
          </a:prstGeom>
          <a:ln w="57150">
            <a:solidFill>
              <a:srgbClr val="FAC5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60">
            <a:extLst>
              <a:ext uri="{FF2B5EF4-FFF2-40B4-BE49-F238E27FC236}">
                <a16:creationId xmlns="" xmlns:a16="http://schemas.microsoft.com/office/drawing/2014/main" id="{985A81B6-4876-41B6-8A69-2DBF3CCB9862}"/>
              </a:ext>
            </a:extLst>
          </p:cNvPr>
          <p:cNvCxnSpPr>
            <a:cxnSpLocks/>
            <a:stCxn id="4" idx="1"/>
            <a:endCxn id="57" idx="3"/>
          </p:cNvCxnSpPr>
          <p:nvPr/>
        </p:nvCxnSpPr>
        <p:spPr>
          <a:xfrm rot="10800000" flipV="1">
            <a:off x="6153966" y="3177728"/>
            <a:ext cx="907630" cy="1002297"/>
          </a:xfrm>
          <a:prstGeom prst="bentConnector3">
            <a:avLst>
              <a:gd name="adj1" fmla="val 50000"/>
            </a:avLst>
          </a:prstGeom>
          <a:ln w="57150">
            <a:solidFill>
              <a:srgbClr val="FAC5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60">
            <a:extLst>
              <a:ext uri="{FF2B5EF4-FFF2-40B4-BE49-F238E27FC236}">
                <a16:creationId xmlns="" xmlns:a16="http://schemas.microsoft.com/office/drawing/2014/main" id="{985A81B6-4876-41B6-8A69-2DBF3CCB9862}"/>
              </a:ext>
            </a:extLst>
          </p:cNvPr>
          <p:cNvCxnSpPr>
            <a:cxnSpLocks/>
            <a:stCxn id="15" idx="1"/>
            <a:endCxn id="57" idx="3"/>
          </p:cNvCxnSpPr>
          <p:nvPr/>
        </p:nvCxnSpPr>
        <p:spPr>
          <a:xfrm rot="10800000">
            <a:off x="6153967" y="4180027"/>
            <a:ext cx="907629" cy="1515897"/>
          </a:xfrm>
          <a:prstGeom prst="bentConnector3">
            <a:avLst>
              <a:gd name="adj1" fmla="val 50000"/>
            </a:avLst>
          </a:prstGeom>
          <a:ln w="57150">
            <a:solidFill>
              <a:srgbClr val="FAC5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60">
            <a:extLst>
              <a:ext uri="{FF2B5EF4-FFF2-40B4-BE49-F238E27FC236}">
                <a16:creationId xmlns="" xmlns:a16="http://schemas.microsoft.com/office/drawing/2014/main" id="{985A81B6-4876-41B6-8A69-2DBF3CCB9862}"/>
              </a:ext>
            </a:extLst>
          </p:cNvPr>
          <p:cNvCxnSpPr>
            <a:cxnSpLocks/>
            <a:stCxn id="13" idx="1"/>
            <a:endCxn id="57" idx="3"/>
          </p:cNvCxnSpPr>
          <p:nvPr/>
        </p:nvCxnSpPr>
        <p:spPr>
          <a:xfrm rot="10800000">
            <a:off x="6153966" y="4180027"/>
            <a:ext cx="907630" cy="10429"/>
          </a:xfrm>
          <a:prstGeom prst="bentConnector3">
            <a:avLst>
              <a:gd name="adj1" fmla="val 50000"/>
            </a:avLst>
          </a:prstGeom>
          <a:ln w="57150">
            <a:solidFill>
              <a:srgbClr val="FAC5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0C810A2-831E-41D3-94FC-78ABA5ABF5D2}"/>
              </a:ext>
            </a:extLst>
          </p:cNvPr>
          <p:cNvSpPr/>
          <p:nvPr/>
        </p:nvSpPr>
        <p:spPr>
          <a:xfrm>
            <a:off x="578716" y="3000901"/>
            <a:ext cx="2369573" cy="373625"/>
          </a:xfrm>
          <a:prstGeom prst="rect">
            <a:avLst/>
          </a:prstGeom>
          <a:solidFill>
            <a:srgbClr val="85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30C810A2-831E-41D3-94FC-78ABA5ABF5D2}"/>
              </a:ext>
            </a:extLst>
          </p:cNvPr>
          <p:cNvSpPr/>
          <p:nvPr/>
        </p:nvSpPr>
        <p:spPr>
          <a:xfrm>
            <a:off x="578717" y="3474061"/>
            <a:ext cx="2369573" cy="373625"/>
          </a:xfrm>
          <a:prstGeom prst="rect">
            <a:avLst/>
          </a:prstGeom>
          <a:solidFill>
            <a:srgbClr val="85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운동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30C810A2-831E-41D3-94FC-78ABA5ABF5D2}"/>
              </a:ext>
            </a:extLst>
          </p:cNvPr>
          <p:cNvSpPr/>
          <p:nvPr/>
        </p:nvSpPr>
        <p:spPr>
          <a:xfrm>
            <a:off x="578717" y="3953737"/>
            <a:ext cx="2369573" cy="373625"/>
          </a:xfrm>
          <a:prstGeom prst="rect">
            <a:avLst/>
          </a:prstGeom>
          <a:solidFill>
            <a:srgbClr val="85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운동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리스트 조회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30C810A2-831E-41D3-94FC-78ABA5ABF5D2}"/>
              </a:ext>
            </a:extLst>
          </p:cNvPr>
          <p:cNvSpPr/>
          <p:nvPr/>
        </p:nvSpPr>
        <p:spPr>
          <a:xfrm>
            <a:off x="578717" y="4424798"/>
            <a:ext cx="2369573" cy="373625"/>
          </a:xfrm>
          <a:prstGeom prst="rect">
            <a:avLst/>
          </a:prstGeom>
          <a:solidFill>
            <a:srgbClr val="85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운동루틴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리스트 조회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30C810A2-831E-41D3-94FC-78ABA5ABF5D2}"/>
              </a:ext>
            </a:extLst>
          </p:cNvPr>
          <p:cNvSpPr/>
          <p:nvPr/>
        </p:nvSpPr>
        <p:spPr>
          <a:xfrm>
            <a:off x="578715" y="4895751"/>
            <a:ext cx="2369573" cy="373625"/>
          </a:xfrm>
          <a:prstGeom prst="rect">
            <a:avLst/>
          </a:prstGeom>
          <a:solidFill>
            <a:srgbClr val="85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운동루틴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30C810A2-831E-41D3-94FC-78ABA5ABF5D2}"/>
              </a:ext>
            </a:extLst>
          </p:cNvPr>
          <p:cNvSpPr/>
          <p:nvPr/>
        </p:nvSpPr>
        <p:spPr>
          <a:xfrm>
            <a:off x="578717" y="5383611"/>
            <a:ext cx="2369573" cy="373625"/>
          </a:xfrm>
          <a:prstGeom prst="rect">
            <a:avLst/>
          </a:prstGeom>
          <a:solidFill>
            <a:srgbClr val="85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리스트 조회</a:t>
            </a:r>
            <a:endParaRPr lang="ko-KR" altLang="en-US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30C810A2-831E-41D3-94FC-78ABA5ABF5D2}"/>
              </a:ext>
            </a:extLst>
          </p:cNvPr>
          <p:cNvSpPr/>
          <p:nvPr/>
        </p:nvSpPr>
        <p:spPr>
          <a:xfrm>
            <a:off x="578717" y="5882735"/>
            <a:ext cx="2369573" cy="373625"/>
          </a:xfrm>
          <a:prstGeom prst="rect">
            <a:avLst/>
          </a:prstGeom>
          <a:solidFill>
            <a:srgbClr val="85C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삭제</a:t>
            </a:r>
          </a:p>
        </p:txBody>
      </p:sp>
      <p:cxnSp>
        <p:nvCxnSpPr>
          <p:cNvPr id="75" name="연결선: 꺾임 60">
            <a:extLst>
              <a:ext uri="{FF2B5EF4-FFF2-40B4-BE49-F238E27FC236}">
                <a16:creationId xmlns="" xmlns:a16="http://schemas.microsoft.com/office/drawing/2014/main" id="{985A81B6-4876-41B6-8A69-2DBF3CCB9862}"/>
              </a:ext>
            </a:extLst>
          </p:cNvPr>
          <p:cNvCxnSpPr>
            <a:cxnSpLocks/>
            <a:stCxn id="63" idx="3"/>
            <a:endCxn id="57" idx="1"/>
          </p:cNvCxnSpPr>
          <p:nvPr/>
        </p:nvCxnSpPr>
        <p:spPr>
          <a:xfrm>
            <a:off x="2948289" y="3187714"/>
            <a:ext cx="775778" cy="992312"/>
          </a:xfrm>
          <a:prstGeom prst="bentConnector3">
            <a:avLst>
              <a:gd name="adj1" fmla="val 50000"/>
            </a:avLst>
          </a:prstGeom>
          <a:ln w="57150">
            <a:solidFill>
              <a:srgbClr val="FAC5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60">
            <a:extLst>
              <a:ext uri="{FF2B5EF4-FFF2-40B4-BE49-F238E27FC236}">
                <a16:creationId xmlns="" xmlns:a16="http://schemas.microsoft.com/office/drawing/2014/main" id="{985A81B6-4876-41B6-8A69-2DBF3CCB9862}"/>
              </a:ext>
            </a:extLst>
          </p:cNvPr>
          <p:cNvCxnSpPr>
            <a:cxnSpLocks/>
            <a:stCxn id="65" idx="3"/>
            <a:endCxn id="57" idx="1"/>
          </p:cNvCxnSpPr>
          <p:nvPr/>
        </p:nvCxnSpPr>
        <p:spPr>
          <a:xfrm>
            <a:off x="2948290" y="3660874"/>
            <a:ext cx="775777" cy="519152"/>
          </a:xfrm>
          <a:prstGeom prst="bentConnector3">
            <a:avLst>
              <a:gd name="adj1" fmla="val 50000"/>
            </a:avLst>
          </a:prstGeom>
          <a:ln w="57150">
            <a:solidFill>
              <a:srgbClr val="FAC5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60">
            <a:extLst>
              <a:ext uri="{FF2B5EF4-FFF2-40B4-BE49-F238E27FC236}">
                <a16:creationId xmlns="" xmlns:a16="http://schemas.microsoft.com/office/drawing/2014/main" id="{985A81B6-4876-41B6-8A69-2DBF3CCB9862}"/>
              </a:ext>
            </a:extLst>
          </p:cNvPr>
          <p:cNvCxnSpPr>
            <a:cxnSpLocks/>
            <a:stCxn id="67" idx="3"/>
            <a:endCxn id="57" idx="1"/>
          </p:cNvCxnSpPr>
          <p:nvPr/>
        </p:nvCxnSpPr>
        <p:spPr>
          <a:xfrm>
            <a:off x="2948290" y="4140550"/>
            <a:ext cx="775777" cy="39476"/>
          </a:xfrm>
          <a:prstGeom prst="bentConnector3">
            <a:avLst>
              <a:gd name="adj1" fmla="val 50000"/>
            </a:avLst>
          </a:prstGeom>
          <a:ln w="57150">
            <a:solidFill>
              <a:srgbClr val="FAC5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60">
            <a:extLst>
              <a:ext uri="{FF2B5EF4-FFF2-40B4-BE49-F238E27FC236}">
                <a16:creationId xmlns="" xmlns:a16="http://schemas.microsoft.com/office/drawing/2014/main" id="{985A81B6-4876-41B6-8A69-2DBF3CCB9862}"/>
              </a:ext>
            </a:extLst>
          </p:cNvPr>
          <p:cNvCxnSpPr>
            <a:cxnSpLocks/>
            <a:stCxn id="68" idx="3"/>
            <a:endCxn id="57" idx="1"/>
          </p:cNvCxnSpPr>
          <p:nvPr/>
        </p:nvCxnSpPr>
        <p:spPr>
          <a:xfrm flipV="1">
            <a:off x="2948290" y="4180026"/>
            <a:ext cx="775777" cy="431585"/>
          </a:xfrm>
          <a:prstGeom prst="bentConnector3">
            <a:avLst>
              <a:gd name="adj1" fmla="val 50000"/>
            </a:avLst>
          </a:prstGeom>
          <a:ln w="57150">
            <a:solidFill>
              <a:srgbClr val="FAC5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60">
            <a:extLst>
              <a:ext uri="{FF2B5EF4-FFF2-40B4-BE49-F238E27FC236}">
                <a16:creationId xmlns="" xmlns:a16="http://schemas.microsoft.com/office/drawing/2014/main" id="{985A81B6-4876-41B6-8A69-2DBF3CCB9862}"/>
              </a:ext>
            </a:extLst>
          </p:cNvPr>
          <p:cNvCxnSpPr>
            <a:cxnSpLocks/>
            <a:stCxn id="69" idx="3"/>
            <a:endCxn id="57" idx="1"/>
          </p:cNvCxnSpPr>
          <p:nvPr/>
        </p:nvCxnSpPr>
        <p:spPr>
          <a:xfrm flipV="1">
            <a:off x="2948288" y="4180026"/>
            <a:ext cx="775779" cy="902538"/>
          </a:xfrm>
          <a:prstGeom prst="bentConnector3">
            <a:avLst>
              <a:gd name="adj1" fmla="val 50000"/>
            </a:avLst>
          </a:prstGeom>
          <a:ln w="57150">
            <a:solidFill>
              <a:srgbClr val="FAC5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60">
            <a:extLst>
              <a:ext uri="{FF2B5EF4-FFF2-40B4-BE49-F238E27FC236}">
                <a16:creationId xmlns="" xmlns:a16="http://schemas.microsoft.com/office/drawing/2014/main" id="{985A81B6-4876-41B6-8A69-2DBF3CCB9862}"/>
              </a:ext>
            </a:extLst>
          </p:cNvPr>
          <p:cNvCxnSpPr>
            <a:cxnSpLocks/>
            <a:stCxn id="70" idx="3"/>
            <a:endCxn id="57" idx="1"/>
          </p:cNvCxnSpPr>
          <p:nvPr/>
        </p:nvCxnSpPr>
        <p:spPr>
          <a:xfrm flipV="1">
            <a:off x="2948290" y="4180026"/>
            <a:ext cx="775777" cy="1390398"/>
          </a:xfrm>
          <a:prstGeom prst="bentConnector3">
            <a:avLst>
              <a:gd name="adj1" fmla="val 50000"/>
            </a:avLst>
          </a:prstGeom>
          <a:ln w="57150">
            <a:solidFill>
              <a:srgbClr val="FAC5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60">
            <a:extLst>
              <a:ext uri="{FF2B5EF4-FFF2-40B4-BE49-F238E27FC236}">
                <a16:creationId xmlns="" xmlns:a16="http://schemas.microsoft.com/office/drawing/2014/main" id="{985A81B6-4876-41B6-8A69-2DBF3CCB9862}"/>
              </a:ext>
            </a:extLst>
          </p:cNvPr>
          <p:cNvCxnSpPr>
            <a:cxnSpLocks/>
            <a:stCxn id="71" idx="3"/>
            <a:endCxn id="57" idx="1"/>
          </p:cNvCxnSpPr>
          <p:nvPr/>
        </p:nvCxnSpPr>
        <p:spPr>
          <a:xfrm flipV="1">
            <a:off x="2948290" y="4180026"/>
            <a:ext cx="775777" cy="1889522"/>
          </a:xfrm>
          <a:prstGeom prst="bentConnector3">
            <a:avLst>
              <a:gd name="adj1" fmla="val 50000"/>
            </a:avLst>
          </a:prstGeom>
          <a:ln w="57150">
            <a:solidFill>
              <a:srgbClr val="FAC5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9"/>
          <p:cNvSpPr/>
          <p:nvPr/>
        </p:nvSpPr>
        <p:spPr>
          <a:xfrm>
            <a:off x="4039806" y="2189019"/>
            <a:ext cx="1718040" cy="1623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213486" y="2348974"/>
            <a:ext cx="1290292" cy="1290292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2" y="1799588"/>
            <a:ext cx="990344" cy="990344"/>
          </a:xfrm>
          <a:prstGeom prst="rect">
            <a:avLst/>
          </a:prstGeom>
        </p:spPr>
      </p:pic>
      <p:cxnSp>
        <p:nvCxnSpPr>
          <p:cNvPr id="161" name="연결선: 꺾임 60">
            <a:extLst>
              <a:ext uri="{FF2B5EF4-FFF2-40B4-BE49-F238E27FC236}">
                <a16:creationId xmlns="" xmlns:a16="http://schemas.microsoft.com/office/drawing/2014/main" id="{985A81B6-4876-41B6-8A69-2DBF3CCB98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99190" y="4648183"/>
            <a:ext cx="300480" cy="12700"/>
          </a:xfrm>
          <a:prstGeom prst="bentConnector3">
            <a:avLst>
              <a:gd name="adj1" fmla="val 50000"/>
            </a:avLst>
          </a:prstGeom>
          <a:ln w="57150">
            <a:solidFill>
              <a:srgbClr val="FAC5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그림 165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3999612" y="4946928"/>
            <a:ext cx="1748647" cy="810308"/>
          </a:xfrm>
          <a:prstGeom prst="rect">
            <a:avLst/>
          </a:prstGeom>
        </p:spPr>
      </p:pic>
      <p:cxnSp>
        <p:nvCxnSpPr>
          <p:cNvPr id="174" name="연결선: 꺾임 60">
            <a:extLst>
              <a:ext uri="{FF2B5EF4-FFF2-40B4-BE49-F238E27FC236}">
                <a16:creationId xmlns="" xmlns:a16="http://schemas.microsoft.com/office/drawing/2014/main" id="{985A81B6-4876-41B6-8A69-2DBF3CCB98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91809" y="4663724"/>
            <a:ext cx="344261" cy="1"/>
          </a:xfrm>
          <a:prstGeom prst="bentConnector3">
            <a:avLst>
              <a:gd name="adj1" fmla="val 50000"/>
            </a:avLst>
          </a:prstGeom>
          <a:ln w="57150">
            <a:solidFill>
              <a:srgbClr val="FAC5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19542BCA-EF1F-40F7-8490-3A86C77DFE1D}"/>
              </a:ext>
            </a:extLst>
          </p:cNvPr>
          <p:cNvSpPr txBox="1"/>
          <p:nvPr/>
        </p:nvSpPr>
        <p:spPr>
          <a:xfrm>
            <a:off x="4068349" y="595916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통합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384538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제목 1">
            <a:extLst>
              <a:ext uri="{FF2B5EF4-FFF2-40B4-BE49-F238E27FC236}">
                <a16:creationId xmlns="" xmlns:a16="http://schemas.microsoft.com/office/drawing/2014/main" id="{98894601-B3A2-4276-95E4-62ED2150A24E}"/>
              </a:ext>
            </a:extLst>
          </p:cNvPr>
          <p:cNvSpPr txBox="1">
            <a:spLocks/>
          </p:cNvSpPr>
          <p:nvPr/>
        </p:nvSpPr>
        <p:spPr>
          <a:xfrm>
            <a:off x="197621" y="123073"/>
            <a:ext cx="4919128" cy="54015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메뉴 </a:t>
            </a:r>
            <a:r>
              <a:rPr lang="ko-KR" altLang="en-US" sz="2000" b="1" spc="-100" dirty="0" smtClean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구조도</a:t>
            </a:r>
            <a:r>
              <a:rPr lang="en-US" altLang="ko-KR" sz="2000" b="1" spc="-1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spc="-100" dirty="0" smtClean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b="1" spc="-100" dirty="0" smtClean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사용자</a:t>
            </a:r>
            <a:r>
              <a:rPr lang="en-US" altLang="ko-KR" sz="2000" b="1" spc="-100" dirty="0" smtClean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b="1" spc="-100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0C26D9F7-AB2C-49F2-87B9-98BC500D6CC1}"/>
              </a:ext>
            </a:extLst>
          </p:cNvPr>
          <p:cNvSpPr/>
          <p:nvPr/>
        </p:nvSpPr>
        <p:spPr>
          <a:xfrm flipV="1">
            <a:off x="313425" y="621472"/>
            <a:ext cx="8088191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34477" y="1268963"/>
            <a:ext cx="4245433" cy="1856791"/>
            <a:chOff x="634477" y="1268963"/>
            <a:chExt cx="4245433" cy="1856791"/>
          </a:xfrm>
        </p:grpSpPr>
        <p:sp>
          <p:nvSpPr>
            <p:cNvPr id="2" name="직사각형 1"/>
            <p:cNvSpPr/>
            <p:nvPr/>
          </p:nvSpPr>
          <p:spPr>
            <a:xfrm>
              <a:off x="634482" y="1268963"/>
              <a:ext cx="1091681" cy="317241"/>
            </a:xfrm>
            <a:prstGeom prst="rect">
              <a:avLst/>
            </a:prstGeom>
            <a:noFill/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로그</a:t>
              </a:r>
              <a:r>
                <a:rPr lang="ko-KR" altLang="en-US" sz="1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34479" y="1772815"/>
              <a:ext cx="1091681" cy="317241"/>
            </a:xfrm>
            <a:prstGeom prst="rect">
              <a:avLst/>
            </a:prstGeom>
            <a:noFill/>
            <a:ln>
              <a:solidFill>
                <a:srgbClr val="AE6D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회원 가입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4478" y="2276661"/>
              <a:ext cx="1091681" cy="317241"/>
            </a:xfrm>
            <a:prstGeom prst="rect">
              <a:avLst/>
            </a:prstGeom>
            <a:noFill/>
            <a:ln>
              <a:solidFill>
                <a:srgbClr val="AE6D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아이디 찾기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34477" y="2808513"/>
              <a:ext cx="1091681" cy="317241"/>
            </a:xfrm>
            <a:prstGeom prst="rect">
              <a:avLst/>
            </a:prstGeom>
            <a:noFill/>
            <a:ln>
              <a:solidFill>
                <a:srgbClr val="AE6D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비밀번호 변경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56384" y="1278294"/>
              <a:ext cx="1623526" cy="31724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운동설명보기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7" name="직선 화살표 연결선 6"/>
          <p:cNvCxnSpPr>
            <a:stCxn id="2" idx="3"/>
          </p:cNvCxnSpPr>
          <p:nvPr/>
        </p:nvCxnSpPr>
        <p:spPr>
          <a:xfrm>
            <a:off x="1726163" y="1427584"/>
            <a:ext cx="153022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879910" y="1436914"/>
            <a:ext cx="153022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410131" y="1287623"/>
            <a:ext cx="1623526" cy="3172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운동부위별 설명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491273" y="1427583"/>
            <a:ext cx="0" cy="416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491272" y="5589037"/>
            <a:ext cx="7651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273614" y="5430415"/>
            <a:ext cx="1623526" cy="3172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즐겨찾기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보기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897140" y="5589035"/>
            <a:ext cx="153022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427361" y="5430413"/>
            <a:ext cx="1623526" cy="3172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즐겨찾기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삭제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491269" y="2500602"/>
            <a:ext cx="5559618" cy="933061"/>
            <a:chOff x="2491269" y="2649891"/>
            <a:chExt cx="5559618" cy="933061"/>
          </a:xfrm>
        </p:grpSpPr>
        <p:cxnSp>
          <p:nvCxnSpPr>
            <p:cNvPr id="24" name="직선 화살표 연결선 23"/>
            <p:cNvCxnSpPr/>
            <p:nvPr/>
          </p:nvCxnSpPr>
          <p:spPr>
            <a:xfrm>
              <a:off x="2491269" y="2808513"/>
              <a:ext cx="7651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3273614" y="2649892"/>
              <a:ext cx="1623526" cy="31724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운동루틴 등록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4897140" y="2808513"/>
              <a:ext cx="15302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6427361" y="2649891"/>
              <a:ext cx="1623526" cy="31724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제목 작성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427361" y="3265711"/>
              <a:ext cx="1623526" cy="31724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부위별 운동 등록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5662250" y="2808513"/>
              <a:ext cx="0" cy="615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5645020" y="3424331"/>
              <a:ext cx="7651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2491271" y="4001275"/>
            <a:ext cx="5559616" cy="892625"/>
            <a:chOff x="2491271" y="4130347"/>
            <a:chExt cx="5559616" cy="892625"/>
          </a:xfrm>
        </p:grpSpPr>
        <p:cxnSp>
          <p:nvCxnSpPr>
            <p:cNvPr id="32" name="직선 화살표 연결선 31"/>
            <p:cNvCxnSpPr/>
            <p:nvPr/>
          </p:nvCxnSpPr>
          <p:spPr>
            <a:xfrm>
              <a:off x="2491271" y="4288968"/>
              <a:ext cx="7651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3273614" y="4130347"/>
              <a:ext cx="1623526" cy="31724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운동루틴 검색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4897140" y="4288968"/>
              <a:ext cx="15302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6427361" y="4130347"/>
              <a:ext cx="1623526" cy="31724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운동 루틴 보기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410131" y="4705731"/>
              <a:ext cx="1623526" cy="31724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즐겨찾기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등록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670149" y="4288968"/>
              <a:ext cx="0" cy="5847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5662250" y="4873678"/>
              <a:ext cx="7651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80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제목 1">
            <a:extLst>
              <a:ext uri="{FF2B5EF4-FFF2-40B4-BE49-F238E27FC236}">
                <a16:creationId xmlns="" xmlns:a16="http://schemas.microsoft.com/office/drawing/2014/main" id="{98894601-B3A2-4276-95E4-62ED2150A24E}"/>
              </a:ext>
            </a:extLst>
          </p:cNvPr>
          <p:cNvSpPr txBox="1">
            <a:spLocks/>
          </p:cNvSpPr>
          <p:nvPr/>
        </p:nvSpPr>
        <p:spPr>
          <a:xfrm>
            <a:off x="197621" y="123073"/>
            <a:ext cx="4919128" cy="54015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rgbClr val="738AC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메뉴 </a:t>
            </a:r>
            <a:r>
              <a:rPr lang="ko-KR" altLang="en-US" sz="2000" b="1" spc="-100" dirty="0" smtClean="0">
                <a:solidFill>
                  <a:srgbClr val="738AC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구조도</a:t>
            </a:r>
            <a:r>
              <a:rPr lang="en-US" altLang="ko-KR" sz="2000" b="1" spc="-100" dirty="0">
                <a:solidFill>
                  <a:srgbClr val="738AC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spc="-100" dirty="0" smtClean="0">
                <a:solidFill>
                  <a:srgbClr val="738AC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b="1" spc="-100" dirty="0" smtClean="0">
                <a:solidFill>
                  <a:srgbClr val="738AC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관리자</a:t>
            </a:r>
            <a:r>
              <a:rPr lang="en-US" altLang="ko-KR" sz="2000" b="1" spc="-100" dirty="0" smtClean="0">
                <a:solidFill>
                  <a:srgbClr val="738AC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b="1" spc="-100" dirty="0">
              <a:solidFill>
                <a:srgbClr val="738AC8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0C26D9F7-AB2C-49F2-87B9-98BC500D6CC1}"/>
              </a:ext>
            </a:extLst>
          </p:cNvPr>
          <p:cNvSpPr/>
          <p:nvPr/>
        </p:nvSpPr>
        <p:spPr>
          <a:xfrm flipV="1">
            <a:off x="313425" y="621472"/>
            <a:ext cx="8088191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3937" y="1296953"/>
            <a:ext cx="1091681" cy="317241"/>
          </a:xfrm>
          <a:prstGeom prst="rect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로그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인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33579" y="1455573"/>
            <a:ext cx="153022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263800" y="1296953"/>
            <a:ext cx="1623526" cy="3172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운동 설명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887326" y="1455573"/>
            <a:ext cx="153022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417547" y="1296953"/>
            <a:ext cx="1623526" cy="3172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운동 설명 보기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671705" y="1455573"/>
            <a:ext cx="10761" cy="1296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682466" y="2071391"/>
            <a:ext cx="7651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47577" y="1912770"/>
            <a:ext cx="1623526" cy="3172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운동 설명 추가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682466" y="2752528"/>
            <a:ext cx="7651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447577" y="2593907"/>
            <a:ext cx="1623526" cy="3172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운동 설명 삭제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457288" y="1455573"/>
            <a:ext cx="0" cy="3632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2457288" y="3379221"/>
            <a:ext cx="7267371" cy="320357"/>
            <a:chOff x="2457288" y="3278143"/>
            <a:chExt cx="7267371" cy="320357"/>
          </a:xfrm>
        </p:grpSpPr>
        <p:sp>
          <p:nvSpPr>
            <p:cNvPr id="25" name="직사각형 24"/>
            <p:cNvSpPr/>
            <p:nvPr/>
          </p:nvSpPr>
          <p:spPr>
            <a:xfrm>
              <a:off x="3263800" y="3281259"/>
              <a:ext cx="1623526" cy="31724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운동루틴 관리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82466" y="3281259"/>
              <a:ext cx="1623526" cy="31724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운동 루틴보기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101133" y="3278143"/>
              <a:ext cx="1623526" cy="31724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운동 설명 삭제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2457288" y="3436773"/>
              <a:ext cx="8065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887325" y="3439879"/>
              <a:ext cx="7951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7305992" y="3436773"/>
              <a:ext cx="7951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2457288" y="4935886"/>
            <a:ext cx="7267371" cy="329685"/>
            <a:chOff x="2457288" y="4690184"/>
            <a:chExt cx="7267371" cy="329685"/>
          </a:xfrm>
        </p:grpSpPr>
        <p:sp>
          <p:nvSpPr>
            <p:cNvPr id="28" name="직사각형 27"/>
            <p:cNvSpPr/>
            <p:nvPr/>
          </p:nvSpPr>
          <p:spPr>
            <a:xfrm>
              <a:off x="3263800" y="4690185"/>
              <a:ext cx="1623526" cy="31724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사용자 관리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682466" y="4702628"/>
              <a:ext cx="1623526" cy="31724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사용자 리스트 보기</a:t>
              </a:r>
              <a:endParaRPr lang="ko-KR" altLang="en-US" sz="13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101133" y="4690184"/>
              <a:ext cx="1623526" cy="31724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사용자 삭제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2457288" y="4848806"/>
              <a:ext cx="8065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4906594" y="4861249"/>
              <a:ext cx="7758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7305992" y="4861249"/>
              <a:ext cx="7951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64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502</Words>
  <Application>Microsoft Office PowerPoint</Application>
  <PresentationFormat>A4 용지(210x297mm)</PresentationFormat>
  <Paragraphs>168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굴림</vt:lpstr>
      <vt:lpstr>Arial</vt:lpstr>
      <vt:lpstr>Noto Sans Korean Medium</vt:lpstr>
      <vt:lpstr>Noto Sans Korean Bold</vt:lpstr>
      <vt:lpstr>맑은 고딕</vt:lpstr>
      <vt:lpstr>HY견고딕</vt:lpstr>
      <vt:lpstr>ＭＳ Ｐゴシック</vt:lpstr>
      <vt:lpstr>함초롬돋움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user</cp:lastModifiedBy>
  <cp:revision>301</cp:revision>
  <dcterms:created xsi:type="dcterms:W3CDTF">2014-08-30T22:01:36Z</dcterms:created>
  <dcterms:modified xsi:type="dcterms:W3CDTF">2020-11-08T08:48:08Z</dcterms:modified>
</cp:coreProperties>
</file>