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embeddedFontLst>
    <p:embeddedFont>
      <p:font typeface="Robot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3872B1-C5CC-4649-BCA2-499ECE4A83D3}">
  <a:tblStyle styleId="{AD3872B1-C5CC-4649-BCA2-499ECE4A83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3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graphpad.com/guides/prism/7/statistics/the_different_kinds_of_variabl.htm?toc=0&amp;printWindo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census.gov/did/www/saipe/methods/statecounty/ci.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stat.ucdavis.edu/~ntyang/teaching/12SSII/lecture06.pdf"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roberthalf.com/blog/salaries-and-skills/excel-for-finance-professionals-still-king-of-the-spreadsheet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nytimes.com/2019/04/23/business/japan-reiwa-calendar.html"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f6ee9b1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f6ee9b1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af6ee9b1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af6ee9b1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af6ee9b1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af6ee9b1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af85ad1a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af85ad1a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http://www.itl.nist.gov/div898/handbook/eda/section3/histogr4.htm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e337faef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e337faef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Taken from: </a:t>
            </a:r>
            <a:r>
              <a:rPr lang="en" u="sng">
                <a:solidFill>
                  <a:schemeClr val="hlink"/>
                </a:solidFill>
                <a:hlinkClick r:id="rId3"/>
              </a:rPr>
              <a:t>https://www.graphpad.com/guides/prism/7/statistics/the_different_kinds_of_variabl.htm?toc=0&amp;printWindow</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af6ee9b1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af6ee9b1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taken from: https://ww2.amstat.org/publications/jse/v13n2/vonhippel.html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af85ad1a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af85ad1a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http://searchsoftwarequality.techtarget.com/definition/histogram</a:t>
            </a:r>
            <a:endParaRPr/>
          </a:p>
          <a:p>
            <a:pPr marL="0" lvl="0" indent="0" algn="l" rtl="0">
              <a:spcBef>
                <a:spcPts val="0"/>
              </a:spcBef>
              <a:spcAft>
                <a:spcPts val="0"/>
              </a:spcAft>
              <a:buNone/>
            </a:pPr>
            <a:r>
              <a:rPr lang="en"/>
              <a:t>http://www.itl.nist.gov/div898/handbook/eda/section3/histogra.htm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af85ad1a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af85ad1a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Anecdote about how some scientists studying the ozone initially missed the whole in the arctic because they threw out the data because they called it an “outlier”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af85ad1a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af85ad1a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af85ad1a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af85ad1a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af2fe5c31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af2fe5c3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af85ad1ad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af85ad1a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Notched box plot: Displays the confidence interval of the median</a:t>
            </a:r>
            <a:endParaRPr/>
          </a:p>
          <a:p>
            <a:pPr marL="457200" lvl="0" indent="-317500" algn="l" rtl="0">
              <a:spcBef>
                <a:spcPts val="0"/>
              </a:spcBef>
              <a:spcAft>
                <a:spcPts val="0"/>
              </a:spcAft>
              <a:buSzPts val="1400"/>
              <a:buAutoNum type="arabicPeriod"/>
            </a:pPr>
            <a:r>
              <a:rPr lang="en"/>
              <a:t>Variable width box plot: Width of the box corresponds to the frequency of that variable</a:t>
            </a:r>
            <a:endParaRPr/>
          </a:p>
          <a:p>
            <a:pPr marL="457200" lvl="0" indent="-317500" algn="l" rtl="0">
              <a:spcBef>
                <a:spcPts val="0"/>
              </a:spcBef>
              <a:spcAft>
                <a:spcPts val="0"/>
              </a:spcAft>
              <a:buSzPts val="1400"/>
              <a:buAutoNum type="arabicPeriod"/>
            </a:pPr>
            <a:r>
              <a:rPr lang="en"/>
              <a:t>Violin plot: Shows the density of that variable at that point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af85ad1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af85ad1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af85ad1a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af85ad1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afb4652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afb4652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bcaf3c92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bcaf3c9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bcaf3c92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bcaf3c9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Image taken from: https://www.google.com/url?sa=i&amp;rct=j&amp;q=&amp;esrc=s&amp;source=images&amp;cd=&amp;cad=rja&amp;uact=8&amp;ved=0ahUKEwiO76avmKvRAhUM1oMKHetNBHEQjRwIBw&amp;url=http%3A%2F%2Fwww.analystforum.com%2Fforums%2Fcfa-forums%2Fcfa-level-i-forum%2F91316368&amp;psig=AFQjCNGcqtCDNfqfLIpQBPg94_wNNgFJhg&amp;ust=1483712073925321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bcaf3c92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bcaf3c9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Census Bureau cite: </a:t>
            </a:r>
            <a:r>
              <a:rPr lang="en" u="sng">
                <a:solidFill>
                  <a:schemeClr val="hlink"/>
                </a:solidFill>
                <a:hlinkClick r:id="rId3"/>
              </a:rPr>
              <a:t>https://www.census.gov/did/www/saipe/methods/statecounty/ci.html</a:t>
            </a:r>
            <a:endParaRPr/>
          </a:p>
          <a:p>
            <a:pPr marL="457200" lvl="0" indent="-317500" algn="l" rtl="0">
              <a:spcBef>
                <a:spcPts val="0"/>
              </a:spcBef>
              <a:spcAft>
                <a:spcPts val="0"/>
              </a:spcAft>
              <a:buSzPts val="1400"/>
              <a:buAutoNum type="arabicPeriod"/>
            </a:pPr>
            <a:r>
              <a:rPr lang="en"/>
              <a:t>Basel: http://www.bis.org/publ/bcbs148.pdf</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bcd6226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bcd6226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bcd62264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bcd6226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bcd62264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bcd62264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f2fe5c3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f2fe5c3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bcd62264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bcd62264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bcd62264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bcd62264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bcd62264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bcd62264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http://www.stat.ucdavis.edu/~ntyang/teaching/12SSII/lecture06.pdf</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bfb20464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bfb20464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bfb20464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bfb2046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bfb20464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bfb20464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bfb20464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bfb2046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bfb20464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bfb20464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bfb20464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bfb20464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ee239f5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ee239f5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u="sng">
                <a:solidFill>
                  <a:schemeClr val="hlink"/>
                </a:solidFill>
                <a:hlinkClick r:id="rId3"/>
              </a:rPr>
              <a:t>https://www.roberthalf.com/blog/salaries-and-skills/excel-for-finance-professionals-still-king-of-the-spreadsheets</a:t>
            </a:r>
            <a:endParaRPr/>
          </a:p>
          <a:p>
            <a:pPr marL="457200" lvl="0" indent="-317500" algn="l" rtl="0">
              <a:spcBef>
                <a:spcPts val="0"/>
              </a:spcBef>
              <a:spcAft>
                <a:spcPts val="0"/>
              </a:spcAft>
              <a:buSzPts val="1400"/>
              <a:buChar char="●"/>
            </a:pPr>
            <a:r>
              <a:rPr lang="en"/>
              <a:t>https://news.microsoft.com/1996/05/20/more-than-30-million-users-make-microsoft-excel-the-worlds-most-popular-spreadsheet-program/#E5ZPuqpTVck5WgDR.99</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af2fe5c31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af2fe5c3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taken from: https://www.google.com/url?sa=i&amp;rct=j&amp;q=&amp;esrc=s&amp;source=images&amp;cd=&amp;cad=rja&amp;uact=8&amp;ved=0ahUKEwj559C716TRAhUr64MKHetdDJsQjRwIBw&amp;url=http%3A%2F%2Fslideplayer.com%2Fslide%2F3999595%2F&amp;psig=AFQjCNGKT8J8ItrbrPxYj_IVQyy0p88Rjg&amp;ust=1483488477791808</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ee239f5a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ee239f5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ee239f5a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ee239f5a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https://whatsthebigdata.com/2016/05/01/data-scientists-spend-most-of-their-time-cleaning-data/</a:t>
            </a:r>
            <a:endParaRPr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e239f5a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ee239f5a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ee239f5a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ee239f5a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ee239f5a3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ee239f5a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ee239f5a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ee239f5a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ee239f5a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ee239f5a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ee239f5a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ee239f5a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4da3f582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4da3f582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Easier data conversion.</a:t>
            </a:r>
          </a:p>
          <a:p>
            <a:pPr marL="0" lvl="0" indent="0" algn="l" rtl="0">
              <a:spcBef>
                <a:spcPts val="0"/>
              </a:spcBef>
              <a:spcAft>
                <a:spcPts val="0"/>
              </a:spcAft>
              <a:buNone/>
            </a:pPr>
            <a:r>
              <a:rPr lang="en-US" dirty="0"/>
              <a:t>Feasible </a:t>
            </a:r>
            <a:r>
              <a:rPr lang="en-US"/>
              <a:t>to count secs.</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4da3f5827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4da3f582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f6ee9b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f6ee9b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4da3f5827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4da3f582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e337faef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e337faef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https://www.nytimes.com/2019/04/23/business/japan-reiwa-calendar.html</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da3f5827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4da3f5827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af6ee9b1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af6ee9b1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af6ee9b1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af6ee9b1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f6ee9b1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af6ee9b1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bfb2046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bfb2046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developer.nytimes.com/docs" TargetMode="External"/><Relationship Id="rId3" Type="http://schemas.openxmlformats.org/officeDocument/2006/relationships/hyperlink" Target="http://www.census.gov/data.html" TargetMode="External"/><Relationship Id="rId7" Type="http://schemas.openxmlformats.org/officeDocument/2006/relationships/hyperlink" Target="https://www.kaggle.com/dataset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google.com/publicdata/directory" TargetMode="External"/><Relationship Id="rId11" Type="http://schemas.openxmlformats.org/officeDocument/2006/relationships/hyperlink" Target="https://data.nasa.gov/data" TargetMode="External"/><Relationship Id="rId5" Type="http://schemas.openxmlformats.org/officeDocument/2006/relationships/hyperlink" Target="http://www.ncdc.noaa.gov/data-access" TargetMode="External"/><Relationship Id="rId10" Type="http://schemas.openxmlformats.org/officeDocument/2006/relationships/hyperlink" Target="https://www.lendingclub.com/info/download-data.action" TargetMode="External"/><Relationship Id="rId4" Type="http://schemas.openxmlformats.org/officeDocument/2006/relationships/hyperlink" Target="https://data.cityofchicago.org/" TargetMode="External"/><Relationship Id="rId9" Type="http://schemas.openxmlformats.org/officeDocument/2006/relationships/hyperlink" Target="http://archive.ics.uci.edu/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www.ryansleeper.com/super-sample-superstore/"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watch?v=-5wpm-gesOY"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CSP/MATH 571 Lecture 2</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Adam McElhinney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Describing Data</a:t>
            </a:r>
            <a:endParaRPr/>
          </a:p>
        </p:txBody>
      </p:sp>
      <p:sp>
        <p:nvSpPr>
          <p:cNvPr id="126" name="Google Shape;126;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Central tendency</a:t>
            </a:r>
            <a:endParaRPr/>
          </a:p>
          <a:p>
            <a:pPr marL="914400" lvl="1" indent="-317500" algn="l" rtl="0">
              <a:spcBef>
                <a:spcPts val="0"/>
              </a:spcBef>
              <a:spcAft>
                <a:spcPts val="0"/>
              </a:spcAft>
              <a:buSzPts val="1400"/>
              <a:buChar char="○"/>
            </a:pPr>
            <a:r>
              <a:rPr lang="en"/>
              <a:t>Mode: Most frequently occurring value in a series. Ties either reported as the mean , or both values are returned. </a:t>
            </a:r>
            <a:endParaRPr/>
          </a:p>
          <a:p>
            <a:pPr marL="914400" lvl="1" indent="-317500" algn="l" rtl="0">
              <a:spcBef>
                <a:spcPts val="0"/>
              </a:spcBef>
              <a:spcAft>
                <a:spcPts val="0"/>
              </a:spcAft>
              <a:buSzPts val="1400"/>
              <a:buChar char="○"/>
            </a:pPr>
            <a:r>
              <a:rPr lang="en"/>
              <a:t>Median: Middle value of a sorted series of data. Even number of values have the mean of the middle two values reported. </a:t>
            </a:r>
            <a:endParaRPr/>
          </a:p>
          <a:p>
            <a:pPr marL="1371600" lvl="2" indent="-317500" algn="l" rtl="0">
              <a:spcBef>
                <a:spcPts val="0"/>
              </a:spcBef>
              <a:spcAft>
                <a:spcPts val="0"/>
              </a:spcAft>
              <a:buSzPts val="1400"/>
              <a:buChar char="■"/>
            </a:pPr>
            <a:r>
              <a:rPr lang="en"/>
              <a:t>Preferred when the data is skewed or subject to outliers</a:t>
            </a:r>
            <a:endParaRPr/>
          </a:p>
          <a:p>
            <a:pPr marL="1371600" lvl="2" indent="-317500" algn="l" rtl="0">
              <a:spcBef>
                <a:spcPts val="0"/>
              </a:spcBef>
              <a:spcAft>
                <a:spcPts val="0"/>
              </a:spcAft>
              <a:buSzPts val="1400"/>
              <a:buChar char="■"/>
            </a:pPr>
            <a:r>
              <a:rPr lang="en"/>
              <a:t>WARNING: A median value significantly larger than the mean value should be investigated!!!</a:t>
            </a:r>
            <a:endParaRPr/>
          </a:p>
          <a:p>
            <a:pPr marL="914400" lvl="1" indent="-317500" algn="l" rtl="0">
              <a:spcBef>
                <a:spcPts val="0"/>
              </a:spcBef>
              <a:spcAft>
                <a:spcPts val="0"/>
              </a:spcAft>
              <a:buSzPts val="1400"/>
              <a:buChar char="○"/>
            </a:pPr>
            <a:r>
              <a:rPr lang="en"/>
              <a:t>Mean (average): Sum of all values divided by the number of values. </a:t>
            </a:r>
            <a:endParaRPr/>
          </a:p>
          <a:p>
            <a:pPr marL="914400" lvl="1" indent="-317500" algn="l" rtl="0">
              <a:spcBef>
                <a:spcPts val="0"/>
              </a:spcBef>
              <a:spcAft>
                <a:spcPts val="0"/>
              </a:spcAft>
              <a:buSzPts val="1400"/>
              <a:buChar char="○"/>
            </a:pPr>
            <a:r>
              <a:rPr lang="en"/>
              <a:t>Thought experiment: Bill Gates in an elevator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Describing Data</a:t>
            </a:r>
            <a:endParaRPr/>
          </a:p>
        </p:txBody>
      </p:sp>
      <p:sp>
        <p:nvSpPr>
          <p:cNvPr id="132" name="Google Shape;132;p23"/>
          <p:cNvSpPr txBox="1">
            <a:spLocks noGrp="1"/>
          </p:cNvSpPr>
          <p:nvPr>
            <p:ph type="body" idx="1"/>
          </p:nvPr>
        </p:nvSpPr>
        <p:spPr>
          <a:xfrm>
            <a:off x="471900" y="1919075"/>
            <a:ext cx="8222100" cy="3021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Range: Maximum value - minimum value. Simple measure of variation in a data set.</a:t>
            </a:r>
            <a:endParaRPr/>
          </a:p>
          <a:p>
            <a:pPr marL="457200" lvl="0" indent="-342900" algn="l" rtl="0">
              <a:spcBef>
                <a:spcPts val="0"/>
              </a:spcBef>
              <a:spcAft>
                <a:spcPts val="0"/>
              </a:spcAft>
              <a:buSzPts val="1800"/>
              <a:buChar char="●"/>
            </a:pPr>
            <a:r>
              <a:rPr lang="en"/>
              <a:t>Quantiles: each of any set of values of a variate that divide a frequency distribution into equal groups, each containing the same fraction of the total population.</a:t>
            </a:r>
            <a:endParaRPr/>
          </a:p>
          <a:p>
            <a:pPr marL="914400" lvl="1" indent="-317500" algn="l" rtl="0">
              <a:spcBef>
                <a:spcPts val="0"/>
              </a:spcBef>
              <a:spcAft>
                <a:spcPts val="0"/>
              </a:spcAft>
              <a:buSzPts val="1400"/>
              <a:buChar char="○"/>
            </a:pPr>
            <a:r>
              <a:rPr lang="en"/>
              <a:t>Quartiles: Measures that divide the data into four even groups at the 25% mark, 50% mark, and 75% mark</a:t>
            </a:r>
            <a:endParaRPr/>
          </a:p>
          <a:p>
            <a:pPr marL="914400" lvl="1" indent="-317500" algn="l" rtl="0">
              <a:spcBef>
                <a:spcPts val="0"/>
              </a:spcBef>
              <a:spcAft>
                <a:spcPts val="0"/>
              </a:spcAft>
              <a:buSzPts val="1400"/>
              <a:buChar char="○"/>
            </a:pPr>
            <a:r>
              <a:rPr lang="en"/>
              <a:t>Deciles: Measures that divide the data into ten equal groups (10%, 20%, 30% etc)</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Describing Data</a:t>
            </a:r>
            <a:endParaRPr/>
          </a:p>
        </p:txBody>
      </p:sp>
      <p:sp>
        <p:nvSpPr>
          <p:cNvPr id="138" name="Google Shape;138;p2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Variance: A measure of how much the values of a variable differ from the mean (ie how “spread-out” the variable is). Sample variance (variable calculated based on a subset (sample) of an observed populate) denoted below.</a:t>
            </a:r>
            <a:endParaRPr/>
          </a:p>
          <a:p>
            <a:pPr marL="457200" lvl="0" indent="-342900" algn="l" rtl="0">
              <a:spcBef>
                <a:spcPts val="0"/>
              </a:spcBef>
              <a:spcAft>
                <a:spcPts val="0"/>
              </a:spcAft>
              <a:buSzPts val="1800"/>
              <a:buChar char="●"/>
            </a:pPr>
            <a:r>
              <a:rPr lang="en"/>
              <a:t>Standard deviation: Square root of the variance (denoted as s) </a:t>
            </a:r>
            <a:endParaRPr/>
          </a:p>
          <a:p>
            <a:pPr marL="0" lvl="0" indent="0" algn="l" rtl="0">
              <a:spcBef>
                <a:spcPts val="1600"/>
              </a:spcBef>
              <a:spcAft>
                <a:spcPts val="1600"/>
              </a:spcAft>
              <a:buNone/>
            </a:pPr>
            <a:endParaRPr/>
          </a:p>
        </p:txBody>
      </p:sp>
      <p:pic>
        <p:nvPicPr>
          <p:cNvPr id="139" name="Google Shape;139;p24"/>
          <p:cNvPicPr preferRelativeResize="0"/>
          <p:nvPr/>
        </p:nvPicPr>
        <p:blipFill>
          <a:blip r:embed="rId3">
            <a:alphaModFix/>
          </a:blip>
          <a:stretch>
            <a:fillRect/>
          </a:stretch>
        </p:blipFill>
        <p:spPr>
          <a:xfrm>
            <a:off x="1387963" y="3525663"/>
            <a:ext cx="4600575" cy="136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Describing Data</a:t>
            </a:r>
            <a:endParaRPr/>
          </a:p>
        </p:txBody>
      </p:sp>
      <p:sp>
        <p:nvSpPr>
          <p:cNvPr id="145" name="Google Shape;145;p25"/>
          <p:cNvSpPr txBox="1">
            <a:spLocks noGrp="1"/>
          </p:cNvSpPr>
          <p:nvPr>
            <p:ph type="body" idx="1"/>
          </p:nvPr>
        </p:nvSpPr>
        <p:spPr>
          <a:xfrm>
            <a:off x="471900" y="1919075"/>
            <a:ext cx="5117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Multimodal: a probability distribution with two or more modes</a:t>
            </a:r>
            <a:endParaRPr/>
          </a:p>
          <a:p>
            <a:pPr marL="914400" lvl="1" indent="-317500" algn="l" rtl="0">
              <a:spcBef>
                <a:spcPts val="0"/>
              </a:spcBef>
              <a:spcAft>
                <a:spcPts val="0"/>
              </a:spcAft>
              <a:buSzPts val="1400"/>
              <a:buChar char="○"/>
            </a:pPr>
            <a:r>
              <a:rPr lang="en"/>
              <a:t>Bimodal: a probability distribution with two modes</a:t>
            </a:r>
            <a:endParaRPr/>
          </a:p>
          <a:p>
            <a:pPr marL="914400" lvl="1" indent="-317500" algn="l" rtl="0">
              <a:spcBef>
                <a:spcPts val="0"/>
              </a:spcBef>
              <a:spcAft>
                <a:spcPts val="0"/>
              </a:spcAft>
              <a:buSzPts val="1400"/>
              <a:buChar char="○"/>
            </a:pPr>
            <a:r>
              <a:rPr lang="en"/>
              <a:t>“Questioning the underlying reason for distributional non-unimodality frequently leads to greater insight and improved deterministic modeling of the phenomenon under study.”</a:t>
            </a:r>
            <a:endParaRPr/>
          </a:p>
          <a:p>
            <a:pPr marL="1371600" lvl="2" indent="-317500" algn="l" rtl="0">
              <a:spcBef>
                <a:spcPts val="0"/>
              </a:spcBef>
              <a:spcAft>
                <a:spcPts val="0"/>
              </a:spcAft>
              <a:buSzPts val="1400"/>
              <a:buChar char="■"/>
            </a:pPr>
            <a:r>
              <a:rPr lang="en"/>
              <a:t>Very common in real-world data</a:t>
            </a:r>
            <a:endParaRPr/>
          </a:p>
          <a:p>
            <a:pPr marL="1371600" lvl="2" indent="-317500" algn="l" rtl="0">
              <a:spcBef>
                <a:spcPts val="0"/>
              </a:spcBef>
              <a:spcAft>
                <a:spcPts val="0"/>
              </a:spcAft>
              <a:buSzPts val="1400"/>
              <a:buChar char="■"/>
            </a:pPr>
            <a:r>
              <a:rPr lang="en"/>
              <a:t>Best practice is to look into this!</a:t>
            </a:r>
            <a:endParaRPr/>
          </a:p>
        </p:txBody>
      </p:sp>
      <p:pic>
        <p:nvPicPr>
          <p:cNvPr id="146" name="Google Shape;146;p25"/>
          <p:cNvPicPr preferRelativeResize="0"/>
          <p:nvPr/>
        </p:nvPicPr>
        <p:blipFill>
          <a:blip r:embed="rId3">
            <a:alphaModFix/>
          </a:blip>
          <a:stretch>
            <a:fillRect/>
          </a:stretch>
        </p:blipFill>
        <p:spPr>
          <a:xfrm>
            <a:off x="5714400" y="1814075"/>
            <a:ext cx="3250200" cy="21662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Variables and Applicable Statistics</a:t>
            </a:r>
            <a:endParaRPr/>
          </a:p>
        </p:txBody>
      </p:sp>
      <p:pic>
        <p:nvPicPr>
          <p:cNvPr id="152" name="Google Shape;152;p26"/>
          <p:cNvPicPr preferRelativeResize="0"/>
          <p:nvPr/>
        </p:nvPicPr>
        <p:blipFill>
          <a:blip r:embed="rId3">
            <a:alphaModFix/>
          </a:blip>
          <a:stretch>
            <a:fillRect/>
          </a:stretch>
        </p:blipFill>
        <p:spPr>
          <a:xfrm>
            <a:off x="1421125" y="1782575"/>
            <a:ext cx="6510100" cy="2964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Describing Data</a:t>
            </a:r>
            <a:endParaRPr/>
          </a:p>
        </p:txBody>
      </p:sp>
      <p:pic>
        <p:nvPicPr>
          <p:cNvPr id="158" name="Google Shape;158;p27"/>
          <p:cNvPicPr preferRelativeResize="0"/>
          <p:nvPr/>
        </p:nvPicPr>
        <p:blipFill>
          <a:blip r:embed="rId3">
            <a:alphaModFix/>
          </a:blip>
          <a:stretch>
            <a:fillRect/>
          </a:stretch>
        </p:blipFill>
        <p:spPr>
          <a:xfrm>
            <a:off x="114875" y="123775"/>
            <a:ext cx="4044661" cy="2483950"/>
          </a:xfrm>
          <a:prstGeom prst="rect">
            <a:avLst/>
          </a:prstGeom>
          <a:noFill/>
          <a:ln>
            <a:noFill/>
          </a:ln>
        </p:spPr>
      </p:pic>
      <p:pic>
        <p:nvPicPr>
          <p:cNvPr id="159" name="Google Shape;159;p27"/>
          <p:cNvPicPr preferRelativeResize="0"/>
          <p:nvPr/>
        </p:nvPicPr>
        <p:blipFill>
          <a:blip r:embed="rId4">
            <a:alphaModFix/>
          </a:blip>
          <a:stretch>
            <a:fillRect/>
          </a:stretch>
        </p:blipFill>
        <p:spPr>
          <a:xfrm>
            <a:off x="4985750" y="2554090"/>
            <a:ext cx="4030325" cy="2483960"/>
          </a:xfrm>
          <a:prstGeom prst="rect">
            <a:avLst/>
          </a:prstGeom>
          <a:noFill/>
          <a:ln>
            <a:noFill/>
          </a:ln>
        </p:spPr>
      </p:pic>
      <p:pic>
        <p:nvPicPr>
          <p:cNvPr id="160" name="Google Shape;160;p27"/>
          <p:cNvPicPr preferRelativeResize="0"/>
          <p:nvPr/>
        </p:nvPicPr>
        <p:blipFill>
          <a:blip r:embed="rId5">
            <a:alphaModFix/>
          </a:blip>
          <a:stretch>
            <a:fillRect/>
          </a:stretch>
        </p:blipFill>
        <p:spPr>
          <a:xfrm>
            <a:off x="4985750" y="70700"/>
            <a:ext cx="4030324" cy="2475173"/>
          </a:xfrm>
          <a:prstGeom prst="rect">
            <a:avLst/>
          </a:prstGeom>
          <a:noFill/>
          <a:ln>
            <a:noFill/>
          </a:ln>
        </p:spPr>
      </p:pic>
      <p:sp>
        <p:nvSpPr>
          <p:cNvPr id="161" name="Google Shape;161;p27"/>
          <p:cNvSpPr txBox="1">
            <a:spLocks noGrp="1"/>
          </p:cNvSpPr>
          <p:nvPr>
            <p:ph type="body" idx="1"/>
          </p:nvPr>
        </p:nvSpPr>
        <p:spPr>
          <a:xfrm>
            <a:off x="171425" y="2709775"/>
            <a:ext cx="4680300" cy="221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explains the difference in the mean, median and modes of these variables?</a:t>
            </a:r>
            <a:endParaRPr/>
          </a:p>
          <a:p>
            <a:pPr marL="457200" lvl="0" indent="-342900" algn="l" rtl="0">
              <a:spcBef>
                <a:spcPts val="0"/>
              </a:spcBef>
              <a:spcAft>
                <a:spcPts val="0"/>
              </a:spcAft>
              <a:buSzPts val="1800"/>
              <a:buChar char="●"/>
            </a:pPr>
            <a:r>
              <a:rPr lang="en"/>
              <a:t>What are the implications for analysis from these differences in values?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Bar Charts and Frequency Histograms</a:t>
            </a:r>
            <a:endParaRPr/>
          </a:p>
        </p:txBody>
      </p:sp>
      <p:sp>
        <p:nvSpPr>
          <p:cNvPr id="167" name="Google Shape;167;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Bar chart: used to display the relative frequencies for different variables</a:t>
            </a:r>
            <a:endParaRPr/>
          </a:p>
          <a:p>
            <a:pPr marL="457200" lvl="0" indent="-342900" algn="l" rtl="0">
              <a:spcBef>
                <a:spcPts val="0"/>
              </a:spcBef>
              <a:spcAft>
                <a:spcPts val="0"/>
              </a:spcAft>
              <a:buSzPts val="1800"/>
              <a:buChar char="●"/>
            </a:pPr>
            <a:r>
              <a:rPr lang="en"/>
              <a:t>Frequency histogram: A histogram is a display of statistical information that uses rectangles to show the frequency of data items in successive numerical intervals of equal size. </a:t>
            </a:r>
            <a:endParaRPr/>
          </a:p>
          <a:p>
            <a:pPr marL="914400" lvl="1" indent="-317500" algn="l" rtl="0">
              <a:spcBef>
                <a:spcPts val="0"/>
              </a:spcBef>
              <a:spcAft>
                <a:spcPts val="0"/>
              </a:spcAft>
              <a:buSzPts val="1400"/>
              <a:buChar char="○"/>
            </a:pPr>
            <a:r>
              <a:rPr lang="en"/>
              <a:t>Obtained by splitting the range of the data into equal-sized bins (called classes). Then for each bin, the number of points from the data set that fall into each bin are counted.</a:t>
            </a:r>
            <a:endParaRPr/>
          </a:p>
          <a:p>
            <a:pPr marL="457200" lvl="0" indent="-342900" algn="l" rtl="0">
              <a:spcBef>
                <a:spcPts val="0"/>
              </a:spcBef>
              <a:spcAft>
                <a:spcPts val="0"/>
              </a:spcAft>
              <a:buSzPts val="1800"/>
              <a:buChar char="●"/>
            </a:pPr>
            <a:r>
              <a:rPr lang="en"/>
              <a:t>Both charts useful for detecting outliers</a:t>
            </a:r>
            <a:endParaRPr/>
          </a:p>
          <a:p>
            <a:pPr marL="914400" lvl="1" indent="-317500" algn="l" rtl="0">
              <a:spcBef>
                <a:spcPts val="0"/>
              </a:spcBef>
              <a:spcAft>
                <a:spcPts val="0"/>
              </a:spcAft>
              <a:buSzPts val="1400"/>
              <a:buChar char="○"/>
            </a:pPr>
            <a:r>
              <a:rPr lang="en"/>
              <a:t>Outliers: extremely high or low values that do not fall near any other data points</a:t>
            </a:r>
            <a:endParaRPr/>
          </a:p>
          <a:p>
            <a:pPr marL="1371600" lvl="2" indent="-317500" algn="l" rtl="0">
              <a:spcBef>
                <a:spcPts val="0"/>
              </a:spcBef>
              <a:spcAft>
                <a:spcPts val="0"/>
              </a:spcAft>
              <a:buSzPts val="1400"/>
              <a:buChar char="■"/>
            </a:pPr>
            <a:r>
              <a:rPr lang="en"/>
              <a:t>Unusual cases</a:t>
            </a:r>
            <a:endParaRPr/>
          </a:p>
          <a:p>
            <a:pPr marL="1371600" lvl="2" indent="-317500" algn="l" rtl="0">
              <a:spcBef>
                <a:spcPts val="0"/>
              </a:spcBef>
              <a:spcAft>
                <a:spcPts val="0"/>
              </a:spcAft>
              <a:buSzPts val="1400"/>
              <a:buChar char="■"/>
            </a:pPr>
            <a:r>
              <a:rPr lang="en"/>
              <a:t>Data entry errors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Outliers</a:t>
            </a:r>
            <a:endParaRPr/>
          </a:p>
        </p:txBody>
      </p:sp>
      <p:pic>
        <p:nvPicPr>
          <p:cNvPr id="173" name="Google Shape;173;p29"/>
          <p:cNvPicPr preferRelativeResize="0"/>
          <p:nvPr/>
        </p:nvPicPr>
        <p:blipFill>
          <a:blip r:embed="rId3">
            <a:alphaModFix/>
          </a:blip>
          <a:stretch>
            <a:fillRect/>
          </a:stretch>
        </p:blipFill>
        <p:spPr>
          <a:xfrm>
            <a:off x="3701525" y="1811225"/>
            <a:ext cx="5206224" cy="3332275"/>
          </a:xfrm>
          <a:prstGeom prst="rect">
            <a:avLst/>
          </a:prstGeom>
          <a:noFill/>
          <a:ln>
            <a:noFill/>
          </a:ln>
        </p:spPr>
      </p:pic>
      <p:pic>
        <p:nvPicPr>
          <p:cNvPr id="174" name="Google Shape;174;p29"/>
          <p:cNvPicPr preferRelativeResize="0"/>
          <p:nvPr/>
        </p:nvPicPr>
        <p:blipFill>
          <a:blip r:embed="rId4">
            <a:alphaModFix/>
          </a:blip>
          <a:stretch>
            <a:fillRect/>
          </a:stretch>
        </p:blipFill>
        <p:spPr>
          <a:xfrm>
            <a:off x="152400" y="2232575"/>
            <a:ext cx="3396725" cy="22713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Boxplots</a:t>
            </a:r>
            <a:endParaRPr/>
          </a:p>
        </p:txBody>
      </p:sp>
      <p:sp>
        <p:nvSpPr>
          <p:cNvPr id="180" name="Google Shape;180;p30"/>
          <p:cNvSpPr txBox="1">
            <a:spLocks noGrp="1"/>
          </p:cNvSpPr>
          <p:nvPr>
            <p:ph type="body" idx="1"/>
          </p:nvPr>
        </p:nvSpPr>
        <p:spPr>
          <a:xfrm>
            <a:off x="471900" y="1919075"/>
            <a:ext cx="3821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Multiple ways of doing boxplots</a:t>
            </a:r>
            <a:endParaRPr/>
          </a:p>
          <a:p>
            <a:pPr marL="457200" lvl="0" indent="-342900" algn="l" rtl="0">
              <a:spcBef>
                <a:spcPts val="0"/>
              </a:spcBef>
              <a:spcAft>
                <a:spcPts val="0"/>
              </a:spcAft>
              <a:buSzPts val="1800"/>
              <a:buChar char="●"/>
            </a:pPr>
            <a:r>
              <a:rPr lang="en"/>
              <a:t>Method 1 (not preferred)</a:t>
            </a:r>
            <a:endParaRPr/>
          </a:p>
          <a:p>
            <a:pPr marL="914400" lvl="1" indent="-317500" algn="l" rtl="0">
              <a:spcBef>
                <a:spcPts val="0"/>
              </a:spcBef>
              <a:spcAft>
                <a:spcPts val="0"/>
              </a:spcAft>
              <a:buSzPts val="1400"/>
              <a:buChar char="○"/>
            </a:pPr>
            <a:r>
              <a:rPr lang="en"/>
              <a:t>Lowest value</a:t>
            </a:r>
            <a:endParaRPr/>
          </a:p>
          <a:p>
            <a:pPr marL="914400" lvl="1" indent="-317500" algn="l" rtl="0">
              <a:spcBef>
                <a:spcPts val="0"/>
              </a:spcBef>
              <a:spcAft>
                <a:spcPts val="0"/>
              </a:spcAft>
              <a:buSzPts val="1400"/>
              <a:buChar char="○"/>
            </a:pPr>
            <a:r>
              <a:rPr lang="en"/>
              <a:t>Lower quartile (Q1)</a:t>
            </a:r>
            <a:endParaRPr/>
          </a:p>
          <a:p>
            <a:pPr marL="914400" lvl="1" indent="-317500" algn="l" rtl="0">
              <a:spcBef>
                <a:spcPts val="0"/>
              </a:spcBef>
              <a:spcAft>
                <a:spcPts val="0"/>
              </a:spcAft>
              <a:buSzPts val="1400"/>
              <a:buChar char="○"/>
            </a:pPr>
            <a:r>
              <a:rPr lang="en"/>
              <a:t>Median (Q2)</a:t>
            </a:r>
            <a:endParaRPr/>
          </a:p>
          <a:p>
            <a:pPr marL="914400" lvl="1" indent="-317500" algn="l" rtl="0">
              <a:spcBef>
                <a:spcPts val="0"/>
              </a:spcBef>
              <a:spcAft>
                <a:spcPts val="0"/>
              </a:spcAft>
              <a:buSzPts val="1400"/>
              <a:buChar char="○"/>
            </a:pPr>
            <a:r>
              <a:rPr lang="en"/>
              <a:t>Upper quartile (Q3)</a:t>
            </a:r>
            <a:endParaRPr/>
          </a:p>
          <a:p>
            <a:pPr marL="914400" lvl="1" indent="-317500" algn="l" rtl="0">
              <a:spcBef>
                <a:spcPts val="0"/>
              </a:spcBef>
              <a:spcAft>
                <a:spcPts val="0"/>
              </a:spcAft>
              <a:buSzPts val="1400"/>
              <a:buChar char="○"/>
            </a:pPr>
            <a:r>
              <a:rPr lang="en"/>
              <a:t>Highest value</a:t>
            </a:r>
            <a:endParaRPr/>
          </a:p>
          <a:p>
            <a:pPr marL="914400" lvl="1" indent="-317500" algn="l" rtl="0">
              <a:spcBef>
                <a:spcPts val="0"/>
              </a:spcBef>
              <a:spcAft>
                <a:spcPts val="0"/>
              </a:spcAft>
              <a:buSzPts val="1400"/>
              <a:buChar char="○"/>
            </a:pPr>
            <a:r>
              <a:rPr lang="en"/>
              <a:t>Mean</a:t>
            </a:r>
            <a:endParaRPr/>
          </a:p>
        </p:txBody>
      </p:sp>
      <p:pic>
        <p:nvPicPr>
          <p:cNvPr id="181" name="Google Shape;181;p30"/>
          <p:cNvPicPr preferRelativeResize="0"/>
          <p:nvPr/>
        </p:nvPicPr>
        <p:blipFill>
          <a:blip r:embed="rId3">
            <a:alphaModFix/>
          </a:blip>
          <a:stretch>
            <a:fillRect/>
          </a:stretch>
        </p:blipFill>
        <p:spPr>
          <a:xfrm>
            <a:off x="5471400" y="1753325"/>
            <a:ext cx="2771320" cy="333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Boxplots</a:t>
            </a:r>
            <a:endParaRPr/>
          </a:p>
        </p:txBody>
      </p:sp>
      <p:sp>
        <p:nvSpPr>
          <p:cNvPr id="187" name="Google Shape;187;p31"/>
          <p:cNvSpPr txBox="1">
            <a:spLocks noGrp="1"/>
          </p:cNvSpPr>
          <p:nvPr>
            <p:ph type="body" idx="1"/>
          </p:nvPr>
        </p:nvSpPr>
        <p:spPr>
          <a:xfrm>
            <a:off x="471900" y="1919075"/>
            <a:ext cx="33285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Method 2 (preferred)</a:t>
            </a:r>
            <a:endParaRPr/>
          </a:p>
          <a:p>
            <a:pPr marL="914400" lvl="1" indent="-317500" algn="l" rtl="0">
              <a:spcBef>
                <a:spcPts val="0"/>
              </a:spcBef>
              <a:spcAft>
                <a:spcPts val="0"/>
              </a:spcAft>
              <a:buSzPts val="1400"/>
              <a:buChar char="○"/>
            </a:pPr>
            <a:r>
              <a:rPr lang="en"/>
              <a:t>Low outliers</a:t>
            </a:r>
            <a:endParaRPr/>
          </a:p>
          <a:p>
            <a:pPr marL="914400" lvl="1" indent="-317500" algn="l" rtl="0">
              <a:spcBef>
                <a:spcPts val="0"/>
              </a:spcBef>
              <a:spcAft>
                <a:spcPts val="0"/>
              </a:spcAft>
              <a:buSzPts val="1400"/>
              <a:buChar char="○"/>
            </a:pPr>
            <a:r>
              <a:rPr lang="en"/>
              <a:t>Lower limit = Q1 - 1.5 IQR</a:t>
            </a:r>
            <a:endParaRPr/>
          </a:p>
          <a:p>
            <a:pPr marL="914400" lvl="1" indent="-317500" algn="l" rtl="0">
              <a:spcBef>
                <a:spcPts val="0"/>
              </a:spcBef>
              <a:spcAft>
                <a:spcPts val="0"/>
              </a:spcAft>
              <a:buSzPts val="1400"/>
              <a:buChar char="○"/>
            </a:pPr>
            <a:r>
              <a:rPr lang="en"/>
              <a:t>Median (Q2)</a:t>
            </a:r>
            <a:endParaRPr/>
          </a:p>
          <a:p>
            <a:pPr marL="914400" lvl="1" indent="-317500" algn="l" rtl="0">
              <a:spcBef>
                <a:spcPts val="0"/>
              </a:spcBef>
              <a:spcAft>
                <a:spcPts val="0"/>
              </a:spcAft>
              <a:buSzPts val="1400"/>
              <a:buChar char="○"/>
            </a:pPr>
            <a:r>
              <a:rPr lang="en"/>
              <a:t>Upper quartile (Q3)</a:t>
            </a:r>
            <a:endParaRPr/>
          </a:p>
          <a:p>
            <a:pPr marL="914400" lvl="1" indent="-317500" algn="l" rtl="0">
              <a:spcBef>
                <a:spcPts val="0"/>
              </a:spcBef>
              <a:spcAft>
                <a:spcPts val="0"/>
              </a:spcAft>
              <a:buSzPts val="1400"/>
              <a:buChar char="○"/>
            </a:pPr>
            <a:r>
              <a:rPr lang="en"/>
              <a:t>Upper limit = Q2 + 1.5 IQR</a:t>
            </a:r>
            <a:endParaRPr/>
          </a:p>
          <a:p>
            <a:pPr marL="914400" lvl="1" indent="-317500" algn="l" rtl="0">
              <a:spcBef>
                <a:spcPts val="0"/>
              </a:spcBef>
              <a:spcAft>
                <a:spcPts val="0"/>
              </a:spcAft>
              <a:buSzPts val="1400"/>
              <a:buChar char="○"/>
            </a:pPr>
            <a:r>
              <a:rPr lang="en"/>
              <a:t>IQR = Q3 - Q1</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8" name="Google Shape;188;p31"/>
          <p:cNvPicPr preferRelativeResize="0"/>
          <p:nvPr/>
        </p:nvPicPr>
        <p:blipFill>
          <a:blip r:embed="rId3">
            <a:alphaModFix/>
          </a:blip>
          <a:stretch>
            <a:fillRect/>
          </a:stretch>
        </p:blipFill>
        <p:spPr>
          <a:xfrm>
            <a:off x="3949125" y="1775250"/>
            <a:ext cx="5080124" cy="188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Data</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Structured data</a:t>
            </a:r>
            <a:endParaRPr/>
          </a:p>
          <a:p>
            <a:pPr marL="914400" lvl="1" indent="-317500" algn="l" rtl="0">
              <a:spcBef>
                <a:spcPts val="0"/>
              </a:spcBef>
              <a:spcAft>
                <a:spcPts val="0"/>
              </a:spcAft>
              <a:buSzPts val="1400"/>
              <a:buChar char="○"/>
            </a:pPr>
            <a:r>
              <a:rPr lang="en"/>
              <a:t>Comma separated values (.csv)</a:t>
            </a:r>
            <a:endParaRPr/>
          </a:p>
          <a:p>
            <a:pPr marL="914400" lvl="1" indent="-317500" algn="l" rtl="0">
              <a:spcBef>
                <a:spcPts val="0"/>
              </a:spcBef>
              <a:spcAft>
                <a:spcPts val="0"/>
              </a:spcAft>
              <a:buSzPts val="1400"/>
              <a:buChar char="○"/>
            </a:pPr>
            <a:r>
              <a:rPr lang="en"/>
              <a:t>Tab separated values (.tsv)</a:t>
            </a:r>
            <a:endParaRPr/>
          </a:p>
          <a:p>
            <a:pPr marL="457200" lvl="0" indent="-342900" algn="l" rtl="0">
              <a:spcBef>
                <a:spcPts val="0"/>
              </a:spcBef>
              <a:spcAft>
                <a:spcPts val="0"/>
              </a:spcAft>
              <a:buSzPts val="1800"/>
              <a:buChar char="●"/>
            </a:pPr>
            <a:r>
              <a:rPr lang="en"/>
              <a:t>R provides many convenient functions to read in data from a huge variety of sources</a:t>
            </a:r>
            <a:endParaRPr/>
          </a:p>
          <a:p>
            <a:pPr marL="914400" lvl="1" indent="-317500" algn="l" rtl="0">
              <a:spcBef>
                <a:spcPts val="0"/>
              </a:spcBef>
              <a:spcAft>
                <a:spcPts val="0"/>
              </a:spcAft>
              <a:buSzPts val="1400"/>
              <a:buChar char="○"/>
            </a:pPr>
            <a:r>
              <a:rPr lang="en"/>
              <a:t>read.table() most common function</a:t>
            </a:r>
            <a:endParaRPr/>
          </a:p>
          <a:p>
            <a:pPr marL="457200" lvl="0" indent="-342900" algn="l" rtl="0">
              <a:spcBef>
                <a:spcPts val="0"/>
              </a:spcBef>
              <a:spcAft>
                <a:spcPts val="0"/>
              </a:spcAft>
              <a:buSzPts val="1800"/>
              <a:buChar char="●"/>
            </a:pPr>
            <a:r>
              <a:rPr lang="en"/>
              <a:t>Strongly agree with Zumel’s recommendation “Avoid ‘by hand’ steps”</a:t>
            </a:r>
            <a:endParaRPr/>
          </a:p>
          <a:p>
            <a:pPr marL="914400" lvl="1" indent="-317500" algn="l" rtl="0">
              <a:spcBef>
                <a:spcPts val="0"/>
              </a:spcBef>
              <a:spcAft>
                <a:spcPts val="0"/>
              </a:spcAft>
              <a:buSzPts val="1400"/>
              <a:buChar char="○"/>
            </a:pPr>
            <a:r>
              <a:rPr lang="en"/>
              <a:t>Why?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Boxplots</a:t>
            </a:r>
            <a:endParaRPr/>
          </a:p>
        </p:txBody>
      </p:sp>
      <p:sp>
        <p:nvSpPr>
          <p:cNvPr id="194" name="Google Shape;194;p32"/>
          <p:cNvSpPr txBox="1">
            <a:spLocks noGrp="1"/>
          </p:cNvSpPr>
          <p:nvPr>
            <p:ph type="body" idx="1"/>
          </p:nvPr>
        </p:nvSpPr>
        <p:spPr>
          <a:xfrm>
            <a:off x="471900" y="1919075"/>
            <a:ext cx="8222100" cy="63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Other methods exist; make sure to ask and label your box-plots!</a:t>
            </a:r>
            <a:endParaRPr/>
          </a:p>
        </p:txBody>
      </p:sp>
      <p:pic>
        <p:nvPicPr>
          <p:cNvPr id="195" name="Google Shape;195;p32"/>
          <p:cNvPicPr preferRelativeResize="0"/>
          <p:nvPr/>
        </p:nvPicPr>
        <p:blipFill>
          <a:blip r:embed="rId3">
            <a:alphaModFix/>
          </a:blip>
          <a:stretch>
            <a:fillRect/>
          </a:stretch>
        </p:blipFill>
        <p:spPr>
          <a:xfrm>
            <a:off x="78150" y="2342250"/>
            <a:ext cx="3214750" cy="1898150"/>
          </a:xfrm>
          <a:prstGeom prst="rect">
            <a:avLst/>
          </a:prstGeom>
          <a:noFill/>
          <a:ln>
            <a:noFill/>
          </a:ln>
        </p:spPr>
      </p:pic>
      <p:pic>
        <p:nvPicPr>
          <p:cNvPr id="196" name="Google Shape;196;p32"/>
          <p:cNvPicPr preferRelativeResize="0"/>
          <p:nvPr/>
        </p:nvPicPr>
        <p:blipFill>
          <a:blip r:embed="rId4">
            <a:alphaModFix/>
          </a:blip>
          <a:stretch>
            <a:fillRect/>
          </a:stretch>
        </p:blipFill>
        <p:spPr>
          <a:xfrm>
            <a:off x="6519000" y="2297575"/>
            <a:ext cx="2541764" cy="2280325"/>
          </a:xfrm>
          <a:prstGeom prst="rect">
            <a:avLst/>
          </a:prstGeom>
          <a:noFill/>
          <a:ln>
            <a:noFill/>
          </a:ln>
        </p:spPr>
      </p:pic>
      <p:pic>
        <p:nvPicPr>
          <p:cNvPr id="197" name="Google Shape;197;p32"/>
          <p:cNvPicPr preferRelativeResize="0"/>
          <p:nvPr/>
        </p:nvPicPr>
        <p:blipFill>
          <a:blip r:embed="rId5">
            <a:alphaModFix/>
          </a:blip>
          <a:stretch>
            <a:fillRect/>
          </a:stretch>
        </p:blipFill>
        <p:spPr>
          <a:xfrm>
            <a:off x="3292900" y="2427275"/>
            <a:ext cx="2840165" cy="2280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Shape</a:t>
            </a:r>
            <a:endParaRPr/>
          </a:p>
        </p:txBody>
      </p:sp>
      <p:sp>
        <p:nvSpPr>
          <p:cNvPr id="203" name="Google Shape;203;p33"/>
          <p:cNvSpPr txBox="1">
            <a:spLocks noGrp="1"/>
          </p:cNvSpPr>
          <p:nvPr>
            <p:ph type="body" idx="1"/>
          </p:nvPr>
        </p:nvSpPr>
        <p:spPr>
          <a:xfrm>
            <a:off x="66900" y="1811075"/>
            <a:ext cx="4739100" cy="3183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Skewness: a measure of the degree of asymmetry (lack of symmetry) of a variable</a:t>
            </a:r>
            <a:endParaRPr/>
          </a:p>
          <a:p>
            <a:pPr marL="914400" lvl="1" indent="-317500" algn="l" rtl="0">
              <a:spcBef>
                <a:spcPts val="0"/>
              </a:spcBef>
              <a:spcAft>
                <a:spcPts val="0"/>
              </a:spcAft>
              <a:buSzPts val="1400"/>
              <a:buChar char="○"/>
            </a:pPr>
            <a:r>
              <a:rPr lang="en"/>
              <a:t>Value of 0 indicates a perfectly symmetric variable</a:t>
            </a:r>
            <a:endParaRPr/>
          </a:p>
          <a:p>
            <a:pPr marL="914400" lvl="1" indent="-317500" algn="l" rtl="0">
              <a:spcBef>
                <a:spcPts val="0"/>
              </a:spcBef>
              <a:spcAft>
                <a:spcPts val="0"/>
              </a:spcAft>
              <a:buSzPts val="1400"/>
              <a:buChar char="○"/>
            </a:pPr>
            <a:r>
              <a:rPr lang="en"/>
              <a:t>Positive skewness → the majority of observations are to the left of the mean</a:t>
            </a:r>
            <a:endParaRPr/>
          </a:p>
          <a:p>
            <a:pPr marL="914400" lvl="1" indent="-317500" algn="l" rtl="0">
              <a:spcBef>
                <a:spcPts val="0"/>
              </a:spcBef>
              <a:spcAft>
                <a:spcPts val="0"/>
              </a:spcAft>
              <a:buSzPts val="1400"/>
              <a:buChar char="○"/>
            </a:pPr>
            <a:r>
              <a:rPr lang="en"/>
              <a:t>Negative skewness → the majority of observations are to the right of the mean</a:t>
            </a:r>
            <a:endParaRPr/>
          </a:p>
        </p:txBody>
      </p:sp>
      <p:pic>
        <p:nvPicPr>
          <p:cNvPr id="204" name="Google Shape;204;p33"/>
          <p:cNvPicPr preferRelativeResize="0"/>
          <p:nvPr/>
        </p:nvPicPr>
        <p:blipFill>
          <a:blip r:embed="rId3">
            <a:alphaModFix/>
          </a:blip>
          <a:stretch>
            <a:fillRect/>
          </a:stretch>
        </p:blipFill>
        <p:spPr>
          <a:xfrm>
            <a:off x="4806000" y="1811075"/>
            <a:ext cx="4338000" cy="1980291"/>
          </a:xfrm>
          <a:prstGeom prst="rect">
            <a:avLst/>
          </a:prstGeom>
          <a:noFill/>
          <a:ln>
            <a:noFill/>
          </a:ln>
        </p:spPr>
      </p:pic>
      <p:pic>
        <p:nvPicPr>
          <p:cNvPr id="205" name="Google Shape;205;p33"/>
          <p:cNvPicPr preferRelativeResize="0"/>
          <p:nvPr/>
        </p:nvPicPr>
        <p:blipFill>
          <a:blip r:embed="rId4">
            <a:alphaModFix/>
          </a:blip>
          <a:stretch>
            <a:fillRect/>
          </a:stretch>
        </p:blipFill>
        <p:spPr>
          <a:xfrm>
            <a:off x="4806000" y="3871650"/>
            <a:ext cx="4077340" cy="767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Shape</a:t>
            </a:r>
            <a:endParaRPr/>
          </a:p>
        </p:txBody>
      </p:sp>
      <p:sp>
        <p:nvSpPr>
          <p:cNvPr id="211" name="Google Shape;211;p34"/>
          <p:cNvSpPr txBox="1">
            <a:spLocks noGrp="1"/>
          </p:cNvSpPr>
          <p:nvPr>
            <p:ph type="body" idx="1"/>
          </p:nvPr>
        </p:nvSpPr>
        <p:spPr>
          <a:xfrm>
            <a:off x="471900" y="1919075"/>
            <a:ext cx="4577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Kurtosis: A measure of how “tailed” a variable is</a:t>
            </a:r>
            <a:endParaRPr/>
          </a:p>
          <a:p>
            <a:pPr marL="914400" lvl="1" indent="-317500" algn="l" rtl="0">
              <a:spcBef>
                <a:spcPts val="0"/>
              </a:spcBef>
              <a:spcAft>
                <a:spcPts val="0"/>
              </a:spcAft>
              <a:buSzPts val="1400"/>
              <a:buChar char="○"/>
            </a:pPr>
            <a:r>
              <a:rPr lang="en"/>
              <a:t>Variables with a pronounced peak near the mean have high kurtosis</a:t>
            </a:r>
            <a:endParaRPr/>
          </a:p>
          <a:p>
            <a:pPr marL="914400" lvl="1" indent="-317500" algn="l" rtl="0">
              <a:spcBef>
                <a:spcPts val="0"/>
              </a:spcBef>
              <a:spcAft>
                <a:spcPts val="0"/>
              </a:spcAft>
              <a:buSzPts val="1400"/>
              <a:buChar char="○"/>
            </a:pPr>
            <a:r>
              <a:rPr lang="en"/>
              <a:t>Variables with a flat peak have a low kurtosis score</a:t>
            </a:r>
            <a:endParaRPr/>
          </a:p>
          <a:p>
            <a:pPr marL="457200" lvl="0" indent="-342900" algn="l" rtl="0">
              <a:spcBef>
                <a:spcPts val="0"/>
              </a:spcBef>
              <a:spcAft>
                <a:spcPts val="0"/>
              </a:spcAft>
              <a:buSzPts val="1800"/>
              <a:buChar char="●"/>
            </a:pPr>
            <a:r>
              <a:rPr lang="en"/>
              <a:t>Values for skewness and kurtosis near zero indicate the variable approximates a normal distribution</a:t>
            </a:r>
            <a:endParaRPr/>
          </a:p>
        </p:txBody>
      </p:sp>
      <p:pic>
        <p:nvPicPr>
          <p:cNvPr id="212" name="Google Shape;212;p34"/>
          <p:cNvPicPr preferRelativeResize="0"/>
          <p:nvPr/>
        </p:nvPicPr>
        <p:blipFill>
          <a:blip r:embed="rId3">
            <a:alphaModFix/>
          </a:blip>
          <a:stretch>
            <a:fillRect/>
          </a:stretch>
        </p:blipFill>
        <p:spPr>
          <a:xfrm>
            <a:off x="5214900" y="1919075"/>
            <a:ext cx="3790200" cy="19645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Where to Get Data?</a:t>
            </a:r>
            <a:endParaRPr/>
          </a:p>
        </p:txBody>
      </p:sp>
      <p:sp>
        <p:nvSpPr>
          <p:cNvPr id="218" name="Google Shape;218;p35"/>
          <p:cNvSpPr txBox="1">
            <a:spLocks noGrp="1"/>
          </p:cNvSpPr>
          <p:nvPr>
            <p:ph type="body" idx="1"/>
          </p:nvPr>
        </p:nvSpPr>
        <p:spPr>
          <a:xfrm>
            <a:off x="197925" y="1910225"/>
            <a:ext cx="4167900" cy="2985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
                <a:solidFill>
                  <a:srgbClr val="000000"/>
                </a:solidFill>
                <a:latin typeface="Arial"/>
                <a:ea typeface="Arial"/>
                <a:cs typeface="Arial"/>
                <a:sym typeface="Arial"/>
              </a:rPr>
              <a:t>•Where to find data</a:t>
            </a:r>
            <a:endParaRPr>
              <a:solidFill>
                <a:srgbClr val="000000"/>
              </a:solidFill>
              <a:latin typeface="Arial"/>
              <a:ea typeface="Arial"/>
              <a:cs typeface="Arial"/>
              <a:sym typeface="Arial"/>
            </a:endParaRPr>
          </a:p>
          <a:p>
            <a:pPr marL="0" lvl="0" indent="0" algn="l" rtl="0">
              <a:spcBef>
                <a:spcPts val="600"/>
              </a:spcBef>
              <a:spcAft>
                <a:spcPts val="0"/>
              </a:spcAft>
              <a:buNone/>
            </a:pPr>
            <a:r>
              <a:rPr lang="en">
                <a:solidFill>
                  <a:srgbClr val="000000"/>
                </a:solidFill>
                <a:latin typeface="Arial"/>
                <a:ea typeface="Arial"/>
                <a:cs typeface="Arial"/>
                <a:sym typeface="Arial"/>
              </a:rPr>
              <a:t>–Government agencies</a:t>
            </a:r>
            <a:endParaRPr>
              <a:solidFill>
                <a:srgbClr val="000000"/>
              </a:solidFill>
              <a:latin typeface="Arial"/>
              <a:ea typeface="Arial"/>
              <a:cs typeface="Arial"/>
              <a:sym typeface="Arial"/>
            </a:endParaRPr>
          </a:p>
          <a:p>
            <a:pPr marL="0" lvl="0" indent="0" algn="l" rtl="0">
              <a:spcBef>
                <a:spcPts val="500"/>
              </a:spcBef>
              <a:spcAft>
                <a:spcPts val="0"/>
              </a:spcAft>
              <a:buNone/>
            </a:pPr>
            <a:r>
              <a:rPr lang="en">
                <a:solidFill>
                  <a:srgbClr val="000000"/>
                </a:solidFill>
                <a:latin typeface="Arial"/>
                <a:ea typeface="Arial"/>
                <a:cs typeface="Arial"/>
                <a:sym typeface="Arial"/>
              </a:rPr>
              <a:t>•</a:t>
            </a:r>
            <a:r>
              <a:rPr lang="en" u="sng">
                <a:solidFill>
                  <a:schemeClr val="hlink"/>
                </a:solidFill>
                <a:latin typeface="Arial"/>
                <a:ea typeface="Arial"/>
                <a:cs typeface="Arial"/>
                <a:sym typeface="Arial"/>
                <a:hlinkClick r:id="rId3"/>
              </a:rPr>
              <a:t>US Census Bureau</a:t>
            </a:r>
            <a:endParaRPr u="sng">
              <a:solidFill>
                <a:schemeClr val="hlink"/>
              </a:solidFill>
              <a:latin typeface="Arial"/>
              <a:ea typeface="Arial"/>
              <a:cs typeface="Arial"/>
              <a:sym typeface="Arial"/>
              <a:hlinkClick r:id="rId3"/>
            </a:endParaRPr>
          </a:p>
          <a:p>
            <a:pPr marL="0" lvl="0" indent="0" algn="l" rtl="0">
              <a:spcBef>
                <a:spcPts val="500"/>
              </a:spcBef>
              <a:spcAft>
                <a:spcPts val="0"/>
              </a:spcAft>
              <a:buNone/>
            </a:pPr>
            <a:r>
              <a:rPr lang="en">
                <a:solidFill>
                  <a:srgbClr val="000000"/>
                </a:solidFill>
                <a:latin typeface="Arial"/>
                <a:ea typeface="Arial"/>
                <a:cs typeface="Arial"/>
                <a:sym typeface="Arial"/>
              </a:rPr>
              <a:t>•</a:t>
            </a:r>
            <a:r>
              <a:rPr lang="en" u="sng">
                <a:solidFill>
                  <a:schemeClr val="hlink"/>
                </a:solidFill>
                <a:latin typeface="Arial"/>
                <a:ea typeface="Arial"/>
                <a:cs typeface="Arial"/>
                <a:sym typeface="Arial"/>
                <a:hlinkClick r:id="rId4"/>
              </a:rPr>
              <a:t>Chicago Data Portal</a:t>
            </a:r>
            <a:endParaRPr u="sng">
              <a:solidFill>
                <a:schemeClr val="hlink"/>
              </a:solidFill>
              <a:latin typeface="Arial"/>
              <a:ea typeface="Arial"/>
              <a:cs typeface="Arial"/>
              <a:sym typeface="Arial"/>
              <a:hlinkClick r:id="rId4"/>
            </a:endParaRPr>
          </a:p>
          <a:p>
            <a:pPr marL="0" lvl="0" indent="0" algn="l" rtl="0">
              <a:spcBef>
                <a:spcPts val="500"/>
              </a:spcBef>
              <a:spcAft>
                <a:spcPts val="0"/>
              </a:spcAft>
              <a:buNone/>
            </a:pPr>
            <a:r>
              <a:rPr lang="en">
                <a:solidFill>
                  <a:srgbClr val="000000"/>
                </a:solidFill>
                <a:latin typeface="Arial"/>
                <a:ea typeface="Arial"/>
                <a:cs typeface="Arial"/>
                <a:sym typeface="Arial"/>
              </a:rPr>
              <a:t>•</a:t>
            </a:r>
            <a:r>
              <a:rPr lang="en" u="sng">
                <a:solidFill>
                  <a:schemeClr val="hlink"/>
                </a:solidFill>
                <a:latin typeface="Arial"/>
                <a:ea typeface="Arial"/>
                <a:cs typeface="Arial"/>
                <a:sym typeface="Arial"/>
                <a:hlinkClick r:id="rId5"/>
              </a:rPr>
              <a:t>Nat. Oceanic and Atmospheric Admin.</a:t>
            </a:r>
            <a:endParaRPr u="sng">
              <a:solidFill>
                <a:schemeClr val="hlink"/>
              </a:solidFill>
              <a:latin typeface="Arial"/>
              <a:ea typeface="Arial"/>
              <a:cs typeface="Arial"/>
              <a:sym typeface="Arial"/>
              <a:hlinkClick r:id="rId5"/>
            </a:endParaRPr>
          </a:p>
          <a:p>
            <a:pPr marL="0" lvl="0" indent="0" algn="l" rtl="0">
              <a:spcBef>
                <a:spcPts val="0"/>
              </a:spcBef>
              <a:spcAft>
                <a:spcPts val="1600"/>
              </a:spcAft>
              <a:buNone/>
            </a:pPr>
            <a:endParaRPr>
              <a:latin typeface="Arial"/>
              <a:ea typeface="Arial"/>
              <a:cs typeface="Arial"/>
              <a:sym typeface="Arial"/>
            </a:endParaRPr>
          </a:p>
        </p:txBody>
      </p:sp>
      <p:sp>
        <p:nvSpPr>
          <p:cNvPr id="219" name="Google Shape;219;p35"/>
          <p:cNvSpPr txBox="1"/>
          <p:nvPr/>
        </p:nvSpPr>
        <p:spPr>
          <a:xfrm>
            <a:off x="4851850" y="1953125"/>
            <a:ext cx="4167900" cy="298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800"/>
              <a:t>–Research organizations</a:t>
            </a:r>
            <a:endParaRPr sz="1800"/>
          </a:p>
          <a:p>
            <a:pPr marL="0" lvl="0" indent="0" algn="l" rtl="0">
              <a:lnSpc>
                <a:spcPct val="115000"/>
              </a:lnSpc>
              <a:spcBef>
                <a:spcPts val="500"/>
              </a:spcBef>
              <a:spcAft>
                <a:spcPts val="0"/>
              </a:spcAft>
              <a:buNone/>
            </a:pPr>
            <a:r>
              <a:rPr lang="en" sz="1800"/>
              <a:t>•</a:t>
            </a:r>
            <a:r>
              <a:rPr lang="en" sz="1800" u="sng">
                <a:solidFill>
                  <a:schemeClr val="accent5"/>
                </a:solidFill>
                <a:hlinkClick r:id="rId6"/>
              </a:rPr>
              <a:t>Google Public Data Explorer</a:t>
            </a:r>
            <a:endParaRPr sz="1800" u="sng">
              <a:solidFill>
                <a:schemeClr val="accent5"/>
              </a:solidFill>
              <a:hlinkClick r:id="rId6"/>
            </a:endParaRPr>
          </a:p>
          <a:p>
            <a:pPr marL="0" lvl="0" indent="0" algn="l" rtl="0">
              <a:lnSpc>
                <a:spcPct val="115000"/>
              </a:lnSpc>
              <a:spcBef>
                <a:spcPts val="500"/>
              </a:spcBef>
              <a:spcAft>
                <a:spcPts val="0"/>
              </a:spcAft>
              <a:buNone/>
            </a:pPr>
            <a:r>
              <a:rPr lang="en" sz="1800"/>
              <a:t>•</a:t>
            </a:r>
            <a:r>
              <a:rPr lang="en" sz="1800" u="sng">
                <a:solidFill>
                  <a:schemeClr val="accent5"/>
                </a:solidFill>
                <a:hlinkClick r:id="rId7"/>
              </a:rPr>
              <a:t>Kaggle datasets</a:t>
            </a:r>
            <a:endParaRPr sz="1800" u="sng">
              <a:solidFill>
                <a:schemeClr val="accent5"/>
              </a:solidFill>
              <a:hlinkClick r:id="rId7"/>
            </a:endParaRPr>
          </a:p>
          <a:p>
            <a:pPr marL="0" lvl="0" indent="0" algn="l" rtl="0">
              <a:lnSpc>
                <a:spcPct val="115000"/>
              </a:lnSpc>
              <a:spcBef>
                <a:spcPts val="500"/>
              </a:spcBef>
              <a:spcAft>
                <a:spcPts val="0"/>
              </a:spcAft>
              <a:buNone/>
            </a:pPr>
            <a:r>
              <a:rPr lang="en" sz="1800"/>
              <a:t>•</a:t>
            </a:r>
            <a:r>
              <a:rPr lang="en" sz="1800" u="sng">
                <a:solidFill>
                  <a:schemeClr val="accent5"/>
                </a:solidFill>
                <a:hlinkClick r:id="rId8"/>
              </a:rPr>
              <a:t>New York Times</a:t>
            </a:r>
            <a:endParaRPr/>
          </a:p>
          <a:p>
            <a:pPr marL="0" lvl="0" indent="0" algn="l" rtl="0">
              <a:lnSpc>
                <a:spcPct val="115000"/>
              </a:lnSpc>
              <a:spcBef>
                <a:spcPts val="500"/>
              </a:spcBef>
              <a:spcAft>
                <a:spcPts val="0"/>
              </a:spcAft>
              <a:buNone/>
            </a:pPr>
            <a:r>
              <a:rPr lang="en" sz="1800"/>
              <a:t>•</a:t>
            </a:r>
            <a:r>
              <a:rPr lang="en" sz="1800" u="sng">
                <a:solidFill>
                  <a:schemeClr val="hlink"/>
                </a:solidFill>
                <a:hlinkClick r:id="rId9"/>
              </a:rPr>
              <a:t>UCI Machine Learning Repository</a:t>
            </a:r>
            <a:endParaRPr/>
          </a:p>
          <a:p>
            <a:pPr marL="0" lvl="0" indent="0" algn="l" rtl="0">
              <a:lnSpc>
                <a:spcPct val="115000"/>
              </a:lnSpc>
              <a:spcBef>
                <a:spcPts val="500"/>
              </a:spcBef>
              <a:spcAft>
                <a:spcPts val="0"/>
              </a:spcAft>
              <a:buNone/>
            </a:pPr>
            <a:r>
              <a:rPr lang="en" sz="1800"/>
              <a:t>•</a:t>
            </a:r>
            <a:r>
              <a:rPr lang="en" sz="1800" u="sng">
                <a:solidFill>
                  <a:schemeClr val="hlink"/>
                </a:solidFill>
                <a:hlinkClick r:id="rId10"/>
              </a:rPr>
              <a:t>Lending Club</a:t>
            </a:r>
            <a:endParaRPr sz="1800"/>
          </a:p>
          <a:p>
            <a:pPr marL="0" lvl="0" indent="0" algn="l" rtl="0">
              <a:lnSpc>
                <a:spcPct val="115000"/>
              </a:lnSpc>
              <a:spcBef>
                <a:spcPts val="500"/>
              </a:spcBef>
              <a:spcAft>
                <a:spcPts val="0"/>
              </a:spcAft>
              <a:buNone/>
            </a:pPr>
            <a:r>
              <a:rPr lang="en" sz="1800"/>
              <a:t>•</a:t>
            </a:r>
            <a:r>
              <a:rPr lang="en" sz="1800" u="sng">
                <a:solidFill>
                  <a:schemeClr val="hlink"/>
                </a:solidFill>
                <a:hlinkClick r:id="rId11"/>
              </a:rPr>
              <a:t>NASA Data Catalog</a:t>
            </a:r>
            <a:endParaRPr sz="1800"/>
          </a:p>
          <a:p>
            <a:pPr marL="0" lvl="0" indent="0" algn="l" rtl="0">
              <a:lnSpc>
                <a:spcPct val="115000"/>
              </a:lnSpc>
              <a:spcBef>
                <a:spcPts val="500"/>
              </a:spcBef>
              <a:spcAft>
                <a:spcPts val="0"/>
              </a:spcAft>
              <a:buNone/>
            </a:pPr>
            <a:endParaRPr sz="1800" u="sng">
              <a:solidFill>
                <a:schemeClr val="accent5"/>
              </a:solidFill>
              <a:hlinkClick r:id="rId8"/>
            </a:endParaRPr>
          </a:p>
          <a:p>
            <a:pPr marL="0" lvl="0" indent="0" algn="l" rtl="0">
              <a:lnSpc>
                <a:spcPct val="115000"/>
              </a:lnSpc>
              <a:spcBef>
                <a:spcPts val="0"/>
              </a:spcBef>
              <a:spcAft>
                <a:spcPts val="0"/>
              </a:spcAft>
              <a:buNone/>
            </a:pPr>
            <a:endParaRPr sz="1800">
              <a:solidFill>
                <a:schemeClr val="lt2"/>
              </a:solidFill>
            </a:endParaRPr>
          </a:p>
          <a:p>
            <a:pPr marL="0" lvl="0" indent="0" algn="l" rtl="0">
              <a:spcBef>
                <a:spcPts val="1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Confidence Intervals</a:t>
            </a:r>
            <a:endParaRPr/>
          </a:p>
        </p:txBody>
      </p:sp>
      <p:sp>
        <p:nvSpPr>
          <p:cNvPr id="225" name="Google Shape;225;p36"/>
          <p:cNvSpPr txBox="1">
            <a:spLocks noGrp="1"/>
          </p:cNvSpPr>
          <p:nvPr>
            <p:ph type="body" idx="1"/>
          </p:nvPr>
        </p:nvSpPr>
        <p:spPr>
          <a:xfrm>
            <a:off x="107400" y="1768500"/>
            <a:ext cx="5454600" cy="304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 far we have discussed sample statistics</a:t>
            </a:r>
            <a:endParaRPr/>
          </a:p>
          <a:p>
            <a:pPr marL="457200" lvl="0" indent="-342900" algn="l" rtl="0">
              <a:spcBef>
                <a:spcPts val="0"/>
              </a:spcBef>
              <a:spcAft>
                <a:spcPts val="0"/>
              </a:spcAft>
              <a:buSzPts val="1800"/>
              <a:buChar char="●"/>
            </a:pPr>
            <a:r>
              <a:rPr lang="en"/>
              <a:t>Each sample statistic has a corresponding unknown population value called a parameter</a:t>
            </a:r>
            <a:endParaRPr/>
          </a:p>
          <a:p>
            <a:pPr marL="457200" lvl="0" indent="-342900" algn="l" rtl="0">
              <a:spcBef>
                <a:spcPts val="0"/>
              </a:spcBef>
              <a:spcAft>
                <a:spcPts val="0"/>
              </a:spcAft>
              <a:buSzPts val="1800"/>
              <a:buChar char="●"/>
            </a:pPr>
            <a:r>
              <a:rPr lang="en"/>
              <a:t>How well do these sample statistics estimate the underlying population value?</a:t>
            </a:r>
            <a:endParaRPr/>
          </a:p>
          <a:p>
            <a:pPr marL="457200" lvl="0" indent="-342900" algn="l" rtl="0">
              <a:spcBef>
                <a:spcPts val="0"/>
              </a:spcBef>
              <a:spcAft>
                <a:spcPts val="0"/>
              </a:spcAft>
              <a:buSzPts val="1800"/>
              <a:buChar char="●"/>
            </a:pPr>
            <a:r>
              <a:rPr lang="en"/>
              <a:t>Confidence intervals are a range of values which is likely to contain the population parameter of interest</a:t>
            </a:r>
            <a:endParaRPr/>
          </a:p>
        </p:txBody>
      </p:sp>
      <p:pic>
        <p:nvPicPr>
          <p:cNvPr id="226" name="Google Shape;226;p36"/>
          <p:cNvPicPr preferRelativeResize="0"/>
          <p:nvPr/>
        </p:nvPicPr>
        <p:blipFill>
          <a:blip r:embed="rId3">
            <a:alphaModFix/>
          </a:blip>
          <a:stretch>
            <a:fillRect/>
          </a:stretch>
        </p:blipFill>
        <p:spPr>
          <a:xfrm>
            <a:off x="5366225" y="1768500"/>
            <a:ext cx="3641251" cy="27309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Confidence Intervals</a:t>
            </a:r>
            <a:endParaRPr/>
          </a:p>
        </p:txBody>
      </p:sp>
      <p:sp>
        <p:nvSpPr>
          <p:cNvPr id="232" name="Google Shape;232;p37"/>
          <p:cNvSpPr txBox="1">
            <a:spLocks noGrp="1"/>
          </p:cNvSpPr>
          <p:nvPr>
            <p:ph type="body" idx="1"/>
          </p:nvPr>
        </p:nvSpPr>
        <p:spPr>
          <a:xfrm>
            <a:off x="471900" y="1919075"/>
            <a:ext cx="4577100" cy="3042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lt2"/>
              </a:buClr>
              <a:buSzPts val="1800"/>
              <a:buFont typeface="Roboto"/>
              <a:buChar char="●"/>
            </a:pPr>
            <a:r>
              <a:rPr lang="en"/>
              <a:t>Confidence intervals can be 1-sided or 2-sided</a:t>
            </a:r>
            <a:endParaRPr/>
          </a:p>
          <a:p>
            <a:pPr marL="457200" marR="0" lvl="0" indent="-342900" algn="l" rtl="0">
              <a:lnSpc>
                <a:spcPct val="115000"/>
              </a:lnSpc>
              <a:spcBef>
                <a:spcPts val="0"/>
              </a:spcBef>
              <a:spcAft>
                <a:spcPts val="0"/>
              </a:spcAft>
              <a:buSzPts val="1800"/>
              <a:buChar char="●"/>
            </a:pPr>
            <a:r>
              <a:rPr lang="en"/>
              <a:t>Confidence intervals (2-sided; assume 95% confidence level) can be interpreted as if the SAME population is sampled on numerous occasions, the resulting intervals would contain the true population parameter 95% of the time</a:t>
            </a:r>
            <a:endParaRPr/>
          </a:p>
        </p:txBody>
      </p:sp>
      <p:pic>
        <p:nvPicPr>
          <p:cNvPr id="233" name="Google Shape;233;p37"/>
          <p:cNvPicPr preferRelativeResize="0"/>
          <p:nvPr/>
        </p:nvPicPr>
        <p:blipFill>
          <a:blip r:embed="rId3">
            <a:alphaModFix/>
          </a:blip>
          <a:stretch>
            <a:fillRect/>
          </a:stretch>
        </p:blipFill>
        <p:spPr>
          <a:xfrm>
            <a:off x="5181150" y="1854575"/>
            <a:ext cx="3790200" cy="2842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Confidence Intervals</a:t>
            </a:r>
            <a:endParaRPr/>
          </a:p>
        </p:txBody>
      </p:sp>
      <p:sp>
        <p:nvSpPr>
          <p:cNvPr id="239" name="Google Shape;239;p38"/>
          <p:cNvSpPr txBox="1">
            <a:spLocks noGrp="1"/>
          </p:cNvSpPr>
          <p:nvPr>
            <p:ph type="body" idx="1"/>
          </p:nvPr>
        </p:nvSpPr>
        <p:spPr>
          <a:xfrm>
            <a:off x="471900" y="1919075"/>
            <a:ext cx="4577100" cy="304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Confidence intervals are calculated at a given confidence level (chosen by the analyst, such as 95%, 99%, etc</a:t>
            </a:r>
            <a:endParaRPr/>
          </a:p>
          <a:p>
            <a:pPr marL="914400" lvl="1" indent="-317500" algn="l" rtl="0">
              <a:spcBef>
                <a:spcPts val="0"/>
              </a:spcBef>
              <a:spcAft>
                <a:spcPts val="0"/>
              </a:spcAft>
              <a:buSzPts val="1400"/>
              <a:buChar char="○"/>
            </a:pPr>
            <a:r>
              <a:rPr lang="en"/>
              <a:t>How to pick the confidence level?</a:t>
            </a:r>
            <a:endParaRPr/>
          </a:p>
          <a:p>
            <a:pPr marL="1371600" lvl="2" indent="-317500" algn="l" rtl="0">
              <a:spcBef>
                <a:spcPts val="0"/>
              </a:spcBef>
              <a:spcAft>
                <a:spcPts val="0"/>
              </a:spcAft>
              <a:buSzPts val="1400"/>
              <a:buChar char="■"/>
            </a:pPr>
            <a:r>
              <a:rPr lang="en"/>
              <a:t>Higher the confidence level, wider the interval will be</a:t>
            </a:r>
            <a:endParaRPr/>
          </a:p>
          <a:p>
            <a:pPr marL="1371600" lvl="2" indent="-317500" algn="l" rtl="0">
              <a:spcBef>
                <a:spcPts val="0"/>
              </a:spcBef>
              <a:spcAft>
                <a:spcPts val="0"/>
              </a:spcAft>
              <a:buSzPts val="1400"/>
              <a:buChar char="■"/>
            </a:pPr>
            <a:r>
              <a:rPr lang="en"/>
              <a:t>Census Bureau: 90% confidence interval</a:t>
            </a:r>
            <a:endParaRPr/>
          </a:p>
          <a:p>
            <a:pPr marL="1371600" lvl="2" indent="-317500" algn="l" rtl="0">
              <a:spcBef>
                <a:spcPts val="0"/>
              </a:spcBef>
              <a:spcAft>
                <a:spcPts val="0"/>
              </a:spcAft>
              <a:buSzPts val="1400"/>
              <a:buChar char="■"/>
            </a:pPr>
            <a:r>
              <a:rPr lang="en"/>
              <a:t>Basel (banking) risk regulations: 99% confidence interval</a:t>
            </a:r>
            <a:endParaRPr/>
          </a:p>
        </p:txBody>
      </p:sp>
      <p:pic>
        <p:nvPicPr>
          <p:cNvPr id="240" name="Google Shape;240;p38"/>
          <p:cNvPicPr preferRelativeResize="0"/>
          <p:nvPr/>
        </p:nvPicPr>
        <p:blipFill>
          <a:blip r:embed="rId3">
            <a:alphaModFix/>
          </a:blip>
          <a:stretch>
            <a:fillRect/>
          </a:stretch>
        </p:blipFill>
        <p:spPr>
          <a:xfrm>
            <a:off x="5611100" y="1775250"/>
            <a:ext cx="3446800" cy="2514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to compute a confidence interval?</a:t>
            </a:r>
            <a:endParaRPr/>
          </a:p>
        </p:txBody>
      </p:sp>
      <p:sp>
        <p:nvSpPr>
          <p:cNvPr id="246" name="Google Shape;246;p3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a normal distribution, a 2-sided confidence interval for the mean can be computed by:</a:t>
            </a:r>
            <a:endParaRPr/>
          </a:p>
          <a:p>
            <a:pPr marL="457200" lvl="0" indent="-342900" algn="l" rtl="0">
              <a:spcBef>
                <a:spcPts val="1600"/>
              </a:spcBef>
              <a:spcAft>
                <a:spcPts val="0"/>
              </a:spcAft>
              <a:buSzPts val="1800"/>
              <a:buAutoNum type="arabicPeriod"/>
            </a:pPr>
            <a:r>
              <a:rPr lang="en"/>
              <a:t>Compute the standard error of the sampling distribution </a:t>
            </a:r>
            <a:endParaRPr/>
          </a:p>
          <a:p>
            <a:pPr marL="914400" lvl="1" indent="-317500" algn="l" rtl="0">
              <a:spcBef>
                <a:spcPts val="0"/>
              </a:spcBef>
              <a:spcAft>
                <a:spcPts val="0"/>
              </a:spcAft>
              <a:buSzPts val="1400"/>
              <a:buAutoNum type="alphaLcPeriod"/>
            </a:pPr>
            <a:r>
              <a:rPr lang="en"/>
              <a:t>s is the standard deviation of a population</a:t>
            </a:r>
            <a:endParaRPr/>
          </a:p>
          <a:p>
            <a:pPr marL="914400" lvl="1" indent="-317500" algn="l" rtl="0">
              <a:spcBef>
                <a:spcPts val="0"/>
              </a:spcBef>
              <a:spcAft>
                <a:spcPts val="0"/>
              </a:spcAft>
              <a:buSzPts val="1400"/>
              <a:buAutoNum type="alphaLcPeriod"/>
            </a:pPr>
            <a:r>
              <a:rPr lang="en"/>
              <a:t>n is the number of observations in the sample</a:t>
            </a:r>
            <a:endParaRPr/>
          </a:p>
          <a:p>
            <a:pPr marL="457200" lvl="0" indent="-342900" algn="l" rtl="0">
              <a:spcBef>
                <a:spcPts val="0"/>
              </a:spcBef>
              <a:spcAft>
                <a:spcPts val="0"/>
              </a:spcAft>
              <a:buSzPts val="1800"/>
              <a:buAutoNum type="arabicPeriod"/>
            </a:pPr>
            <a:r>
              <a:rPr lang="en"/>
              <a:t>Pick your value of alpha</a:t>
            </a:r>
            <a:endParaRPr/>
          </a:p>
          <a:p>
            <a:pPr marL="457200" lvl="0" indent="-342900" algn="l" rtl="0">
              <a:spcBef>
                <a:spcPts val="0"/>
              </a:spcBef>
              <a:spcAft>
                <a:spcPts val="0"/>
              </a:spcAft>
              <a:buSzPts val="1800"/>
              <a:buAutoNum type="arabicPeriod"/>
            </a:pPr>
            <a:r>
              <a:rPr lang="en"/>
              <a:t>Determine the value of </a:t>
            </a:r>
            <a:endParaRPr/>
          </a:p>
          <a:p>
            <a:pPr marL="457200" lvl="0" indent="-342900" algn="l" rtl="0">
              <a:spcBef>
                <a:spcPts val="0"/>
              </a:spcBef>
              <a:spcAft>
                <a:spcPts val="0"/>
              </a:spcAft>
              <a:buSzPts val="1800"/>
              <a:buAutoNum type="arabicPeriod"/>
            </a:pPr>
            <a:r>
              <a:rPr lang="en"/>
              <a:t>Compute the confidence interval</a:t>
            </a:r>
            <a:endParaRPr/>
          </a:p>
        </p:txBody>
      </p:sp>
      <p:pic>
        <p:nvPicPr>
          <p:cNvPr id="247" name="Google Shape;247;p39"/>
          <p:cNvPicPr preferRelativeResize="0"/>
          <p:nvPr/>
        </p:nvPicPr>
        <p:blipFill>
          <a:blip r:embed="rId3">
            <a:alphaModFix/>
          </a:blip>
          <a:stretch>
            <a:fillRect/>
          </a:stretch>
        </p:blipFill>
        <p:spPr>
          <a:xfrm>
            <a:off x="3395825" y="3972250"/>
            <a:ext cx="457200" cy="247650"/>
          </a:xfrm>
          <a:prstGeom prst="rect">
            <a:avLst/>
          </a:prstGeom>
          <a:noFill/>
          <a:ln>
            <a:noFill/>
          </a:ln>
        </p:spPr>
      </p:pic>
      <p:pic>
        <p:nvPicPr>
          <p:cNvPr id="248" name="Google Shape;248;p39"/>
          <p:cNvPicPr preferRelativeResize="0"/>
          <p:nvPr/>
        </p:nvPicPr>
        <p:blipFill>
          <a:blip r:embed="rId4">
            <a:alphaModFix/>
          </a:blip>
          <a:stretch>
            <a:fillRect/>
          </a:stretch>
        </p:blipFill>
        <p:spPr>
          <a:xfrm>
            <a:off x="6842475" y="2733000"/>
            <a:ext cx="300410" cy="433925"/>
          </a:xfrm>
          <a:prstGeom prst="rect">
            <a:avLst/>
          </a:prstGeom>
          <a:noFill/>
          <a:ln>
            <a:noFill/>
          </a:ln>
        </p:spPr>
      </p:pic>
      <p:pic>
        <p:nvPicPr>
          <p:cNvPr id="249" name="Google Shape;249;p39"/>
          <p:cNvPicPr preferRelativeResize="0"/>
          <p:nvPr/>
        </p:nvPicPr>
        <p:blipFill>
          <a:blip r:embed="rId5">
            <a:alphaModFix/>
          </a:blip>
          <a:stretch>
            <a:fillRect/>
          </a:stretch>
        </p:blipFill>
        <p:spPr>
          <a:xfrm>
            <a:off x="4474000" y="4219900"/>
            <a:ext cx="687604" cy="433925"/>
          </a:xfrm>
          <a:prstGeom prst="rect">
            <a:avLst/>
          </a:prstGeom>
          <a:noFill/>
          <a:ln>
            <a:noFill/>
          </a:ln>
        </p:spPr>
      </p:pic>
      <p:pic>
        <p:nvPicPr>
          <p:cNvPr id="250" name="Google Shape;250;p39"/>
          <p:cNvPicPr preferRelativeResize="0"/>
          <p:nvPr/>
        </p:nvPicPr>
        <p:blipFill>
          <a:blip r:embed="rId3">
            <a:alphaModFix/>
          </a:blip>
          <a:stretch>
            <a:fillRect/>
          </a:stretch>
        </p:blipFill>
        <p:spPr>
          <a:xfrm>
            <a:off x="5276350" y="4313038"/>
            <a:ext cx="457200" cy="247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body" idx="1"/>
          </p:nvPr>
        </p:nvSpPr>
        <p:spPr>
          <a:xfrm>
            <a:off x="471900" y="1919075"/>
            <a:ext cx="8222100" cy="92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CSP571_Lecture2.R</a:t>
            </a:r>
            <a:endParaRPr/>
          </a:p>
        </p:txBody>
      </p:sp>
      <p:sp>
        <p:nvSpPr>
          <p:cNvPr id="256" name="Google Shape;256;p4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Computing Confidence Intervals in 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Hypothesis testing: a formal process to determine whether to reject a null hypothesis, based on sample data</a:t>
            </a:r>
            <a:endParaRPr/>
          </a:p>
          <a:p>
            <a:pPr marL="457200" lvl="0" indent="-342900" algn="l" rtl="0">
              <a:spcBef>
                <a:spcPts val="0"/>
              </a:spcBef>
              <a:spcAft>
                <a:spcPts val="0"/>
              </a:spcAft>
              <a:buSzPts val="1800"/>
              <a:buChar char="●"/>
            </a:pPr>
            <a:r>
              <a:rPr lang="en"/>
              <a:t>Null hypothesis: what would be expected if there was nothing unusual about the measured values collected. Can be thought of as the absence of effect or the generally accepted wisdom. </a:t>
            </a:r>
            <a:endParaRPr/>
          </a:p>
          <a:p>
            <a:pPr marL="457200" lvl="0" indent="-342900" algn="l" rtl="0">
              <a:spcBef>
                <a:spcPts val="0"/>
              </a:spcBef>
              <a:spcAft>
                <a:spcPts val="0"/>
              </a:spcAft>
              <a:buSzPts val="1800"/>
              <a:buChar char="●"/>
            </a:pPr>
            <a:r>
              <a:rPr lang="en"/>
              <a:t>Alternative hypothesis: opposite of the null hypothesis. </a:t>
            </a:r>
            <a:endParaRPr/>
          </a:p>
          <a:p>
            <a:pPr marL="457200" lvl="0" indent="-342900" algn="l" rtl="0">
              <a:spcBef>
                <a:spcPts val="0"/>
              </a:spcBef>
              <a:spcAft>
                <a:spcPts val="0"/>
              </a:spcAft>
              <a:buSzPts val="1800"/>
              <a:buChar char="●"/>
            </a:pPr>
            <a:r>
              <a:rPr lang="en"/>
              <a:t>Null and alternative hypothesis must be mutually exclusive (ie, if one is true then the other is false)</a:t>
            </a:r>
            <a:endParaRPr/>
          </a:p>
          <a:p>
            <a:pPr marL="457200" lvl="0" indent="-342900" algn="l" rtl="0">
              <a:spcBef>
                <a:spcPts val="0"/>
              </a:spcBef>
              <a:spcAft>
                <a:spcPts val="0"/>
              </a:spcAft>
              <a:buSzPts val="1800"/>
              <a:buChar char="●"/>
            </a:pPr>
            <a:r>
              <a:rPr lang="en"/>
              <a:t>Can have one-tailed or two-tailed hypothesis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262" name="Google Shape;262;p4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 Tests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Data</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See CSP571_Lecture2.R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 Tests</a:t>
            </a:r>
            <a:endParaRPr/>
          </a:p>
        </p:txBody>
      </p:sp>
      <p:sp>
        <p:nvSpPr>
          <p:cNvPr id="268" name="Google Shape;268;p4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Type 1 Error: When one rejects the null hypothesis when in reality, one should have not rejected the null hypothesis</a:t>
            </a:r>
            <a:endParaRPr/>
          </a:p>
          <a:p>
            <a:pPr marL="457200" lvl="0" indent="-342900" algn="l" rtl="0">
              <a:spcBef>
                <a:spcPts val="0"/>
              </a:spcBef>
              <a:spcAft>
                <a:spcPts val="0"/>
              </a:spcAft>
              <a:buSzPts val="1800"/>
              <a:buChar char="●"/>
            </a:pPr>
            <a:r>
              <a:rPr lang="en"/>
              <a:t>Type 2 Error: When one fails to reject the null hypothesis when in reality it should be rejected.</a:t>
            </a:r>
            <a:endParaRPr/>
          </a:p>
          <a:p>
            <a:pPr marL="457200" lvl="0" indent="-342900" algn="l" rtl="0">
              <a:spcBef>
                <a:spcPts val="0"/>
              </a:spcBef>
              <a:spcAft>
                <a:spcPts val="0"/>
              </a:spcAft>
              <a:buSzPts val="1800"/>
              <a:buChar char="●"/>
            </a:pPr>
            <a:r>
              <a:rPr lang="en"/>
              <a:t>Note that “failing to reject the null hypothesis” is NOT the same as “accepting the null hypothesis”. It simply means that the data are not sufficiently persuasive for us to prefer the alternative hypothesis over the null hypothesis.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 Testing</a:t>
            </a:r>
            <a:endParaRPr/>
          </a:p>
        </p:txBody>
      </p:sp>
      <p:pic>
        <p:nvPicPr>
          <p:cNvPr id="274" name="Google Shape;274;p43"/>
          <p:cNvPicPr preferRelativeResize="0"/>
          <p:nvPr/>
        </p:nvPicPr>
        <p:blipFill>
          <a:blip r:embed="rId3">
            <a:alphaModFix/>
          </a:blip>
          <a:stretch>
            <a:fillRect/>
          </a:stretch>
        </p:blipFill>
        <p:spPr>
          <a:xfrm>
            <a:off x="4427875" y="2599825"/>
            <a:ext cx="4625100" cy="2241028"/>
          </a:xfrm>
          <a:prstGeom prst="rect">
            <a:avLst/>
          </a:prstGeom>
          <a:noFill/>
          <a:ln>
            <a:noFill/>
          </a:ln>
        </p:spPr>
      </p:pic>
      <p:pic>
        <p:nvPicPr>
          <p:cNvPr id="275" name="Google Shape;275;p43"/>
          <p:cNvPicPr preferRelativeResize="0"/>
          <p:nvPr/>
        </p:nvPicPr>
        <p:blipFill>
          <a:blip r:embed="rId4">
            <a:alphaModFix/>
          </a:blip>
          <a:stretch>
            <a:fillRect/>
          </a:stretch>
        </p:blipFill>
        <p:spPr>
          <a:xfrm>
            <a:off x="152400" y="2745288"/>
            <a:ext cx="4123075" cy="195010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 Tests</a:t>
            </a:r>
            <a:endParaRPr/>
          </a:p>
        </p:txBody>
      </p:sp>
      <p:sp>
        <p:nvSpPr>
          <p:cNvPr id="281" name="Google Shape;281;p44"/>
          <p:cNvSpPr txBox="1">
            <a:spLocks noGrp="1"/>
          </p:cNvSpPr>
          <p:nvPr>
            <p:ph type="body" idx="1"/>
          </p:nvPr>
        </p:nvSpPr>
        <p:spPr>
          <a:xfrm>
            <a:off x="174000" y="1726100"/>
            <a:ext cx="8520000" cy="34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Suppose building specifications in a certain city require that the average breaking strength of residential sewer pipe be more than 2,400 pounds per foot of length (i.e., per linear foot). Each manufacturer that wants to sell pipe in that city must demonstrate that its product meets the specification. We test 50 sections of pipe. Mean breaking point is 2460 with a population sd of 200.</a:t>
            </a:r>
            <a:endParaRPr sz="1400"/>
          </a:p>
          <a:p>
            <a:pPr marL="457200" lvl="0" indent="-317500" algn="l" rtl="0">
              <a:spcBef>
                <a:spcPts val="0"/>
              </a:spcBef>
              <a:spcAft>
                <a:spcPts val="0"/>
              </a:spcAft>
              <a:buSzPts val="1400"/>
              <a:buChar char="●"/>
            </a:pPr>
            <a:r>
              <a:rPr lang="en" sz="1400"/>
              <a:t>H0: mu &lt;= 2400</a:t>
            </a:r>
            <a:endParaRPr sz="1400"/>
          </a:p>
          <a:p>
            <a:pPr marL="457200" lvl="0" indent="-317500" algn="l" rtl="0">
              <a:spcBef>
                <a:spcPts val="0"/>
              </a:spcBef>
              <a:spcAft>
                <a:spcPts val="0"/>
              </a:spcAft>
              <a:buSzPts val="1400"/>
              <a:buChar char="●"/>
            </a:pPr>
            <a:r>
              <a:rPr lang="en" sz="1400"/>
              <a:t>Ha: mu &gt; 2400</a:t>
            </a:r>
            <a:endParaRPr sz="1400"/>
          </a:p>
          <a:p>
            <a:pPr marL="457200" lvl="0" indent="-317500" algn="l" rtl="0">
              <a:spcBef>
                <a:spcPts val="0"/>
              </a:spcBef>
              <a:spcAft>
                <a:spcPts val="0"/>
              </a:spcAft>
              <a:buSzPts val="1400"/>
              <a:buChar char="●"/>
            </a:pPr>
            <a:r>
              <a:rPr lang="en" sz="1400"/>
              <a:t>Test statistic = (2460-2400)/(200/sqt(50)) = 2.12</a:t>
            </a:r>
            <a:endParaRPr sz="1400"/>
          </a:p>
          <a:p>
            <a:pPr marL="457200" lvl="0" indent="-317500" algn="l" rtl="0">
              <a:spcBef>
                <a:spcPts val="0"/>
              </a:spcBef>
              <a:spcAft>
                <a:spcPts val="0"/>
              </a:spcAft>
              <a:buSzPts val="1400"/>
              <a:buChar char="●"/>
            </a:pPr>
            <a:r>
              <a:rPr lang="en" sz="1400"/>
              <a:t>Alpha =.05</a:t>
            </a:r>
            <a:endParaRPr sz="1400"/>
          </a:p>
          <a:p>
            <a:pPr marL="457200" lvl="0" indent="-317500" algn="l" rtl="0">
              <a:spcBef>
                <a:spcPts val="0"/>
              </a:spcBef>
              <a:spcAft>
                <a:spcPts val="0"/>
              </a:spcAft>
              <a:buSzPts val="1400"/>
              <a:buChar char="●"/>
            </a:pPr>
            <a:r>
              <a:rPr lang="en" sz="1400"/>
              <a:t>Rejection region = 1.645</a:t>
            </a:r>
            <a:endParaRPr sz="1400"/>
          </a:p>
          <a:p>
            <a:pPr marL="457200" lvl="0" indent="-317500" algn="l" rtl="0">
              <a:spcBef>
                <a:spcPts val="0"/>
              </a:spcBef>
              <a:spcAft>
                <a:spcPts val="0"/>
              </a:spcAft>
              <a:buSzPts val="1400"/>
              <a:buChar char="●"/>
            </a:pPr>
            <a:r>
              <a:rPr lang="en" sz="1400"/>
              <a:t>Therefore reject the null in favor of the alternative</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Web Data</a:t>
            </a:r>
            <a:endParaRPr/>
          </a:p>
        </p:txBody>
      </p:sp>
      <p:sp>
        <p:nvSpPr>
          <p:cNvPr id="287" name="Google Shape;287;p4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Web scraping: process for extracting data from human readable websites</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WARNING!! This activity ranges from perfectly legal and encouraged by website owners, to being discouraged by website owners to being outright illegal. USE CAUTION!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Web Data</a:t>
            </a:r>
            <a:endParaRPr/>
          </a:p>
        </p:txBody>
      </p:sp>
      <p:sp>
        <p:nvSpPr>
          <p:cNvPr id="293" name="Google Shape;293;p4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 is typically not the best tool for this, but rvest package has made this feasible</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Better tool: Selenium + Python (may cover later in course if we have time)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Web Data</a:t>
            </a:r>
            <a:endParaRPr/>
          </a:p>
        </p:txBody>
      </p:sp>
      <p:sp>
        <p:nvSpPr>
          <p:cNvPr id="299" name="Google Shape;299;p4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Easiest form of web data is html table</a:t>
            </a:r>
            <a:endParaRPr/>
          </a:p>
        </p:txBody>
      </p:sp>
      <p:pic>
        <p:nvPicPr>
          <p:cNvPr id="300" name="Google Shape;300;p47"/>
          <p:cNvPicPr preferRelativeResize="0"/>
          <p:nvPr/>
        </p:nvPicPr>
        <p:blipFill>
          <a:blip r:embed="rId3">
            <a:alphaModFix/>
          </a:blip>
          <a:stretch>
            <a:fillRect/>
          </a:stretch>
        </p:blipFill>
        <p:spPr>
          <a:xfrm>
            <a:off x="1262125" y="2442350"/>
            <a:ext cx="4198699" cy="25098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Web Data</a:t>
            </a:r>
            <a:endParaRPr/>
          </a:p>
        </p:txBody>
      </p:sp>
      <p:sp>
        <p:nvSpPr>
          <p:cNvPr id="306" name="Google Shape;306;p48"/>
          <p:cNvSpPr txBox="1">
            <a:spLocks noGrp="1"/>
          </p:cNvSpPr>
          <p:nvPr>
            <p:ph type="body" idx="1"/>
          </p:nvPr>
        </p:nvSpPr>
        <p:spPr>
          <a:xfrm>
            <a:off x="99475" y="1737875"/>
            <a:ext cx="31014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Using most web browsers, you can right click and select “inspect” and view the contents of the html</a:t>
            </a:r>
            <a:endParaRPr/>
          </a:p>
          <a:p>
            <a:pPr marL="457200" lvl="0" indent="-342900" algn="l" rtl="0">
              <a:spcBef>
                <a:spcPts val="0"/>
              </a:spcBef>
              <a:spcAft>
                <a:spcPts val="0"/>
              </a:spcAft>
              <a:buSzPts val="1800"/>
              <a:buChar char="●"/>
            </a:pPr>
            <a:r>
              <a:rPr lang="en"/>
              <a:t>This is very useful when reading in web data</a:t>
            </a:r>
            <a:endParaRPr/>
          </a:p>
        </p:txBody>
      </p:sp>
      <p:pic>
        <p:nvPicPr>
          <p:cNvPr id="307" name="Google Shape;307;p48"/>
          <p:cNvPicPr preferRelativeResize="0"/>
          <p:nvPr/>
        </p:nvPicPr>
        <p:blipFill>
          <a:blip r:embed="rId3">
            <a:alphaModFix/>
          </a:blip>
          <a:stretch>
            <a:fillRect/>
          </a:stretch>
        </p:blipFill>
        <p:spPr>
          <a:xfrm>
            <a:off x="3383475" y="1779600"/>
            <a:ext cx="5638325" cy="310967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Web Data</a:t>
            </a:r>
            <a:endParaRPr/>
          </a:p>
        </p:txBody>
      </p:sp>
      <p:sp>
        <p:nvSpPr>
          <p:cNvPr id="313" name="Google Shape;313;p4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See CSP571_Lecture2.R</a:t>
            </a:r>
            <a:endParaRPr/>
          </a:p>
          <a:p>
            <a:pPr marL="0" lvl="0" indent="0" algn="l" rtl="0">
              <a:spcBef>
                <a:spcPts val="1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Web Data</a:t>
            </a:r>
            <a:endParaRPr/>
          </a:p>
        </p:txBody>
      </p:sp>
      <p:sp>
        <p:nvSpPr>
          <p:cNvPr id="319" name="Google Shape;319;p5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Html tables are defined with a “&lt;table ...&gt;” tag and closed with “&lt;/table&gt;” tag</a:t>
            </a:r>
            <a:endParaRPr/>
          </a:p>
          <a:p>
            <a:pPr marL="457200" lvl="0" indent="-342900" algn="l" rtl="0">
              <a:spcBef>
                <a:spcPts val="0"/>
              </a:spcBef>
              <a:spcAft>
                <a:spcPts val="0"/>
              </a:spcAft>
              <a:buSzPts val="1800"/>
              <a:buChar char="●"/>
            </a:pPr>
            <a:r>
              <a:rPr lang="en"/>
              <a:t>Each row is defined with a “&lt;tr&gt;” tag and closed with “&lt;/tr&gt;” tag</a:t>
            </a:r>
            <a:endParaRPr/>
          </a:p>
          <a:p>
            <a:pPr marL="457200" lvl="0" indent="-342900" algn="l" rtl="0">
              <a:spcBef>
                <a:spcPts val="0"/>
              </a:spcBef>
              <a:spcAft>
                <a:spcPts val="0"/>
              </a:spcAft>
              <a:buSzPts val="1800"/>
              <a:buChar char="●"/>
            </a:pPr>
            <a:r>
              <a:rPr lang="en"/>
              <a:t>Each cell is defined with a “&lt;td&gt;” tag and closed with a “&lt;/td&gt;” tag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Excel Data</a:t>
            </a:r>
            <a:endParaRPr/>
          </a:p>
        </p:txBody>
      </p:sp>
      <p:sp>
        <p:nvSpPr>
          <p:cNvPr id="325" name="Google Shape;325;p51"/>
          <p:cNvSpPr txBox="1">
            <a:spLocks noGrp="1"/>
          </p:cNvSpPr>
          <p:nvPr>
            <p:ph type="body" idx="1"/>
          </p:nvPr>
        </p:nvSpPr>
        <p:spPr>
          <a:xfrm>
            <a:off x="101250" y="1795500"/>
            <a:ext cx="8896500" cy="321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Excel is EVERYWHERE!</a:t>
            </a:r>
            <a:endParaRPr/>
          </a:p>
          <a:p>
            <a:pPr marL="914400" lvl="1" indent="-317500" algn="l" rtl="0">
              <a:spcBef>
                <a:spcPts val="0"/>
              </a:spcBef>
              <a:spcAft>
                <a:spcPts val="0"/>
              </a:spcAft>
              <a:buSzPts val="1400"/>
              <a:buChar char="○"/>
            </a:pPr>
            <a:r>
              <a:rPr lang="en"/>
              <a:t>May or may not be a good thing</a:t>
            </a:r>
            <a:endParaRPr/>
          </a:p>
          <a:p>
            <a:pPr marL="457200" lvl="0" indent="-342900" algn="l" rtl="0">
              <a:spcBef>
                <a:spcPts val="0"/>
              </a:spcBef>
              <a:spcAft>
                <a:spcPts val="0"/>
              </a:spcAft>
              <a:buSzPts val="1800"/>
              <a:buChar char="●"/>
            </a:pPr>
            <a:r>
              <a:rPr lang="en"/>
              <a:t>Reading and writing from and to Excel can be very convenient</a:t>
            </a:r>
            <a:endParaRPr/>
          </a:p>
          <a:p>
            <a:pPr marL="457200" lvl="0" indent="-342900" algn="l" rtl="0">
              <a:spcBef>
                <a:spcPts val="0"/>
              </a:spcBef>
              <a:spcAft>
                <a:spcPts val="0"/>
              </a:spcAft>
              <a:buSzPts val="1800"/>
              <a:buChar char="●"/>
            </a:pPr>
            <a:r>
              <a:rPr lang="en"/>
              <a:t>Easy way to integrate into existing business processes</a:t>
            </a:r>
            <a:endParaRPr/>
          </a:p>
        </p:txBody>
      </p:sp>
      <p:pic>
        <p:nvPicPr>
          <p:cNvPr id="326" name="Google Shape;326;p51"/>
          <p:cNvPicPr preferRelativeResize="0"/>
          <p:nvPr/>
        </p:nvPicPr>
        <p:blipFill>
          <a:blip r:embed="rId3">
            <a:alphaModFix/>
          </a:blip>
          <a:stretch>
            <a:fillRect/>
          </a:stretch>
        </p:blipFill>
        <p:spPr>
          <a:xfrm>
            <a:off x="3145500" y="4287375"/>
            <a:ext cx="5755499" cy="721125"/>
          </a:xfrm>
          <a:prstGeom prst="rect">
            <a:avLst/>
          </a:prstGeom>
          <a:noFill/>
          <a:ln>
            <a:noFill/>
          </a:ln>
        </p:spPr>
      </p:pic>
      <p:pic>
        <p:nvPicPr>
          <p:cNvPr id="327" name="Google Shape;327;p51"/>
          <p:cNvPicPr preferRelativeResize="0"/>
          <p:nvPr/>
        </p:nvPicPr>
        <p:blipFill>
          <a:blip r:embed="rId4">
            <a:alphaModFix/>
          </a:blip>
          <a:stretch>
            <a:fillRect/>
          </a:stretch>
        </p:blipFill>
        <p:spPr>
          <a:xfrm>
            <a:off x="101250" y="3283272"/>
            <a:ext cx="6126751" cy="86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Describing Data</a:t>
            </a:r>
            <a:endParaRPr/>
          </a:p>
        </p:txBody>
      </p:sp>
      <p:pic>
        <p:nvPicPr>
          <p:cNvPr id="86" name="Google Shape;86;p16"/>
          <p:cNvPicPr preferRelativeResize="0"/>
          <p:nvPr/>
        </p:nvPicPr>
        <p:blipFill>
          <a:blip r:embed="rId3">
            <a:alphaModFix/>
          </a:blip>
          <a:stretch>
            <a:fillRect/>
          </a:stretch>
        </p:blipFill>
        <p:spPr>
          <a:xfrm>
            <a:off x="4571200" y="1720675"/>
            <a:ext cx="4443034" cy="3332275"/>
          </a:xfrm>
          <a:prstGeom prst="rect">
            <a:avLst/>
          </a:prstGeom>
          <a:noFill/>
          <a:ln>
            <a:noFill/>
          </a:ln>
        </p:spPr>
      </p:pic>
      <p:sp>
        <p:nvSpPr>
          <p:cNvPr id="87" name="Google Shape;87;p16"/>
          <p:cNvSpPr txBox="1">
            <a:spLocks noGrp="1"/>
          </p:cNvSpPr>
          <p:nvPr>
            <p:ph type="body" idx="1"/>
          </p:nvPr>
        </p:nvSpPr>
        <p:spPr>
          <a:xfrm>
            <a:off x="65375" y="1848375"/>
            <a:ext cx="4574400" cy="313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Population is the ENTIRE group that you are interested in studying</a:t>
            </a:r>
            <a:endParaRPr/>
          </a:p>
          <a:p>
            <a:pPr marL="457200" lvl="0" indent="-342900" algn="l" rtl="0">
              <a:spcBef>
                <a:spcPts val="0"/>
              </a:spcBef>
              <a:spcAft>
                <a:spcPts val="0"/>
              </a:spcAft>
              <a:buSzPts val="1800"/>
              <a:buChar char="●"/>
            </a:pPr>
            <a:r>
              <a:rPr lang="en"/>
              <a:t>Sample is a subset of a population that you select and observe</a:t>
            </a:r>
            <a:endParaRPr/>
          </a:p>
          <a:p>
            <a:pPr marL="457200" lvl="0" indent="-342900" algn="l" rtl="0">
              <a:spcBef>
                <a:spcPts val="0"/>
              </a:spcBef>
              <a:spcAft>
                <a:spcPts val="0"/>
              </a:spcAft>
              <a:buSzPts val="1800"/>
              <a:buChar char="●"/>
            </a:pPr>
            <a:r>
              <a:rPr lang="en"/>
              <a:t>Descriptive statistics are numbers that are used to summarize and describe SAMPLE data</a:t>
            </a:r>
            <a:endParaRPr/>
          </a:p>
          <a:p>
            <a:pPr marL="457200" lvl="0" indent="-342900" algn="l" rtl="0">
              <a:spcBef>
                <a:spcPts val="0"/>
              </a:spcBef>
              <a:spcAft>
                <a:spcPts val="0"/>
              </a:spcAft>
              <a:buSzPts val="1800"/>
              <a:buChar char="●"/>
            </a:pPr>
            <a:r>
              <a:rPr lang="en"/>
              <a:t>Inferential statistics are statistics and conclusions made about a population based on data from a sample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Excel Data...</a:t>
            </a:r>
            <a:endParaRPr/>
          </a:p>
        </p:txBody>
      </p:sp>
      <p:sp>
        <p:nvSpPr>
          <p:cNvPr id="333" name="Google Shape;333;p5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Sample </a:t>
            </a:r>
            <a:r>
              <a:rPr lang="en" u="sng">
                <a:solidFill>
                  <a:schemeClr val="hlink"/>
                </a:solidFill>
                <a:hlinkClick r:id="rId3"/>
              </a:rPr>
              <a:t>Super Store sales data</a:t>
            </a:r>
            <a:endParaRPr/>
          </a:p>
          <a:p>
            <a:pPr marL="457200" lvl="0" indent="-342900" algn="l" rtl="0">
              <a:spcBef>
                <a:spcPts val="0"/>
              </a:spcBef>
              <a:spcAft>
                <a:spcPts val="0"/>
              </a:spcAft>
              <a:buSzPts val="1800"/>
              <a:buChar char="●"/>
            </a:pPr>
            <a:r>
              <a:rPr lang="en"/>
              <a:t>3 Sheets</a:t>
            </a:r>
            <a:endParaRPr/>
          </a:p>
          <a:p>
            <a:pPr marL="914400" lvl="1" indent="-317500" algn="l" rtl="0">
              <a:spcBef>
                <a:spcPts val="0"/>
              </a:spcBef>
              <a:spcAft>
                <a:spcPts val="0"/>
              </a:spcAft>
              <a:buSzPts val="1400"/>
              <a:buChar char="○"/>
            </a:pPr>
            <a:r>
              <a:rPr lang="en"/>
              <a:t>Orders: Contains a list of transactions</a:t>
            </a:r>
            <a:endParaRPr/>
          </a:p>
          <a:p>
            <a:pPr marL="914400" lvl="1" indent="-317500" algn="l" rtl="0">
              <a:spcBef>
                <a:spcPts val="0"/>
              </a:spcBef>
              <a:spcAft>
                <a:spcPts val="0"/>
              </a:spcAft>
              <a:buSzPts val="1400"/>
              <a:buChar char="○"/>
            </a:pPr>
            <a:r>
              <a:rPr lang="en"/>
              <a:t>Returns: Contains a list of transactions that were later returned to the store</a:t>
            </a:r>
            <a:endParaRPr/>
          </a:p>
          <a:p>
            <a:pPr marL="914400" lvl="1" indent="-317500" algn="l" rtl="0">
              <a:spcBef>
                <a:spcPts val="0"/>
              </a:spcBef>
              <a:spcAft>
                <a:spcPts val="0"/>
              </a:spcAft>
              <a:buSzPts val="1400"/>
              <a:buChar char="○"/>
            </a:pPr>
            <a:r>
              <a:rPr lang="en"/>
              <a:t>People: Matches a sales-person to a region</a:t>
            </a:r>
            <a:endParaRPr/>
          </a:p>
          <a:p>
            <a:pPr marL="457200" lvl="0" indent="-342900" algn="l" rtl="0">
              <a:spcBef>
                <a:spcPts val="0"/>
              </a:spcBef>
              <a:spcAft>
                <a:spcPts val="0"/>
              </a:spcAft>
              <a:buSzPts val="1800"/>
              <a:buChar char="●"/>
            </a:pPr>
            <a:r>
              <a:rPr lang="en"/>
              <a:t>Review data manipulation in R</a:t>
            </a:r>
            <a:endParaRPr/>
          </a:p>
          <a:p>
            <a:pPr marL="457200" lvl="0" indent="-342900" algn="l" rtl="0">
              <a:spcBef>
                <a:spcPts val="0"/>
              </a:spcBef>
              <a:spcAft>
                <a:spcPts val="0"/>
              </a:spcAft>
              <a:buSzPts val="1800"/>
              <a:buChar char="●"/>
            </a:pPr>
            <a:r>
              <a:rPr lang="en"/>
              <a:t>See CSP571_Lecture2.R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Munging</a:t>
            </a:r>
            <a:endParaRPr/>
          </a:p>
        </p:txBody>
      </p:sp>
      <p:sp>
        <p:nvSpPr>
          <p:cNvPr id="339" name="Google Shape;339;p53"/>
          <p:cNvSpPr txBox="1">
            <a:spLocks noGrp="1"/>
          </p:cNvSpPr>
          <p:nvPr>
            <p:ph type="body" idx="1"/>
          </p:nvPr>
        </p:nvSpPr>
        <p:spPr>
          <a:xfrm>
            <a:off x="222750" y="1620000"/>
            <a:ext cx="4833000" cy="340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Munging: Process of cleaning and manipulating data sets to facilitate later analysis. Sometimes call “data wrangling”, “data cleaning”, etc.</a:t>
            </a:r>
            <a:endParaRPr/>
          </a:p>
          <a:p>
            <a:pPr marL="457200" lvl="0" indent="-342900" algn="l" rtl="0">
              <a:spcBef>
                <a:spcPts val="0"/>
              </a:spcBef>
              <a:spcAft>
                <a:spcPts val="0"/>
              </a:spcAft>
              <a:buSzPts val="1800"/>
              <a:buChar char="●"/>
            </a:pPr>
            <a:r>
              <a:rPr lang="en"/>
              <a:t>Significant chunk of what a Data Scientist does</a:t>
            </a:r>
            <a:endParaRPr/>
          </a:p>
          <a:p>
            <a:pPr marL="457200" lvl="0" indent="-342900" algn="l" rtl="0">
              <a:spcBef>
                <a:spcPts val="0"/>
              </a:spcBef>
              <a:spcAft>
                <a:spcPts val="0"/>
              </a:spcAft>
              <a:buSzPts val="1800"/>
              <a:buChar char="●"/>
            </a:pPr>
            <a:r>
              <a:rPr lang="en"/>
              <a:t>We will be practicing this a LOT!</a:t>
            </a:r>
            <a:endParaRPr/>
          </a:p>
          <a:p>
            <a:pPr marL="457200" lvl="0" indent="-342900" algn="l" rtl="0">
              <a:spcBef>
                <a:spcPts val="0"/>
              </a:spcBef>
              <a:spcAft>
                <a:spcPts val="0"/>
              </a:spcAft>
              <a:buSzPts val="1800"/>
              <a:buChar char="●"/>
            </a:pPr>
            <a:r>
              <a:rPr lang="en"/>
              <a:t>Joke about cleaning data</a:t>
            </a:r>
            <a:endParaRPr/>
          </a:p>
        </p:txBody>
      </p:sp>
      <p:pic>
        <p:nvPicPr>
          <p:cNvPr id="340" name="Google Shape;340;p53"/>
          <p:cNvPicPr preferRelativeResize="0"/>
          <p:nvPr/>
        </p:nvPicPr>
        <p:blipFill>
          <a:blip r:embed="rId3">
            <a:alphaModFix/>
          </a:blip>
          <a:stretch>
            <a:fillRect/>
          </a:stretch>
        </p:blipFill>
        <p:spPr>
          <a:xfrm>
            <a:off x="5464500" y="556475"/>
            <a:ext cx="3460835" cy="3332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title"/>
          </p:nvPr>
        </p:nvSpPr>
        <p:spPr>
          <a:xfrm>
            <a:off x="348950" y="355925"/>
            <a:ext cx="8345100" cy="115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Set Operations on Data</a:t>
            </a:r>
            <a:endParaRPr/>
          </a:p>
        </p:txBody>
      </p:sp>
      <p:sp>
        <p:nvSpPr>
          <p:cNvPr id="346" name="Google Shape;346;p54"/>
          <p:cNvSpPr txBox="1">
            <a:spLocks noGrp="1"/>
          </p:cNvSpPr>
          <p:nvPr>
            <p:ph type="body" idx="1"/>
          </p:nvPr>
        </p:nvSpPr>
        <p:spPr>
          <a:xfrm>
            <a:off x="111675" y="1786625"/>
            <a:ext cx="8882400" cy="322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Joining data: Process of combining multiple data sets into one data set by adding additional columns</a:t>
            </a:r>
            <a:endParaRPr/>
          </a:p>
          <a:p>
            <a:pPr marL="914400" lvl="1" indent="-317500" algn="l" rtl="0">
              <a:spcBef>
                <a:spcPts val="0"/>
              </a:spcBef>
              <a:spcAft>
                <a:spcPts val="0"/>
              </a:spcAft>
              <a:buSzPts val="1400"/>
              <a:buChar char="○"/>
            </a:pPr>
            <a:r>
              <a:rPr lang="en"/>
              <a:t>Sometimes called merging data</a:t>
            </a:r>
            <a:endParaRPr/>
          </a:p>
          <a:p>
            <a:pPr marL="457200" lvl="0" indent="-342900" algn="l" rtl="0">
              <a:spcBef>
                <a:spcPts val="0"/>
              </a:spcBef>
              <a:spcAft>
                <a:spcPts val="0"/>
              </a:spcAft>
              <a:buSzPts val="1800"/>
              <a:buChar char="●"/>
            </a:pPr>
            <a:r>
              <a:rPr lang="en"/>
              <a:t>Concatenating data: Process of combining multiple data sets into one data set by adding additional rows </a:t>
            </a:r>
            <a:endParaRPr/>
          </a:p>
          <a:p>
            <a:pPr marL="914400" lvl="1" indent="-317500" algn="l" rtl="0">
              <a:spcBef>
                <a:spcPts val="0"/>
              </a:spcBef>
              <a:spcAft>
                <a:spcPts val="0"/>
              </a:spcAft>
              <a:buSzPts val="1400"/>
              <a:buChar char="○"/>
            </a:pPr>
            <a:r>
              <a:rPr lang="en"/>
              <a:t>Sometimes also called “append” or “union”</a:t>
            </a:r>
            <a:endParaRPr/>
          </a:p>
          <a:p>
            <a:pPr marL="914400" lvl="1" indent="-317500" algn="l" rtl="0">
              <a:spcBef>
                <a:spcPts val="0"/>
              </a:spcBef>
              <a:spcAft>
                <a:spcPts val="0"/>
              </a:spcAft>
              <a:buSzPts val="1400"/>
              <a:buChar char="○"/>
            </a:pPr>
            <a:r>
              <a:rPr lang="en"/>
              <a:t>Treatment of non-overlapping columns can differ by language</a:t>
            </a:r>
            <a:endParaRPr/>
          </a:p>
          <a:p>
            <a:pPr marL="457200" lvl="0" indent="-342900" algn="l" rtl="0">
              <a:spcBef>
                <a:spcPts val="0"/>
              </a:spcBef>
              <a:spcAft>
                <a:spcPts val="0"/>
              </a:spcAft>
              <a:buSzPts val="1800"/>
              <a:buChar char="●"/>
            </a:pPr>
            <a:r>
              <a:rPr lang="en"/>
              <a:t>Certain implementation details vary by term and by language</a:t>
            </a:r>
            <a:endParaRPr/>
          </a:p>
          <a:p>
            <a:pPr marL="914400" lvl="1" indent="-317500" algn="l" rtl="0">
              <a:spcBef>
                <a:spcPts val="0"/>
              </a:spcBef>
              <a:spcAft>
                <a:spcPts val="0"/>
              </a:spcAft>
              <a:buSzPts val="1400"/>
              <a:buChar char="○"/>
            </a:pPr>
            <a:r>
              <a:rPr lang="en"/>
              <a:t>Handling of duplicate rows</a:t>
            </a:r>
            <a:endParaRPr/>
          </a:p>
          <a:p>
            <a:pPr marL="914400" lvl="1" indent="-317500" algn="l" rtl="0">
              <a:spcBef>
                <a:spcPts val="0"/>
              </a:spcBef>
              <a:spcAft>
                <a:spcPts val="0"/>
              </a:spcAft>
              <a:buSzPts val="1400"/>
              <a:buChar char="○"/>
            </a:pPr>
            <a:r>
              <a:rPr lang="en"/>
              <a:t>Handling of nulls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 Operations</a:t>
            </a:r>
            <a:endParaRPr/>
          </a:p>
        </p:txBody>
      </p:sp>
      <p:sp>
        <p:nvSpPr>
          <p:cNvPr id="352" name="Google Shape;352;p55"/>
          <p:cNvSpPr txBox="1">
            <a:spLocks noGrp="1"/>
          </p:cNvSpPr>
          <p:nvPr>
            <p:ph type="body" idx="1"/>
          </p:nvPr>
        </p:nvSpPr>
        <p:spPr>
          <a:xfrm>
            <a:off x="104675" y="1570275"/>
            <a:ext cx="8695800" cy="36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two tables, A(n by m), B(x by y)</a:t>
            </a:r>
            <a:endParaRPr/>
          </a:p>
          <a:p>
            <a:pPr marL="457200" lvl="0" indent="-342900" algn="l" rtl="0">
              <a:spcBef>
                <a:spcPts val="1600"/>
              </a:spcBef>
              <a:spcAft>
                <a:spcPts val="0"/>
              </a:spcAft>
              <a:buSzPts val="1800"/>
              <a:buAutoNum type="arabicPeriod"/>
            </a:pPr>
            <a:r>
              <a:rPr lang="en"/>
              <a:t>Inner join: Return records that have matching values in both tables. </a:t>
            </a:r>
            <a:endParaRPr/>
          </a:p>
          <a:p>
            <a:pPr marL="457200" lvl="0" indent="-342900" algn="l" rtl="0">
              <a:spcBef>
                <a:spcPts val="0"/>
              </a:spcBef>
              <a:spcAft>
                <a:spcPts val="0"/>
              </a:spcAft>
              <a:buSzPts val="1800"/>
              <a:buAutoNum type="arabicPeriod"/>
            </a:pPr>
            <a:r>
              <a:rPr lang="en"/>
              <a:t>Left join: Return all records from left table and matched records from right table. </a:t>
            </a:r>
            <a:endParaRPr/>
          </a:p>
          <a:p>
            <a:pPr marL="457200" lvl="0" indent="-342900" algn="l" rtl="0">
              <a:spcBef>
                <a:spcPts val="0"/>
              </a:spcBef>
              <a:spcAft>
                <a:spcPts val="0"/>
              </a:spcAft>
              <a:buSzPts val="1800"/>
              <a:buAutoNum type="arabicPeriod"/>
            </a:pPr>
            <a:r>
              <a:rPr lang="en"/>
              <a:t>Right join: Return all records from right table and matched records from left table. </a:t>
            </a:r>
            <a:endParaRPr/>
          </a:p>
          <a:p>
            <a:pPr marL="457200" lvl="0" indent="-342900" algn="l" rtl="0">
              <a:spcBef>
                <a:spcPts val="0"/>
              </a:spcBef>
              <a:spcAft>
                <a:spcPts val="0"/>
              </a:spcAft>
              <a:buSzPts val="1800"/>
              <a:buAutoNum type="arabicPeriod"/>
            </a:pPr>
            <a:r>
              <a:rPr lang="en"/>
              <a:t>Full outer join: Return all records where match in either left or right table. Conceptually equivalent to left join and a right join. </a:t>
            </a:r>
            <a:endParaRPr/>
          </a:p>
        </p:txBody>
      </p:sp>
      <p:pic>
        <p:nvPicPr>
          <p:cNvPr id="353" name="Google Shape;353;p55"/>
          <p:cNvPicPr preferRelativeResize="0"/>
          <p:nvPr/>
        </p:nvPicPr>
        <p:blipFill>
          <a:blip r:embed="rId3">
            <a:alphaModFix/>
          </a:blip>
          <a:stretch>
            <a:fillRect/>
          </a:stretch>
        </p:blipFill>
        <p:spPr>
          <a:xfrm>
            <a:off x="3488675" y="488525"/>
            <a:ext cx="5535124" cy="1040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 Operations</a:t>
            </a:r>
            <a:endParaRPr/>
          </a:p>
        </p:txBody>
      </p:sp>
      <p:graphicFrame>
        <p:nvGraphicFramePr>
          <p:cNvPr id="359" name="Google Shape;359;p56"/>
          <p:cNvGraphicFramePr/>
          <p:nvPr/>
        </p:nvGraphicFramePr>
        <p:xfrm>
          <a:off x="4696750" y="1821550"/>
          <a:ext cx="4052625" cy="2951600"/>
        </p:xfrm>
        <a:graphic>
          <a:graphicData uri="http://schemas.openxmlformats.org/drawingml/2006/table">
            <a:tbl>
              <a:tblPr>
                <a:noFill/>
                <a:tableStyleId>{AD3872B1-C5CC-4649-BCA2-499ECE4A83D3}</a:tableStyleId>
              </a:tblPr>
              <a:tblGrid>
                <a:gridCol w="1350875">
                  <a:extLst>
                    <a:ext uri="{9D8B030D-6E8A-4147-A177-3AD203B41FA5}">
                      <a16:colId xmlns:a16="http://schemas.microsoft.com/office/drawing/2014/main" val="20000"/>
                    </a:ext>
                  </a:extLst>
                </a:gridCol>
                <a:gridCol w="1350875">
                  <a:extLst>
                    <a:ext uri="{9D8B030D-6E8A-4147-A177-3AD203B41FA5}">
                      <a16:colId xmlns:a16="http://schemas.microsoft.com/office/drawing/2014/main" val="20001"/>
                    </a:ext>
                  </a:extLst>
                </a:gridCol>
                <a:gridCol w="1350875">
                  <a:extLst>
                    <a:ext uri="{9D8B030D-6E8A-4147-A177-3AD203B41FA5}">
                      <a16:colId xmlns:a16="http://schemas.microsoft.com/office/drawing/2014/main" val="20002"/>
                    </a:ext>
                  </a:extLst>
                </a:gridCol>
              </a:tblGrid>
              <a:tr h="690500">
                <a:tc>
                  <a:txBody>
                    <a:bodyPr/>
                    <a:lstStyle/>
                    <a:p>
                      <a:pPr marL="0" lvl="0" indent="0" algn="l" rtl="0">
                        <a:spcBef>
                          <a:spcPts val="0"/>
                        </a:spcBef>
                        <a:spcAft>
                          <a:spcPts val="0"/>
                        </a:spcAft>
                        <a:buNone/>
                      </a:pPr>
                      <a:r>
                        <a:rPr lang="en"/>
                        <a:t>Join Type</a:t>
                      </a:r>
                      <a:endParaRPr/>
                    </a:p>
                  </a:txBody>
                  <a:tcPr marL="91425" marR="91425" marT="91425" marB="91425"/>
                </a:tc>
                <a:tc>
                  <a:txBody>
                    <a:bodyPr/>
                    <a:lstStyle/>
                    <a:p>
                      <a:pPr marL="0" lvl="0" indent="0" algn="l" rtl="0">
                        <a:spcBef>
                          <a:spcPts val="0"/>
                        </a:spcBef>
                        <a:spcAft>
                          <a:spcPts val="0"/>
                        </a:spcAft>
                        <a:buNone/>
                      </a:pPr>
                      <a:r>
                        <a:rPr lang="en"/>
                        <a:t>Min Resulting Rows</a:t>
                      </a:r>
                      <a:endParaRPr/>
                    </a:p>
                  </a:txBody>
                  <a:tcPr marL="91425" marR="91425" marT="91425" marB="91425"/>
                </a:tc>
                <a:tc>
                  <a:txBody>
                    <a:bodyPr/>
                    <a:lstStyle/>
                    <a:p>
                      <a:pPr marL="0" lvl="0" indent="0" algn="l" rtl="0">
                        <a:spcBef>
                          <a:spcPts val="0"/>
                        </a:spcBef>
                        <a:spcAft>
                          <a:spcPts val="0"/>
                        </a:spcAft>
                        <a:buNone/>
                      </a:pPr>
                      <a:r>
                        <a:rPr lang="en"/>
                        <a:t>Max Resulting Rows</a:t>
                      </a:r>
                      <a:endParaRPr/>
                    </a:p>
                  </a:txBody>
                  <a:tcPr marL="91425" marR="91425" marT="91425" marB="91425"/>
                </a:tc>
                <a:extLst>
                  <a:ext uri="{0D108BD9-81ED-4DB2-BD59-A6C34878D82A}">
                    <a16:rowId xmlns:a16="http://schemas.microsoft.com/office/drawing/2014/main" val="10000"/>
                  </a:ext>
                </a:extLst>
              </a:tr>
              <a:tr h="565275">
                <a:tc>
                  <a:txBody>
                    <a:bodyPr/>
                    <a:lstStyle/>
                    <a:p>
                      <a:pPr marL="0" lvl="0" indent="0" algn="l" rtl="0">
                        <a:spcBef>
                          <a:spcPts val="0"/>
                        </a:spcBef>
                        <a:spcAft>
                          <a:spcPts val="0"/>
                        </a:spcAft>
                        <a:buNone/>
                      </a:pPr>
                      <a:r>
                        <a:rPr lang="en"/>
                        <a:t>Inner</a:t>
                      </a:r>
                      <a:endParaRPr/>
                    </a:p>
                  </a:txBody>
                  <a:tcPr marL="91425" marR="91425" marT="91425" marB="91425"/>
                </a:tc>
                <a:tc>
                  <a:txBody>
                    <a:bodyPr/>
                    <a:lstStyle/>
                    <a:p>
                      <a:pPr marL="0" lvl="0" indent="0" algn="l" rtl="0">
                        <a:spcBef>
                          <a:spcPts val="0"/>
                        </a:spcBef>
                        <a:spcAft>
                          <a:spcPts val="0"/>
                        </a:spcAft>
                        <a:buNone/>
                      </a:pPr>
                      <a:r>
                        <a:rPr lang="en"/>
                        <a:t>None</a:t>
                      </a:r>
                      <a:endParaRPr/>
                    </a:p>
                  </a:txBody>
                  <a:tcPr marL="91425" marR="91425" marT="91425" marB="91425"/>
                </a:tc>
                <a:tc>
                  <a:txBody>
                    <a:bodyPr/>
                    <a:lstStyle/>
                    <a:p>
                      <a:pPr marL="0" lvl="0" indent="0" algn="l" rtl="0">
                        <a:spcBef>
                          <a:spcPts val="0"/>
                        </a:spcBef>
                        <a:spcAft>
                          <a:spcPts val="0"/>
                        </a:spcAft>
                        <a:buNone/>
                      </a:pPr>
                      <a:r>
                        <a:rPr lang="en"/>
                        <a:t>min(n, x)</a:t>
                      </a:r>
                      <a:endParaRPr/>
                    </a:p>
                  </a:txBody>
                  <a:tcPr marL="91425" marR="91425" marT="91425" marB="91425"/>
                </a:tc>
                <a:extLst>
                  <a:ext uri="{0D108BD9-81ED-4DB2-BD59-A6C34878D82A}">
                    <a16:rowId xmlns:a16="http://schemas.microsoft.com/office/drawing/2014/main" val="10001"/>
                  </a:ext>
                </a:extLst>
              </a:tr>
              <a:tr h="565275">
                <a:tc>
                  <a:txBody>
                    <a:bodyPr/>
                    <a:lstStyle/>
                    <a:p>
                      <a:pPr marL="0" lvl="0" indent="0" algn="l" rtl="0">
                        <a:spcBef>
                          <a:spcPts val="0"/>
                        </a:spcBef>
                        <a:spcAft>
                          <a:spcPts val="0"/>
                        </a:spcAft>
                        <a:buNone/>
                      </a:pPr>
                      <a:r>
                        <a:rPr lang="en"/>
                        <a:t>Left</a:t>
                      </a:r>
                      <a:endParaRPr/>
                    </a:p>
                  </a:txBody>
                  <a:tcPr marL="91425" marR="91425" marT="91425" marB="91425"/>
                </a:tc>
                <a:tc>
                  <a:txBody>
                    <a:bodyPr/>
                    <a:lstStyle/>
                    <a:p>
                      <a:pPr marL="0" lvl="0" indent="0" algn="l" rtl="0">
                        <a:spcBef>
                          <a:spcPts val="0"/>
                        </a:spcBef>
                        <a:spcAft>
                          <a:spcPts val="0"/>
                        </a:spcAft>
                        <a:buNone/>
                      </a:pPr>
                      <a:r>
                        <a:rPr lang="en"/>
                        <a:t>n</a:t>
                      </a:r>
                      <a:endParaRPr/>
                    </a:p>
                  </a:txBody>
                  <a:tcPr marL="91425" marR="91425" marT="91425" marB="91425"/>
                </a:tc>
                <a:tc>
                  <a:txBody>
                    <a:bodyPr/>
                    <a:lstStyle/>
                    <a:p>
                      <a:pPr marL="0" lvl="0" indent="0" algn="l" rtl="0">
                        <a:spcBef>
                          <a:spcPts val="0"/>
                        </a:spcBef>
                        <a:spcAft>
                          <a:spcPts val="0"/>
                        </a:spcAft>
                        <a:buNone/>
                      </a:pPr>
                      <a:r>
                        <a:rPr lang="en"/>
                        <a:t>n * x</a:t>
                      </a:r>
                      <a:endParaRPr/>
                    </a:p>
                  </a:txBody>
                  <a:tcPr marL="91425" marR="91425" marT="91425" marB="91425"/>
                </a:tc>
                <a:extLst>
                  <a:ext uri="{0D108BD9-81ED-4DB2-BD59-A6C34878D82A}">
                    <a16:rowId xmlns:a16="http://schemas.microsoft.com/office/drawing/2014/main" val="10002"/>
                  </a:ext>
                </a:extLst>
              </a:tr>
              <a:tr h="565275">
                <a:tc>
                  <a:txBody>
                    <a:bodyPr/>
                    <a:lstStyle/>
                    <a:p>
                      <a:pPr marL="0" lvl="0" indent="0" algn="l" rtl="0">
                        <a:spcBef>
                          <a:spcPts val="0"/>
                        </a:spcBef>
                        <a:spcAft>
                          <a:spcPts val="0"/>
                        </a:spcAft>
                        <a:buNone/>
                      </a:pPr>
                      <a:r>
                        <a:rPr lang="en"/>
                        <a:t>Right</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 * n</a:t>
                      </a:r>
                      <a:endParaRPr/>
                    </a:p>
                  </a:txBody>
                  <a:tcPr marL="91425" marR="91425" marT="91425" marB="91425"/>
                </a:tc>
                <a:extLst>
                  <a:ext uri="{0D108BD9-81ED-4DB2-BD59-A6C34878D82A}">
                    <a16:rowId xmlns:a16="http://schemas.microsoft.com/office/drawing/2014/main" val="10003"/>
                  </a:ext>
                </a:extLst>
              </a:tr>
              <a:tr h="565275">
                <a:tc>
                  <a:txBody>
                    <a:bodyPr/>
                    <a:lstStyle/>
                    <a:p>
                      <a:pPr marL="0" lvl="0" indent="0" algn="l" rtl="0">
                        <a:spcBef>
                          <a:spcPts val="0"/>
                        </a:spcBef>
                        <a:spcAft>
                          <a:spcPts val="0"/>
                        </a:spcAft>
                        <a:buNone/>
                      </a:pPr>
                      <a:r>
                        <a:rPr lang="en"/>
                        <a:t>Full outer</a:t>
                      </a:r>
                      <a:endParaRPr/>
                    </a:p>
                  </a:txBody>
                  <a:tcPr marL="91425" marR="91425" marT="91425" marB="91425"/>
                </a:tc>
                <a:tc>
                  <a:txBody>
                    <a:bodyPr/>
                    <a:lstStyle/>
                    <a:p>
                      <a:pPr marL="0" lvl="0" indent="0" algn="l" rtl="0">
                        <a:spcBef>
                          <a:spcPts val="0"/>
                        </a:spcBef>
                        <a:spcAft>
                          <a:spcPts val="0"/>
                        </a:spcAft>
                        <a:buNone/>
                      </a:pPr>
                      <a:r>
                        <a:rPr lang="en"/>
                        <a:t>max(n, x)</a:t>
                      </a:r>
                      <a:endParaRPr/>
                    </a:p>
                  </a:txBody>
                  <a:tcPr marL="91425" marR="91425" marT="91425" marB="91425"/>
                </a:tc>
                <a:tc>
                  <a:txBody>
                    <a:bodyPr/>
                    <a:lstStyle/>
                    <a:p>
                      <a:pPr marL="0" lvl="0" indent="0" algn="l" rtl="0">
                        <a:spcBef>
                          <a:spcPts val="0"/>
                        </a:spcBef>
                        <a:spcAft>
                          <a:spcPts val="0"/>
                        </a:spcAft>
                        <a:buNone/>
                      </a:pPr>
                      <a:r>
                        <a:rPr lang="en"/>
                        <a:t>x * n</a:t>
                      </a:r>
                      <a:endParaRPr/>
                    </a:p>
                  </a:txBody>
                  <a:tcPr marL="91425" marR="91425" marT="91425" marB="91425"/>
                </a:tc>
                <a:extLst>
                  <a:ext uri="{0D108BD9-81ED-4DB2-BD59-A6C34878D82A}">
                    <a16:rowId xmlns:a16="http://schemas.microsoft.com/office/drawing/2014/main" val="10004"/>
                  </a:ext>
                </a:extLst>
              </a:tr>
            </a:tbl>
          </a:graphicData>
        </a:graphic>
      </p:graphicFrame>
      <p:pic>
        <p:nvPicPr>
          <p:cNvPr id="360" name="Google Shape;360;p56"/>
          <p:cNvPicPr preferRelativeResize="0"/>
          <p:nvPr/>
        </p:nvPicPr>
        <p:blipFill>
          <a:blip r:embed="rId3">
            <a:alphaModFix/>
          </a:blip>
          <a:stretch>
            <a:fillRect/>
          </a:stretch>
        </p:blipFill>
        <p:spPr>
          <a:xfrm>
            <a:off x="55850" y="1954125"/>
            <a:ext cx="4510151" cy="848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Joining Operations</a:t>
            </a:r>
            <a:endParaRPr/>
          </a:p>
        </p:txBody>
      </p:sp>
      <p:sp>
        <p:nvSpPr>
          <p:cNvPr id="366" name="Google Shape;366;p57"/>
          <p:cNvSpPr txBox="1">
            <a:spLocks noGrp="1"/>
          </p:cNvSpPr>
          <p:nvPr>
            <p:ph type="body" idx="1"/>
          </p:nvPr>
        </p:nvSpPr>
        <p:spPr>
          <a:xfrm>
            <a:off x="471900" y="1960950"/>
            <a:ext cx="3045600" cy="600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Left</a:t>
            </a:r>
            <a:endParaRPr/>
          </a:p>
        </p:txBody>
      </p:sp>
      <p:graphicFrame>
        <p:nvGraphicFramePr>
          <p:cNvPr id="367" name="Google Shape;367;p57"/>
          <p:cNvGraphicFramePr/>
          <p:nvPr/>
        </p:nvGraphicFramePr>
        <p:xfrm>
          <a:off x="390675" y="2661225"/>
          <a:ext cx="3892600" cy="2000375"/>
        </p:xfrm>
        <a:graphic>
          <a:graphicData uri="http://schemas.openxmlformats.org/drawingml/2006/table">
            <a:tbl>
              <a:tblPr>
                <a:noFill/>
                <a:tableStyleId>{AD3872B1-C5CC-4649-BCA2-499ECE4A83D3}</a:tableStyleId>
              </a:tblPr>
              <a:tblGrid>
                <a:gridCol w="973150">
                  <a:extLst>
                    <a:ext uri="{9D8B030D-6E8A-4147-A177-3AD203B41FA5}">
                      <a16:colId xmlns:a16="http://schemas.microsoft.com/office/drawing/2014/main" val="20000"/>
                    </a:ext>
                  </a:extLst>
                </a:gridCol>
                <a:gridCol w="973150">
                  <a:extLst>
                    <a:ext uri="{9D8B030D-6E8A-4147-A177-3AD203B41FA5}">
                      <a16:colId xmlns:a16="http://schemas.microsoft.com/office/drawing/2014/main" val="20001"/>
                    </a:ext>
                  </a:extLst>
                </a:gridCol>
                <a:gridCol w="973150">
                  <a:extLst>
                    <a:ext uri="{9D8B030D-6E8A-4147-A177-3AD203B41FA5}">
                      <a16:colId xmlns:a16="http://schemas.microsoft.com/office/drawing/2014/main" val="20002"/>
                    </a:ext>
                  </a:extLst>
                </a:gridCol>
                <a:gridCol w="973150">
                  <a:extLst>
                    <a:ext uri="{9D8B030D-6E8A-4147-A177-3AD203B41FA5}">
                      <a16:colId xmlns:a16="http://schemas.microsoft.com/office/drawing/2014/main" val="20003"/>
                    </a:ext>
                  </a:extLst>
                </a:gridCol>
              </a:tblGrid>
              <a:tr h="4000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Key</a:t>
                      </a:r>
                      <a:endParaRPr/>
                    </a:p>
                  </a:txBody>
                  <a:tcPr marL="91425" marR="91425" marT="91425" marB="91425"/>
                </a:tc>
                <a:extLst>
                  <a:ext uri="{0D108BD9-81ED-4DB2-BD59-A6C34878D82A}">
                    <a16:rowId xmlns:a16="http://schemas.microsoft.com/office/drawing/2014/main" val="10000"/>
                  </a:ext>
                </a:extLst>
              </a:tr>
              <a:tr h="400075">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A0</a:t>
                      </a:r>
                      <a:endParaRPr/>
                    </a:p>
                  </a:txBody>
                  <a:tcPr marL="91425" marR="91425" marT="91425" marB="91425"/>
                </a:tc>
                <a:tc>
                  <a:txBody>
                    <a:bodyPr/>
                    <a:lstStyle/>
                    <a:p>
                      <a:pPr marL="0" lvl="0" indent="0" algn="l" rtl="0">
                        <a:spcBef>
                          <a:spcPts val="0"/>
                        </a:spcBef>
                        <a:spcAft>
                          <a:spcPts val="0"/>
                        </a:spcAft>
                        <a:buNone/>
                      </a:pPr>
                      <a:r>
                        <a:rPr lang="en"/>
                        <a:t>B0</a:t>
                      </a:r>
                      <a:endParaRPr/>
                    </a:p>
                  </a:txBody>
                  <a:tcPr marL="91425" marR="91425" marT="91425" marB="91425"/>
                </a:tc>
                <a:tc>
                  <a:txBody>
                    <a:bodyPr/>
                    <a:lstStyle/>
                    <a:p>
                      <a:pPr marL="0" lvl="0" indent="0" algn="l" rtl="0">
                        <a:spcBef>
                          <a:spcPts val="0"/>
                        </a:spcBef>
                        <a:spcAft>
                          <a:spcPts val="0"/>
                        </a:spcAft>
                        <a:buNone/>
                      </a:pPr>
                      <a:r>
                        <a:rPr lang="en"/>
                        <a:t>K0</a:t>
                      </a:r>
                      <a:endParaRPr/>
                    </a:p>
                  </a:txBody>
                  <a:tcPr marL="91425" marR="91425" marT="91425" marB="91425"/>
                </a:tc>
                <a:extLst>
                  <a:ext uri="{0D108BD9-81ED-4DB2-BD59-A6C34878D82A}">
                    <a16:rowId xmlns:a16="http://schemas.microsoft.com/office/drawing/2014/main" val="10001"/>
                  </a:ext>
                </a:extLst>
              </a:tr>
              <a:tr h="40007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A1</a:t>
                      </a:r>
                      <a:endParaRPr/>
                    </a:p>
                  </a:txBody>
                  <a:tcPr marL="91425" marR="91425" marT="91425" marB="91425"/>
                </a:tc>
                <a:tc>
                  <a:txBody>
                    <a:bodyPr/>
                    <a:lstStyle/>
                    <a:p>
                      <a:pPr marL="0" lvl="0" indent="0" algn="l" rtl="0">
                        <a:spcBef>
                          <a:spcPts val="0"/>
                        </a:spcBef>
                        <a:spcAft>
                          <a:spcPts val="0"/>
                        </a:spcAft>
                        <a:buNone/>
                      </a:pPr>
                      <a:r>
                        <a:rPr lang="en"/>
                        <a:t>B1</a:t>
                      </a:r>
                      <a:endParaRPr/>
                    </a:p>
                  </a:txBody>
                  <a:tcPr marL="91425" marR="91425" marT="91425" marB="91425"/>
                </a:tc>
                <a:tc>
                  <a:txBody>
                    <a:bodyPr/>
                    <a:lstStyle/>
                    <a:p>
                      <a:pPr marL="0" lvl="0" indent="0" algn="l" rtl="0">
                        <a:spcBef>
                          <a:spcPts val="0"/>
                        </a:spcBef>
                        <a:spcAft>
                          <a:spcPts val="0"/>
                        </a:spcAft>
                        <a:buNone/>
                      </a:pPr>
                      <a:r>
                        <a:rPr lang="en"/>
                        <a:t>K1</a:t>
                      </a:r>
                      <a:endParaRPr/>
                    </a:p>
                  </a:txBody>
                  <a:tcPr marL="91425" marR="91425" marT="91425" marB="91425"/>
                </a:tc>
                <a:extLst>
                  <a:ext uri="{0D108BD9-81ED-4DB2-BD59-A6C34878D82A}">
                    <a16:rowId xmlns:a16="http://schemas.microsoft.com/office/drawing/2014/main" val="10002"/>
                  </a:ext>
                </a:extLst>
              </a:tr>
              <a:tr h="40007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A2</a:t>
                      </a:r>
                      <a:endParaRPr/>
                    </a:p>
                  </a:txBody>
                  <a:tcPr marL="91425" marR="91425" marT="91425" marB="91425"/>
                </a:tc>
                <a:tc>
                  <a:txBody>
                    <a:bodyPr/>
                    <a:lstStyle/>
                    <a:p>
                      <a:pPr marL="0" lvl="0" indent="0" algn="l" rtl="0">
                        <a:spcBef>
                          <a:spcPts val="0"/>
                        </a:spcBef>
                        <a:spcAft>
                          <a:spcPts val="0"/>
                        </a:spcAft>
                        <a:buNone/>
                      </a:pPr>
                      <a:r>
                        <a:rPr lang="en"/>
                        <a:t>B2</a:t>
                      </a:r>
                      <a:endParaRPr/>
                    </a:p>
                  </a:txBody>
                  <a:tcPr marL="91425" marR="91425" marT="91425" marB="91425"/>
                </a:tc>
                <a:tc>
                  <a:txBody>
                    <a:bodyPr/>
                    <a:lstStyle/>
                    <a:p>
                      <a:pPr marL="0" lvl="0" indent="0" algn="l" rtl="0">
                        <a:spcBef>
                          <a:spcPts val="0"/>
                        </a:spcBef>
                        <a:spcAft>
                          <a:spcPts val="0"/>
                        </a:spcAft>
                        <a:buNone/>
                      </a:pPr>
                      <a:r>
                        <a:rPr lang="en"/>
                        <a:t>K2</a:t>
                      </a:r>
                      <a:endParaRPr/>
                    </a:p>
                  </a:txBody>
                  <a:tcPr marL="91425" marR="91425" marT="91425" marB="91425"/>
                </a:tc>
                <a:extLst>
                  <a:ext uri="{0D108BD9-81ED-4DB2-BD59-A6C34878D82A}">
                    <a16:rowId xmlns:a16="http://schemas.microsoft.com/office/drawing/2014/main" val="10003"/>
                  </a:ext>
                </a:extLst>
              </a:tr>
              <a:tr h="4000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A3</a:t>
                      </a:r>
                      <a:endParaRPr/>
                    </a:p>
                  </a:txBody>
                  <a:tcPr marL="91425" marR="91425" marT="91425" marB="91425"/>
                </a:tc>
                <a:tc>
                  <a:txBody>
                    <a:bodyPr/>
                    <a:lstStyle/>
                    <a:p>
                      <a:pPr marL="0" lvl="0" indent="0" algn="l" rtl="0">
                        <a:spcBef>
                          <a:spcPts val="0"/>
                        </a:spcBef>
                        <a:spcAft>
                          <a:spcPts val="0"/>
                        </a:spcAft>
                        <a:buNone/>
                      </a:pPr>
                      <a:r>
                        <a:rPr lang="en"/>
                        <a:t>B3</a:t>
                      </a:r>
                      <a:endParaRPr/>
                    </a:p>
                  </a:txBody>
                  <a:tcPr marL="91425" marR="91425" marT="91425" marB="91425"/>
                </a:tc>
                <a:tc>
                  <a:txBody>
                    <a:bodyPr/>
                    <a:lstStyle/>
                    <a:p>
                      <a:pPr marL="0" lvl="0" indent="0" algn="l" rtl="0">
                        <a:spcBef>
                          <a:spcPts val="0"/>
                        </a:spcBef>
                        <a:spcAft>
                          <a:spcPts val="0"/>
                        </a:spcAft>
                        <a:buNone/>
                      </a:pPr>
                      <a:r>
                        <a:rPr lang="en"/>
                        <a:t>K3</a:t>
                      </a:r>
                      <a:endParaRPr/>
                    </a:p>
                  </a:txBody>
                  <a:tcPr marL="91425" marR="91425" marT="91425" marB="91425"/>
                </a:tc>
                <a:extLst>
                  <a:ext uri="{0D108BD9-81ED-4DB2-BD59-A6C34878D82A}">
                    <a16:rowId xmlns:a16="http://schemas.microsoft.com/office/drawing/2014/main" val="10004"/>
                  </a:ext>
                </a:extLst>
              </a:tr>
            </a:tbl>
          </a:graphicData>
        </a:graphic>
      </p:graphicFrame>
      <p:sp>
        <p:nvSpPr>
          <p:cNvPr id="368" name="Google Shape;368;p57"/>
          <p:cNvSpPr txBox="1">
            <a:spLocks noGrp="1"/>
          </p:cNvSpPr>
          <p:nvPr>
            <p:ph type="body" idx="1"/>
          </p:nvPr>
        </p:nvSpPr>
        <p:spPr>
          <a:xfrm>
            <a:off x="5453750" y="1931900"/>
            <a:ext cx="3045600" cy="600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Right</a:t>
            </a:r>
            <a:endParaRPr/>
          </a:p>
        </p:txBody>
      </p:sp>
      <p:graphicFrame>
        <p:nvGraphicFramePr>
          <p:cNvPr id="369" name="Google Shape;369;p57"/>
          <p:cNvGraphicFramePr/>
          <p:nvPr/>
        </p:nvGraphicFramePr>
        <p:xfrm>
          <a:off x="4946800" y="2661225"/>
          <a:ext cx="3892600" cy="2000375"/>
        </p:xfrm>
        <a:graphic>
          <a:graphicData uri="http://schemas.openxmlformats.org/drawingml/2006/table">
            <a:tbl>
              <a:tblPr>
                <a:noFill/>
                <a:tableStyleId>{AD3872B1-C5CC-4649-BCA2-499ECE4A83D3}</a:tableStyleId>
              </a:tblPr>
              <a:tblGrid>
                <a:gridCol w="973150">
                  <a:extLst>
                    <a:ext uri="{9D8B030D-6E8A-4147-A177-3AD203B41FA5}">
                      <a16:colId xmlns:a16="http://schemas.microsoft.com/office/drawing/2014/main" val="20000"/>
                    </a:ext>
                  </a:extLst>
                </a:gridCol>
                <a:gridCol w="973150">
                  <a:extLst>
                    <a:ext uri="{9D8B030D-6E8A-4147-A177-3AD203B41FA5}">
                      <a16:colId xmlns:a16="http://schemas.microsoft.com/office/drawing/2014/main" val="20001"/>
                    </a:ext>
                  </a:extLst>
                </a:gridCol>
                <a:gridCol w="973150">
                  <a:extLst>
                    <a:ext uri="{9D8B030D-6E8A-4147-A177-3AD203B41FA5}">
                      <a16:colId xmlns:a16="http://schemas.microsoft.com/office/drawing/2014/main" val="20002"/>
                    </a:ext>
                  </a:extLst>
                </a:gridCol>
                <a:gridCol w="973150">
                  <a:extLst>
                    <a:ext uri="{9D8B030D-6E8A-4147-A177-3AD203B41FA5}">
                      <a16:colId xmlns:a16="http://schemas.microsoft.com/office/drawing/2014/main" val="20003"/>
                    </a:ext>
                  </a:extLst>
                </a:gridCol>
              </a:tblGrid>
              <a:tr h="4000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C</a:t>
                      </a:r>
                      <a:endParaRPr/>
                    </a:p>
                  </a:txBody>
                  <a:tcPr marL="91425" marR="91425" marT="91425" marB="91425"/>
                </a:tc>
                <a:tc>
                  <a:txBody>
                    <a:bodyPr/>
                    <a:lstStyle/>
                    <a:p>
                      <a:pPr marL="0" lvl="0" indent="0" algn="l" rtl="0">
                        <a:spcBef>
                          <a:spcPts val="0"/>
                        </a:spcBef>
                        <a:spcAft>
                          <a:spcPts val="0"/>
                        </a:spcAft>
                        <a:buNone/>
                      </a:pPr>
                      <a:r>
                        <a:rPr lang="en"/>
                        <a:t>D</a:t>
                      </a:r>
                      <a:endParaRPr/>
                    </a:p>
                  </a:txBody>
                  <a:tcPr marL="91425" marR="91425" marT="91425" marB="91425"/>
                </a:tc>
                <a:tc>
                  <a:txBody>
                    <a:bodyPr/>
                    <a:lstStyle/>
                    <a:p>
                      <a:pPr marL="0" lvl="0" indent="0" algn="l" rtl="0">
                        <a:spcBef>
                          <a:spcPts val="0"/>
                        </a:spcBef>
                        <a:spcAft>
                          <a:spcPts val="0"/>
                        </a:spcAft>
                        <a:buNone/>
                      </a:pPr>
                      <a:r>
                        <a:rPr lang="en"/>
                        <a:t>Key</a:t>
                      </a:r>
                      <a:endParaRPr/>
                    </a:p>
                  </a:txBody>
                  <a:tcPr marL="91425" marR="91425" marT="91425" marB="91425"/>
                </a:tc>
                <a:extLst>
                  <a:ext uri="{0D108BD9-81ED-4DB2-BD59-A6C34878D82A}">
                    <a16:rowId xmlns:a16="http://schemas.microsoft.com/office/drawing/2014/main" val="10000"/>
                  </a:ext>
                </a:extLst>
              </a:tr>
              <a:tr h="400075">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C0</a:t>
                      </a:r>
                      <a:endParaRPr/>
                    </a:p>
                  </a:txBody>
                  <a:tcPr marL="91425" marR="91425" marT="91425" marB="91425"/>
                </a:tc>
                <a:tc>
                  <a:txBody>
                    <a:bodyPr/>
                    <a:lstStyle/>
                    <a:p>
                      <a:pPr marL="0" lvl="0" indent="0" algn="l" rtl="0">
                        <a:spcBef>
                          <a:spcPts val="0"/>
                        </a:spcBef>
                        <a:spcAft>
                          <a:spcPts val="0"/>
                        </a:spcAft>
                        <a:buNone/>
                      </a:pPr>
                      <a:r>
                        <a:rPr lang="en"/>
                        <a:t>D0</a:t>
                      </a:r>
                      <a:endParaRPr/>
                    </a:p>
                  </a:txBody>
                  <a:tcPr marL="91425" marR="91425" marT="91425" marB="91425"/>
                </a:tc>
                <a:tc>
                  <a:txBody>
                    <a:bodyPr/>
                    <a:lstStyle/>
                    <a:p>
                      <a:pPr marL="0" lvl="0" indent="0" algn="l" rtl="0">
                        <a:spcBef>
                          <a:spcPts val="0"/>
                        </a:spcBef>
                        <a:spcAft>
                          <a:spcPts val="0"/>
                        </a:spcAft>
                        <a:buNone/>
                      </a:pPr>
                      <a:r>
                        <a:rPr lang="en"/>
                        <a:t>K0</a:t>
                      </a:r>
                      <a:endParaRPr/>
                    </a:p>
                  </a:txBody>
                  <a:tcPr marL="91425" marR="91425" marT="91425" marB="91425"/>
                </a:tc>
                <a:extLst>
                  <a:ext uri="{0D108BD9-81ED-4DB2-BD59-A6C34878D82A}">
                    <a16:rowId xmlns:a16="http://schemas.microsoft.com/office/drawing/2014/main" val="10001"/>
                  </a:ext>
                </a:extLst>
              </a:tr>
              <a:tr h="40007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C1</a:t>
                      </a:r>
                      <a:endParaRPr/>
                    </a:p>
                  </a:txBody>
                  <a:tcPr marL="91425" marR="91425" marT="91425" marB="91425"/>
                </a:tc>
                <a:tc>
                  <a:txBody>
                    <a:bodyPr/>
                    <a:lstStyle/>
                    <a:p>
                      <a:pPr marL="0" lvl="0" indent="0" algn="l" rtl="0">
                        <a:spcBef>
                          <a:spcPts val="0"/>
                        </a:spcBef>
                        <a:spcAft>
                          <a:spcPts val="0"/>
                        </a:spcAft>
                        <a:buNone/>
                      </a:pPr>
                      <a:r>
                        <a:rPr lang="en"/>
                        <a:t>D1</a:t>
                      </a:r>
                      <a:endParaRPr/>
                    </a:p>
                  </a:txBody>
                  <a:tcPr marL="91425" marR="91425" marT="91425" marB="91425"/>
                </a:tc>
                <a:tc>
                  <a:txBody>
                    <a:bodyPr/>
                    <a:lstStyle/>
                    <a:p>
                      <a:pPr marL="0" lvl="0" indent="0" algn="l" rtl="0">
                        <a:spcBef>
                          <a:spcPts val="0"/>
                        </a:spcBef>
                        <a:spcAft>
                          <a:spcPts val="0"/>
                        </a:spcAft>
                        <a:buNone/>
                      </a:pPr>
                      <a:r>
                        <a:rPr lang="en"/>
                        <a:t>K1</a:t>
                      </a:r>
                      <a:endParaRPr/>
                    </a:p>
                  </a:txBody>
                  <a:tcPr marL="91425" marR="91425" marT="91425" marB="91425"/>
                </a:tc>
                <a:extLst>
                  <a:ext uri="{0D108BD9-81ED-4DB2-BD59-A6C34878D82A}">
                    <a16:rowId xmlns:a16="http://schemas.microsoft.com/office/drawing/2014/main" val="10002"/>
                  </a:ext>
                </a:extLst>
              </a:tr>
              <a:tr h="40007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D2</a:t>
                      </a:r>
                      <a:endParaRPr/>
                    </a:p>
                  </a:txBody>
                  <a:tcPr marL="91425" marR="91425" marT="91425" marB="91425"/>
                </a:tc>
                <a:tc>
                  <a:txBody>
                    <a:bodyPr/>
                    <a:lstStyle/>
                    <a:p>
                      <a:pPr marL="0" lvl="0" indent="0" algn="l" rtl="0">
                        <a:spcBef>
                          <a:spcPts val="0"/>
                        </a:spcBef>
                        <a:spcAft>
                          <a:spcPts val="0"/>
                        </a:spcAft>
                        <a:buNone/>
                      </a:pPr>
                      <a:r>
                        <a:rPr lang="en"/>
                        <a:t>K2</a:t>
                      </a:r>
                      <a:endParaRPr/>
                    </a:p>
                  </a:txBody>
                  <a:tcPr marL="91425" marR="91425" marT="91425" marB="91425"/>
                </a:tc>
                <a:extLst>
                  <a:ext uri="{0D108BD9-81ED-4DB2-BD59-A6C34878D82A}">
                    <a16:rowId xmlns:a16="http://schemas.microsoft.com/office/drawing/2014/main" val="10003"/>
                  </a:ext>
                </a:extLst>
              </a:tr>
              <a:tr h="4000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tc>
                  <a:txBody>
                    <a:bodyPr/>
                    <a:lstStyle/>
                    <a:p>
                      <a:pPr marL="0" lvl="0" indent="0" algn="l" rtl="0">
                        <a:spcBef>
                          <a:spcPts val="0"/>
                        </a:spcBef>
                        <a:spcAft>
                          <a:spcPts val="0"/>
                        </a:spcAft>
                        <a:buNone/>
                      </a:pPr>
                      <a:r>
                        <a:rPr lang="en"/>
                        <a:t>D3</a:t>
                      </a:r>
                      <a:endParaRPr/>
                    </a:p>
                  </a:txBody>
                  <a:tcPr marL="91425" marR="91425" marT="91425" marB="91425"/>
                </a:tc>
                <a:tc>
                  <a:txBody>
                    <a:bodyPr/>
                    <a:lstStyle/>
                    <a:p>
                      <a:pPr marL="0" lvl="0" indent="0" algn="l" rtl="0">
                        <a:spcBef>
                          <a:spcPts val="0"/>
                        </a:spcBef>
                        <a:spcAft>
                          <a:spcPts val="0"/>
                        </a:spcAft>
                        <a:buNone/>
                      </a:pPr>
                      <a:r>
                        <a:rPr lang="en"/>
                        <a:t>K3</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Joining in R</a:t>
            </a:r>
            <a:endParaRPr/>
          </a:p>
        </p:txBody>
      </p:sp>
      <p:sp>
        <p:nvSpPr>
          <p:cNvPr id="375" name="Google Shape;375;p5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See CSP571_Lecture2.R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Concatenate Data</a:t>
            </a:r>
            <a:endParaRPr/>
          </a:p>
        </p:txBody>
      </p:sp>
      <p:sp>
        <p:nvSpPr>
          <p:cNvPr id="381" name="Google Shape;381;p59"/>
          <p:cNvSpPr txBox="1">
            <a:spLocks noGrp="1"/>
          </p:cNvSpPr>
          <p:nvPr>
            <p:ph type="body" idx="1"/>
          </p:nvPr>
        </p:nvSpPr>
        <p:spPr>
          <a:xfrm>
            <a:off x="223325" y="1842450"/>
            <a:ext cx="8470800" cy="278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See CSP571_Lecture2.R</a:t>
            </a:r>
            <a:endParaRPr/>
          </a:p>
          <a:p>
            <a:pPr marL="0" lvl="0" indent="0" algn="l" rtl="0">
              <a:spcBef>
                <a:spcPts val="1600"/>
              </a:spcBef>
              <a:spcAft>
                <a:spcPts val="16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Dates and Times in R</a:t>
            </a:r>
            <a:endParaRPr/>
          </a:p>
        </p:txBody>
      </p:sp>
      <p:sp>
        <p:nvSpPr>
          <p:cNvPr id="387" name="Google Shape;387;p6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Unix time (aka POSIX time aka Epoch time) is a very commonly used date and time format</a:t>
            </a:r>
            <a:endParaRPr/>
          </a:p>
          <a:p>
            <a:pPr marL="457200" lvl="0" indent="-342900" algn="l" rtl="0">
              <a:spcBef>
                <a:spcPts val="0"/>
              </a:spcBef>
              <a:spcAft>
                <a:spcPts val="0"/>
              </a:spcAft>
              <a:buSzPts val="1800"/>
              <a:buChar char="●"/>
            </a:pPr>
            <a:r>
              <a:rPr lang="en"/>
              <a:t>Measured as number of seconds that have elapsed since midnight Jan 1, 1970</a:t>
            </a:r>
            <a:endParaRPr/>
          </a:p>
          <a:p>
            <a:pPr marL="914400" lvl="1" indent="-317500" algn="l" rtl="0">
              <a:spcBef>
                <a:spcPts val="0"/>
              </a:spcBef>
              <a:spcAft>
                <a:spcPts val="0"/>
              </a:spcAft>
              <a:buSzPts val="1400"/>
              <a:buChar char="○"/>
            </a:pPr>
            <a:r>
              <a:rPr lang="en"/>
              <a:t>Minus leap seconds</a:t>
            </a:r>
            <a:endParaRPr/>
          </a:p>
          <a:p>
            <a:pPr marL="457200" lvl="0" indent="-342900" algn="l" rtl="0">
              <a:spcBef>
                <a:spcPts val="0"/>
              </a:spcBef>
              <a:spcAft>
                <a:spcPts val="0"/>
              </a:spcAft>
              <a:buSzPts val="1800"/>
              <a:buChar char="●"/>
            </a:pPr>
            <a:r>
              <a:rPr lang="en"/>
              <a:t>R stores dates and times using this format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Dates and Times in R</a:t>
            </a:r>
            <a:endParaRPr/>
          </a:p>
        </p:txBody>
      </p:sp>
      <p:sp>
        <p:nvSpPr>
          <p:cNvPr id="393" name="Google Shape;393;p61"/>
          <p:cNvSpPr txBox="1">
            <a:spLocks noGrp="1"/>
          </p:cNvSpPr>
          <p:nvPr>
            <p:ph type="body" idx="1"/>
          </p:nvPr>
        </p:nvSpPr>
        <p:spPr>
          <a:xfrm>
            <a:off x="149300" y="1787650"/>
            <a:ext cx="6595200" cy="32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CAUTION!!!!</a:t>
            </a:r>
            <a:endParaRPr/>
          </a:p>
          <a:p>
            <a:pPr marL="0" lvl="0" indent="0" algn="l" rtl="0">
              <a:spcBef>
                <a:spcPts val="1600"/>
              </a:spcBef>
              <a:spcAft>
                <a:spcPts val="0"/>
              </a:spcAft>
              <a:buNone/>
            </a:pPr>
            <a:r>
              <a:rPr lang="en"/>
              <a:t>Date and time math is extremely complicated</a:t>
            </a:r>
            <a:endParaRPr/>
          </a:p>
          <a:p>
            <a:pPr marL="0" lvl="0" indent="0" algn="l" rtl="0">
              <a:spcBef>
                <a:spcPts val="1600"/>
              </a:spcBef>
              <a:spcAft>
                <a:spcPts val="0"/>
              </a:spcAft>
              <a:buNone/>
            </a:pPr>
            <a:r>
              <a:rPr lang="en"/>
              <a:t>Not recommended to implement your own tools for this</a:t>
            </a:r>
            <a:endParaRPr/>
          </a:p>
          <a:p>
            <a:pPr marL="0" lvl="0" indent="0" algn="l" rtl="0">
              <a:spcBef>
                <a:spcPts val="1600"/>
              </a:spcBef>
              <a:spcAft>
                <a:spcPts val="0"/>
              </a:spcAft>
              <a:buNone/>
            </a:pPr>
            <a:r>
              <a:rPr lang="en"/>
              <a:t>Leverage existing tools and libraries!</a:t>
            </a:r>
            <a:endParaRPr/>
          </a:p>
          <a:p>
            <a:pPr marL="0" lvl="0" indent="0" algn="l" rtl="0">
              <a:spcBef>
                <a:spcPts val="1600"/>
              </a:spcBef>
              <a:spcAft>
                <a:spcPts val="1600"/>
              </a:spcAft>
              <a:buNone/>
            </a:pPr>
            <a:endParaRPr/>
          </a:p>
        </p:txBody>
      </p:sp>
      <p:pic>
        <p:nvPicPr>
          <p:cNvPr id="394" name="Google Shape;394;p61"/>
          <p:cNvPicPr preferRelativeResize="0"/>
          <p:nvPr/>
        </p:nvPicPr>
        <p:blipFill>
          <a:blip r:embed="rId3">
            <a:alphaModFix/>
          </a:blip>
          <a:stretch>
            <a:fillRect/>
          </a:stretch>
        </p:blipFill>
        <p:spPr>
          <a:xfrm>
            <a:off x="6875575" y="1919063"/>
            <a:ext cx="2095500"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Describing Data</a:t>
            </a:r>
            <a:endParaRPr/>
          </a:p>
        </p:txBody>
      </p:sp>
      <p:sp>
        <p:nvSpPr>
          <p:cNvPr id="93" name="Google Shape;93;p17"/>
          <p:cNvSpPr txBox="1">
            <a:spLocks noGrp="1"/>
          </p:cNvSpPr>
          <p:nvPr>
            <p:ph type="body" idx="1"/>
          </p:nvPr>
        </p:nvSpPr>
        <p:spPr>
          <a:xfrm>
            <a:off x="471900" y="1919075"/>
            <a:ext cx="8222100" cy="148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Observation: Single unit of data collected at a given time. This is typically each row in a data table (ie one instance of the plymouth satellite).</a:t>
            </a:r>
            <a:endParaRPr/>
          </a:p>
          <a:p>
            <a:pPr marL="457200" lvl="0" indent="-342900" algn="l" rtl="0">
              <a:spcBef>
                <a:spcPts val="0"/>
              </a:spcBef>
              <a:spcAft>
                <a:spcPts val="0"/>
              </a:spcAft>
              <a:buSzPts val="1800"/>
              <a:buChar char="●"/>
            </a:pPr>
            <a:r>
              <a:rPr lang="en"/>
              <a:t>Variable: A set of variables describing some aspect across all observations (ie weight). </a:t>
            </a:r>
            <a:endParaRPr/>
          </a:p>
        </p:txBody>
      </p:sp>
      <p:pic>
        <p:nvPicPr>
          <p:cNvPr id="94" name="Google Shape;94;p17"/>
          <p:cNvPicPr preferRelativeResize="0"/>
          <p:nvPr/>
        </p:nvPicPr>
        <p:blipFill>
          <a:blip r:embed="rId3">
            <a:alphaModFix/>
          </a:blip>
          <a:stretch>
            <a:fillRect/>
          </a:stretch>
        </p:blipFill>
        <p:spPr>
          <a:xfrm>
            <a:off x="766636" y="3305375"/>
            <a:ext cx="7632638" cy="1740925"/>
          </a:xfrm>
          <a:prstGeom prst="rect">
            <a:avLst/>
          </a:prstGeom>
          <a:noFill/>
          <a:ln>
            <a:noFill/>
          </a:ln>
        </p:spPr>
      </p:pic>
      <p:sp>
        <p:nvSpPr>
          <p:cNvPr id="95" name="Google Shape;95;p17"/>
          <p:cNvSpPr/>
          <p:nvPr/>
        </p:nvSpPr>
        <p:spPr>
          <a:xfrm>
            <a:off x="3932750" y="3252288"/>
            <a:ext cx="539100" cy="1847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766625" y="3775900"/>
            <a:ext cx="7779300" cy="24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is date math so hard?</a:t>
            </a:r>
            <a:endParaRPr/>
          </a:p>
        </p:txBody>
      </p:sp>
      <p:sp>
        <p:nvSpPr>
          <p:cNvPr id="400" name="Google Shape;400;p62"/>
          <p:cNvSpPr txBox="1">
            <a:spLocks noGrp="1"/>
          </p:cNvSpPr>
          <p:nvPr>
            <p:ph type="body" idx="1"/>
          </p:nvPr>
        </p:nvSpPr>
        <p:spPr>
          <a:xfrm>
            <a:off x="59825" y="1771200"/>
            <a:ext cx="4707300" cy="322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Length of a year is not an integer</a:t>
            </a:r>
            <a:endParaRPr/>
          </a:p>
          <a:p>
            <a:pPr marL="457200" lvl="0" indent="-342900" algn="l" rtl="0">
              <a:spcBef>
                <a:spcPts val="0"/>
              </a:spcBef>
              <a:spcAft>
                <a:spcPts val="0"/>
              </a:spcAft>
              <a:buSzPts val="1800"/>
              <a:buChar char="●"/>
            </a:pPr>
            <a:r>
              <a:rPr lang="en"/>
              <a:t>Leap years</a:t>
            </a:r>
            <a:endParaRPr/>
          </a:p>
          <a:p>
            <a:pPr marL="457200" lvl="0" indent="-342900" algn="l" rtl="0">
              <a:spcBef>
                <a:spcPts val="0"/>
              </a:spcBef>
              <a:spcAft>
                <a:spcPts val="0"/>
              </a:spcAft>
              <a:buSzPts val="1800"/>
              <a:buChar char="●"/>
            </a:pPr>
            <a:r>
              <a:rPr lang="en"/>
              <a:t>Leap seconds</a:t>
            </a:r>
            <a:endParaRPr/>
          </a:p>
          <a:p>
            <a:pPr marL="457200" lvl="0" indent="-342900" algn="l" rtl="0">
              <a:spcBef>
                <a:spcPts val="0"/>
              </a:spcBef>
              <a:spcAft>
                <a:spcPts val="0"/>
              </a:spcAft>
              <a:buSzPts val="1800"/>
              <a:buChar char="●"/>
            </a:pPr>
            <a:r>
              <a:rPr lang="en"/>
              <a:t>Skipped days</a:t>
            </a:r>
            <a:endParaRPr/>
          </a:p>
          <a:p>
            <a:pPr marL="914400" lvl="1" indent="-317500" algn="l" rtl="0">
              <a:spcBef>
                <a:spcPts val="0"/>
              </a:spcBef>
              <a:spcAft>
                <a:spcPts val="0"/>
              </a:spcAft>
              <a:buSzPts val="1400"/>
              <a:buChar char="○"/>
            </a:pPr>
            <a:r>
              <a:rPr lang="en"/>
              <a:t>Samoa skipped a day!</a:t>
            </a:r>
            <a:endParaRPr/>
          </a:p>
          <a:p>
            <a:pPr marL="457200" lvl="0" indent="-342900" algn="l" rtl="0">
              <a:spcBef>
                <a:spcPts val="0"/>
              </a:spcBef>
              <a:spcAft>
                <a:spcPts val="0"/>
              </a:spcAft>
              <a:buSzPts val="1800"/>
              <a:buChar char="●"/>
            </a:pPr>
            <a:r>
              <a:rPr lang="en"/>
              <a:t>Months durations are inconsistent</a:t>
            </a:r>
            <a:endParaRPr/>
          </a:p>
          <a:p>
            <a:pPr marL="457200" lvl="0" indent="-342900" algn="l" rtl="0">
              <a:spcBef>
                <a:spcPts val="0"/>
              </a:spcBef>
              <a:spcAft>
                <a:spcPts val="0"/>
              </a:spcAft>
              <a:buSzPts val="1800"/>
              <a:buChar char="●"/>
            </a:pPr>
            <a:r>
              <a:rPr lang="en"/>
              <a:t>Time zones</a:t>
            </a:r>
            <a:endParaRPr/>
          </a:p>
          <a:p>
            <a:pPr marL="457200" lvl="0" indent="-342900" algn="l" rtl="0">
              <a:spcBef>
                <a:spcPts val="0"/>
              </a:spcBef>
              <a:spcAft>
                <a:spcPts val="0"/>
              </a:spcAft>
              <a:buSzPts val="1800"/>
              <a:buChar char="●"/>
            </a:pPr>
            <a:r>
              <a:rPr lang="en"/>
              <a:t>Daylight savings time</a:t>
            </a:r>
            <a:endParaRPr/>
          </a:p>
          <a:p>
            <a:pPr marL="914400" lvl="1" indent="-317500" algn="l" rtl="0">
              <a:spcBef>
                <a:spcPts val="0"/>
              </a:spcBef>
              <a:spcAft>
                <a:spcPts val="0"/>
              </a:spcAft>
              <a:buSzPts val="1400"/>
              <a:buChar char="○"/>
            </a:pPr>
            <a:r>
              <a:rPr lang="en"/>
              <a:t>Not everyone does it</a:t>
            </a:r>
            <a:endParaRPr/>
          </a:p>
          <a:p>
            <a:pPr marL="914400" lvl="1" indent="-317500" algn="l" rtl="0">
              <a:spcBef>
                <a:spcPts val="0"/>
              </a:spcBef>
              <a:spcAft>
                <a:spcPts val="0"/>
              </a:spcAft>
              <a:buSzPts val="1400"/>
              <a:buChar char="○"/>
            </a:pPr>
            <a:r>
              <a:rPr lang="en"/>
              <a:t>Some do it after different times!</a:t>
            </a:r>
            <a:endParaRPr/>
          </a:p>
          <a:p>
            <a:pPr marL="914400" lvl="1" indent="-317500" algn="l" rtl="0">
              <a:spcBef>
                <a:spcPts val="0"/>
              </a:spcBef>
              <a:spcAft>
                <a:spcPts val="0"/>
              </a:spcAft>
              <a:buSzPts val="1400"/>
              <a:buChar char="○"/>
            </a:pPr>
            <a:r>
              <a:rPr lang="en"/>
              <a:t>Started at different times</a:t>
            </a:r>
            <a:endParaRPr/>
          </a:p>
          <a:p>
            <a:pPr marL="457200" marR="0" lvl="0" indent="0" algn="l" rtl="0">
              <a:lnSpc>
                <a:spcPct val="115000"/>
              </a:lnSpc>
              <a:spcBef>
                <a:spcPts val="1600"/>
              </a:spcBef>
              <a:spcAft>
                <a:spcPts val="1600"/>
              </a:spcAft>
              <a:buNone/>
            </a:pPr>
            <a:endParaRPr/>
          </a:p>
        </p:txBody>
      </p:sp>
      <p:sp>
        <p:nvSpPr>
          <p:cNvPr id="401" name="Google Shape;401;p62"/>
          <p:cNvSpPr txBox="1"/>
          <p:nvPr/>
        </p:nvSpPr>
        <p:spPr>
          <a:xfrm>
            <a:off x="4576075" y="1753575"/>
            <a:ext cx="4492500" cy="2885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Precision needed</a:t>
            </a:r>
            <a:endParaRPr sz="1800">
              <a:solidFill>
                <a:schemeClr val="lt2"/>
              </a:solidFill>
              <a:latin typeface="Roboto"/>
              <a:ea typeface="Roboto"/>
              <a:cs typeface="Roboto"/>
              <a:sym typeface="Roboto"/>
            </a:endParaRPr>
          </a:p>
          <a:p>
            <a:pPr marL="914400" lvl="1" indent="-317500" algn="l" rtl="0">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Seconds?</a:t>
            </a:r>
            <a:endParaRPr>
              <a:solidFill>
                <a:schemeClr val="lt2"/>
              </a:solidFill>
              <a:latin typeface="Roboto"/>
              <a:ea typeface="Roboto"/>
              <a:cs typeface="Roboto"/>
              <a:sym typeface="Roboto"/>
            </a:endParaRPr>
          </a:p>
          <a:p>
            <a:pPr marL="914400" lvl="1" indent="-317500" algn="l" rtl="0">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Milliseconds?</a:t>
            </a:r>
            <a:endParaRPr>
              <a:solidFill>
                <a:schemeClr val="lt2"/>
              </a:solidFill>
              <a:latin typeface="Roboto"/>
              <a:ea typeface="Roboto"/>
              <a:cs typeface="Roboto"/>
              <a:sym typeface="Roboto"/>
            </a:endParaRPr>
          </a:p>
          <a:p>
            <a:pPr marL="457200" lvl="0" indent="-342900" algn="l" rtl="0">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Changes in time zones</a:t>
            </a:r>
            <a:endParaRPr sz="1800">
              <a:solidFill>
                <a:schemeClr val="lt2"/>
              </a:solidFill>
              <a:latin typeface="Roboto"/>
              <a:ea typeface="Roboto"/>
              <a:cs typeface="Roboto"/>
              <a:sym typeface="Roboto"/>
            </a:endParaRPr>
          </a:p>
          <a:p>
            <a:pPr marL="457200" lvl="0" indent="-342900" algn="l" rtl="0">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Political Challenges</a:t>
            </a:r>
            <a:endParaRPr sz="1800">
              <a:solidFill>
                <a:schemeClr val="lt2"/>
              </a:solidFill>
              <a:latin typeface="Roboto"/>
              <a:ea typeface="Roboto"/>
              <a:cs typeface="Roboto"/>
              <a:sym typeface="Roboto"/>
            </a:endParaRPr>
          </a:p>
          <a:p>
            <a:pPr marL="914400" lvl="1" indent="-317500" algn="l" rtl="0">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Israel and Palestine disagree on time zones in SAME location</a:t>
            </a:r>
            <a:endParaRPr>
              <a:solidFill>
                <a:schemeClr val="lt2"/>
              </a:solidFill>
              <a:latin typeface="Roboto"/>
              <a:ea typeface="Roboto"/>
              <a:cs typeface="Roboto"/>
              <a:sym typeface="Roboto"/>
            </a:endParaRPr>
          </a:p>
          <a:p>
            <a:pPr marL="457200" lvl="0" indent="-342900" algn="l" rtl="0">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Julian versus Gregorian calendar!</a:t>
            </a:r>
            <a:endParaRPr/>
          </a:p>
          <a:p>
            <a:pPr marL="0" lvl="0" indent="0" algn="l" rtl="0">
              <a:lnSpc>
                <a:spcPct val="115000"/>
              </a:lnSpc>
              <a:spcBef>
                <a:spcPts val="1600"/>
              </a:spcBef>
              <a:spcAft>
                <a:spcPts val="0"/>
              </a:spcAft>
              <a:buNone/>
            </a:pPr>
            <a:r>
              <a:rPr lang="en" sz="1800" u="sng">
                <a:solidFill>
                  <a:schemeClr val="accent5"/>
                </a:solidFill>
                <a:latin typeface="Roboto"/>
                <a:ea typeface="Roboto"/>
                <a:cs typeface="Roboto"/>
                <a:sym typeface="Roboto"/>
                <a:hlinkClick r:id="rId3"/>
              </a:rPr>
              <a:t>Excellent Video</a:t>
            </a:r>
            <a:r>
              <a:rPr lang="en" sz="1800">
                <a:solidFill>
                  <a:schemeClr val="lt2"/>
                </a:solidFill>
                <a:latin typeface="Roboto"/>
                <a:ea typeface="Roboto"/>
                <a:cs typeface="Roboto"/>
                <a:sym typeface="Roboto"/>
              </a:rPr>
              <a:t> </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(worth ten minutes of your time)</a:t>
            </a:r>
            <a:endParaRPr sz="1800">
              <a:solidFill>
                <a:schemeClr val="lt2"/>
              </a:solidFill>
              <a:latin typeface="Roboto"/>
              <a:ea typeface="Roboto"/>
              <a:cs typeface="Roboto"/>
              <a:sym typeface="Roboto"/>
            </a:endParaRPr>
          </a:p>
          <a:p>
            <a:pPr marL="0" lvl="0" indent="0" algn="l" rtl="0">
              <a:spcBef>
                <a:spcPts val="160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is date math so hard? ...</a:t>
            </a:r>
            <a:endParaRPr/>
          </a:p>
        </p:txBody>
      </p:sp>
      <p:sp>
        <p:nvSpPr>
          <p:cNvPr id="407" name="Google Shape;407;p63"/>
          <p:cNvSpPr txBox="1">
            <a:spLocks noGrp="1"/>
          </p:cNvSpPr>
          <p:nvPr>
            <p:ph type="body" idx="1"/>
          </p:nvPr>
        </p:nvSpPr>
        <p:spPr>
          <a:xfrm>
            <a:off x="471900" y="3212800"/>
            <a:ext cx="8222100" cy="1670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Japanese calendars revert back to year 1 with the ascension of a new emperor</a:t>
            </a:r>
            <a:endParaRPr/>
          </a:p>
          <a:p>
            <a:pPr marL="457200" lvl="0" indent="-342900" algn="l" rtl="0">
              <a:spcBef>
                <a:spcPts val="0"/>
              </a:spcBef>
              <a:spcAft>
                <a:spcPts val="0"/>
              </a:spcAft>
              <a:buSzPts val="1800"/>
              <a:buChar char="●"/>
            </a:pPr>
            <a:r>
              <a:rPr lang="en"/>
              <a:t>Example of difficulties with datetimes</a:t>
            </a:r>
            <a:endParaRPr/>
          </a:p>
        </p:txBody>
      </p:sp>
      <p:pic>
        <p:nvPicPr>
          <p:cNvPr id="408" name="Google Shape;408;p63"/>
          <p:cNvPicPr preferRelativeResize="0"/>
          <p:nvPr/>
        </p:nvPicPr>
        <p:blipFill>
          <a:blip r:embed="rId3">
            <a:alphaModFix/>
          </a:blip>
          <a:stretch>
            <a:fillRect/>
          </a:stretch>
        </p:blipFill>
        <p:spPr>
          <a:xfrm>
            <a:off x="3069510" y="1440875"/>
            <a:ext cx="5929139" cy="17719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 Dates and Times</a:t>
            </a:r>
            <a:endParaRPr/>
          </a:p>
        </p:txBody>
      </p:sp>
      <p:sp>
        <p:nvSpPr>
          <p:cNvPr id="414" name="Google Shape;414;p64"/>
          <p:cNvSpPr txBox="1">
            <a:spLocks noGrp="1"/>
          </p:cNvSpPr>
          <p:nvPr>
            <p:ph type="body" idx="1"/>
          </p:nvPr>
        </p:nvSpPr>
        <p:spPr>
          <a:xfrm>
            <a:off x="223325" y="1842450"/>
            <a:ext cx="8470800" cy="278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See CSP571_Lecture2.R</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Variables</a:t>
            </a:r>
            <a:endParaRPr/>
          </a:p>
        </p:txBody>
      </p:sp>
      <p:sp>
        <p:nvSpPr>
          <p:cNvPr id="102" name="Google Shape;102;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Variables can be classified a number of different ways (not necessarily mutually exclusive)</a:t>
            </a:r>
            <a:endParaRPr/>
          </a:p>
          <a:p>
            <a:pPr marL="457200" lvl="0" indent="-342900" algn="l" rtl="0">
              <a:spcBef>
                <a:spcPts val="0"/>
              </a:spcBef>
              <a:spcAft>
                <a:spcPts val="0"/>
              </a:spcAft>
              <a:buSzPts val="1800"/>
              <a:buChar char="●"/>
            </a:pPr>
            <a:r>
              <a:rPr lang="en"/>
              <a:t>Discrete versus continuous</a:t>
            </a:r>
            <a:endParaRPr/>
          </a:p>
          <a:p>
            <a:pPr marL="914400" lvl="1" indent="-317500" algn="l" rtl="0">
              <a:spcBef>
                <a:spcPts val="0"/>
              </a:spcBef>
              <a:spcAft>
                <a:spcPts val="0"/>
              </a:spcAft>
              <a:buSzPts val="1400"/>
              <a:buChar char="○"/>
            </a:pPr>
            <a:r>
              <a:rPr lang="en"/>
              <a:t>Discrete variable: A variable that takes a fixed number of values (car model)</a:t>
            </a:r>
            <a:endParaRPr/>
          </a:p>
          <a:p>
            <a:pPr marL="914400" lvl="1" indent="-317500" algn="l" rtl="0">
              <a:spcBef>
                <a:spcPts val="0"/>
              </a:spcBef>
              <a:spcAft>
                <a:spcPts val="0"/>
              </a:spcAft>
              <a:buSzPts val="1400"/>
              <a:buChar char="○"/>
            </a:pPr>
            <a:r>
              <a:rPr lang="en"/>
              <a:t>Continuous variable: A variable that takes an infinite number of values (height)</a:t>
            </a: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460950" y="7108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Variables</a:t>
            </a:r>
            <a:endParaRPr/>
          </a:p>
        </p:txBody>
      </p:sp>
      <p:sp>
        <p:nvSpPr>
          <p:cNvPr id="108" name="Google Shape;108;p19"/>
          <p:cNvSpPr txBox="1">
            <a:spLocks noGrp="1"/>
          </p:cNvSpPr>
          <p:nvPr>
            <p:ph type="body" idx="1"/>
          </p:nvPr>
        </p:nvSpPr>
        <p:spPr>
          <a:xfrm>
            <a:off x="100525" y="15662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Variables classified according to scale</a:t>
            </a:r>
            <a:endParaRPr/>
          </a:p>
          <a:p>
            <a:pPr marL="914400" lvl="1" indent="-317500" algn="l" rtl="0">
              <a:spcBef>
                <a:spcPts val="0"/>
              </a:spcBef>
              <a:spcAft>
                <a:spcPts val="0"/>
              </a:spcAft>
              <a:buSzPts val="1400"/>
              <a:buChar char="○"/>
            </a:pPr>
            <a:r>
              <a:rPr lang="en"/>
              <a:t>Nominal/Categorical scale: Fixed number of values, cannot be ordered (ie hair color)</a:t>
            </a:r>
            <a:endParaRPr/>
          </a:p>
          <a:p>
            <a:pPr marL="1371600" lvl="2" indent="-317500" algn="l" rtl="0">
              <a:spcBef>
                <a:spcPts val="0"/>
              </a:spcBef>
              <a:spcAft>
                <a:spcPts val="0"/>
              </a:spcAft>
              <a:buSzPts val="1400"/>
              <a:buChar char="■"/>
            </a:pPr>
            <a:r>
              <a:rPr lang="en"/>
              <a:t>Caution: Avoid imposing order to nominal variables without verifying your assumptions</a:t>
            </a:r>
            <a:endParaRPr/>
          </a:p>
          <a:p>
            <a:pPr marL="914400" lvl="1" indent="-317500" algn="l" rtl="0">
              <a:spcBef>
                <a:spcPts val="0"/>
              </a:spcBef>
              <a:spcAft>
                <a:spcPts val="0"/>
              </a:spcAft>
              <a:buSzPts val="1400"/>
              <a:buChar char="○"/>
            </a:pPr>
            <a:r>
              <a:rPr lang="en"/>
              <a:t>Ordinal scale: Fixed number of values, can be ordered (ie: low income, medium income, high income). Impossible to determine the magnitude of the difference (ie cannot subtract medium income from low income)</a:t>
            </a:r>
            <a:endParaRPr/>
          </a:p>
          <a:p>
            <a:pPr marL="914400" lvl="1" indent="-317500" algn="l" rtl="0">
              <a:spcBef>
                <a:spcPts val="0"/>
              </a:spcBef>
              <a:spcAft>
                <a:spcPts val="0"/>
              </a:spcAft>
              <a:buSzPts val="1400"/>
              <a:buChar char="○"/>
            </a:pPr>
            <a:r>
              <a:rPr lang="en"/>
              <a:t>Interval scale: A variable such that interval values between the variables can be compared. An interval variable is similar to an ordinal variable, except that the intervals between the values of the interval variable are equally spaced. However, the variable CANNOT be compared on a ratio scale (ie: temperature on Fahrenheit scale). A value of zero does NOT mean there is none of this.</a:t>
            </a:r>
            <a:endParaRPr/>
          </a:p>
          <a:p>
            <a:pPr marL="914400" lvl="1" indent="-317500" algn="l" rtl="0">
              <a:spcBef>
                <a:spcPts val="0"/>
              </a:spcBef>
              <a:spcAft>
                <a:spcPts val="0"/>
              </a:spcAft>
              <a:buSzPts val="1400"/>
              <a:buChar char="○"/>
            </a:pPr>
            <a:r>
              <a:rPr lang="en"/>
              <a:t>Ratio scale: A variable where the intervals and the ratios can be compared (ie: temperature Kelvin). A value of 0 means there is none of this.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Variables</a:t>
            </a:r>
            <a:endParaRPr/>
          </a:p>
        </p:txBody>
      </p:sp>
      <p:sp>
        <p:nvSpPr>
          <p:cNvPr id="114" name="Google Shape;114;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Other classifications of variables and key terms</a:t>
            </a:r>
            <a:endParaRPr/>
          </a:p>
          <a:p>
            <a:pPr marL="914400" lvl="1" indent="-317500" algn="l" rtl="0">
              <a:spcBef>
                <a:spcPts val="0"/>
              </a:spcBef>
              <a:spcAft>
                <a:spcPts val="0"/>
              </a:spcAft>
              <a:buSzPts val="1400"/>
              <a:buChar char="○"/>
            </a:pPr>
            <a:r>
              <a:rPr lang="en"/>
              <a:t>Dichotomous: A variable that can contain only two values (ie: On or Off)</a:t>
            </a:r>
            <a:endParaRPr/>
          </a:p>
          <a:p>
            <a:pPr marL="914400" lvl="1" indent="-317500" algn="l" rtl="0">
              <a:spcBef>
                <a:spcPts val="0"/>
              </a:spcBef>
              <a:spcAft>
                <a:spcPts val="0"/>
              </a:spcAft>
              <a:buSzPts val="1400"/>
              <a:buChar char="○"/>
            </a:pPr>
            <a:r>
              <a:rPr lang="en"/>
              <a:t>Binary: A dichotomous variable that is encoded as 0 or 1 (ie: On = 0, Off = 1)</a:t>
            </a:r>
            <a:endParaRPr/>
          </a:p>
          <a:p>
            <a:pPr marL="914400" lvl="1" indent="-317500" algn="l" rtl="0">
              <a:spcBef>
                <a:spcPts val="0"/>
              </a:spcBef>
              <a:spcAft>
                <a:spcPts val="0"/>
              </a:spcAft>
              <a:buSzPts val="1400"/>
              <a:buChar char="○"/>
            </a:pPr>
            <a:r>
              <a:rPr lang="en"/>
              <a:t>Primary key: A variable that is a unique identifier for a particular record. (ie: SSN may be the primary key for describing a citizen, customerId may be the primary key for describing a customer in a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Variables</a:t>
            </a:r>
            <a:endParaRPr/>
          </a:p>
        </p:txBody>
      </p:sp>
      <p:sp>
        <p:nvSpPr>
          <p:cNvPr id="120" name="Google Shape;120;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See CSP571_Lecture2.R</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2970</Words>
  <Application>Microsoft Office PowerPoint</Application>
  <PresentationFormat>On-screen Show (16:9)</PresentationFormat>
  <Paragraphs>329</Paragraphs>
  <Slides>52</Slides>
  <Notes>52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Roboto</vt:lpstr>
      <vt:lpstr>Arial</vt:lpstr>
      <vt:lpstr>Material</vt:lpstr>
      <vt:lpstr>CSP/MATH 571 Lecture 2</vt:lpstr>
      <vt:lpstr>Reading in Data</vt:lpstr>
      <vt:lpstr>Reading in Data</vt:lpstr>
      <vt:lpstr>Describing Data</vt:lpstr>
      <vt:lpstr>Describing Data</vt:lpstr>
      <vt:lpstr>Types of Variables</vt:lpstr>
      <vt:lpstr>Types of Variables</vt:lpstr>
      <vt:lpstr>Types of Variables</vt:lpstr>
      <vt:lpstr>Types of Variables</vt:lpstr>
      <vt:lpstr>Describing Data</vt:lpstr>
      <vt:lpstr>Describing Data</vt:lpstr>
      <vt:lpstr>Describing Data</vt:lpstr>
      <vt:lpstr>Describing Data</vt:lpstr>
      <vt:lpstr>Types of Variables and Applicable Statistics</vt:lpstr>
      <vt:lpstr>Describing Data</vt:lpstr>
      <vt:lpstr>Bar Charts and Frequency Histograms</vt:lpstr>
      <vt:lpstr>Outliers</vt:lpstr>
      <vt:lpstr>Boxplots</vt:lpstr>
      <vt:lpstr>Boxplots</vt:lpstr>
      <vt:lpstr>Boxplots</vt:lpstr>
      <vt:lpstr>Shape</vt:lpstr>
      <vt:lpstr>Shape</vt:lpstr>
      <vt:lpstr>Where to Get Data?</vt:lpstr>
      <vt:lpstr>Confidence Intervals</vt:lpstr>
      <vt:lpstr>Confidence Intervals</vt:lpstr>
      <vt:lpstr>Confidence Intervals</vt:lpstr>
      <vt:lpstr>How to compute a confidence interval?</vt:lpstr>
      <vt:lpstr>Computing Confidence Intervals in R</vt:lpstr>
      <vt:lpstr>Hypothesis Tests</vt:lpstr>
      <vt:lpstr>Hypothesis Tests</vt:lpstr>
      <vt:lpstr>Hypothesis Testing</vt:lpstr>
      <vt:lpstr>Hypothesis Tests</vt:lpstr>
      <vt:lpstr>Reading in Web Data</vt:lpstr>
      <vt:lpstr>Reading in Web Data</vt:lpstr>
      <vt:lpstr>Reading in Web Data</vt:lpstr>
      <vt:lpstr>Reading in Web Data</vt:lpstr>
      <vt:lpstr>Reading in Web Data</vt:lpstr>
      <vt:lpstr>Reading in Web Data</vt:lpstr>
      <vt:lpstr>Reading in Excel Data</vt:lpstr>
      <vt:lpstr>Reading in Excel Data...</vt:lpstr>
      <vt:lpstr>Data Munging</vt:lpstr>
      <vt:lpstr>Set Operations on Data</vt:lpstr>
      <vt:lpstr>Join Operations</vt:lpstr>
      <vt:lpstr>Join Operations</vt:lpstr>
      <vt:lpstr>Joining Operations</vt:lpstr>
      <vt:lpstr>Joining in R</vt:lpstr>
      <vt:lpstr>Concatenate Data</vt:lpstr>
      <vt:lpstr>Dates and Times in R</vt:lpstr>
      <vt:lpstr>Dates and Times in R</vt:lpstr>
      <vt:lpstr>Why is date math so hard?</vt:lpstr>
      <vt:lpstr>Why is date math so hard? ...</vt:lpstr>
      <vt:lpstr>R Dates and Times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CSP/MATH 571 Lecture 2</dc:title>
  <cp:lastModifiedBy>Shouvik Sharma</cp:lastModifiedBy>
  <cp:revision>1</cp:revision>
  <dcterms:modified xsi:type="dcterms:W3CDTF">2020-02-04T02:39:31Z</dcterms:modified>
</cp:coreProperties>
</file>