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9" r:id="rId5"/>
    <p:sldId id="313" r:id="rId6"/>
    <p:sldId id="279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FF"/>
    <a:srgbClr val="FF99FF"/>
    <a:srgbClr val="FF9999"/>
    <a:srgbClr val="FFCC66"/>
    <a:srgbClr val="FFFF99"/>
    <a:srgbClr val="9999FF"/>
    <a:srgbClr val="FF9933"/>
    <a:srgbClr val="4FD1FF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6730" autoAdjust="0"/>
  </p:normalViewPr>
  <p:slideViewPr>
    <p:cSldViewPr showGuides="1">
      <p:cViewPr varScale="1">
        <p:scale>
          <a:sx n="166" d="100"/>
          <a:sy n="166" d="100"/>
        </p:scale>
        <p:origin x="1764" y="120"/>
      </p:cViewPr>
      <p:guideLst>
        <p:guide orient="horz" pos="2880"/>
        <p:guide pos="21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6AF0F-D649-4010-BF0F-E8E2612E791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33AD-C9F9-4E51-BECA-D4877988F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2DD2-2128-4DE5-9E8A-07B0595505C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1B31C-4A63-403F-8055-E609181AA0C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8469" y="677637"/>
            <a:ext cx="3293160" cy="509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65000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FD48-A303-472E-96DE-CAE91BC3300F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8E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lang="en-US" spc="-5" dirty="0"/>
              <a:t>3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544" y="830897"/>
            <a:ext cx="4333011" cy="18466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D306B-211A-4836-AA2F-902C8137C43F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5423" y="3285205"/>
            <a:ext cx="283210" cy="92333"/>
          </a:xfrm>
        </p:spPr>
        <p:txBody>
          <a:bodyPr lIns="0" tIns="0" rIns="0" bIns="0"/>
          <a:lstStyle>
            <a:lvl1pPr>
              <a:defRPr sz="600" b="1" i="0">
                <a:solidFill>
                  <a:srgbClr val="8E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lang="en-IN" spc="-5" smtClean="0"/>
              <a:t>‹#›</a:t>
            </a:fld>
            <a:r>
              <a:rPr lang="en-IN" spc="-5" dirty="0"/>
              <a:t> /</a:t>
            </a:r>
            <a:r>
              <a:rPr lang="en-IN" spc="-70" dirty="0"/>
              <a:t> </a:t>
            </a:r>
            <a:r>
              <a:rPr lang="en-IN" spc="-5" dirty="0"/>
              <a:t>31</a:t>
            </a:r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787B-E66D-4044-8644-BD0C90BBD0A8}" type="datetime1">
              <a:rPr lang="en-US" smtClean="0"/>
              <a:t>9/20/2023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8E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lang="en-US" spc="-5" dirty="0"/>
              <a:t>3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0FBB-A16D-4925-8E0C-B49DF170E3E5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8E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lang="en-US" spc="-5" dirty="0"/>
              <a:t>3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24DC-EBBC-4619-B885-142C97A91189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8E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lang="en-US" spc="-5" dirty="0"/>
              <a:t>3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82905"/>
          </a:xfrm>
          <a:custGeom>
            <a:avLst/>
            <a:gdLst/>
            <a:ahLst/>
            <a:cxnLst/>
            <a:rect l="l" t="t" r="r" b="b"/>
            <a:pathLst>
              <a:path w="4608195" h="382905">
                <a:moveTo>
                  <a:pt x="0" y="382612"/>
                </a:moveTo>
                <a:lnTo>
                  <a:pt x="4608004" y="382612"/>
                </a:lnTo>
                <a:lnTo>
                  <a:pt x="4608004" y="0"/>
                </a:lnTo>
                <a:lnTo>
                  <a:pt x="0" y="0"/>
                </a:lnTo>
                <a:lnTo>
                  <a:pt x="0" y="38261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9260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544" y="830897"/>
            <a:ext cx="4333011" cy="1016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E6421-987B-4467-9779-FA01E4D255C6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03217" y="3330870"/>
            <a:ext cx="28321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8E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lang="en-US" spc="-5" dirty="0"/>
              <a:t>3</a:t>
            </a:r>
            <a:r>
              <a:rPr spc="-5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520310" y="7515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0310" y="7388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10" y="7261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1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2"/>
          <p:cNvSpPr/>
          <p:nvPr/>
        </p:nvSpPr>
        <p:spPr>
          <a:xfrm>
            <a:off x="0" y="216916"/>
            <a:ext cx="4608195" cy="249554"/>
          </a:xfrm>
          <a:custGeom>
            <a:avLst/>
            <a:gdLst/>
            <a:ahLst/>
            <a:cxnLst/>
            <a:rect l="l" t="t" r="r" b="b"/>
            <a:pathLst>
              <a:path w="4608195" h="249554">
                <a:moveTo>
                  <a:pt x="4608004" y="0"/>
                </a:moveTo>
                <a:lnTo>
                  <a:pt x="0" y="0"/>
                </a:lnTo>
                <a:lnTo>
                  <a:pt x="0" y="249377"/>
                </a:lnTo>
                <a:lnTo>
                  <a:pt x="4608004" y="249377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/>
          <p:cNvSpPr/>
          <p:nvPr/>
        </p:nvSpPr>
        <p:spPr>
          <a:xfrm>
            <a:off x="119401" y="1466974"/>
            <a:ext cx="4432935" cy="615950"/>
          </a:xfrm>
          <a:custGeom>
            <a:avLst/>
            <a:gdLst/>
            <a:ahLst/>
            <a:cxnLst/>
            <a:rect l="l" t="t" r="r" b="b"/>
            <a:pathLst>
              <a:path w="4432935" h="615950">
                <a:moveTo>
                  <a:pt x="4432566" y="0"/>
                </a:moveTo>
                <a:lnTo>
                  <a:pt x="0" y="0"/>
                </a:lnTo>
                <a:lnTo>
                  <a:pt x="0" y="564579"/>
                </a:lnTo>
                <a:lnTo>
                  <a:pt x="4008" y="584304"/>
                </a:lnTo>
                <a:lnTo>
                  <a:pt x="14922" y="600456"/>
                </a:lnTo>
                <a:lnTo>
                  <a:pt x="31075" y="611371"/>
                </a:lnTo>
                <a:lnTo>
                  <a:pt x="50800" y="615379"/>
                </a:lnTo>
                <a:lnTo>
                  <a:pt x="4381765" y="615379"/>
                </a:lnTo>
                <a:lnTo>
                  <a:pt x="4401490" y="611371"/>
                </a:lnTo>
                <a:lnTo>
                  <a:pt x="4417643" y="600456"/>
                </a:lnTo>
                <a:lnTo>
                  <a:pt x="4428558" y="584304"/>
                </a:lnTo>
                <a:lnTo>
                  <a:pt x="4432566" y="564579"/>
                </a:lnTo>
                <a:lnTo>
                  <a:pt x="4432566" y="0"/>
                </a:lnTo>
                <a:close/>
              </a:path>
            </a:pathLst>
          </a:custGeom>
          <a:solidFill>
            <a:srgbClr val="D5A147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0"/>
          <p:cNvSpPr/>
          <p:nvPr/>
        </p:nvSpPr>
        <p:spPr>
          <a:xfrm>
            <a:off x="4520310" y="8082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1"/>
          <p:cNvSpPr/>
          <p:nvPr/>
        </p:nvSpPr>
        <p:spPr>
          <a:xfrm>
            <a:off x="4520310" y="7955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2"/>
          <p:cNvSpPr/>
          <p:nvPr/>
        </p:nvSpPr>
        <p:spPr>
          <a:xfrm>
            <a:off x="4520310" y="7828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3"/>
          <p:cNvSpPr txBox="1"/>
          <p:nvPr/>
        </p:nvSpPr>
        <p:spPr>
          <a:xfrm>
            <a:off x="91156" y="1520441"/>
            <a:ext cx="4469562" cy="534121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>
            <a:lvl1pPr>
              <a:defRPr sz="1400" b="1" i="0">
                <a:solidFill>
                  <a:srgbClr val="65000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algn="ctr">
              <a:spcBef>
                <a:spcPts val="565"/>
              </a:spcBef>
            </a:pPr>
            <a:r>
              <a:rPr lang="en-US" sz="1000" kern="0" spc="-20" dirty="0">
                <a:solidFill>
                  <a:srgbClr val="771F19"/>
                </a:solidFill>
                <a:latin typeface="Georgia" panose="02040502050405020303"/>
                <a:cs typeface="Georgia" panose="02040502050405020303"/>
              </a:rPr>
              <a:t>Plant-wide byproduct gas distribution under uncertainty in iron and </a:t>
            </a:r>
            <a:r>
              <a:rPr lang="en-US" sz="1000" kern="0" spc="-20" dirty="0" smtClean="0">
                <a:solidFill>
                  <a:srgbClr val="771F19"/>
                </a:solidFill>
                <a:latin typeface="Georgia" panose="02040502050405020303"/>
                <a:cs typeface="Georgia" panose="02040502050405020303"/>
              </a:rPr>
              <a:t>steel industry </a:t>
            </a:r>
            <a:r>
              <a:rPr lang="en-US" sz="1000" kern="0" spc="-20" dirty="0">
                <a:solidFill>
                  <a:srgbClr val="771F19"/>
                </a:solidFill>
                <a:latin typeface="Georgia" panose="02040502050405020303"/>
                <a:cs typeface="Georgia" panose="02040502050405020303"/>
              </a:rPr>
              <a:t>via quantile forecasting and robust optimization</a:t>
            </a:r>
            <a:br>
              <a:rPr lang="en-US" sz="1000" kern="0" spc="-20" dirty="0">
                <a:solidFill>
                  <a:srgbClr val="771F19"/>
                </a:solidFill>
                <a:latin typeface="Georgia" panose="02040502050405020303"/>
                <a:cs typeface="Georgia" panose="02040502050405020303"/>
              </a:rPr>
            </a:br>
            <a:endParaRPr lang="en-US" sz="1000" kern="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71650" y="3290439"/>
            <a:ext cx="3352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 </a:t>
            </a:r>
            <a:endParaRPr lang="en-IN" sz="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-5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10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4057650" cy="30091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TSRO</a:t>
            </a: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5495" y="600216"/>
            <a:ext cx="4418897" cy="16619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Decision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 ML Algorithm is used</a:t>
            </a:r>
          </a:p>
          <a:p>
            <a:pPr>
              <a:lnSpc>
                <a:spcPct val="150000"/>
              </a:lnSpc>
            </a:pPr>
            <a:endParaRPr lang="en-IN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GBDT was to develop a predictive model that could effectively forecast gas supply values while considering uncertainty and capturing complex relationships within the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T=8,P=20,Previous 8 data to predict next. With window size of 20.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6" y="2417056"/>
            <a:ext cx="1947197" cy="174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49" y="2873375"/>
            <a:ext cx="451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Model Like ARIMA(</a:t>
            </a:r>
            <a:r>
              <a:rPr lang="en-US" sz="1000" dirty="0" err="1"/>
              <a:t>AutoRegressive</a:t>
            </a:r>
            <a:r>
              <a:rPr lang="en-US" sz="1000" dirty="0"/>
              <a:t> Integrated Moving Average</a:t>
            </a:r>
            <a:r>
              <a:rPr lang="en-US" sz="1000" dirty="0" smtClean="0"/>
              <a:t>),LSTM Deep Learning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169367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-5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11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4057650" cy="30091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Optimization </a:t>
            </a: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8" y="587375"/>
            <a:ext cx="4008388" cy="11600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1450" y="1873508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where 𝝀, 𝝈,𝝓 are the </a:t>
            </a:r>
            <a:r>
              <a:rPr lang="en-US" sz="1200" dirty="0" err="1"/>
              <a:t>Lagrangian</a:t>
            </a:r>
            <a:r>
              <a:rPr lang="en-US" sz="1200" dirty="0"/>
              <a:t> multipliers of the formula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408" y="2339975"/>
            <a:ext cx="287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Uncertainty term (</a:t>
            </a:r>
            <a:r>
              <a:rPr lang="en-US" sz="1200" b="1" dirty="0" smtClean="0"/>
              <a:t>𝝓</a:t>
            </a:r>
            <a:r>
              <a:rPr lang="en-US" sz="1200" b="1" baseline="30000" dirty="0" smtClean="0"/>
              <a:t>⊤</a:t>
            </a:r>
            <a:r>
              <a:rPr lang="en-US" sz="1200" b="1" dirty="0" smtClean="0"/>
              <a:t>𝐳</a:t>
            </a:r>
            <a:r>
              <a:rPr lang="en-US" sz="1200" b="1" dirty="0"/>
              <a:t>) </a:t>
            </a:r>
            <a:r>
              <a:rPr lang="en-US" sz="1200" b="1" dirty="0" smtClean="0"/>
              <a:t> can obtain :  </a:t>
            </a:r>
            <a:endParaRPr lang="en-US" sz="12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43" y="2639918"/>
            <a:ext cx="2283402" cy="4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6144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z="800" b="1" spc="-5" dirty="0" smtClean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12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4057650" cy="30091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</a:t>
            </a: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5250" y="5111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Distribution of data </a:t>
            </a:r>
            <a:endParaRPr lang="en-US" sz="1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" y="917618"/>
            <a:ext cx="2183931" cy="1418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318" t="597" r="7171" b="4611"/>
          <a:stretch/>
        </p:blipFill>
        <p:spPr>
          <a:xfrm>
            <a:off x="2301369" y="999189"/>
            <a:ext cx="2270366" cy="13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928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z="800" b="1" spc="-5" dirty="0" smtClean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13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4057650" cy="30091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</a:t>
            </a: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5250" y="51117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Identified window </a:t>
            </a:r>
            <a:r>
              <a:rPr lang="en-US" sz="1200" b="1" dirty="0" smtClean="0"/>
              <a:t>or seasonal period (p=20 given ) </a:t>
            </a: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049"/>
          <a:stretch/>
        </p:blipFill>
        <p:spPr>
          <a:xfrm>
            <a:off x="95250" y="1393895"/>
            <a:ext cx="3657600" cy="1269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" y="1044575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Test </a:t>
            </a:r>
            <a:r>
              <a:rPr lang="en-US" sz="1200" dirty="0"/>
              <a:t>stationary  </a:t>
            </a:r>
          </a:p>
        </p:txBody>
      </p:sp>
    </p:spTree>
    <p:extLst>
      <p:ext uri="{BB962C8B-B14F-4D97-AF65-F5344CB8AC3E}">
        <p14:creationId xmlns:p14="http://schemas.microsoft.com/office/powerpoint/2010/main" val="20576858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596278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z="800" b="1" spc="-5" dirty="0" smtClean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14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4057650" cy="30091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</a:t>
            </a: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5250" y="511175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with Rolling Avg</a:t>
            </a:r>
            <a:r>
              <a:rPr lang="en-US" sz="1200" b="1" dirty="0"/>
              <a:t>.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7" y="788174"/>
            <a:ext cx="3141093" cy="15488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71650" y="2395769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BFG GAS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15870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z="800" b="1" spc="-5" dirty="0" smtClean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442926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15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4057650" cy="30091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</a:t>
            </a: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5250" y="511175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prediction BFG gas </a:t>
            </a: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46"/>
          <a:stretch/>
        </p:blipFill>
        <p:spPr>
          <a:xfrm>
            <a:off x="339090" y="823395"/>
            <a:ext cx="3694938" cy="2042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04" y="1558693"/>
            <a:ext cx="150486" cy="2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696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z="800" b="1" spc="-5" dirty="0" smtClean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95986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16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4057650" cy="30091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</a:t>
            </a: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88224" y="5056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prediction BFG gas with different quantiles  </a:t>
            </a:r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04" y="1558693"/>
            <a:ext cx="150486" cy="282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443"/>
          <a:stretch/>
        </p:blipFill>
        <p:spPr>
          <a:xfrm>
            <a:off x="365760" y="823459"/>
            <a:ext cx="3867437" cy="19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71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68259" y="3336097"/>
            <a:ext cx="295986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 smtClean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17</a:t>
            </a:fld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16"/>
          <p:cNvSpPr/>
          <p:nvPr/>
        </p:nvSpPr>
        <p:spPr>
          <a:xfrm>
            <a:off x="2321943" y="3320709"/>
            <a:ext cx="1825229" cy="131446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66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2274944" y="3285488"/>
            <a:ext cx="194938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Applied Mechanics and Biomedical </a:t>
            </a:r>
            <a:r>
              <a:rPr lang="en-US" sz="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5850" y="1649074"/>
            <a:ext cx="3524250" cy="3901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2000" b="1" spc="15" dirty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2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56535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88677"/>
            <a:ext cx="16192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Contents</a:t>
            </a:r>
            <a:endParaRPr spc="5" dirty="0"/>
          </a:p>
        </p:txBody>
      </p:sp>
      <p:sp>
        <p:nvSpPr>
          <p:cNvPr id="21" name="object 21"/>
          <p:cNvSpPr txBox="1"/>
          <p:nvPr/>
        </p:nvSpPr>
        <p:spPr>
          <a:xfrm>
            <a:off x="84112" y="516920"/>
            <a:ext cx="1611338" cy="196208"/>
          </a:xfrm>
          <a:prstGeom prst="rect">
            <a:avLst/>
          </a:prstGeom>
        </p:spPr>
        <p:txBody>
          <a:bodyPr vert="horz" wrap="square" lIns="9000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84112" y="868488"/>
            <a:ext cx="2525738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Traditional way of Optimization </a:t>
            </a:r>
            <a:endParaRPr lang="en-I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112" y="1356784"/>
            <a:ext cx="183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 DD-TSRO </a:t>
            </a:r>
            <a:endParaRPr lang="en-I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3"/>
          <p:cNvSpPr/>
          <p:nvPr/>
        </p:nvSpPr>
        <p:spPr>
          <a:xfrm>
            <a:off x="4299572" y="34771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14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 smtClean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2</a:t>
            </a:fld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21"/>
          <p:cNvSpPr txBox="1"/>
          <p:nvPr/>
        </p:nvSpPr>
        <p:spPr>
          <a:xfrm>
            <a:off x="84112" y="1876067"/>
            <a:ext cx="1154138" cy="196208"/>
          </a:xfrm>
          <a:prstGeom prst="rect">
            <a:avLst/>
          </a:prstGeom>
        </p:spPr>
        <p:txBody>
          <a:bodyPr vert="horz" wrap="square" lIns="9000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 </a:t>
            </a:r>
            <a:endParaRPr lang="en-I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12" y="2265590"/>
            <a:ext cx="298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Discussion </a:t>
            </a:r>
            <a:endParaRPr lang="en-I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12" y="2742885"/>
            <a:ext cx="210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I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-5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3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58782"/>
            <a:ext cx="2462288" cy="3142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IN" sz="1400" b="1" spc="15" dirty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About the </a:t>
            </a:r>
            <a:r>
              <a:rPr lang="en-IN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</a:t>
            </a:r>
            <a:endParaRPr lang="en-IN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5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41" t="5622" r="4808"/>
          <a:stretch/>
        </p:blipFill>
        <p:spPr>
          <a:xfrm>
            <a:off x="1714500" y="451630"/>
            <a:ext cx="2895600" cy="165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3124" y="2192902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</a:t>
            </a:r>
            <a:r>
              <a:rPr lang="en-US" sz="1200" dirty="0"/>
              <a:t>: Byproduct gas </a:t>
            </a:r>
            <a:r>
              <a:rPr lang="en-US" sz="1200" dirty="0" smtClean="0"/>
              <a:t>system</a:t>
            </a:r>
            <a:r>
              <a:rPr lang="en-US" sz="1200" baseline="30000" dirty="0" smtClean="0"/>
              <a:t>1</a:t>
            </a:r>
            <a:endParaRPr lang="en-US" sz="12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10452" y="84241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Manufacturing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Storage System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Conversion system  </a:t>
            </a:r>
            <a:endParaRPr lang="en-US" sz="12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-5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 smtClean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4</a:t>
            </a:fld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3079800" cy="30091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 of the Study?</a:t>
            </a: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01413" y="971352"/>
            <a:ext cx="441889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storage and conversion of surplus gases to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demands for steam and electricity, while minimizing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environmental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from gas emissions.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2863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-5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 smtClean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5</a:t>
            </a:fld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3079800" cy="30091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Why this study is important?</a:t>
            </a: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01413" y="810629"/>
            <a:ext cx="4418897" cy="2031325"/>
          </a:xfrm>
          <a:prstGeom prst="rect">
            <a:avLst/>
          </a:prstGeom>
          <a:solidFill>
            <a:srgbClr val="4FD1FF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Management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Accurate forecasts help optimize resource allocation, reduce costs, and ensure uninterrupted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can lead to better planning, reduced waste, and improved resource utilization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Decision-Making: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Two-Stage Robust Optimization (TSRO) model provides a framework for robust decision-making under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-5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6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3676650" cy="53617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Traditional </a:t>
            </a:r>
            <a:r>
              <a:rPr lang="en-US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ways </a:t>
            </a:r>
            <a:r>
              <a:rPr lang="en-US" sz="1400" b="1" spc="15" dirty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 Optimization </a:t>
            </a:r>
          </a:p>
          <a:p>
            <a:pPr marL="172085" marR="515620">
              <a:lnSpc>
                <a:spcPct val="103000"/>
              </a:lnSpc>
            </a:pP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5495" y="600216"/>
            <a:ext cx="4418897" cy="923330"/>
          </a:xfrm>
          <a:prstGeom prst="rect">
            <a:avLst/>
          </a:prstGeom>
          <a:solidFill>
            <a:srgbClr val="4FD1FF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Linear Programming (LP): </a:t>
            </a:r>
            <a:r>
              <a:rPr lang="en-US" sz="1200" dirty="0" smtClean="0"/>
              <a:t>Assumes </a:t>
            </a:r>
            <a:r>
              <a:rPr lang="en-US" sz="1200" dirty="0"/>
              <a:t>that all input parameters are deterministic and known precisely, doesn't account for uncertainty in supply, demand,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031" y="1738822"/>
            <a:ext cx="441889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Mixed-Integer Linear Programming (MILP):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input data and doesn't naturally handle uncertainty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436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-5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7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3676650" cy="53617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New ways </a:t>
            </a:r>
            <a:r>
              <a:rPr lang="en-US" sz="1400" b="1" spc="15" dirty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 Optimization </a:t>
            </a:r>
          </a:p>
          <a:p>
            <a:pPr marL="172085" marR="515620">
              <a:lnSpc>
                <a:spcPct val="103000"/>
              </a:lnSpc>
            </a:pP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5495" y="600216"/>
            <a:ext cx="4418897" cy="6131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Two-Stage </a:t>
            </a:r>
            <a:r>
              <a:rPr lang="en-US" sz="1200" dirty="0"/>
              <a:t>RO (TSRO) model to make ”</a:t>
            </a:r>
            <a:r>
              <a:rPr lang="en-US" sz="1200" b="1" dirty="0"/>
              <a:t>here-and-now”</a:t>
            </a:r>
            <a:r>
              <a:rPr lang="en-US" sz="1200" dirty="0"/>
              <a:t> and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”</a:t>
            </a:r>
            <a:r>
              <a:rPr lang="en-US" sz="1200" b="1" dirty="0"/>
              <a:t>wait-and-see</a:t>
            </a:r>
            <a:r>
              <a:rPr lang="en-US" sz="1200" dirty="0"/>
              <a:t>” decisions under uncertainty.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031" y="1738822"/>
            <a:ext cx="4418897" cy="6131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Data Driven Two-Stage </a:t>
            </a:r>
            <a:r>
              <a:rPr lang="en-US" sz="1200" dirty="0"/>
              <a:t>RO (DD-TSRO) model following the </a:t>
            </a:r>
            <a:r>
              <a:rPr lang="en-US" sz="1200" dirty="0" smtClean="0"/>
              <a:t>idea of </a:t>
            </a:r>
            <a:r>
              <a:rPr lang="en-US" sz="1200" dirty="0"/>
              <a:t>“</a:t>
            </a:r>
            <a:r>
              <a:rPr lang="en-US" sz="1200" b="1" dirty="0"/>
              <a:t>first quantify, then optimize</a:t>
            </a:r>
            <a:r>
              <a:rPr lang="en-US" sz="1200" dirty="0"/>
              <a:t>”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237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-5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8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3676650" cy="53617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DD-TSRO </a:t>
            </a:r>
            <a:r>
              <a:rPr lang="en-US" sz="1400" b="1" spc="15" dirty="0" smtClean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Advantages</a:t>
            </a: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72085" marR="515620">
              <a:lnSpc>
                <a:spcPct val="103000"/>
              </a:lnSpc>
            </a:pPr>
            <a:endParaRPr lang="en-US" sz="1400" b="1" spc="1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5495" y="600216"/>
            <a:ext cx="4418897" cy="1615827"/>
          </a:xfrm>
          <a:prstGeom prst="rect">
            <a:avLst/>
          </a:prstGeom>
          <a:solidFill>
            <a:srgbClr val="FFCCFF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Robustness to </a:t>
            </a:r>
            <a:r>
              <a:rPr lang="en-US" sz="1200" b="1" dirty="0" smtClean="0"/>
              <a:t>Uncertainty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 of 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decision-makers with a clearer understanding of the potential risks and trade-offs associated with different choices</a:t>
            </a:r>
            <a:endParaRPr lang="en-I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140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20310" y="666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653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641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4745"/>
            <a:ext cx="4147185" cy="131445"/>
          </a:xfrm>
          <a:custGeom>
            <a:avLst/>
            <a:gdLst/>
            <a:ahLst/>
            <a:cxnLst/>
            <a:rect l="l" t="t" r="r" b="b"/>
            <a:pathLst>
              <a:path w="4147185" h="131445">
                <a:moveTo>
                  <a:pt x="4147172" y="0"/>
                </a:moveTo>
                <a:lnTo>
                  <a:pt x="0" y="0"/>
                </a:lnTo>
                <a:lnTo>
                  <a:pt x="0" y="131254"/>
                </a:lnTo>
                <a:lnTo>
                  <a:pt x="4147172" y="131254"/>
                </a:lnTo>
                <a:lnTo>
                  <a:pt x="4147172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7172" y="3324745"/>
            <a:ext cx="461009" cy="131445"/>
          </a:xfrm>
          <a:custGeom>
            <a:avLst/>
            <a:gdLst/>
            <a:ahLst/>
            <a:cxnLst/>
            <a:rect l="l" t="t" r="r" b="b"/>
            <a:pathLst>
              <a:path w="461010" h="131445">
                <a:moveTo>
                  <a:pt x="460832" y="0"/>
                </a:moveTo>
                <a:lnTo>
                  <a:pt x="0" y="0"/>
                </a:lnTo>
                <a:lnTo>
                  <a:pt x="0" y="131254"/>
                </a:lnTo>
                <a:lnTo>
                  <a:pt x="460832" y="131254"/>
                </a:lnTo>
                <a:lnTo>
                  <a:pt x="46083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502" y="3330870"/>
            <a:ext cx="827748" cy="13144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-5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324" y="3330870"/>
            <a:ext cx="241300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600" b="1" spc="-5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9</a:t>
            </a:fld>
            <a:r>
              <a:rPr sz="600" b="1" spc="-5" dirty="0">
                <a:solidFill>
                  <a:srgbClr val="8E000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7552"/>
            <a:ext cx="4057650" cy="314253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marL="172085" marR="515620">
              <a:lnSpc>
                <a:spcPct val="103000"/>
              </a:lnSpc>
            </a:pPr>
            <a:r>
              <a:rPr lang="en-US" sz="1400" b="1" spc="15" dirty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Data-driven uncertainty quantification</a:t>
            </a:r>
          </a:p>
        </p:txBody>
      </p:sp>
      <p:sp>
        <p:nvSpPr>
          <p:cNvPr id="4" name="object 5"/>
          <p:cNvSpPr/>
          <p:nvPr/>
        </p:nvSpPr>
        <p:spPr>
          <a:xfrm>
            <a:off x="4172899" y="11009"/>
            <a:ext cx="398836" cy="394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5495" y="600216"/>
            <a:ext cx="4418897" cy="16619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Decision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 ML Algorithm is used</a:t>
            </a:r>
          </a:p>
          <a:p>
            <a:pPr>
              <a:lnSpc>
                <a:spcPct val="150000"/>
              </a:lnSpc>
            </a:pPr>
            <a:endParaRPr lang="en-IN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GBDT was to develop a predictive model that could effectively forecast gas supply values while considering uncertainty and capturing complex relationships within the data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T=8,P=20,Previous 8 data to predict next. With window size of 20.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6" y="2417056"/>
            <a:ext cx="1947197" cy="174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49" y="2873375"/>
            <a:ext cx="4512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Model Like ARIMA(</a:t>
            </a:r>
            <a:r>
              <a:rPr lang="en-US" sz="1000" dirty="0" err="1"/>
              <a:t>AutoRegressive</a:t>
            </a:r>
            <a:r>
              <a:rPr lang="en-US" sz="1000" dirty="0"/>
              <a:t> Integrated Moving Average</a:t>
            </a:r>
            <a:r>
              <a:rPr lang="en-US" sz="1000" dirty="0" smtClean="0"/>
              <a:t>),LSTM Deep Learning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56218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A7ACD"/>
      </a:hlink>
      <a:folHlink>
        <a:srgbClr val="80008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2">
      <extobjdata type="2384804F-3998-4D57-9195-F3826E402611" data="ewoJIkltZ1NldHRpbmdKc29uIiA6ICJ7XCJoZWlnaHRcIjoxMy4zOTI4NTcxNDI4NTcxNDIsXCJ3aWR0aFwiOjUzLjU3MTQyODU3MTQyODU3fSIsCgkiTGF0ZXgiIDogInIgPSAwLjUiLAoJIkxhdGV4SW1nQmFzZTY0IiA6ICJQSE4yWnlCNGJXeHVjejBpYUhSMGNEb3ZMM2QzZHk1M015NXZjbWN2TWpBd01DOXpkbWNpSUhkcFpIUm9QU0kyTGpreU9XVjRJaUJvWldsbmFIUTlJakV1TmpreVpYZ2lJSEp2YkdVOUltbHRaeUlnWm05amRYTmhZbXhsUFNKbVlXeHpaU0lnZG1sbGQwSnZlRDBpTUNBdE5qWTJJRE13TmpJdU5pQTNORGdpSUhodGJHNXpPbmhzYVc1clBTSm9kSFJ3T2k4dmQzZDNMbmN6TG05eVp5OHhPVGs1TDNoc2FXNXJJaUJoY21saExXaHBaR1JsYmowaWRISjFaU0lnYzNSNWJHVTlJblpsY25ScFkyRnNMV0ZzYVdkdU9pQXRNQzR4T0RabGVEc2diV0Y0TFhkcFpIUm9PaUE1T0NVN0lqNDhaR1ZtY3o0OGNHRjBhQ0JwWkQwaVRVcFlMVGN0VkVWWUxVa3RNVVEwTlVZaUlHUTlJazB5TVNBeU9EZFJNaklnTWprd0lESXpJREk1TlZReU9DQXpNVGRVTXpnZ016UTRWRFV6SURNNE1WUTNNeUEwTVRGVU9Ua2dORE16VkRFek1pQTBOREpSTVRZeElEUTBNaUF4T0RNZ05ETXdWREl4TkNBME1EaFVNakkxSURNNE9GRXlNamNnTXpneUlESXlPQ0F6T0RKVU1qTTJJRE00T1ZFeU9EUWdORFF4SURNME55QTBOREZJTXpVd1VUTTVPQ0EwTkRFZ05ESXlJRFF3TUZFME16QWdNemd4SURRek1DQXpOak5STkRNd0lETXpNeUEwTVRjZ016RTFWRE01TVNBeU9USlVNelkySURJNE9GRXpORFlnTWpnNElETXpOQ0F5T1RsVU16SXlJRE15T0ZFek1qSWdNemMySURNM09DQXpPVEpSTXpVMklEUXdOU0F6TkRJZ05EQTFVVEk0TmlBME1EVWdNak01SURNek1WRXlNamtnTXpFMUlESXlOQ0F5T1RoVU1Ua3dJREUyTlZFeE5UWWdNalVnTVRVeElERTJVVEV6T0NBdE1URWdNVEE0SUMweE1WRTVOU0F0TVRFZ09EY2dMVFZVTnpZZ04xUTNOQ0F4TjFFM05DQXpNQ0F4TVRRZ01UZzVWREUxTkNBek5qWlJNVFUwSURRd05TQXhNamdnTkRBMVVURXdOeUEwTURVZ09USWdNemMzVkRZNElETXhObFExTnlBeU9EQlJOVFVnTWpjNElEUXhJREkzT0VneU4xRXlNU0F5T0RRZ01qRWdNamczV2lJdlBqeHdZWFJvSUdsa1BTSk5TbGd0Tn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M0xWUkZXQzFPTFRKRklpQmtQU0pOTnpnZ05qQlJOemdnT0RRZ09UVWdNVEF5VkRFek9DQXhNakJSTVRZeUlERXlNQ0F4T0RBZ01UQTBWREU1T1NBMk1WRXhPVGtnTXpZZ01UZ3lJREU0VkRFek9TQXdWRGsySURFM1ZEYzRJRFl3V2lJdlBqeHdZWFJvSUdsa1BTSk5TbGd0TnkxVVJWZ3RUaTB6TlNJZ1pEMGlUVEUyTkNBeE5UZFJNVFkwSURFek15QXhORGdnTVRFM1ZERXdPU0F4TURGSU1UQXlVVEUwT0NBeU1pQXlNalFnTWpKUk1qazBJREl5SURNeU5pQTRNbEV6TkRVZ01URTFJRE0wTlNBeU1UQlJNelExSURNeE15QXpNVGdnTXpRNVVUSTVNaUF6T0RJZ01qWXdJRE00TWtneU5UUlJNVGMySURNNE1pQXhNellnTXpFMFVURXpNaUF6TURjZ01USTVJRE13TmxReE1UUWdNekEwVVRrM0lETXdOQ0E1TlNBek1UQlJPVE1nTXpFMElEa3pJRFE0TlZZMk1UUlJPVE1nTmpZMElEazRJRFkyTkZFeE1EQWdOalkySURFd01pQTJOalpSTVRBeklEWTJOaUF4TWpNZ05qVTRWREUzT0NBMk5ESlVNalV6SURZek5GRXpNalFnTmpNMElETTRPU0EyTmpKUk16azNJRFkyTmlBME1ESWdOalkyVVRReE1DQTJOallnTkRFd0lEWTBPRlkyTXpWUk16STRJRFV6T0NBeU1EVWdOVE00VVRFM05DQTFNemdnTVRRNUlEVTBORXd4TXprZ05UUTJWak0zTkZFeE5UZ2dNemc0SURFMk9TQXpPVFpVTWpBMUlEUXhNbFF5TlRZZ05ESXdVVE16TnlBME1qQWdNemt6SURNMU5WUTBORGtnTWpBeFVUUTBPU0F4TURrZ016ZzFJRFEwVkRJeU9TQXRNakpSTVRRNElDMHlNaUE1T1NBek1sUTFNQ0F4TlRSUk5UQWdNVGM0SURZeElERTVNbFE0TkNBeU1UQlVNVEEzSURJeE5GRXhNeklnTWpFMElERTBPQ0F4T1RkVU1UWTBJREUxTjFvaUx6NDhMMlJsWm5NK1BHY2djM1J5YjJ0bFBTSmpkWEp5Wlc1MFEyOXNiM0lpSUdacGJHdzlJbU4xY25KbGJuUkRiMnh2Y2lJZ2MzUnliMnRsTFhkcFpIUm9QU0l3SWlCMGNtRnVjMlp2Y20wOUluTmpZV3hsS0RFc0xURXBJajQ4WnlCa1lYUmhMVzF0YkMxdWIyUmxQU0p0WVhSb0lqNDhaeUJrWVhSaExXMXRiQzF1YjJSbFBTSnRhU0krUEhWelpTQmtZWFJoTFdNOUlqRkVORFZHSWlCNGJHbHVhenBvY21WbVBTSWpUVXBZTFRjdFZFVllMVWt0TVVRME5VWWlMejQ4TDJjK1BHY2daR0YwWVMxdGJXd3RibTlrWlQwaWJXOGlJSFJ5WVc1elptOXliVDBpZEhKaGJuTnNZWFJsS0RjeU9DNDRMREFwSWo0OGRYTmxJR1JoZEdFdFl6MGlNMFFpSUhoc2FXNXJPbWh5WldZOUlpTk5TbGd0TnkxVVJWZ3RUaTB6UkNJdlBqd3ZaejQ4WnlCa1lYUmhMVzF0YkMxdWIyUmxQU0p0YmlJZ2RISmhibk5tYjNKdFBTSjBjbUZ1YzJ4aGRHVW9NVGM0TkM0MkxEQXBJajQ4ZFhObElHUmhkR0V0WXowaU16QWlJSGhzYVc1ck9taHlaV1k5SWlOTlNsZ3ROeTFVUlZndFRpMHpNQ0l2UGp4MWMyVWdaR0YwWVMxalBTSXlSU0lnZUd4cGJtczZhSEpsWmowaUkwMUtXQzAzTFZSRldDMU9MVEpGSWlCMGNtRnVjMlp2Y20wOUluUnlZVzV6YkdGMFpTZzFNREFzTUNraUx6NDhkWE5sSUdSaGRHRXRZejBpTXpVaUlIaHNhVzVyT21oeVpXWTlJaU5OU2xndE55MVVSVmd0VGkwek5TSWdkSEpoYm5ObWIzSnRQU0owY21GdWMyeGhkR1VvTnpjNExEQXBJaTgrUEM5blBqd3ZaejQ4TDJjK1BDOXpkbWMrIiwKCSJSZWFsVmlld1NpemVKc29uIiA6ICJ7XCJoZWlnaHRcIjoyNjIsXCJ3aWR0aFwiOjEwNzF9Igp9Cg=="/>
    </extobj>
    <extobj name="2384804F-3998-4D57-9195-F3826E402611-3">
      <extobjdata type="2384804F-3998-4D57-9195-F3826E402611" data="ewoJIkltZ1NldHRpbmdKc29uIiA6ICJ7XCJoZWlnaHRcIjoxMy4zOTI4NTcxNDI4NTcxNDIsXCJ3aWR0aFwiOjU4LjkyODU3MTQyODU3MTQyfSIsCgkiTGF0ZXgiIDogInIgPSAwLjMuIiwKCSJMYXRleEltZ0Jhc2U2NCIgOiAiUEhOMlp5QjRiV3h1Y3owaWFIUjBjRG92TDNkM2R5NTNNeTV2Y21jdk1qQXdNQzl6ZG1jaUlIZHBaSFJvUFNJM0xqVTFPR1Y0SWlCb1pXbG5hSFE5SWpFdU5qa3laWGdpSUhKdmJHVTlJbWx0WnlJZ1ptOWpkWE5oWW14bFBTSm1ZV3h6WlNJZ2RtbGxkMEp2ZUQwaU1DQXROalkySURNek5EQXVOaUEzTkRnaUlIaHRiRzV6T25oc2FXNXJQU0pvZEhSd09pOHZkM2QzTG5jekxtOXlaeTh4T1RrNUwzaHNhVzVySWlCaGNtbGhMV2hwWkdSbGJqMGlkSEoxWlNJZ2MzUjViR1U5SW5abGNuUnBZMkZzTFdGc2FXZHVPaUF0TUM0eE9EWmxlRHNnYldGNExYZHBaSFJvT2lBNU9DVTdJajQ4WkdWbWN6NDhjR0YwYUNCcFpEMGlUVXBZTFRFdFZFVllMVWt0TVVRME5VWWlJR1E5SWsweU1TQXlPRGRSTWpJZ01qa3dJREl6SURJNU5WUXlPQ0F6TVRkVU16Z2dNelE0VkRVeklETTRNVlEzTXlBME1URlVPVGtnTkRNelZERXpNaUEwTkRKUk1UWXhJRFEwTWlBeE9ETWdORE13VkRJeE5DQTBNRGhVTWpJMUlETTRPRkV5TWpjZ016Z3lJREl5T0NBek9ESlVNak0ySURNNE9WRXlPRFFnTkRReElETTBOeUEwTkRGSU16VXdVVE01T0NBME5ERWdOREl5SURRd01GRTBNekFnTXpneElEUXpNQ0F6TmpOUk5ETXdJRE16TXlBME1UY2dNekUxVkRNNU1TQXlPVEpVTXpZMklESTRPRkV6TkRZZ01qZzRJRE16TkNBeU9UbFVNekl5SURNeU9GRXpNaklnTXpjMklETTNPQ0F6T1RKUk16VTJJRFF3TlNBek5ESWdOREExVVRJNE5pQTBNRFVnTWpNNUlETXpNVkV5TWprZ016RTFJREl5TkNBeU9UaFVNVGt3SURFMk5WRXhOVFlnTWpVZ01UVXhJREUyVVRFek9DQXRNVEVnTVRBNElDMHhNVkU1TlNBdE1URWdPRGNnTFRWVU56WWdOMVEzTkNBeE4xRTNOQ0F6TUNBeE1UUWdNVGc1VkRFMU5DQXpOalpSTVRVMElEUXdOU0F4TWpnZ05EQTFVVEV3TnlBME1EVWdPVElnTXpjM1ZEWTRJRE14TmxRMU55QXlPREJSTlRVZ01qYzRJRFF4SURJM09FZ3lOMUV5TVNBeU9EUWdNakVnTWpnM1dpSXZQanh3WVhSb0lHbGtQU0pOU2xndE1T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RXRWRVZZTFU0dE16QWlJR1E5SWswNU5pQTFPRFZSTVRVeUlEWTJOaUF5TkRrZ05qWTJVVEk1TnlBMk5qWWdNelExSURZME1GUTBNak1nTlRRNFVUUTJNQ0EwTmpVZ05EWXdJRE15TUZFME5qQWdNVFkxSURReE55QTRNMUV6T1RjZ05ERWdNell5SURFMlZETXdNU0F0TVRWVU1qVXdJQzB5TWxFeU1qUWdMVEl5SURFNU9DQXRNVFpVTVRNM0lERTJWRGd5SURnelVUTTVJREUyTlNBek9TQXpNakJSTXprZ05EazBJRGsySURVNE5WcE5Nekl4SURVNU4xRXlPVEVnTmpJNUlESTFNQ0EyTWpsUk1qQTRJRFl5T1NBeE56Z2dOVGszVVRFMU15QTFOekVnTVRRMUlEVXlOVlF4TXpjZ016TXpVVEV6TnlBeE56VWdNVFExSURFeU5WUXhPREVnTkRaUk1qQTVJREUySURJMU1DQXhObEV5T1RBZ01UWWdNekU0SURRMlVUTTBOeUEzTmlBek5UUWdNVE13VkRNMk1pQXpNek5STXpZeUlEUTNPQ0F6TlRRZ05USTBWRE15TVNBMU9UZGFJaTgrUEhCaGRHZ2dhV1E5SWsxS1dDMHhMVlJGV0MxT0xUSkZJaUJrUFNKTk56Z2dOakJSTnpnZ09EUWdPVFVnTVRBeVZERXpPQ0F4TWpCUk1UWXlJREV5TUNBeE9EQWdNVEEwVkRFNU9TQTJNVkV4T1RrZ016WWdNVGd5SURFNFZERXpPU0F3VkRrMklERTNWRGM0SURZd1dpSXZQanh3WVhSb0lHbGtQU0pOU2xndE1TMVVSVmd0VGkwek15SWdaRDBpVFRFeU55QTBOak5STVRBd0lEUTJNeUE0TlNBME9EQlVOamtnTlRJMFVUWTVJRFUzT1NBeE1UY2dOakl5VkRJek15QTJOalZSTWpZNElEWTJOU0F5TnpjZ05qWTBVVE0xTVNBMk5USWdNemt3SURZeE1WUTBNekFnTlRJeVVUUXpNQ0EwTnpBZ016azJJRFF5TVZRek1ESWdNelV3VERJNU9TQXpORGhSTWprNUlETTBOeUF6TURnZ016UTFWRE16TnlBek16WlVNemMxSURNeE5WRTBOVGNnTWpZeUlEUTFOeUF4TnpWUk5EVTNJRGsySURNNU5TQXpOMVF5TXpnZ0xUSXlVVEUxT0NBdE1qSWdNVEF3SURJeFZEUXlJREV6TUZFME1pQXhOVGdnTmpBZ01UYzFWREV3TlNBeE9UTlJNVE16SURFNU15QXhOVEVnTVRjMVZERTJPU0F4TXpCUk1UWTVJREV4T1NBeE5qWWdNVEV3VkRFMU9TQTVORlF4TkRnZ09ESlVNVE0ySURjMFZERXlOaUEzTUZReE1UZ2dOamRNTVRFMElEWTJVVEUyTlNBeU1TQXlNemdnTWpGUk1qa3pJREl4SURNeU1TQTNORkV6TXpnZ01UQTNJRE16T0NBeE56VldNVGsxVVRNek9DQXlPVEFnTWpjMElETXlNbEV5TlRrZ016STRJREl4TXlBek1qbE1NVGN4SURNek1Fd3hOamdnTXpNeVVURTJOaUF6TXpVZ01UWTJJRE0wT0ZFeE5qWWdNelkySURFM05DQXpOalpSTWpBeUlETTJOaUF5TXpJZ016Y3hVVEkyTmlBek56WWdNamswSURReE0xUXpNaklnTlRJMVZqVXpNMUV6TWpJZ05Ua3dJREk0TnlBMk1USlJNalkxSURZeU5pQXlOREFnTmpJMlVUSXdPQ0EyTWpZZ01UZ3hJRFl4TlZReE5ETWdOVGt5VkRFek1pQTFPREJJTVRNMVVURXpPQ0ExTnprZ01UUXpJRFUzT0ZReE5UTWdOVGN6VkRFMk5TQTFOalpVTVRjMUlEVTFOVlF4T0RNZ05UUXdWREU0TmlBMU1qQlJNVGcySURRNU9DQXhOeklnTkRneFZERXlOeUEwTmpO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ExUmlJZ2VHeHBibXM2YUhKbFpqMGlJMDFLV0MweExWUkZXQzFKTFRGRU5EVkdJaTgrUEM5blBqeG5JR1JoZEdFdGJXMXNMVzV2WkdVOUltMXZJaUIwY21GdWMyWnZjbTA5SW5SeVlXNXpiR0YwWlNnM01qZ3VPQ3d3S1NJK1BIVnpaU0JrWVhSaExXTTlJak5FSWlCNGJHbHVhenBvY21WbVBTSWpUVXBZTFRFdFZFVllMVTR0TTBRaUx6NDhMMmMrUEdjZ1pHRjBZUzF0Yld3dGJtOWtaVDBpYlc0aUlIUnlZVzV6Wm05eWJUMGlkSEpoYm5Oc1lYUmxLREUzT0RRdU5pd3dLU0krUEhWelpTQmtZWFJoTFdNOUlqTXdJaUI0YkdsdWF6cG9jbVZtUFNJalRVcFlMVEV0VkVWWUxVNHRNekFpTHo0OGRYTmxJR1JoZEdFdFl6MGlNa1VpSUhoc2FXNXJPbWh5WldZOUlpTk5TbGd0TVMxVVJWZ3RUaTB5UlNJZ2RISmhibk5tYjNKdFBTSjBjbUZ1YzJ4aGRHVW9OVEF3TERBcElpOCtQSFZ6WlNCa1lYUmhMV005SWpNeklpQjRiR2x1YXpwb2NtVm1QU0lqVFVwWUxURXRWRVZZTFU0dE16TWlJSFJ5WVc1elptOXliVDBpZEhKaGJuTnNZWFJsS0RjM09Dd3dLU0l2UGp3dlp6NDhaeUJrWVhSaExXMXRiQzF1YjJSbFBTSnRieUlnZEhKaGJuTm1iM0p0UFNKMGNtRnVjMnhoZEdVb016QTJNaTQyTERBcElqNDhkWE5sSUdSaGRHRXRZejBpTWtVaUlIaHNhVzVyT21oeVpXWTlJaU5OU2xndE1TMVVSVmd0VGkweVJTSXZQand2Wno0OEwyYytQQzluUGp3dmMzWm5QZz09IiwKCSJSZWFsVmlld1NpemVKc29uIiA6ICJ7XCJoZWlnaHRcIjoyNjcuODU3MTUxMDMxNDk0MTQsXCJ3aWR0aFwiOjExNzguNTcxMzk1ODc0MDIzNH0iCn0K"/>
    </extobj>
  </extobjs>
</s:customData>
</file>

<file path=customXml/itemProps1.xml><?xml version="1.0" encoding="utf-8"?>
<ds:datastoreItem xmlns:ds="http://schemas.openxmlformats.org/officeDocument/2006/customXml" ds:itemID="{947E503F-879C-44E2-965C-6832F396C0B5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9898</TotalTime>
  <Words>479</Words>
  <Application>Microsoft Office PowerPoint</Application>
  <PresentationFormat>Custom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Times New Roman</vt:lpstr>
      <vt:lpstr>Wingdings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give a technical presentation? - A Presentation on Presentation: ME6900</dc:title>
  <dc:creator>Dr. Narasimhan Swaminathan</dc:creator>
  <cp:lastModifiedBy>hi</cp:lastModifiedBy>
  <cp:revision>73</cp:revision>
  <cp:lastPrinted>2023-08-27T14:14:14Z</cp:lastPrinted>
  <dcterms:created xsi:type="dcterms:W3CDTF">2023-08-19T04:59:00Z</dcterms:created>
  <dcterms:modified xsi:type="dcterms:W3CDTF">2023-09-20T11:42:52Z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2014-09-08T11:00:00Z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2023-08-19T11:00:00Z</vt:filetime>
  </property>
  <property fmtid="{D5CDD505-2E9C-101B-9397-08002B2CF9AE}" pid="5" name="ICV">
    <vt:lpwstr>F519339AB45A4CB988799ECFA455A6E5_12</vt:lpwstr>
  </property>
  <property fmtid="{D5CDD505-2E9C-101B-9397-08002B2CF9AE}" pid="6" name="KSOProductBuildVer">
    <vt:lpwstr>1033-12.2.0.13110</vt:lpwstr>
  </property>
</Properties>
</file>