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91" r:id="rId7"/>
    <p:sldId id="271" r:id="rId8"/>
    <p:sldId id="272" r:id="rId9"/>
    <p:sldId id="278" r:id="rId10"/>
    <p:sldId id="289" r:id="rId11"/>
    <p:sldId id="290" r:id="rId12"/>
    <p:sldId id="284" r:id="rId13"/>
    <p:sldId id="285" r:id="rId14"/>
    <p:sldId id="286" r:id="rId15"/>
    <p:sldId id="287" r:id="rId16"/>
    <p:sldId id="283" r:id="rId17"/>
    <p:sldId id="292" r:id="rId18"/>
    <p:sldId id="277" r:id="rId19"/>
    <p:sldId id="274" r:id="rId20"/>
    <p:sldId id="273" r:id="rId21"/>
    <p:sldId id="280" r:id="rId22"/>
    <p:sldId id="281" r:id="rId23"/>
    <p:sldId id="282" r:id="rId24"/>
    <p:sldId id="275" r:id="rId25"/>
    <p:sldId id="293" r:id="rId26"/>
    <p:sldId id="279" r:id="rId27"/>
    <p:sldId id="294" r:id="rId28"/>
    <p:sldId id="295" r:id="rId29"/>
    <p:sldId id="276" r:id="rId30"/>
    <p:sldId id="296" r:id="rId31"/>
    <p:sldId id="297" r:id="rId32"/>
    <p:sldId id="267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59" autoAdjust="0"/>
    <p:restoredTop sz="94595" autoAdjust="0"/>
  </p:normalViewPr>
  <p:slideViewPr>
    <p:cSldViewPr>
      <p:cViewPr varScale="1">
        <p:scale>
          <a:sx n="143" d="100"/>
          <a:sy n="143" d="100"/>
        </p:scale>
        <p:origin x="-76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69" name="Picture 1" descr="I:\手写AI\C++课程\res\background-general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</p:spPr>
      </p:pic>
      <p:pic>
        <p:nvPicPr>
          <p:cNvPr id="7170" name="Picture 2" descr="I:\手写AI\C++课程\res\footer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0" y="4460191"/>
            <a:ext cx="1751755" cy="68330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:\手写AI\C++课程\res\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8"/>
            <a:ext cx="9143999" cy="5143500"/>
          </a:xfrm>
          <a:prstGeom prst="rect">
            <a:avLst/>
          </a:prstGeom>
          <a:noFill/>
        </p:spPr>
      </p:pic>
      <p:pic>
        <p:nvPicPr>
          <p:cNvPr id="2055" name="Picture 7" descr="I:\手写AI\C++课程\res\background-flow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8"/>
            <a:ext cx="6985017" cy="39290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5984" y="928676"/>
            <a:ext cx="4500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mtClean="0">
                <a:ea typeface="微软雅黑 Light" pitchFamily="34" charset="-122"/>
              </a:rPr>
              <a:t>Algo C++</a:t>
            </a:r>
          </a:p>
          <a:p>
            <a:pPr algn="ctr"/>
            <a:endParaRPr lang="en-US" altLang="zh-CN" sz="2000" smtClean="0">
              <a:ea typeface="微软雅黑 Light" pitchFamily="34" charset="-122"/>
            </a:endParaRPr>
          </a:p>
          <a:p>
            <a:pPr algn="ctr"/>
            <a:r>
              <a:rPr lang="zh-CN" altLang="en-US" sz="2000" smtClean="0">
                <a:ea typeface="微软雅黑 Light" pitchFamily="34" charset="-122"/>
              </a:rPr>
              <a:t>面向</a:t>
            </a:r>
            <a:r>
              <a:rPr lang="en-US" altLang="zh-CN" sz="2000" smtClean="0">
                <a:ea typeface="微软雅黑 Light" pitchFamily="34" charset="-122"/>
              </a:rPr>
              <a:t>AI</a:t>
            </a:r>
            <a:r>
              <a:rPr lang="zh-CN" altLang="en-US" sz="2000" smtClean="0">
                <a:ea typeface="微软雅黑 Light" pitchFamily="34" charset="-122"/>
              </a:rPr>
              <a:t>算法的</a:t>
            </a:r>
            <a:r>
              <a:rPr lang="en-US" altLang="zh-CN" sz="2000" smtClean="0">
                <a:ea typeface="微软雅黑 Light" pitchFamily="34" charset="-122"/>
              </a:rPr>
              <a:t>C++</a:t>
            </a:r>
            <a:r>
              <a:rPr lang="zh-CN" altLang="en-US" sz="2000" smtClean="0">
                <a:ea typeface="微软雅黑 Light" pitchFamily="34" charset="-122"/>
              </a:rPr>
              <a:t>课程</a:t>
            </a:r>
            <a:endParaRPr lang="zh-CN" altLang="en-US" sz="2000"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45874" y="3286130"/>
            <a:ext cx="1143008" cy="3571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给我很多钱</a:t>
            </a:r>
          </a:p>
        </p:txBody>
      </p:sp>
      <p:sp>
        <p:nvSpPr>
          <p:cNvPr id="31" name="矩形 30"/>
          <p:cNvSpPr/>
          <p:nvPr/>
        </p:nvSpPr>
        <p:spPr>
          <a:xfrm>
            <a:off x="1785918" y="2598446"/>
            <a:ext cx="1071570" cy="3571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给我钱</a:t>
            </a:r>
            <a:endParaRPr lang="en-US" altLang="zh-CN" sz="14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调度的逻辑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428874"/>
            <a:ext cx="1733545" cy="13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928662" y="895639"/>
            <a:ext cx="7167347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可以形象化为一个工人，不考虑多核，他就是个一次执行一个任务的工人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928926" y="2786064"/>
            <a:ext cx="57536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928926" y="3449028"/>
            <a:ext cx="57536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786446" y="3299478"/>
            <a:ext cx="1143008" cy="3571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给你很多钱</a:t>
            </a:r>
          </a:p>
        </p:txBody>
      </p:sp>
      <p:sp>
        <p:nvSpPr>
          <p:cNvPr id="40" name="矩形 39"/>
          <p:cNvSpPr/>
          <p:nvPr/>
        </p:nvSpPr>
        <p:spPr>
          <a:xfrm>
            <a:off x="5826490" y="2598446"/>
            <a:ext cx="1071570" cy="3571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给你钱</a:t>
            </a:r>
            <a:endParaRPr lang="en-US" altLang="zh-CN" sz="14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箭头连接符 41"/>
          <p:cNvCxnSpPr>
            <a:endCxn id="40" idx="1"/>
          </p:cNvCxnSpPr>
          <p:nvPr/>
        </p:nvCxnSpPr>
        <p:spPr>
          <a:xfrm flipV="1">
            <a:off x="5214942" y="2777041"/>
            <a:ext cx="611548" cy="9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9" idx="1"/>
          </p:cNvCxnSpPr>
          <p:nvPr/>
        </p:nvCxnSpPr>
        <p:spPr>
          <a:xfrm flipV="1">
            <a:off x="5214942" y="3478073"/>
            <a:ext cx="571504" cy="22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57356" y="1714494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给他指令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57884" y="1785932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为你执行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57356" y="4396101"/>
            <a:ext cx="61350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他只能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执行任务，但是他的速度特别特别快，一秒数亿次运算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调度的逻辑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1428742"/>
            <a:ext cx="4089581" cy="23083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现实生活中，需要大量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的场景，比如：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一台电脑多个人用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同时跑多个程序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播放音乐的同时打游戏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等等，串行的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如何解决并行的问题呢？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074" y="2714626"/>
            <a:ext cx="18261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因此引入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线程调度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调度的逻辑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000246"/>
            <a:ext cx="215563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500180"/>
            <a:ext cx="3000396" cy="269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857224" y="857238"/>
            <a:ext cx="46987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想象你是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厨师，在厨房为餐厅客人炒菜的场景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572132" y="3262631"/>
            <a:ext cx="2000264" cy="5715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2132" y="2619689"/>
            <a:ext cx="2000264" cy="5715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2132" y="1976747"/>
            <a:ext cx="2000264" cy="5715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8"/>
            <a:ext cx="3000396" cy="269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5715008" y="2048185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A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7950" y="2048185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B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8" y="2691127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C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7950" y="2691127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D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5008" y="3334069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E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57950" y="3334069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F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00892" y="2048185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G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9190" y="2048185"/>
            <a:ext cx="71526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餐桌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9190" y="2691127"/>
            <a:ext cx="71526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餐桌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9190" y="3334069"/>
            <a:ext cx="71526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餐桌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调度的逻辑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7224" y="857238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每个餐桌各自点了不同的菜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429256" y="3286130"/>
            <a:ext cx="2000264" cy="5715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9256" y="2643188"/>
            <a:ext cx="2000264" cy="5715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29256" y="2000246"/>
            <a:ext cx="2000264" cy="5715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72132" y="2071684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A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15074" y="2071684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B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2132" y="2714626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C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15074" y="2714626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D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72132" y="3357568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E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5074" y="3357568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F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16" y="2071684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G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6314" y="2071684"/>
            <a:ext cx="71526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餐桌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6314" y="2714626"/>
            <a:ext cx="71526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餐桌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6314" y="3357568"/>
            <a:ext cx="71526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餐桌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调度的逻辑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7224" y="857238"/>
            <a:ext cx="63401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厨师应该如何去制作每一份菜，使得对于客人而言，是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出餐的？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071684"/>
            <a:ext cx="215563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357554" y="4071948"/>
            <a:ext cx="23503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ACEBDFG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这才是并行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strike="sngStrike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ABG CD EF ?  </a:t>
            </a:r>
            <a:r>
              <a:rPr lang="zh-CN" altLang="en-US" sz="1600" strike="sngStrike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这是串行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429256" y="3286130"/>
            <a:ext cx="2000264" cy="5715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9256" y="2643188"/>
            <a:ext cx="2000264" cy="5715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29256" y="2000246"/>
            <a:ext cx="2000264" cy="5715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72132" y="2071684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A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15074" y="2071684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B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2132" y="2714626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C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15074" y="2714626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D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72132" y="3357568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E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5074" y="3357568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F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16" y="2071684"/>
            <a:ext cx="428628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G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6314" y="2071684"/>
            <a:ext cx="71526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餐桌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6314" y="2714626"/>
            <a:ext cx="71526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餐桌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6314" y="3357568"/>
            <a:ext cx="71526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餐桌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调度的逻辑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071684"/>
            <a:ext cx="215563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000100" y="928676"/>
            <a:ext cx="61350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厨师采用每个桌子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各出一个菜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的方式，使得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大家觉得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出餐是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0166" y="1428742"/>
            <a:ext cx="675056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但厨师需要为每个餐桌记住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第二次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为该餐桌炒菜时可以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顺序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推进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7290" y="3871751"/>
            <a:ext cx="757130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在这里，餐桌的菜品就是需要执行的代码，餐桌即线程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而餐桌的状态，则采用寄存器储存，当下一次处理该线程时，调出寄存器内的状态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寄存器储存的线程状态，称之为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现场，储存现场、恢复现场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调度的逻辑</a:t>
            </a:r>
          </a:p>
        </p:txBody>
      </p:sp>
      <p:sp>
        <p:nvSpPr>
          <p:cNvPr id="3" name="矩形 2"/>
          <p:cNvSpPr/>
          <p:nvPr/>
        </p:nvSpPr>
        <p:spPr>
          <a:xfrm>
            <a:off x="357158" y="785800"/>
            <a:ext cx="6858048" cy="3500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操作系统</a:t>
            </a:r>
            <a:endParaRPr lang="zh-CN" altLang="en-US" sz="140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214428"/>
            <a:ext cx="2071702" cy="29289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</a:p>
          <a:p>
            <a:r>
              <a:rPr lang="en-US" sz="900" smtClean="0">
                <a:solidFill>
                  <a:schemeClr val="tx1"/>
                </a:solidFill>
              </a:rPr>
              <a:t/>
            </a:r>
            <a:br>
              <a:rPr lang="en-US" sz="900" smtClean="0">
                <a:solidFill>
                  <a:schemeClr val="tx1"/>
                </a:solidFill>
              </a:rPr>
            </a:br>
            <a:r>
              <a:rPr lang="en-US" sz="1000" smtClean="0">
                <a:solidFill>
                  <a:schemeClr val="tx1"/>
                </a:solidFill>
              </a:rPr>
              <a:t>float t = x / 2.0f;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float L = std::pow(t * t - x, 2.0f);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float eps = 1e-5f;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float alpha = 0.0001f;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int iter_count = 0;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/>
            </a:r>
            <a:br>
              <a:rPr lang="en-US" sz="1000" smtClean="0">
                <a:solidFill>
                  <a:schemeClr val="tx1"/>
                </a:solidFill>
              </a:rPr>
            </a:br>
            <a:r>
              <a:rPr lang="en-US" sz="1000" smtClean="0">
                <a:solidFill>
                  <a:schemeClr val="tx1"/>
                </a:solidFill>
              </a:rPr>
              <a:t>while(L &gt; eps){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      float derivative = 2 * (t * t - x) * 2 * t;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      t = t - derivative* alpha;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      L = std::pow(t * t - x, 2.0f);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return t;</a:t>
            </a:r>
          </a:p>
        </p:txBody>
      </p:sp>
      <p:sp>
        <p:nvSpPr>
          <p:cNvPr id="5" name="矩形 4"/>
          <p:cNvSpPr/>
          <p:nvPr/>
        </p:nvSpPr>
        <p:spPr>
          <a:xfrm>
            <a:off x="1643042" y="1214428"/>
            <a:ext cx="928694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寄存器组</a:t>
            </a:r>
            <a:r>
              <a:rPr lang="en-US" altLang="zh-CN" sz="12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 sz="12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4612" y="1214428"/>
            <a:ext cx="2071702" cy="29289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</a:p>
          <a:p>
            <a:r>
              <a:rPr lang="en-US" sz="900" smtClean="0">
                <a:solidFill>
                  <a:schemeClr val="tx1"/>
                </a:solidFill>
              </a:rPr>
              <a:t/>
            </a:r>
            <a:br>
              <a:rPr lang="en-US" sz="900" smtClean="0">
                <a:solidFill>
                  <a:schemeClr val="tx1"/>
                </a:solidFill>
              </a:rPr>
            </a:br>
            <a:r>
              <a:rPr lang="en-US" sz="1000" smtClean="0">
                <a:solidFill>
                  <a:schemeClr val="tx1"/>
                </a:solidFill>
              </a:rPr>
              <a:t>float t = x / 2.0f;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float L = std::pow(t * t - x, 2.0f);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float eps = 1e-5f;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int iter_count = 0;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/>
            </a:r>
            <a:br>
              <a:rPr lang="en-US" sz="1000" smtClean="0">
                <a:solidFill>
                  <a:schemeClr val="tx1"/>
                </a:solidFill>
              </a:rPr>
            </a:br>
            <a:r>
              <a:rPr lang="en-US" sz="1000" smtClean="0">
                <a:solidFill>
                  <a:schemeClr val="tx1"/>
                </a:solidFill>
              </a:rPr>
              <a:t>while(L &gt; eps){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    float first_derivative = 2 * (t * t - x) * 2 * t;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    float second_derivative = 4 * t * 2 * t + 4 * (t * t - x);</a:t>
            </a:r>
            <a:br>
              <a:rPr lang="en-US" sz="1000" smtClean="0">
                <a:solidFill>
                  <a:schemeClr val="tx1"/>
                </a:solidFill>
              </a:rPr>
            </a:br>
            <a:r>
              <a:rPr lang="en-US" sz="1000" smtClean="0">
                <a:solidFill>
                  <a:schemeClr val="tx1"/>
                </a:solidFill>
              </a:rPr>
              <a:t>    t = t - first_derivative / second_derivative;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    L = std::pow(t * t - x, 2.0f);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857620" y="1214428"/>
            <a:ext cx="928694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寄存器组</a:t>
            </a:r>
            <a:r>
              <a:rPr lang="en-US" altLang="zh-CN" sz="12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 sz="12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628" y="1214428"/>
            <a:ext cx="2071702" cy="29289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</a:p>
          <a:p>
            <a:r>
              <a:rPr lang="en-US" sz="900" smtClean="0">
                <a:solidFill>
                  <a:schemeClr val="tx1"/>
                </a:solidFill>
              </a:rPr>
              <a:t/>
            </a:r>
            <a:br>
              <a:rPr lang="en-US" sz="900" smtClean="0">
                <a:solidFill>
                  <a:schemeClr val="tx1"/>
                </a:solidFill>
              </a:rPr>
            </a:br>
            <a:r>
              <a:rPr lang="en-US" sz="1000" smtClean="0">
                <a:solidFill>
                  <a:schemeClr val="tx1"/>
                </a:solidFill>
              </a:rPr>
              <a:t>float t = x / 2.0f;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float L = std::pow(t * t - x, 2.0f);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float eps = 1e-5f;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float alpha = 0.0001f;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int iter_count = 0;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/>
            </a:r>
            <a:br>
              <a:rPr lang="en-US" sz="1000" smtClean="0">
                <a:solidFill>
                  <a:schemeClr val="tx1"/>
                </a:solidFill>
              </a:rPr>
            </a:br>
            <a:r>
              <a:rPr lang="en-US" sz="1000" smtClean="0">
                <a:solidFill>
                  <a:schemeClr val="tx1"/>
                </a:solidFill>
              </a:rPr>
              <a:t>while(L &gt; eps){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      float derivative = 2 * (t * t - x) * 2 * t;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      t = t - derivative* alpha;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      L = std::pow(t * t - x, 2.0f);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return t;</a:t>
            </a:r>
          </a:p>
        </p:txBody>
      </p:sp>
      <p:sp>
        <p:nvSpPr>
          <p:cNvPr id="9" name="矩形 8"/>
          <p:cNvSpPr/>
          <p:nvPr/>
        </p:nvSpPr>
        <p:spPr>
          <a:xfrm>
            <a:off x="6143636" y="1214428"/>
            <a:ext cx="928694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寄存器组</a:t>
            </a:r>
            <a:r>
              <a:rPr lang="en-US" altLang="zh-CN" sz="12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  <a:endParaRPr lang="zh-CN" altLang="en-US" sz="12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472" y="1928808"/>
            <a:ext cx="1143008" cy="428628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30462" y="1928808"/>
            <a:ext cx="214314" cy="1428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4162" y="2533682"/>
            <a:ext cx="1850714" cy="609572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629826" y="2533682"/>
            <a:ext cx="214314" cy="1428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14942" y="2656536"/>
            <a:ext cx="1785950" cy="500066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987280" y="2643188"/>
            <a:ext cx="214314" cy="1428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1472" y="2669884"/>
            <a:ext cx="1928826" cy="460022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30462" y="2683232"/>
            <a:ext cx="214314" cy="1428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57488" y="3163276"/>
            <a:ext cx="1850714" cy="415280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2623152" y="3156602"/>
            <a:ext cx="214314" cy="1428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14942" y="3169950"/>
            <a:ext cx="1785950" cy="116180"/>
          </a:xfrm>
          <a:prstGeom prst="rect">
            <a:avLst/>
          </a:prstGeom>
          <a:solidFill>
            <a:srgbClr val="00B0F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987280" y="3156602"/>
            <a:ext cx="214314" cy="1428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026" y="1806427"/>
            <a:ext cx="269625" cy="336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08838" y="2404627"/>
            <a:ext cx="282450" cy="336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6292" y="2494111"/>
            <a:ext cx="269625" cy="336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08" y="2558402"/>
            <a:ext cx="282450" cy="336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3549" y="3020873"/>
            <a:ext cx="269625" cy="336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63062" y="3020873"/>
            <a:ext cx="237566" cy="336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f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8082" y="617014"/>
            <a:ext cx="1213794" cy="44550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恢复线程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开始执行几行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储存线程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恢复线程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开始执行几行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储存线程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恢复线程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开始执行几行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储存线程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恢复线程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开始执行几行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储存线程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恢复线程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开始执行几行</a:t>
            </a: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储存线程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恢复线程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现场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开始执行几行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05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15206" y="181259"/>
            <a:ext cx="183255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实际执行方式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26862" y="4357700"/>
            <a:ext cx="3288080" cy="5702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真实场景的代码单元，是机器指令行，粒度非常小</a:t>
            </a:r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比如计算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t*t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，然后减去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，是作为两句指令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调度的逻辑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285866"/>
            <a:ext cx="807249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引入线程调度是为了串行模拟并行，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太快了，使用者感受不出来区别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每个线程分配的执行时间，称之为时间片，通常是非常小的单位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由于调度的存在，他会在</a:t>
            </a:r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机器指令层面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的任何一句上</a:t>
            </a:r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，而后调用其他线程。这也是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语言需要了解的逻辑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过多的线程，会让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消耗大量精力处理储存现场、恢复现场等准备工作。降低执行任务的频率，让电脑变得卡顿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编译的逻辑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643056"/>
            <a:ext cx="59014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714626"/>
            <a:ext cx="642942" cy="73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3786196"/>
            <a:ext cx="62865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1071552"/>
            <a:ext cx="610738" cy="85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857238"/>
            <a:ext cx="68257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" name="组合 29"/>
          <p:cNvGrpSpPr/>
          <p:nvPr/>
        </p:nvGrpSpPr>
        <p:grpSpPr>
          <a:xfrm>
            <a:off x="6942303" y="3071816"/>
            <a:ext cx="720069" cy="785818"/>
            <a:chOff x="6799427" y="3357568"/>
            <a:chExt cx="720069" cy="785818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858016" y="3357568"/>
              <a:ext cx="6000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6799427" y="3847408"/>
              <a:ext cx="720069" cy="29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smtClean="0">
                  <a:latin typeface="微软雅黑" pitchFamily="34" charset="-122"/>
                  <a:ea typeface="微软雅黑" pitchFamily="34" charset="-122"/>
                </a:rPr>
                <a:t>program</a:t>
              </a:r>
              <a:endParaRPr lang="zh-CN" altLang="en-US" sz="100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4429124" y="1785932"/>
            <a:ext cx="264320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78" idx="2"/>
          </p:cNvCxnSpPr>
          <p:nvPr/>
        </p:nvCxnSpPr>
        <p:spPr>
          <a:xfrm rot="16200000" flipH="1">
            <a:off x="5528461" y="1599385"/>
            <a:ext cx="1571636" cy="165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57620" y="2321718"/>
            <a:ext cx="5715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>
          <a:xfrm>
            <a:off x="3571868" y="228599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00430" y="3071816"/>
            <a:ext cx="46376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14678" y="3929072"/>
            <a:ext cx="580085" cy="69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直接箭头连接符 35"/>
          <p:cNvCxnSpPr>
            <a:stCxn id="3075" idx="3"/>
          </p:cNvCxnSpPr>
          <p:nvPr/>
        </p:nvCxnSpPr>
        <p:spPr>
          <a:xfrm>
            <a:off x="2928926" y="3080221"/>
            <a:ext cx="571504" cy="134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076" idx="3"/>
            <a:endCxn id="3082" idx="1"/>
          </p:cNvCxnSpPr>
          <p:nvPr/>
        </p:nvCxnSpPr>
        <p:spPr>
          <a:xfrm>
            <a:off x="2557448" y="4214824"/>
            <a:ext cx="657230" cy="5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82" idx="3"/>
          </p:cNvCxnSpPr>
          <p:nvPr/>
        </p:nvCxnSpPr>
        <p:spPr>
          <a:xfrm flipV="1">
            <a:off x="3794763" y="3571882"/>
            <a:ext cx="3206129" cy="702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81" idx="3"/>
          </p:cNvCxnSpPr>
          <p:nvPr/>
        </p:nvCxnSpPr>
        <p:spPr>
          <a:xfrm>
            <a:off x="3964192" y="3357568"/>
            <a:ext cx="296526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080" idx="3"/>
          </p:cNvCxnSpPr>
          <p:nvPr/>
        </p:nvCxnSpPr>
        <p:spPr>
          <a:xfrm>
            <a:off x="4429124" y="2678908"/>
            <a:ext cx="2500330" cy="67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650070"/>
            <a:ext cx="4933956" cy="420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472" y="57148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编译的逻辑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5918" y="1150136"/>
            <a:ext cx="8002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预处理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编译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汇编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链接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3174" y="2143122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的世界观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编译的逻辑</a:t>
            </a:r>
          </a:p>
        </p:txBody>
      </p:sp>
      <p:sp>
        <p:nvSpPr>
          <p:cNvPr id="6" name="右箭头 5"/>
          <p:cNvSpPr/>
          <p:nvPr/>
        </p:nvSpPr>
        <p:spPr>
          <a:xfrm>
            <a:off x="4286248" y="2285998"/>
            <a:ext cx="571504" cy="5715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8"/>
            <a:ext cx="307784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428742"/>
            <a:ext cx="3143272" cy="224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3143240" y="4500576"/>
            <a:ext cx="2263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https://godbolt.org/z/K8vbMsbTj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71618"/>
            <a:ext cx="363862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右箭头 3"/>
          <p:cNvSpPr/>
          <p:nvPr/>
        </p:nvSpPr>
        <p:spPr>
          <a:xfrm>
            <a:off x="4286248" y="2285998"/>
            <a:ext cx="571504" cy="5715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80"/>
            <a:ext cx="3214710" cy="219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571486"/>
            <a:ext cx="800219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预处理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240" y="3857634"/>
            <a:ext cx="2776721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g++ -E main.cpp -o main.i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8"/>
            <a:ext cx="363862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右箭头 3"/>
          <p:cNvSpPr/>
          <p:nvPr/>
        </p:nvSpPr>
        <p:spPr>
          <a:xfrm>
            <a:off x="4286248" y="2285998"/>
            <a:ext cx="571504" cy="5715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571486"/>
            <a:ext cx="59503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编译</a:t>
            </a:r>
            <a:endParaRPr lang="zh-CN" altLang="en-US" sz="1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240" y="3857634"/>
            <a:ext cx="25122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g++ -S main.i -o main.s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428742"/>
            <a:ext cx="2852761" cy="219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286248" y="2285998"/>
            <a:ext cx="571504" cy="5715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571486"/>
            <a:ext cx="59503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汇编</a:t>
            </a:r>
            <a:endParaRPr lang="zh-CN" altLang="en-US" sz="1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240" y="3857634"/>
            <a:ext cx="257153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g++ -c main.s -o main.o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80"/>
            <a:ext cx="2852761" cy="219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00180"/>
            <a:ext cx="3335613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1472" y="1428742"/>
            <a:ext cx="6715172" cy="2000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3571882"/>
            <a:ext cx="6715172" cy="571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910" y="1428742"/>
            <a:ext cx="8001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预处理：把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源代码的宏语法进行展开，并整理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代码为翻译单元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编译：将整理后的翻译单元编译成汇编代码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汇编：将汇编代码编译为目标机器的机器码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链接：将所有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得到的机器码联合起来，成为一个最终的可执行程序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57148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编译的逻辑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1692" y="2285998"/>
            <a:ext cx="13837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都做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8082" y="3643320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汇集全部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编译的逻辑</a:t>
            </a:r>
          </a:p>
        </p:txBody>
      </p:sp>
      <p:sp>
        <p:nvSpPr>
          <p:cNvPr id="8" name="矩形 7"/>
          <p:cNvSpPr/>
          <p:nvPr/>
        </p:nvSpPr>
        <p:spPr>
          <a:xfrm>
            <a:off x="571472" y="1285866"/>
            <a:ext cx="1785950" cy="15001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预处理</a:t>
            </a:r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编译</a:t>
            </a:r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汇编</a:t>
            </a:r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472" y="2928940"/>
            <a:ext cx="1785950" cy="571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链接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1736" y="1643056"/>
            <a:ext cx="559640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只处理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的正确性，对于函数调用，仅储存名称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调用函数处理成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call my_function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形式的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符号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symbol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7903" y="2784359"/>
            <a:ext cx="5929828" cy="7875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全局查找，为每一个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符号找到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具体实现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，找到多个或者没找到都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会编译失败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670" y="4038911"/>
            <a:ext cx="305724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也因此，引入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声明是外壳，实现是实体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9322" y="3643320"/>
            <a:ext cx="2480487" cy="11676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int compute(int a, int b);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是声明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int compute(int a, int b){ 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是实现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   return a * b;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作用域的逻辑</a:t>
            </a:r>
          </a:p>
        </p:txBody>
      </p:sp>
      <p:sp>
        <p:nvSpPr>
          <p:cNvPr id="3" name="矩形 2"/>
          <p:cNvSpPr/>
          <p:nvPr/>
        </p:nvSpPr>
        <p:spPr>
          <a:xfrm>
            <a:off x="1571604" y="1428742"/>
            <a:ext cx="2428892" cy="200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a.cpp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3438" y="1428742"/>
            <a:ext cx="2500330" cy="20002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b.cpp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3571882"/>
            <a:ext cx="74751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编译时，相互不干扰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链接时，同名全局变量或同名同参的函数会冲突。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可使得链接时对外不可见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785932"/>
            <a:ext cx="1301958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 a = 123;</a:t>
            </a:r>
            <a:endParaRPr lang="zh-CN" altLang="en-US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2110085"/>
            <a:ext cx="189988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static int b = 123;</a:t>
            </a:r>
            <a:endParaRPr lang="zh-CN" altLang="en-US" sz="16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2428874"/>
            <a:ext cx="14192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void echo(){}</a:t>
            </a:r>
            <a:endParaRPr lang="zh-CN" altLang="en-US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2786064"/>
            <a:ext cx="199958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static void echo(){}</a:t>
            </a:r>
            <a:endParaRPr lang="zh-CN" altLang="en-US" sz="16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8430" y="1824333"/>
            <a:ext cx="1301958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 a = 567;</a:t>
            </a:r>
            <a:endParaRPr lang="zh-CN" altLang="en-US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8430" y="2148486"/>
            <a:ext cx="189987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static int b = 567;</a:t>
            </a:r>
            <a:endParaRPr lang="zh-CN" altLang="en-US" sz="16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8430" y="2467275"/>
            <a:ext cx="14192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void echo(){}</a:t>
            </a:r>
            <a:endParaRPr lang="zh-CN" altLang="en-US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8430" y="2824465"/>
            <a:ext cx="199958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static void echo(){}</a:t>
            </a:r>
            <a:endParaRPr lang="zh-CN" altLang="en-US" sz="16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0430" y="785800"/>
            <a:ext cx="1826142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文件构建的作用域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214414" y="1785932"/>
            <a:ext cx="571504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5720" y="1214428"/>
            <a:ext cx="1000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全局变量，作用域贯穿整个程序所有代码</a:t>
            </a:r>
            <a:endParaRPr lang="zh-CN" altLang="en-US" sz="11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86644" y="1571618"/>
            <a:ext cx="164307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直接在任何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最外层定义任何东西（变量、类、函数），其作用于整个程序所有位置。加了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后，只作用于当前文件内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5532" y="4592509"/>
            <a:ext cx="3807453" cy="336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访问其他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变量加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extern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，访问其他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函数加声明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作用域的逻辑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0430" y="785800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大括号构建的作用域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3240" y="2299802"/>
            <a:ext cx="5211683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出作用域，变量失效、内存释放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任何作用域，都应该能访问其父级域内的所有成员，反过来不行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4612" y="4225261"/>
            <a:ext cx="428835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基本上可以认为大括号包裹的都是一个作用域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24003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命名空间的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6050" y="1643056"/>
            <a:ext cx="3467616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作用域设置一个名称，方便写代码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访问时采用：作用域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符号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未命名的作用域，视作全局作用域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187942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6"/>
            <a:ext cx="4381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6"/>
            <a:ext cx="1620957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生命周期的逻辑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357304"/>
            <a:ext cx="7353295" cy="10618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每个作用域都有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生命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周期，是动态存在的。而命名空间是静态的，是为了写代码方便的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全局变量，属于全局作用域，随程序结束而销毁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进入作用域，变量构造，出作用域，变量释放，析构</a:t>
            </a:r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 flipV="1">
            <a:off x="2165538" y="542921"/>
            <a:ext cx="2286016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51554" y="542921"/>
            <a:ext cx="221457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 flipV="1">
            <a:off x="4451554" y="900111"/>
            <a:ext cx="2214578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65538" y="1685929"/>
            <a:ext cx="2286016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1236844" y="2614623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65538" y="3543317"/>
            <a:ext cx="2357454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 flipH="1">
            <a:off x="3451422" y="3186127"/>
            <a:ext cx="207170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5701719" y="1864524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522992" y="2828937"/>
            <a:ext cx="2143140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gimg2.baidu.com/image_search/src=http%3A%2F%2Fn.sinaimg.cn%2Fsinacn01%2F275%2Fw640h435%2F20180907%2F1033-hitesuz4797996.jpg&amp;refer=http%3A%2F%2Fn.sinaimg.cn&amp;app=2002&amp;size=f9999,10000&amp;q=a80&amp;n=0&amp;g=0n&amp;fmt=auto?sec=1659338533&amp;t=4d72a41d8ee549b4e5660ce3255a94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575668">
            <a:off x="4769180" y="1878050"/>
            <a:ext cx="1505666" cy="1311373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094364" y="1257301"/>
            <a:ext cx="633507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C++</a:t>
            </a:r>
            <a:endParaRPr lang="zh-CN" altLang="en-US" sz="1600" b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35644">
            <a:off x="2531807" y="2240763"/>
            <a:ext cx="165631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右箭头 29"/>
          <p:cNvSpPr/>
          <p:nvPr/>
        </p:nvSpPr>
        <p:spPr>
          <a:xfrm rot="10800000">
            <a:off x="6380380" y="1971681"/>
            <a:ext cx="121444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809140" y="2185995"/>
            <a:ext cx="100540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我的视角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2464" y="3900507"/>
            <a:ext cx="1210588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大佬的视角</a:t>
            </a:r>
          </a:p>
        </p:txBody>
      </p:sp>
      <p:sp>
        <p:nvSpPr>
          <p:cNvPr id="33" name="右箭头 32"/>
          <p:cNvSpPr/>
          <p:nvPr/>
        </p:nvSpPr>
        <p:spPr>
          <a:xfrm rot="20065972">
            <a:off x="1666297" y="3441774"/>
            <a:ext cx="1214446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072198" y="43577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看待事物的视角很重要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!!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逻辑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5238" y="1214428"/>
            <a:ext cx="708578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解决多态，是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类处理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OOP(Object Oriented Programming)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的核心逻辑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而二级指针和虚表，是实现多态动态绑定的主要手段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7554" y="2357436"/>
            <a:ext cx="1857388" cy="2428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class Animal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14744" y="2714626"/>
            <a:ext cx="150019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指向虚表的地址</a:t>
            </a:r>
            <a:endParaRPr lang="zh-CN" altLang="en-US" sz="10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3570" y="2357436"/>
            <a:ext cx="1857388" cy="1000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Cat Virtual Table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00760" y="2643188"/>
            <a:ext cx="150019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virtual Cat::eat();</a:t>
            </a:r>
            <a:endParaRPr lang="zh-CN" altLang="en-US" sz="10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0760" y="3000378"/>
            <a:ext cx="150019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virtual Cat::sleep();</a:t>
            </a:r>
            <a:endParaRPr lang="zh-CN" altLang="en-US" sz="10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85852" y="2357436"/>
            <a:ext cx="1571636" cy="785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Animal* ani = new Cat();</a:t>
            </a:r>
          </a:p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ani</a:t>
            </a:r>
            <a:r>
              <a:rPr lang="zh-CN" altLang="en-US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指向一个类实例</a:t>
            </a:r>
            <a:endParaRPr lang="en-US" altLang="zh-CN" sz="10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ani-&gt;eat</a:t>
            </a:r>
            <a:r>
              <a:rPr lang="zh-CN" altLang="en-US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指向</a:t>
            </a:r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cat vt</a:t>
            </a:r>
            <a:r>
              <a:rPr lang="zh-CN" altLang="en-US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中的</a:t>
            </a:r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eat</a:t>
            </a:r>
            <a:r>
              <a:rPr lang="zh-CN" altLang="en-US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en-US" altLang="zh-CN" sz="10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857488" y="2571750"/>
            <a:ext cx="5000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5214942" y="28575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714744" y="3143254"/>
            <a:ext cx="150019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const char* name;</a:t>
            </a:r>
            <a:endParaRPr lang="zh-CN" altLang="en-US" sz="10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14744" y="3571882"/>
            <a:ext cx="150019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int age;</a:t>
            </a:r>
            <a:endParaRPr lang="zh-CN" altLang="en-US" sz="10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4744" y="4000510"/>
            <a:ext cx="150019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virtual Cat::eat() = 0;</a:t>
            </a:r>
            <a:endParaRPr lang="zh-CN" altLang="en-US" sz="10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14744" y="4409116"/>
            <a:ext cx="150019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virtual Cat::sleep() = 0;</a:t>
            </a:r>
            <a:endParaRPr lang="zh-CN" altLang="en-US" sz="10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8" y="3857634"/>
            <a:ext cx="3071834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调用的虚函数是谁，永远由创建时构建了谁的虚表来决定，而无论该指针被转换为何种类型</a:t>
            </a:r>
            <a:endParaRPr lang="zh-CN" altLang="en-US" sz="11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编译时和运行时的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012818"/>
            <a:ext cx="785818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有编译时和运行时的区分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链接时：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关注的是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文件、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文件、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so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，关注头文件路径、库文件位置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运行时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关注运行依赖的库所在位置，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当前工作目录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(workspace folder)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，环境变量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库路径：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在链接和运行时都要关注，容易让人混淆。链接时只关注是否找到即可。而运行时必须保证加载成功。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并且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链接与运行时查找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so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的方式截然不同。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工作目录：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很多人容易忽视的问题，当你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open(“a.txt”)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，这个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a.txt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表示工作目录下的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a.txt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，工作目录也称之为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当前目录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，在各个配置中可以看到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cwd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workspacedir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pwd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496" y="2428874"/>
            <a:ext cx="1214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谢谢观看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8580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的底层逻辑，才能更好的掌握它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1285866"/>
            <a:ext cx="198002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程序的逻辑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内存的逻辑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调度的逻辑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编译的逻辑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作用域的逻辑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命名空间的逻辑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生命周期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类的逻辑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编译时与运行时的逻辑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6"/>
            <a:ext cx="1210588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程序的逻辑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1214428"/>
            <a:ext cx="8215370" cy="3071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操作系统</a:t>
            </a:r>
            <a:endParaRPr lang="zh-CN" altLang="en-US" sz="140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48" y="1571618"/>
            <a:ext cx="3786214" cy="2571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程序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857224" y="1928808"/>
            <a:ext cx="1143008" cy="19288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主线程</a:t>
            </a:r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int main(){</a:t>
            </a: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    return 0;</a:t>
            </a:r>
          </a:p>
          <a:p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}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1670" y="2285998"/>
            <a:ext cx="1143008" cy="1285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子线程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6116" y="2285998"/>
            <a:ext cx="1143008" cy="1285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子线程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11" name="形状 10"/>
          <p:cNvCxnSpPr>
            <a:endCxn id="8" idx="0"/>
          </p:cNvCxnSpPr>
          <p:nvPr/>
        </p:nvCxnSpPr>
        <p:spPr>
          <a:xfrm>
            <a:off x="2000232" y="2143122"/>
            <a:ext cx="642942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形状 12"/>
          <p:cNvCxnSpPr>
            <a:endCxn id="9" idx="0"/>
          </p:cNvCxnSpPr>
          <p:nvPr/>
        </p:nvCxnSpPr>
        <p:spPr>
          <a:xfrm>
            <a:off x="2000232" y="2143122"/>
            <a:ext cx="1857388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形状 14"/>
          <p:cNvCxnSpPr>
            <a:stCxn id="8" idx="2"/>
          </p:cNvCxnSpPr>
          <p:nvPr/>
        </p:nvCxnSpPr>
        <p:spPr>
          <a:xfrm rot="5400000">
            <a:off x="2250265" y="3321849"/>
            <a:ext cx="142876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形状 16"/>
          <p:cNvCxnSpPr>
            <a:stCxn id="9" idx="2"/>
          </p:cNvCxnSpPr>
          <p:nvPr/>
        </p:nvCxnSpPr>
        <p:spPr>
          <a:xfrm rot="5400000">
            <a:off x="2857488" y="2714626"/>
            <a:ext cx="142876" cy="18573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57224" y="3857634"/>
            <a:ext cx="1143008" cy="214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</a:p>
        </p:txBody>
      </p:sp>
      <p:sp>
        <p:nvSpPr>
          <p:cNvPr id="43" name="矩形 42"/>
          <p:cNvSpPr/>
          <p:nvPr/>
        </p:nvSpPr>
        <p:spPr>
          <a:xfrm>
            <a:off x="4714876" y="1571618"/>
            <a:ext cx="3786214" cy="2571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程序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进程</a:t>
            </a:r>
          </a:p>
        </p:txBody>
      </p:sp>
      <p:sp>
        <p:nvSpPr>
          <p:cNvPr id="44" name="矩形 43"/>
          <p:cNvSpPr/>
          <p:nvPr/>
        </p:nvSpPr>
        <p:spPr>
          <a:xfrm>
            <a:off x="4857752" y="1928808"/>
            <a:ext cx="1143008" cy="19288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主线程</a:t>
            </a:r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int main(){</a:t>
            </a: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    return 0;</a:t>
            </a:r>
          </a:p>
          <a:p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}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72198" y="2285998"/>
            <a:ext cx="1143008" cy="1285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子线程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86644" y="2285998"/>
            <a:ext cx="1143008" cy="1285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子线程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47" name="形状 46"/>
          <p:cNvCxnSpPr>
            <a:endCxn id="45" idx="0"/>
          </p:cNvCxnSpPr>
          <p:nvPr/>
        </p:nvCxnSpPr>
        <p:spPr>
          <a:xfrm>
            <a:off x="6000760" y="2143122"/>
            <a:ext cx="642942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形状 47"/>
          <p:cNvCxnSpPr>
            <a:endCxn id="46" idx="0"/>
          </p:cNvCxnSpPr>
          <p:nvPr/>
        </p:nvCxnSpPr>
        <p:spPr>
          <a:xfrm>
            <a:off x="6000760" y="2143122"/>
            <a:ext cx="1857388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形状 48"/>
          <p:cNvCxnSpPr>
            <a:stCxn id="45" idx="2"/>
          </p:cNvCxnSpPr>
          <p:nvPr/>
        </p:nvCxnSpPr>
        <p:spPr>
          <a:xfrm rot="5400000">
            <a:off x="6250793" y="3321849"/>
            <a:ext cx="142876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形状 49"/>
          <p:cNvCxnSpPr>
            <a:stCxn id="46" idx="2"/>
          </p:cNvCxnSpPr>
          <p:nvPr/>
        </p:nvCxnSpPr>
        <p:spPr>
          <a:xfrm rot="5400000">
            <a:off x="6858016" y="2714626"/>
            <a:ext cx="142876" cy="18573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57752" y="3857634"/>
            <a:ext cx="1143008" cy="214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</a:p>
        </p:txBody>
      </p:sp>
      <p:sp>
        <p:nvSpPr>
          <p:cNvPr id="52" name="矩形 51"/>
          <p:cNvSpPr/>
          <p:nvPr/>
        </p:nvSpPr>
        <p:spPr>
          <a:xfrm>
            <a:off x="1785918" y="1571618"/>
            <a:ext cx="2714644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堆内存</a:t>
            </a:r>
          </a:p>
        </p:txBody>
      </p:sp>
      <p:sp>
        <p:nvSpPr>
          <p:cNvPr id="53" name="矩形 52"/>
          <p:cNvSpPr/>
          <p:nvPr/>
        </p:nvSpPr>
        <p:spPr>
          <a:xfrm>
            <a:off x="5786446" y="1571618"/>
            <a:ext cx="2714644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堆内存</a:t>
            </a:r>
          </a:p>
        </p:txBody>
      </p:sp>
      <p:cxnSp>
        <p:nvCxnSpPr>
          <p:cNvPr id="55" name="肘形连接符 54"/>
          <p:cNvCxnSpPr>
            <a:stCxn id="52" idx="2"/>
            <a:endCxn id="8" idx="0"/>
          </p:cNvCxnSpPr>
          <p:nvPr/>
        </p:nvCxnSpPr>
        <p:spPr>
          <a:xfrm rot="5400000">
            <a:off x="2750331" y="1893089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2" idx="2"/>
            <a:endCxn id="9" idx="0"/>
          </p:cNvCxnSpPr>
          <p:nvPr/>
        </p:nvCxnSpPr>
        <p:spPr>
          <a:xfrm rot="16200000" flipH="1">
            <a:off x="3357554" y="1785932"/>
            <a:ext cx="285752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3" idx="2"/>
            <a:endCxn id="45" idx="0"/>
          </p:cNvCxnSpPr>
          <p:nvPr/>
        </p:nvCxnSpPr>
        <p:spPr>
          <a:xfrm rot="5400000">
            <a:off x="6750859" y="1893089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3" idx="2"/>
            <a:endCxn id="46" idx="0"/>
          </p:cNvCxnSpPr>
          <p:nvPr/>
        </p:nvCxnSpPr>
        <p:spPr>
          <a:xfrm rot="16200000" flipH="1">
            <a:off x="7358082" y="1785932"/>
            <a:ext cx="285752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6"/>
            <a:ext cx="1210588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程序的逻辑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4348" y="1285866"/>
            <a:ext cx="6814686" cy="10618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进程是静态的是上下文，线程是动态的，执行具体代码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每个进程必有主线程，主线程结束，则进程停止，子线程可以创建很多个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每个进程都有属于它的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堆内存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，进程内所有线程共用，但与其他进程是隔离的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内存的逻辑</a:t>
            </a:r>
          </a:p>
        </p:txBody>
      </p:sp>
      <p:sp>
        <p:nvSpPr>
          <p:cNvPr id="4" name="矩形 3"/>
          <p:cNvSpPr/>
          <p:nvPr/>
        </p:nvSpPr>
        <p:spPr>
          <a:xfrm>
            <a:off x="785786" y="928676"/>
            <a:ext cx="7572428" cy="3286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程序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928662" y="1285866"/>
            <a:ext cx="2071702" cy="25717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主线程</a:t>
            </a:r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int main(){</a:t>
            </a: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    return 0;</a:t>
            </a:r>
          </a:p>
          <a:p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}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1802" y="1643056"/>
            <a:ext cx="2500330" cy="2000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子线程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43570" y="1643056"/>
            <a:ext cx="2571768" cy="2000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子线程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8662" y="3857634"/>
            <a:ext cx="2071702" cy="214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</a:p>
        </p:txBody>
      </p:sp>
      <p:sp>
        <p:nvSpPr>
          <p:cNvPr id="52" name="矩形 51"/>
          <p:cNvSpPr/>
          <p:nvPr/>
        </p:nvSpPr>
        <p:spPr>
          <a:xfrm>
            <a:off x="3214678" y="928676"/>
            <a:ext cx="514353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堆内存</a:t>
            </a:r>
          </a:p>
        </p:txBody>
      </p:sp>
      <p:sp>
        <p:nvSpPr>
          <p:cNvPr id="30" name="矩形 29"/>
          <p:cNvSpPr/>
          <p:nvPr/>
        </p:nvSpPr>
        <p:spPr>
          <a:xfrm>
            <a:off x="1928794" y="1285866"/>
            <a:ext cx="1071570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栈内存</a:t>
            </a:r>
          </a:p>
        </p:txBody>
      </p:sp>
      <p:sp>
        <p:nvSpPr>
          <p:cNvPr id="31" name="矩形 30"/>
          <p:cNvSpPr/>
          <p:nvPr/>
        </p:nvSpPr>
        <p:spPr>
          <a:xfrm>
            <a:off x="4500562" y="1643056"/>
            <a:ext cx="1071570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7143768" y="1643056"/>
            <a:ext cx="1071570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栈内存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71670" y="4286262"/>
            <a:ext cx="59298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我们主要关注栈和堆内存，当然内存还有更多的划分，可以去进一步学习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85786" y="928676"/>
            <a:ext cx="7500990" cy="30003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内存条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内存的逻辑</a:t>
            </a:r>
          </a:p>
        </p:txBody>
      </p:sp>
      <p:sp>
        <p:nvSpPr>
          <p:cNvPr id="52" name="矩形 51"/>
          <p:cNvSpPr/>
          <p:nvPr/>
        </p:nvSpPr>
        <p:spPr>
          <a:xfrm>
            <a:off x="785786" y="1285866"/>
            <a:ext cx="3714776" cy="2286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堆内存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86" y="3571864"/>
            <a:ext cx="1071570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栈内存</a:t>
            </a:r>
          </a:p>
        </p:txBody>
      </p:sp>
      <p:sp>
        <p:nvSpPr>
          <p:cNvPr id="31" name="矩形 30"/>
          <p:cNvSpPr/>
          <p:nvPr/>
        </p:nvSpPr>
        <p:spPr>
          <a:xfrm>
            <a:off x="1857356" y="3571882"/>
            <a:ext cx="1071570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2928926" y="3571882"/>
            <a:ext cx="1071570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4000496" y="3571864"/>
            <a:ext cx="1071570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栈内存</a:t>
            </a:r>
          </a:p>
        </p:txBody>
      </p:sp>
      <p:sp>
        <p:nvSpPr>
          <p:cNvPr id="14" name="矩形 13"/>
          <p:cNvSpPr/>
          <p:nvPr/>
        </p:nvSpPr>
        <p:spPr>
          <a:xfrm>
            <a:off x="5072066" y="3571882"/>
            <a:ext cx="1071570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栈内存</a:t>
            </a:r>
          </a:p>
        </p:txBody>
      </p:sp>
      <p:sp>
        <p:nvSpPr>
          <p:cNvPr id="15" name="矩形 14"/>
          <p:cNvSpPr/>
          <p:nvPr/>
        </p:nvSpPr>
        <p:spPr>
          <a:xfrm>
            <a:off x="6143636" y="3571882"/>
            <a:ext cx="1071570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栈内存</a:t>
            </a:r>
          </a:p>
        </p:txBody>
      </p:sp>
      <p:sp>
        <p:nvSpPr>
          <p:cNvPr id="16" name="矩形 15"/>
          <p:cNvSpPr/>
          <p:nvPr/>
        </p:nvSpPr>
        <p:spPr>
          <a:xfrm>
            <a:off x="7215206" y="3571882"/>
            <a:ext cx="1071570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4500562" y="1285866"/>
            <a:ext cx="3786214" cy="2286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堆内存</a:t>
            </a:r>
            <a:r>
              <a:rPr lang="en-US" altLang="zh-CN" sz="1400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 sz="1400" smtClean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4612" y="4214824"/>
            <a:ext cx="37753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堆内存和栈内存其实只是内存条中的特定区域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内存的逻辑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9109" y="1000114"/>
            <a:ext cx="6288973" cy="7875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是强调内存的语言，你需要知道你的变量在哪里，进而生命周期是如何定义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2000246"/>
            <a:ext cx="7286676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每个进程都有属于它的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堆内存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，进程内所有线程共用，但与其他进程是隔离的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每个线程都有属于自己的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栈内存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，用来储存当前执行位置的函数调用入参、局部变量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之所以是栈内存，因为采用的是栈的数据结构来表示函数的调用入参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堆内存很大，基本接近内存条大小，栈内存很小，一般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4MB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stackoverflow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就是递归超过栈空间时的异常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  <a:ln>
          <a:noFill/>
        </a:ln>
      </a:spPr>
      <a:bodyPr rtlCol="0" anchor="t"/>
      <a:lstStyle>
        <a:defPPr>
          <a:defRPr sz="1400" smtClean="0">
            <a:solidFill>
              <a:schemeClr val="tx1"/>
            </a:solidFill>
            <a:latin typeface="微软雅黑 Light" pitchFamily="34" charset="-122"/>
            <a:ea typeface="微软雅黑 Light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lnSpc>
            <a:spcPct val="150000"/>
          </a:lnSpc>
          <a:defRPr sz="160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1673</Words>
  <PresentationFormat>全屏显示(16:9)</PresentationFormat>
  <Paragraphs>317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课程安排</dc:title>
  <dc:creator>Administrator</dc:creator>
  <cp:lastModifiedBy>Administrator</cp:lastModifiedBy>
  <cp:revision>731</cp:revision>
  <dcterms:created xsi:type="dcterms:W3CDTF">2022-06-20T09:28:26Z</dcterms:created>
  <dcterms:modified xsi:type="dcterms:W3CDTF">2022-07-03T06:28:02Z</dcterms:modified>
</cp:coreProperties>
</file>