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69" r:id="rId5"/>
    <p:sldId id="270" r:id="rId6"/>
    <p:sldId id="272" r:id="rId7"/>
    <p:sldId id="274" r:id="rId8"/>
    <p:sldId id="275" r:id="rId9"/>
    <p:sldId id="276" r:id="rId10"/>
    <p:sldId id="277" r:id="rId11"/>
    <p:sldId id="271" r:id="rId12"/>
    <p:sldId id="278" r:id="rId13"/>
    <p:sldId id="279" r:id="rId14"/>
    <p:sldId id="281" r:id="rId15"/>
    <p:sldId id="280" r:id="rId16"/>
    <p:sldId id="282" r:id="rId17"/>
    <p:sldId id="283" r:id="rId18"/>
    <p:sldId id="285" r:id="rId19"/>
    <p:sldId id="286" r:id="rId20"/>
    <p:sldId id="288" r:id="rId21"/>
    <p:sldId id="287" r:id="rId22"/>
    <p:sldId id="289" r:id="rId23"/>
    <p:sldId id="290" r:id="rId24"/>
    <p:sldId id="267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>
        <p:scale>
          <a:sx n="125" d="100"/>
          <a:sy n="125" d="100"/>
        </p:scale>
        <p:origin x="-1278" y="-39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27AE-526D-450E-ACA2-FA794F702D44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D11B-383F-402B-97AA-C147FF1A4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1D11B-383F-402B-97AA-C147FF1A4D2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16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  <a:p>
            <a:pPr algn="ctr"/>
            <a:r>
              <a:rPr lang="zh-CN" altLang="en-US" sz="2000" smtClean="0">
                <a:ea typeface="微软雅黑 Light" pitchFamily="34" charset="-122"/>
              </a:rPr>
              <a:t>面向</a:t>
            </a:r>
            <a:r>
              <a:rPr lang="en-US" altLang="zh-CN" sz="2000" smtClean="0">
                <a:ea typeface="微软雅黑 Light" pitchFamily="34" charset="-122"/>
              </a:rPr>
              <a:t>AI</a:t>
            </a:r>
            <a:r>
              <a:rPr lang="zh-CN" altLang="en-US" sz="2000" smtClean="0">
                <a:ea typeface="微软雅黑 Light" pitchFamily="34" charset="-122"/>
              </a:rPr>
              <a:t>算法的</a:t>
            </a:r>
            <a:r>
              <a:rPr lang="en-US" altLang="zh-CN" sz="2000" smtClean="0">
                <a:ea typeface="微软雅黑 Light" pitchFamily="34" charset="-122"/>
              </a:rPr>
              <a:t>C++</a:t>
            </a:r>
            <a:r>
              <a:rPr lang="zh-CN" altLang="en-US" sz="2000" smtClean="0">
                <a:ea typeface="微软雅黑 Light" pitchFamily="34" charset="-122"/>
              </a:rPr>
              <a:t>课程</a:t>
            </a:r>
            <a:endParaRPr lang="zh-CN" altLang="en-US" sz="2000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1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真实世界是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357304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取无穷小时，虽然一定保证下降，但效率太慢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日常设计的很多函数，可以允许使用相对大一些的步长，比如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 = 0.01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。理由是，若步长大了，出现跳过合适位置，使得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L(t1) &gt; L(t0)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。再下一个时刻，依旧可能跳回来使得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L(t2) &lt; L(t1)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大的步长不能保证一定收敛，但是大部分时候是可以很好的工作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也因此，步长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，我们称之为学习率，通常会给一个相对小的数字，但不会太小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772941"/>
            <a:ext cx="3643338" cy="65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915817"/>
            <a:ext cx="139585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1428742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第一步：初始化                 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也可以初始化为随机值，不过我们加入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给一个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更好的初始化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，使得求解更迅速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第二步：计算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第三步：若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L(t) &gt; 1e-5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，则继续迭代，否则停止迭代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第四步：计算导数，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第五步：更新                                ，这里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0.01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第六步：继续执行第二步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857238"/>
            <a:ext cx="10054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72243"/>
            <a:ext cx="928694" cy="45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214560"/>
            <a:ext cx="195403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928940"/>
            <a:ext cx="237174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355332"/>
            <a:ext cx="1762121" cy="40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15510" y="2143122"/>
            <a:ext cx="282849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>
            <a:off x="3214678" y="1785932"/>
            <a:ext cx="314327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075" idx="3"/>
          </p:cNvCxnSpPr>
          <p:nvPr/>
        </p:nvCxnSpPr>
        <p:spPr>
          <a:xfrm>
            <a:off x="4025709" y="2428874"/>
            <a:ext cx="2332241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72132" y="2786064"/>
            <a:ext cx="78581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00628" y="3143254"/>
            <a:ext cx="1571636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86380" y="350044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7620" y="4429138"/>
            <a:ext cx="416652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另一种停止条件，是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delta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足够小时停止迭代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5723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另一种理解方式：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643056"/>
            <a:ext cx="3329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f(x)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的一阶泰勒展开近似，表示为：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66925"/>
            <a:ext cx="42338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020993"/>
            <a:ext cx="3571900" cy="3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2571750"/>
            <a:ext cx="56428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处的一阶泰勒展开近似（这里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是邻域），表示为：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3" y="3571882"/>
            <a:ext cx="1643074" cy="31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3500444"/>
            <a:ext cx="28280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为了使得                                 则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571882"/>
            <a:ext cx="35929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4000510"/>
            <a:ext cx="25673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928676"/>
            <a:ext cx="1967205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是邻域，则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000114"/>
            <a:ext cx="1671635" cy="30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500180"/>
            <a:ext cx="25673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2071684"/>
            <a:ext cx="38985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280018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此时满足两个约束：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291" y="3228809"/>
            <a:ext cx="1671635" cy="30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8881" y="3585999"/>
            <a:ext cx="25673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62255" y="1439179"/>
            <a:ext cx="5950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由于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953194"/>
            <a:ext cx="2576509" cy="6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786182" y="1428742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则必然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与              符号相反  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96148" y="1500180"/>
            <a:ext cx="9759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3128" y="1500180"/>
            <a:ext cx="790574" cy="34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7732" y="2683303"/>
            <a:ext cx="28717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4040625"/>
            <a:ext cx="2571768" cy="45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29543" y="4071948"/>
            <a:ext cx="1257299" cy="3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4451241" y="3693872"/>
            <a:ext cx="162095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此时得到迭代式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128447"/>
            <a:ext cx="77153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梯度下降法是通过观察局部，决定如何调整的算法。如果函数具有多个极值，则可能陷入局部极值，此时初始点的选择直接影响收敛结果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大的步长在一定程度上可能跨过局部极值，但也可能造成震荡导致不收敛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步长的选择，需要根据函数的特性来找到合适取值，若导数特别大时，则步长取小，导数小时，步长可大。否则很容易造成收敛问题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存在一类算法，可以在一定范围内搜索一个合适步长，使得每一次迭代更加稳定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992" y="2143122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牛顿法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00114"/>
            <a:ext cx="7545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对于梯度下降法，多用在求解函数极小值的情况。而牛顿法则多用在求解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函数零点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时方程的根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22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第一步：转化问题，将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就是计算得出的结果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第二步：寻找合适的解，找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使得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第三步：找到的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，就是得出的结果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580" y="2247898"/>
            <a:ext cx="30004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6960" y="2260222"/>
            <a:ext cx="1071570" cy="28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1681457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问题思考方式：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2081" y="2173564"/>
            <a:ext cx="180498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5" y="2912294"/>
            <a:ext cx="2500330" cy="37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000114"/>
            <a:ext cx="765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牛顿大爷在思考这个问题时，考虑用曲线在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处切线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轴交点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，来逼近零点</a:t>
            </a:r>
          </a:p>
        </p:txBody>
      </p:sp>
      <p:pic>
        <p:nvPicPr>
          <p:cNvPr id="12290" name="Picture 2" descr="C:\Users\Administrator\Desktop\2020071611022143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643056"/>
            <a:ext cx="3549319" cy="2528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748270" y="3643320"/>
            <a:ext cx="79541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function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6143636" y="3857634"/>
            <a:ext cx="64294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00694" y="4866501"/>
            <a:ext cx="3643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</a:rPr>
              <a:t>https://blog.csdn.net/racesu/article/details/107378536</a:t>
            </a:r>
            <a:endParaRPr lang="zh-CN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54691"/>
            <a:ext cx="5237433" cy="36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 flipH="1" flipV="1">
            <a:off x="5308605" y="1747732"/>
            <a:ext cx="107157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 flipV="1">
            <a:off x="4071934" y="497567"/>
            <a:ext cx="2786082" cy="2000264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6248" y="2212079"/>
            <a:ext cx="340158" cy="316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11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0" y="2997897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切线斜率，可以用导数表示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考虑以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o2(x1, f(x1))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为原点，则切线可表示为                     ，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而与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轴交点可表示为：</a:t>
            </a:r>
          </a:p>
        </p:txBody>
      </p:sp>
      <p:cxnSp>
        <p:nvCxnSpPr>
          <p:cNvPr id="18" name="直接连接符 17"/>
          <p:cNvCxnSpPr/>
          <p:nvPr/>
        </p:nvCxnSpPr>
        <p:spPr>
          <a:xfrm rot="10800000" flipV="1">
            <a:off x="5072066" y="1211947"/>
            <a:ext cx="1928826" cy="12700"/>
          </a:xfrm>
          <a:prstGeom prst="line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5308053" y="677849"/>
            <a:ext cx="1071570" cy="1588"/>
          </a:xfrm>
          <a:prstGeom prst="line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9744" y="938752"/>
            <a:ext cx="37221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o2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9348" y="1972365"/>
            <a:ext cx="37221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o1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0340" y="3374137"/>
            <a:ext cx="60780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3355087"/>
            <a:ext cx="928694" cy="23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4069467"/>
            <a:ext cx="271572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4069467"/>
            <a:ext cx="3000396" cy="2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02" y="4497034"/>
            <a:ext cx="2209798" cy="50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4500576"/>
            <a:ext cx="204809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7155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8"/>
            <a:ext cx="421484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随机给定一个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          ，和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不停根据规则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做调整，直到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足够接近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为止（或调整量足够小）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16413"/>
            <a:ext cx="57149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54" y="2084936"/>
            <a:ext cx="652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6682" y="2466150"/>
            <a:ext cx="154199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562" y="2928940"/>
            <a:ext cx="57149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1686557"/>
            <a:ext cx="928694" cy="45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1643056"/>
            <a:ext cx="2714644" cy="20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3357554" y="1914840"/>
            <a:ext cx="2143140" cy="13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86116" y="2143122"/>
            <a:ext cx="221457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4678" y="2357436"/>
            <a:ext cx="257176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43240" y="2714626"/>
            <a:ext cx="257176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00562" y="2500312"/>
            <a:ext cx="100013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116" y="2143122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求解根号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928940"/>
            <a:ext cx="20383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另一种理解：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193813"/>
            <a:ext cx="3329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f(x)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的一阶泰勒展开近似，表示为：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617682"/>
            <a:ext cx="42338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71750"/>
            <a:ext cx="3571900" cy="3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2122507"/>
            <a:ext cx="56428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处的一阶泰勒展开近似（这里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是邻域），表示为：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2980500"/>
            <a:ext cx="2066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令                      ，则：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37" y="3078442"/>
            <a:ext cx="1166809" cy="29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038686"/>
            <a:ext cx="323213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3514736"/>
            <a:ext cx="2081211" cy="4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0367" y="4157678"/>
            <a:ext cx="202882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584592" y="41817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得到迭代式：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992" y="2143122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牛顿法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214560"/>
            <a:ext cx="154199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1467143"/>
            <a:ext cx="642836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当函数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二阶可导时，如果我们需要求解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的导函数为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的根（极小值）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则可令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851" y="2266950"/>
            <a:ext cx="1362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2214560"/>
            <a:ext cx="543739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根据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2214560"/>
            <a:ext cx="543739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得出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5624" y="2143122"/>
            <a:ext cx="175533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324438"/>
            <a:ext cx="254442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928794" y="3286130"/>
            <a:ext cx="1712328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而函数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可定义为：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7686" y="1676186"/>
            <a:ext cx="3357586" cy="206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00034" y="107155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8"/>
            <a:ext cx="421484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随机给定一个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          ，和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不停根据规则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做调整，直到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足够接近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为止（或调整量足够小）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071684"/>
            <a:ext cx="652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562" y="2928940"/>
            <a:ext cx="57149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1686557"/>
            <a:ext cx="928694" cy="45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3357554" y="1914840"/>
            <a:ext cx="2143140" cy="13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86116" y="2143122"/>
            <a:ext cx="221457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4678" y="2357436"/>
            <a:ext cx="257176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43240" y="2714626"/>
            <a:ext cx="257176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00562" y="2500312"/>
            <a:ext cx="100013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4866" y="2098189"/>
            <a:ext cx="752688" cy="32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00166" y="2428874"/>
            <a:ext cx="158816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85998"/>
            <a:ext cx="1214446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07168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要求只能使用加减乘除法实现对根号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的求解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这里讲解使用梯度下降和牛顿法如何做到这件事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116" y="214312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梯度下降法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742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第一步：转化问题，将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就是计算得出的结果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第二步：寻找合适的解，找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使得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第三步：找到的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，就是得出的结果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018" y="1533518"/>
            <a:ext cx="30004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500180"/>
            <a:ext cx="1785950" cy="31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8398" y="1545842"/>
            <a:ext cx="1071570" cy="28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3526" y="2214560"/>
            <a:ext cx="254442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85723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问题思考方式：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43174" y="3714758"/>
            <a:ext cx="559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转化问题的目的是，求解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L(t)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的极小值，也就是导数为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571750"/>
            <a:ext cx="3228024" cy="191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857238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如何找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，使得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L(t) = 0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，注意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L(t)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函数的极小值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506532"/>
            <a:ext cx="4572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核心思想：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随机给定一个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t0 =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在这个位置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应该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如何调整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能够使得函数值变小，即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L(t1) &lt; L(t0)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不停根据规则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做调整，直到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L(tn)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足够接近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为止，（或调整量足够小）</a:t>
            </a:r>
          </a:p>
        </p:txBody>
      </p:sp>
      <p:sp>
        <p:nvSpPr>
          <p:cNvPr id="11" name="椭圆 10"/>
          <p:cNvSpPr/>
          <p:nvPr/>
        </p:nvSpPr>
        <p:spPr>
          <a:xfrm>
            <a:off x="7923580" y="4319600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2396" y="4480355"/>
            <a:ext cx="883575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t = 1.75</a:t>
            </a:r>
            <a:endParaRPr lang="zh-CN" altLang="en-US" sz="1400" b="1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7458095" y="3794134"/>
            <a:ext cx="10715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162950" y="3734844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7448570" y="3734844"/>
            <a:ext cx="2857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91578" y="3520530"/>
            <a:ext cx="28245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9942" y="3520530"/>
            <a:ext cx="28245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6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10"/>
            <a:ext cx="716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在任意一个点的非常小的局部去决定下一步怎么走，只考虑局部而不考虑全局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132" y="2438615"/>
            <a:ext cx="33014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很简单的想法，对比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L(t-Δt)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L(t+Δt)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 - Δt) &lt; L(t)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- Δt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 + Δt)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&lt; L(t)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+ Δt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8"/>
            <a:ext cx="5072098" cy="275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rot="5400000">
            <a:off x="2785653" y="3357172"/>
            <a:ext cx="1571636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2678496" y="3679437"/>
            <a:ext cx="92948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2785256" y="2928941"/>
            <a:ext cx="2429686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7488" y="4071949"/>
            <a:ext cx="55874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t-Δt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3134" y="4082386"/>
            <a:ext cx="2616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4071949"/>
            <a:ext cx="6351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t+Δt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6446" y="4071948"/>
            <a:ext cx="2100255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，是大于</a:t>
            </a:r>
            <a:r>
              <a:rPr lang="en-US" altLang="zh-CN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的无穷小数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285866"/>
            <a:ext cx="5072098" cy="275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rot="5400000">
            <a:off x="6071801" y="3071420"/>
            <a:ext cx="1571636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5964644" y="3393685"/>
            <a:ext cx="92948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6071404" y="2643189"/>
            <a:ext cx="2429686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43636" y="3786197"/>
            <a:ext cx="55874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t-Δt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9282" y="3796634"/>
            <a:ext cx="2616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92" y="3786197"/>
            <a:ext cx="6351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t+Δt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428610"/>
            <a:ext cx="716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在任意一个点的非常小的局部去决定下一步怎么走，只考虑局部而不考虑全局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1142990"/>
            <a:ext cx="3643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 - Δt) &lt; L(t)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- Δt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 + Δt)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&lt; L(t)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+ Δt</a:t>
            </a:r>
          </a:p>
          <a:p>
            <a:pPr>
              <a:lnSpc>
                <a:spcPct val="150000"/>
              </a:lnSpc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可以改写为：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 + Δt) - L(t) &lt; 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+ Δt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L(t)  - L(t - Δt) &gt; 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t1 = t - Δt</a:t>
            </a:r>
          </a:p>
          <a:p>
            <a:pPr>
              <a:lnSpc>
                <a:spcPct val="150000"/>
              </a:lnSpc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合成后如下：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10692"/>
            <a:ext cx="2786082" cy="4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8696"/>
            <a:ext cx="2786082" cy="4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36431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对式子改变写法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357568"/>
            <a:ext cx="3643338" cy="65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500444"/>
            <a:ext cx="139585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71670" y="4286262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得出迭代式，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只需要取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</a:rPr>
              <a:t>t - a * t</a:t>
            </a:r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点导数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，就能够保证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L(t1) &lt;= L(t0)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，并使得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逐渐下降，直到逼近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为止。注意这里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必须取趋于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的无穷小时，该行为才能够恒成立，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也被视作步长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714494"/>
            <a:ext cx="6429420" cy="8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大括号 14"/>
          <p:cNvSpPr/>
          <p:nvPr/>
        </p:nvSpPr>
        <p:spPr>
          <a:xfrm rot="5400000">
            <a:off x="5715008" y="2000246"/>
            <a:ext cx="142876" cy="1285884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86380" y="2714626"/>
            <a:ext cx="1015021" cy="316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5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处的导数</a:t>
            </a:r>
            <a:endParaRPr lang="zh-CN" altLang="en-US" sz="105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大括号 16"/>
          <p:cNvSpPr/>
          <p:nvPr/>
        </p:nvSpPr>
        <p:spPr>
          <a:xfrm rot="5400000">
            <a:off x="7072330" y="2000246"/>
            <a:ext cx="142876" cy="1285884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43702" y="2714626"/>
            <a:ext cx="9925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导数视为常量</a:t>
            </a:r>
            <a:endParaRPr lang="en-US" altLang="zh-CN" sz="105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mtClean="0">
                <a:latin typeface="微软雅黑" pitchFamily="34" charset="-122"/>
                <a:ea typeface="微软雅黑" pitchFamily="34" charset="-122"/>
              </a:rPr>
              <a:t>此处是无穷小</a:t>
            </a:r>
            <a:endParaRPr lang="zh-CN" altLang="en-US" sz="105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600" b="1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1116</Words>
  <PresentationFormat>全屏显示(16:9)</PresentationFormat>
  <Paragraphs>116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661</cp:revision>
  <dcterms:created xsi:type="dcterms:W3CDTF">2022-06-20T09:28:26Z</dcterms:created>
  <dcterms:modified xsi:type="dcterms:W3CDTF">2022-07-04T05:27:22Z</dcterms:modified>
</cp:coreProperties>
</file>