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91" r:id="rId13"/>
    <p:sldId id="278" r:id="rId14"/>
    <p:sldId id="279" r:id="rId15"/>
    <p:sldId id="280" r:id="rId16"/>
    <p:sldId id="281" r:id="rId17"/>
    <p:sldId id="282" r:id="rId18"/>
    <p:sldId id="284" r:id="rId19"/>
    <p:sldId id="283" r:id="rId20"/>
    <p:sldId id="285" r:id="rId21"/>
    <p:sldId id="286" r:id="rId22"/>
    <p:sldId id="287" r:id="rId23"/>
    <p:sldId id="288" r:id="rId24"/>
    <p:sldId id="289" r:id="rId25"/>
    <p:sldId id="293" r:id="rId26"/>
    <p:sldId id="294" r:id="rId27"/>
    <p:sldId id="295" r:id="rId28"/>
    <p:sldId id="290" r:id="rId29"/>
    <p:sldId id="292" r:id="rId30"/>
    <p:sldId id="267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59" autoAdjust="0"/>
    <p:restoredTop sz="94712" autoAdjust="0"/>
  </p:normalViewPr>
  <p:slideViewPr>
    <p:cSldViewPr>
      <p:cViewPr varScale="1">
        <p:scale>
          <a:sx n="144" d="100"/>
          <a:sy n="144" d="100"/>
        </p:scale>
        <p:origin x="-738" y="-9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B27AE-526D-450E-ACA2-FA794F702D44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1D11B-383F-402B-97AA-C147FF1A4D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169" name="Picture 1" descr="I:\手写AI\C++课程\res\background-general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" y="1"/>
            <a:ext cx="9143999" cy="5143500"/>
          </a:xfrm>
          <a:prstGeom prst="rect">
            <a:avLst/>
          </a:prstGeom>
          <a:noFill/>
        </p:spPr>
      </p:pic>
      <p:pic>
        <p:nvPicPr>
          <p:cNvPr id="7170" name="Picture 2" descr="I:\手写AI\C++课程\res\footer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0" y="4460191"/>
            <a:ext cx="1751755" cy="68330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:\手写AI\C++课程\res\backgroun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8"/>
            <a:ext cx="9143999" cy="5143500"/>
          </a:xfrm>
          <a:prstGeom prst="rect">
            <a:avLst/>
          </a:prstGeom>
          <a:noFill/>
        </p:spPr>
      </p:pic>
      <p:pic>
        <p:nvPicPr>
          <p:cNvPr id="2055" name="Picture 7" descr="I:\手写AI\C++课程\res\background-flow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8"/>
            <a:ext cx="6985017" cy="39290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285984" y="928676"/>
            <a:ext cx="45005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mtClean="0">
                <a:ea typeface="微软雅黑 Light" pitchFamily="34" charset="-122"/>
              </a:rPr>
              <a:t>Algo C++</a:t>
            </a:r>
          </a:p>
          <a:p>
            <a:pPr algn="ctr"/>
            <a:endParaRPr lang="en-US" altLang="zh-CN" sz="2000" smtClean="0">
              <a:ea typeface="微软雅黑 Light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7554" y="2000246"/>
            <a:ext cx="2347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>
                <a:ea typeface="微软雅黑 Light" pitchFamily="34" charset="-122"/>
              </a:rPr>
              <a:t>面向</a:t>
            </a:r>
            <a:r>
              <a:rPr lang="en-US" altLang="zh-CN" smtClean="0">
                <a:ea typeface="微软雅黑 Light" pitchFamily="34" charset="-122"/>
              </a:rPr>
              <a:t>AI</a:t>
            </a:r>
            <a:r>
              <a:rPr lang="zh-CN" altLang="en-US" smtClean="0">
                <a:ea typeface="微软雅黑 Light" pitchFamily="34" charset="-122"/>
              </a:rPr>
              <a:t>算法的</a:t>
            </a:r>
            <a:r>
              <a:rPr lang="en-US" altLang="zh-CN" smtClean="0">
                <a:ea typeface="微软雅黑 Light" pitchFamily="34" charset="-122"/>
              </a:rPr>
              <a:t>C++</a:t>
            </a:r>
            <a:r>
              <a:rPr lang="zh-CN" altLang="en-US" smtClean="0">
                <a:ea typeface="微软雅黑 Light" pitchFamily="34" charset="-122"/>
              </a:rPr>
              <a:t>课程</a:t>
            </a:r>
            <a:endParaRPr lang="zh-CN" altLang="en-US"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28610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MSE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是如何被定义的？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5" y="928676"/>
            <a:ext cx="76438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对于只有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个样本的时候，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 = kx + 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有唯一解，但是当具有大于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个样本时，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只有近似解，也就是说，不可能通过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完全预测准确，总会带有一些差异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928808"/>
            <a:ext cx="281529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85786" y="2143122"/>
            <a:ext cx="36728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因此真实值与预测值的关系如下表示：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857502"/>
            <a:ext cx="2500330" cy="433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285852" y="3214692"/>
            <a:ext cx="607859" cy="316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真实值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03142" y="3242848"/>
            <a:ext cx="588623" cy="3061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预测值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00430" y="3214692"/>
            <a:ext cx="588623" cy="3061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误差值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8728" y="3714758"/>
            <a:ext cx="407196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而我们总希望预测值足够的接近真实值，也意味着希望不可控的误差值足够接近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，因此需要对误差项进行分析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200412"/>
            <a:ext cx="1857388" cy="3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14348" y="571486"/>
            <a:ext cx="764386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假设误差是服从均值为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方差为       的正态分布：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为什么这里均值为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，因为均值是预测值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为什么是正态分布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，因为现实生活中绝大部分事物都很容易的服从正态分布。这是统计出来的规律做的假设，使得对误差的假设能够尽可能满足更多的场景。若数据不满足正态分布，则假设失败，模型容易出现非预期结果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使用最大似然估计方法，最大化误差出现的概率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这里是最大化概率密度函数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658164"/>
            <a:ext cx="357190" cy="30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771916"/>
            <a:ext cx="29114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85918" y="4075766"/>
            <a:ext cx="1102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smtClean="0"/>
              <a:t>argmax</a:t>
            </a:r>
            <a:endParaRPr lang="zh-CN" altLang="en-US" sz="240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4486296"/>
            <a:ext cx="71437" cy="15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 bwMode="auto">
          <a:xfrm>
            <a:off x="5929322" y="3057536"/>
            <a:ext cx="2143140" cy="642942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曲线连接符 8"/>
          <p:cNvCxnSpPr>
            <a:endCxn id="8" idx="2"/>
          </p:cNvCxnSpPr>
          <p:nvPr/>
        </p:nvCxnSpPr>
        <p:spPr bwMode="auto">
          <a:xfrm rot="5400000" flipH="1" flipV="1">
            <a:off x="5339959" y="3396867"/>
            <a:ext cx="607223" cy="571504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14"/>
            <a:ext cx="29114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28596" y="428610"/>
            <a:ext cx="346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概率密度函数使用正太分布的道理：</a:t>
            </a:r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357304"/>
            <a:ext cx="3453494" cy="250033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071670" y="4881890"/>
            <a:ext cx="70723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smtClean="0">
                <a:solidFill>
                  <a:schemeClr val="bg1">
                    <a:lumMod val="50000"/>
                  </a:schemeClr>
                </a:solidFill>
              </a:rPr>
              <a:t>https://blog.csdn.net/weixin_33398032/article/details/105802949</a:t>
            </a:r>
            <a:endParaRPr lang="zh-CN" alt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2209971"/>
            <a:ext cx="4429156" cy="13619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个样本，每个样本出现误差的可能性乘在一起，表示了整体出现误差的可能性（联合概率），所以是连乘</a:t>
            </a:r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1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1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所有误差</a:t>
            </a:r>
            <a:r>
              <a:rPr lang="zh-CN" altLang="en-US" sz="1100" b="1" smtClean="0">
                <a:latin typeface="微软雅黑" pitchFamily="34" charset="-122"/>
                <a:ea typeface="微软雅黑" pitchFamily="34" charset="-122"/>
              </a:rPr>
              <a:t>都</a:t>
            </a:r>
            <a:r>
              <a:rPr lang="zh-CN" altLang="en-US" sz="11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接近均值</a:t>
            </a:r>
            <a:r>
              <a:rPr lang="zh-CN" altLang="en-US" sz="1100" b="1" smtClean="0">
                <a:latin typeface="微软雅黑" pitchFamily="34" charset="-122"/>
                <a:ea typeface="微软雅黑" pitchFamily="34" charset="-122"/>
              </a:rPr>
              <a:t>时，其发生的概率最大，最大似然其实就是表示了大家都别出现误差好了，用数学上的概率密度函数表示这件事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2786050" y="142858"/>
            <a:ext cx="4005863" cy="4822810"/>
            <a:chOff x="1400" y="605"/>
            <a:chExt cx="5520" cy="6595"/>
          </a:xfrm>
        </p:grpSpPr>
        <p:grpSp>
          <p:nvGrpSpPr>
            <p:cNvPr id="3" name="组合 2"/>
            <p:cNvGrpSpPr>
              <a:grpSpLocks/>
            </p:cNvGrpSpPr>
            <p:nvPr/>
          </p:nvGrpSpPr>
          <p:grpSpPr bwMode="auto">
            <a:xfrm>
              <a:off x="1400" y="605"/>
              <a:ext cx="5520" cy="4215"/>
              <a:chOff x="1800" y="4546"/>
              <a:chExt cx="5520" cy="4215"/>
            </a:xfrm>
          </p:grpSpPr>
          <p:pic>
            <p:nvPicPr>
              <p:cNvPr id="6" name="图片 15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800" y="4546"/>
                <a:ext cx="5120" cy="1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图片 1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138" y="6168"/>
                <a:ext cx="4003" cy="1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图片 1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40" y="7675"/>
                <a:ext cx="4280" cy="10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" name="图片 1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39" y="4983"/>
              <a:ext cx="3682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图片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40" y="6088"/>
              <a:ext cx="3968" cy="1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20541" y="1000114"/>
            <a:ext cx="155575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椭圆 10"/>
          <p:cNvSpPr/>
          <p:nvPr/>
        </p:nvSpPr>
        <p:spPr bwMode="auto">
          <a:xfrm>
            <a:off x="7077665" y="857238"/>
            <a:ext cx="1857388" cy="500066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形状 12"/>
          <p:cNvCxnSpPr>
            <a:stCxn id="11" idx="4"/>
          </p:cNvCxnSpPr>
          <p:nvPr/>
        </p:nvCxnSpPr>
        <p:spPr bwMode="auto">
          <a:xfrm rot="5400000">
            <a:off x="7131696" y="887621"/>
            <a:ext cx="404980" cy="134434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形状 13"/>
          <p:cNvCxnSpPr>
            <a:endCxn id="11" idx="1"/>
          </p:cNvCxnSpPr>
          <p:nvPr/>
        </p:nvCxnSpPr>
        <p:spPr bwMode="auto">
          <a:xfrm>
            <a:off x="6501633" y="668285"/>
            <a:ext cx="848040" cy="2621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2507" y="1477872"/>
            <a:ext cx="3417923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然后就是对数似然，各种推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为什么加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，使用对数似然？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因为加了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后连乘变连加，并且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不改变函数极值位置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注意这里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log = ln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，是代码写习惯了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410" y="2721252"/>
            <a:ext cx="4406723" cy="50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726166"/>
            <a:ext cx="2738430" cy="8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椭圆 3"/>
          <p:cNvSpPr/>
          <p:nvPr/>
        </p:nvSpPr>
        <p:spPr>
          <a:xfrm>
            <a:off x="4116868" y="1128290"/>
            <a:ext cx="35719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00298" y="714362"/>
            <a:ext cx="1214446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728" y="1740753"/>
            <a:ext cx="621510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由于方差是数据集的方差，是确定的值，在这里可以忽略掉。我们只保留需要考虑的部分，则最大似然估计推导为，最大化          ：</a:t>
            </a:r>
          </a:p>
        </p:txBody>
      </p:sp>
      <p:sp>
        <p:nvSpPr>
          <p:cNvPr id="8" name="椭圆 7"/>
          <p:cNvSpPr/>
          <p:nvPr/>
        </p:nvSpPr>
        <p:spPr>
          <a:xfrm>
            <a:off x="4929190" y="1000114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曲线连接符 9"/>
          <p:cNvCxnSpPr>
            <a:stCxn id="8" idx="6"/>
          </p:cNvCxnSpPr>
          <p:nvPr/>
        </p:nvCxnSpPr>
        <p:spPr>
          <a:xfrm>
            <a:off x="5214942" y="1142990"/>
            <a:ext cx="500066" cy="164307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43438" y="2812568"/>
            <a:ext cx="150019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7076" y="2247690"/>
            <a:ext cx="500066" cy="25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857356" y="4572014"/>
            <a:ext cx="22860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 smtClean="0">
                <a:latin typeface="微软雅黑" pitchFamily="34" charset="-122"/>
                <a:ea typeface="微软雅黑" pitchFamily="34" charset="-122"/>
              </a:rPr>
              <a:t>保留的二分之一，只是为了抵消求导带出来的</a:t>
            </a:r>
            <a:r>
              <a:rPr lang="en-US" altLang="zh-CN" sz="80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3976701"/>
            <a:ext cx="40102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571604" y="3368005"/>
            <a:ext cx="4357718" cy="4181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转换为最小化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3510881"/>
            <a:ext cx="500066" cy="25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71552"/>
            <a:ext cx="742955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MSE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可以用“对数据误差采用正态分布假设”推导而得来，这里也体现了正太分布在模型预测中的重要性，如果不服从假设，容易出现训练异常、不收敛、效率低等各种问题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6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285998"/>
            <a:ext cx="3611309" cy="151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85786" y="1857370"/>
            <a:ext cx="278608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数据加载，并执行标准化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所谓标准化就是减去均值除以标准差，使得数据服从正态分布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1802" y="1619696"/>
            <a:ext cx="1000132" cy="57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6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166" y="2285998"/>
            <a:ext cx="1210588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定义初始值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3143254"/>
            <a:ext cx="469872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一般而言，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的初始值不适合设置为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的初始值更适合设置为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由于数据做了标准化，所以学习率可以给更大的值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928808"/>
            <a:ext cx="24574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285866"/>
            <a:ext cx="3610439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571486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1357304"/>
            <a:ext cx="40005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由于数据图像用直线会使得误差较大，在这里增加模型复杂度，采用如下模型：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143254"/>
            <a:ext cx="24574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2500312"/>
            <a:ext cx="5214942" cy="28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6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代码上：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1357304"/>
            <a:ext cx="2214578" cy="7875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主要的迭代逻辑，这里设置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次迭代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2571750"/>
            <a:ext cx="228601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这里的导数是累加，在样本数量少的时候没有区别，样本数量大的时候常用平均值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103" y="500048"/>
            <a:ext cx="658889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065308" y="2408996"/>
            <a:ext cx="14287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 flipV="1">
            <a:off x="2422234" y="2480434"/>
            <a:ext cx="1643074" cy="5000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28728" y="1428742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smtClean="0"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360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预测值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定性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分析，即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离散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变量预测时，我们称之为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</a:p>
          <a:p>
            <a:pPr>
              <a:buFont typeface="Arial" pitchFamily="34" charset="0"/>
              <a:buChar char="•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预测值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分析，即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变量预测时，我们称之为</a:t>
            </a:r>
            <a:r>
              <a:rPr lang="zh-CN" altLang="en-US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回归</a:t>
            </a:r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785800"/>
            <a:ext cx="4529603" cy="32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85736" y="3000378"/>
            <a:ext cx="3071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预计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2023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年，上海房价将会是：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57107.852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20" y="1357304"/>
            <a:ext cx="3929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smtClean="0">
                <a:latin typeface="微软雅黑" pitchFamily="34" charset="-122"/>
                <a:ea typeface="微软雅黑" pitchFamily="34" charset="-122"/>
              </a:rPr>
              <a:t>k_identity = 0.068349</a:t>
            </a:r>
          </a:p>
          <a:p>
            <a:r>
              <a:rPr lang="nn-NO" altLang="zh-CN" smtClean="0">
                <a:latin typeface="微软雅黑" pitchFamily="34" charset="-122"/>
                <a:ea typeface="微软雅黑" pitchFamily="34" charset="-122"/>
              </a:rPr>
              <a:t>k_sin = 1.215169</a:t>
            </a:r>
          </a:p>
          <a:p>
            <a:r>
              <a:rPr lang="nn-NO" altLang="zh-CN" smtClean="0">
                <a:latin typeface="微软雅黑" pitchFamily="34" charset="-122"/>
                <a:ea typeface="微软雅黑" pitchFamily="34" charset="-122"/>
              </a:rPr>
              <a:t>k_cos = -0.574370</a:t>
            </a:r>
          </a:p>
          <a:p>
            <a:r>
              <a:rPr lang="nn-NO" altLang="zh-CN" smtClean="0">
                <a:latin typeface="微软雅黑" pitchFamily="34" charset="-122"/>
                <a:ea typeface="微软雅黑" pitchFamily="34" charset="-122"/>
              </a:rPr>
              <a:t>b = 0.327223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571486"/>
            <a:ext cx="141577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训练的效果：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500048"/>
            <a:ext cx="57679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对于复杂度，由于多引入了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，使得模型比直线更加复杂：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72" y="1785932"/>
            <a:ext cx="5872120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思考：若其中某一个或多个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或者接近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，则模型复杂度降低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那么，我们可以定义如下损失函数：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52"/>
            <a:ext cx="7215238" cy="39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929072"/>
            <a:ext cx="214314" cy="29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73529" y="3851101"/>
            <a:ext cx="309251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取一个比较小的数字，例如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1e-5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5918" y="4286262"/>
            <a:ext cx="736611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相当于对模型的参数做了约束，要求其越简单越好，最小化模型参数，也称为：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结构风险最小化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(Structural Risk Minimization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SRM)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，模型就是结构嘛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9058" y="3857634"/>
            <a:ext cx="519956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这里增加的约束，称之为对模型的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smtClean="0"/>
              <a:t>Regularization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左大括号 13"/>
          <p:cNvSpPr/>
          <p:nvPr/>
        </p:nvSpPr>
        <p:spPr>
          <a:xfrm rot="5400000">
            <a:off x="7358082" y="1643056"/>
            <a:ext cx="214314" cy="2786082"/>
          </a:xfrm>
          <a:prstGeom prst="lef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929454" y="2510749"/>
            <a:ext cx="1005403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正则化项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131197"/>
            <a:ext cx="8786874" cy="44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72"/>
            <a:ext cx="100540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正则化：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14560"/>
            <a:ext cx="8786874" cy="44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06" y="1014231"/>
            <a:ext cx="8501122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正则化也称之为对参数的惩罚项，也有称之为权重衰减，即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Penalty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WeightDecay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对于如下平方和，称之为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正则化，也叫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smtClean="0"/>
              <a:t>ridge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回归，岭回归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对于如下绝对值和，称之为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正则化，也叫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sz="1600" smtClean="0">
                <a:latin typeface="微软雅黑" pitchFamily="34" charset="-122"/>
                <a:ea typeface="微软雅黑" pitchFamily="34" charset="-122"/>
              </a:rPr>
              <a:t>lasso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回归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6" name="左大括号 5"/>
          <p:cNvSpPr/>
          <p:nvPr/>
        </p:nvSpPr>
        <p:spPr>
          <a:xfrm rot="5400000">
            <a:off x="7286644" y="785800"/>
            <a:ext cx="214314" cy="2786082"/>
          </a:xfrm>
          <a:prstGeom prst="leftBrac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58016" y="1653493"/>
            <a:ext cx="12442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L2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正则化项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3290154"/>
            <a:ext cx="8858280" cy="35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左大括号 8"/>
          <p:cNvSpPr/>
          <p:nvPr/>
        </p:nvSpPr>
        <p:spPr>
          <a:xfrm rot="5400000">
            <a:off x="7143768" y="1714494"/>
            <a:ext cx="214314" cy="3071834"/>
          </a:xfrm>
          <a:prstGeom prst="leftBrace">
            <a:avLst>
              <a:gd name="adj1" fmla="val 21333"/>
              <a:gd name="adj2" fmla="val 50000"/>
            </a:avLst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72264" y="2714626"/>
            <a:ext cx="124425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16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正则化项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57304"/>
            <a:ext cx="4572032" cy="68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571486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带正则化的模型表示如下：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2285998"/>
            <a:ext cx="408316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此时表示最小化经验风险和最小化结构风险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2" y="2857502"/>
            <a:ext cx="352532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结构风险的参数这里是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范数的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次方</a:t>
            </a:r>
          </a:p>
        </p:txBody>
      </p:sp>
      <p:cxnSp>
        <p:nvCxnSpPr>
          <p:cNvPr id="7" name="曲线连接符 6"/>
          <p:cNvCxnSpPr>
            <a:stCxn id="5" idx="3"/>
          </p:cNvCxnSpPr>
          <p:nvPr/>
        </p:nvCxnSpPr>
        <p:spPr>
          <a:xfrm flipH="1" flipV="1">
            <a:off x="6143653" y="1928809"/>
            <a:ext cx="2239423" cy="1159526"/>
          </a:xfrm>
          <a:prstGeom prst="curvedConnector3">
            <a:avLst>
              <a:gd name="adj1" fmla="val -1020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486"/>
            <a:ext cx="800219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范数：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6"/>
            <a:ext cx="56197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44" y="2571750"/>
            <a:ext cx="2847254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 = 1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时，等于绝对值求和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 = 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时，等于平方和开方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 =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无穷时，等于取最大值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4" name="Picture 4" descr="https://charlesliuyx.github.io/2017/10/03/%E3%80%90%E7%9B%B4%E8%A7%82%E8%AF%A6%E8%A7%A3%E3%80%91%E4%BB%80%E4%B9%88%E6%98%AF%E6%AD%A3%E5%88%99%E5%8C%96/Dq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943323"/>
            <a:ext cx="5715040" cy="15572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8"/>
            <a:ext cx="8501122" cy="266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5866"/>
            <a:ext cx="659443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571486"/>
            <a:ext cx="1210588" cy="41819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代码实现：</a:t>
            </a:r>
            <a:endParaRPr lang="zh-CN" altLang="en-US" sz="16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000114"/>
            <a:ext cx="3805241" cy="360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571486"/>
            <a:ext cx="155042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范数效果图：</a:t>
            </a:r>
            <a:endParaRPr lang="zh-CN" altLang="en-US" sz="16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85800"/>
            <a:ext cx="778674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sz="1600" b="1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正则化是增加了对模型复杂度的约束，要求模型使用更少的参数表示问题，抑制过拟合的现象发生的一种常见手段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914" name="Picture 2" descr="https://charlesliuyx.github.io/2017/10/03/%E3%80%90%E7%9B%B4%E8%A7%82%E8%AF%A6%E8%A7%A3%E3%80%91%E4%BB%80%E4%B9%88%E6%98%AF%E6%AD%A3%E5%88%99%E5%8C%96/NNhid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428874"/>
            <a:ext cx="5845717" cy="1428760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1857356" y="4835723"/>
            <a:ext cx="72866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50000"/>
                  </a:schemeClr>
                </a:solidFill>
              </a:rPr>
              <a:t>https://blog.csdn.net/kdongyi/article/details/83932945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3714758"/>
            <a:ext cx="646331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欠拟合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496" y="3714758"/>
            <a:ext cx="800219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恰当拟合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7371" y="3714758"/>
            <a:ext cx="646331" cy="3366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mtClean="0">
                <a:latin typeface="微软雅黑" pitchFamily="34" charset="-122"/>
                <a:ea typeface="微软雅黑" pitchFamily="34" charset="-122"/>
              </a:rPr>
              <a:t>过拟合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32" y="2000246"/>
            <a:ext cx="570861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案例代码下载：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kiwi get-templ algorithm-cpp-02nn-03-linear-regression</a:t>
            </a:r>
            <a:endParaRPr lang="zh-CN" altLang="en-US" sz="16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714494"/>
            <a:ext cx="2428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这是什么东东？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这是个猫</a:t>
            </a:r>
            <a:endParaRPr lang="en-US" altLang="zh-CN" sz="28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 descr="https://timgsa.baidu.com/timg?image&amp;quality=80&amp;size=b9999_10000&amp;sec=1543897373151&amp;di=95ace86fcb652aeb1ffda7729b967082&amp;imgtype=jpg&amp;src=http%3A%2F%2Fimg1.imgtn.bdimg.com%2Fit%2Fu%3D1371703871%2C3514840718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142990"/>
            <a:ext cx="4616178" cy="321471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142976" y="3286130"/>
            <a:ext cx="223651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4000" b="1" smtClean="0"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44" y="2285998"/>
            <a:ext cx="1214446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谢谢观看</a:t>
            </a:r>
            <a:endParaRPr lang="en-US" altLang="zh-CN" sz="2000" b="1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571485"/>
            <a:ext cx="4000528" cy="406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28662" y="1357304"/>
            <a:ext cx="2428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年的房价是多少？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5.58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3042" y="3413475"/>
            <a:ext cx="223651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回归</a:t>
            </a:r>
            <a:r>
              <a:rPr lang="zh-CN" altLang="en-US" sz="4000" b="1" smtClean="0"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imgsa.baidu.com/timg?image&amp;quality=80&amp;size=b9999_10000&amp;sec=1543897373151&amp;di=95ace86fcb652aeb1ffda7729b967082&amp;imgtype=jpg&amp;src=http%3A%2F%2Fimg1.imgtn.bdimg.com%2Fit%2Fu%3D1371703871%2C3514840718%26fm%3D214%26gp%3D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714362"/>
            <a:ext cx="4616178" cy="321471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910" y="2071684"/>
            <a:ext cx="2428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这个猫宽度多少？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336.23pixel</a:t>
            </a:r>
            <a:endParaRPr lang="en-US" altLang="zh-CN" sz="280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 rot="5400000">
            <a:off x="4394199" y="4178311"/>
            <a:ext cx="499272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 rot="5400000">
            <a:off x="7528679" y="4178311"/>
            <a:ext cx="499272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>
            <a:endCxn id="8" idx="1"/>
          </p:cNvCxnSpPr>
          <p:nvPr/>
        </p:nvCxnSpPr>
        <p:spPr bwMode="auto">
          <a:xfrm>
            <a:off x="4643438" y="4214030"/>
            <a:ext cx="1358045" cy="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>
            <a:stCxn id="8" idx="3"/>
          </p:cNvCxnSpPr>
          <p:nvPr/>
        </p:nvCxnSpPr>
        <p:spPr bwMode="auto">
          <a:xfrm>
            <a:off x="6715140" y="4214838"/>
            <a:ext cx="1062778" cy="1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001483" y="4107116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smtClean="0">
                <a:solidFill>
                  <a:srgbClr val="FF0000"/>
                </a:solidFill>
              </a:rPr>
              <a:t>336.23pixel</a:t>
            </a:r>
            <a:endParaRPr lang="zh-CN" altLang="en-US" sz="120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43438" y="1000114"/>
            <a:ext cx="3143272" cy="2928958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500048"/>
            <a:ext cx="223651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回归</a:t>
            </a:r>
            <a:r>
              <a:rPr lang="zh-CN" altLang="en-US" sz="4000" b="1" smtClean="0"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304"/>
            <a:ext cx="3929090" cy="407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69196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一元线性回归模型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269222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多元线性回归模型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86130"/>
            <a:ext cx="8001056" cy="85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0628" y="1973189"/>
            <a:ext cx="1500198" cy="38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>
            <a:spLocks noChangeArrowheads="1"/>
          </p:cNvSpPr>
          <p:nvPr/>
        </p:nvSpPr>
        <p:spPr bwMode="auto">
          <a:xfrm>
            <a:off x="428596" y="928676"/>
            <a:ext cx="842968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在房价问题中我们以房子面积、离地铁站的距离等属性作为自变量，房价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因变量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房子面积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离最近地铁站距离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  绿化规模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线性回归可以理解为将这些特征线性组合起来，即可得到房价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而我们的目标就是求出一组合理的权重参数      能够较为准确的预测出真实的           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28731"/>
            <a:ext cx="514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47" y="1644644"/>
            <a:ext cx="485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22" y="1971673"/>
            <a:ext cx="495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2887982"/>
            <a:ext cx="6572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49829" y="3606809"/>
            <a:ext cx="1936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857634"/>
            <a:ext cx="6572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14282" y="42861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微软雅黑" pitchFamily="34" charset="-122"/>
                <a:ea typeface="微软雅黑" pitchFamily="34" charset="-122"/>
              </a:rPr>
              <a:t>房价预测案列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6"/>
            <a:ext cx="3571900" cy="362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785800"/>
            <a:ext cx="1500198" cy="384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714876" y="1357304"/>
            <a:ext cx="4006225" cy="210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是年份，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是该年份的房价</a:t>
            </a:r>
            <a:endParaRPr lang="en-US" altLang="zh-CN" baseline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baseline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我们采用一元线性回归模型来拟合上</a:t>
            </a:r>
            <a:endParaRPr lang="en-US" altLang="zh-CN" baseline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海市房价，通过已知历史数据拟合出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的值（模型的参数）</a:t>
            </a:r>
            <a:endParaRPr lang="en-US" altLang="zh-CN" baseline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然后我们就可以通过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来估算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年、</a:t>
            </a:r>
            <a:r>
              <a:rPr lang="en-US" altLang="zh-CN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baseline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年房价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4" y="3571882"/>
            <a:ext cx="2643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年预计</a:t>
            </a: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5.58</a:t>
            </a:r>
            <a:r>
              <a:rPr lang="zh-CN" altLang="en-US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85734"/>
            <a:ext cx="1210588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定义问题：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857238"/>
            <a:ext cx="78581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给定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样本：年份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，和对应的房价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设计函数：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此时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时，对应的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就是我们要的结果，然后使用梯度下降法，求解函数极值，得到合适的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，就是线性回归要做的事情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1308479"/>
            <a:ext cx="3714776" cy="104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8844" y="2428874"/>
            <a:ext cx="2286016" cy="52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2822" y="3888114"/>
            <a:ext cx="230826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88642" y="3857634"/>
            <a:ext cx="781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这里设计的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函数，我们称之为损失函数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代价函数，而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形式的函数，我们称之为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MSE/L2Loss</a:t>
            </a: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       这里的最小化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，也称之为经验风险最小化（</a:t>
            </a:r>
            <a:r>
              <a:rPr lang="en-US" sz="1600" smtClean="0">
                <a:latin typeface="微软雅黑" pitchFamily="34" charset="-122"/>
                <a:ea typeface="微软雅黑" pitchFamily="34" charset="-122"/>
              </a:rPr>
              <a:t>Empirical Risk Minimization</a:t>
            </a:r>
            <a:r>
              <a:rPr lang="en-US" sz="1600" b="1" smtClean="0"/>
              <a:t>,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ERM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>
          <a:lnSpc>
            <a:spcPct val="150000"/>
          </a:lnSpc>
          <a:defRPr sz="160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8431</TotalTime>
  <Words>1182</Words>
  <PresentationFormat>全屏显示(16:9)</PresentationFormat>
  <Paragraphs>136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课程安排</dc:title>
  <dc:creator>Administrator</dc:creator>
  <cp:lastModifiedBy>Administrator</cp:lastModifiedBy>
  <cp:revision>793</cp:revision>
  <dcterms:created xsi:type="dcterms:W3CDTF">2022-06-20T09:28:26Z</dcterms:created>
  <dcterms:modified xsi:type="dcterms:W3CDTF">2022-07-06T03:09:22Z</dcterms:modified>
</cp:coreProperties>
</file>