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68" r:id="rId4"/>
    <p:sldId id="269" r:id="rId5"/>
    <p:sldId id="270" r:id="rId6"/>
    <p:sldId id="273" r:id="rId7"/>
    <p:sldId id="271" r:id="rId8"/>
    <p:sldId id="272" r:id="rId9"/>
    <p:sldId id="274" r:id="rId10"/>
    <p:sldId id="275" r:id="rId11"/>
    <p:sldId id="276" r:id="rId12"/>
    <p:sldId id="277" r:id="rId13"/>
    <p:sldId id="280" r:id="rId14"/>
    <p:sldId id="278" r:id="rId15"/>
    <p:sldId id="279" r:id="rId16"/>
    <p:sldId id="281" r:id="rId17"/>
    <p:sldId id="282" r:id="rId18"/>
    <p:sldId id="283" r:id="rId19"/>
    <p:sldId id="267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59" autoAdjust="0"/>
    <p:restoredTop sz="94712" autoAdjust="0"/>
  </p:normalViewPr>
  <p:slideViewPr>
    <p:cSldViewPr>
      <p:cViewPr varScale="1">
        <p:scale>
          <a:sx n="144" d="100"/>
          <a:sy n="144" d="100"/>
        </p:scale>
        <p:origin x="-738" y="-9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B27AE-526D-450E-ACA2-FA794F702D44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1D11B-383F-402B-97AA-C147FF1A4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69" name="Picture 1" descr="I:\手写AI\C++课程\res\background-general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1"/>
            <a:ext cx="9143999" cy="5143500"/>
          </a:xfrm>
          <a:prstGeom prst="rect">
            <a:avLst/>
          </a:prstGeom>
          <a:noFill/>
        </p:spPr>
      </p:pic>
      <p:pic>
        <p:nvPicPr>
          <p:cNvPr id="7170" name="Picture 2" descr="I:\手写AI\C++课程\res\footer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0" y="4460191"/>
            <a:ext cx="1751755" cy="68330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:\手写AI\C++课程\res\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8"/>
            <a:ext cx="9143999" cy="5143500"/>
          </a:xfrm>
          <a:prstGeom prst="rect">
            <a:avLst/>
          </a:prstGeom>
          <a:noFill/>
        </p:spPr>
      </p:pic>
      <p:pic>
        <p:nvPicPr>
          <p:cNvPr id="2055" name="Picture 7" descr="I:\手写AI\C++课程\res\background-flow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8"/>
            <a:ext cx="6985017" cy="39290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5984" y="928676"/>
            <a:ext cx="45005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mtClean="0">
                <a:ea typeface="微软雅黑 Light" pitchFamily="34" charset="-122"/>
              </a:rPr>
              <a:t>Algo C++</a:t>
            </a:r>
          </a:p>
          <a:p>
            <a:pPr algn="ctr"/>
            <a:endParaRPr lang="en-US" altLang="zh-CN" sz="2000" smtClean="0"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7554" y="2000246"/>
            <a:ext cx="234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ea typeface="微软雅黑 Light" pitchFamily="34" charset="-122"/>
              </a:rPr>
              <a:t>面向</a:t>
            </a:r>
            <a:r>
              <a:rPr lang="en-US" altLang="zh-CN" smtClean="0">
                <a:ea typeface="微软雅黑 Light" pitchFamily="34" charset="-122"/>
              </a:rPr>
              <a:t>AI</a:t>
            </a:r>
            <a:r>
              <a:rPr lang="zh-CN" altLang="en-US" smtClean="0">
                <a:ea typeface="微软雅黑 Light" pitchFamily="34" charset="-122"/>
              </a:rPr>
              <a:t>算法的</a:t>
            </a:r>
            <a:r>
              <a:rPr lang="en-US" altLang="zh-CN" smtClean="0">
                <a:ea typeface="微软雅黑 Light" pitchFamily="34" charset="-122"/>
              </a:rPr>
              <a:t>C++</a:t>
            </a:r>
            <a:r>
              <a:rPr lang="zh-CN" altLang="en-US" smtClean="0">
                <a:ea typeface="微软雅黑 Light" pitchFamily="34" charset="-122"/>
              </a:rPr>
              <a:t>课程</a:t>
            </a:r>
            <a:endParaRPr lang="zh-CN" altLang="en-US"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14348" y="403825"/>
            <a:ext cx="7772400" cy="3528392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对于似然性最大化，使用似然性的对数最大化，要比似然性最大化简单许多，我们有：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展开后得：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我们希望得到的是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最大化值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的参数估计，相当于是求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函数的最大值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对于求最大值，相比线性回归，我们唯一区别是这里使用了梯度上升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法，仅仅是减改为加</a:t>
            </a: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55604"/>
            <a:ext cx="7729603" cy="96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曲线连接符 7"/>
          <p:cNvCxnSpPr>
            <a:stCxn id="8" idx="0"/>
            <a:endCxn id="3" idx="3"/>
          </p:cNvCxnSpPr>
          <p:nvPr/>
        </p:nvCxnSpPr>
        <p:spPr bwMode="auto">
          <a:xfrm rot="5400000" flipH="1" flipV="1">
            <a:off x="7744283" y="2437114"/>
            <a:ext cx="966147" cy="371629"/>
          </a:xfrm>
          <a:prstGeom prst="curvedConnector4">
            <a:avLst>
              <a:gd name="adj1" fmla="val 24939"/>
              <a:gd name="adj2" fmla="val 161513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86217"/>
            <a:ext cx="2328519" cy="70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椭圆 5"/>
          <p:cNvSpPr/>
          <p:nvPr/>
        </p:nvSpPr>
        <p:spPr bwMode="auto">
          <a:xfrm>
            <a:off x="3707904" y="4251550"/>
            <a:ext cx="300163" cy="432048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57238"/>
            <a:ext cx="2117402" cy="42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7236296" y="3106001"/>
            <a:ext cx="1610492" cy="538721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00892" y="3214692"/>
            <a:ext cx="20457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600" b="1" kern="0" baseline="0">
                <a:solidFill>
                  <a:srgbClr val="FF0000"/>
                </a:solidFill>
              </a:rPr>
              <a:t>交叉</a:t>
            </a:r>
            <a:r>
              <a:rPr lang="zh-CN" altLang="en-US" sz="1600" b="1" kern="0" baseline="0" smtClean="0">
                <a:solidFill>
                  <a:srgbClr val="FF0000"/>
                </a:solidFill>
              </a:rPr>
              <a:t>熵</a:t>
            </a:r>
            <a:endParaRPr lang="en-US" altLang="zh-CN" sz="1600" b="1" kern="0" baseline="0" smtClean="0">
              <a:solidFill>
                <a:srgbClr val="FF0000"/>
              </a:solidFill>
            </a:endParaRPr>
          </a:p>
          <a:p>
            <a:pPr algn="ctr"/>
            <a:endParaRPr lang="en-US" altLang="zh-CN" sz="1600" b="1" kern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kern="0" baseline="0" smtClean="0">
                <a:solidFill>
                  <a:srgbClr val="FF0000"/>
                </a:solidFill>
              </a:rPr>
              <a:t>注意这里没有加负号</a:t>
            </a:r>
            <a:endParaRPr lang="zh-CN" altLang="en-US" sz="1600" b="1" kern="0" baseline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86380" y="4714890"/>
            <a:ext cx="1785950" cy="34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改成减法请把</a:t>
            </a:r>
            <a:r>
              <a:rPr lang="en-US" altLang="zh-CN" sz="1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加负号</a:t>
            </a: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形状 11"/>
          <p:cNvCxnSpPr>
            <a:stCxn id="10" idx="1"/>
            <a:endCxn id="6" idx="5"/>
          </p:cNvCxnSpPr>
          <p:nvPr/>
        </p:nvCxnSpPr>
        <p:spPr>
          <a:xfrm rot="10800000">
            <a:off x="3964110" y="4620326"/>
            <a:ext cx="1322271" cy="26601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42910" y="571486"/>
            <a:ext cx="7772400" cy="3528392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求导得（中间推导省略）：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我们得到每一个参数的更新的公式如：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下标，相当于是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的第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个参数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40" y="1003534"/>
            <a:ext cx="3109081" cy="82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8" y="2425919"/>
            <a:ext cx="4320480" cy="59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3438" y="1285866"/>
            <a:ext cx="36728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这里的省略求导过程，请各位自行推导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571750"/>
            <a:ext cx="512639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357172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代码上：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546" y="2071684"/>
            <a:ext cx="18261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加载数据并标准化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786064"/>
            <a:ext cx="218521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这是上海房价数据，具有：</a:t>
            </a: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area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住房面积</a:t>
            </a: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distance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离地铁距离</a:t>
            </a: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对应的标签有：幸福、不幸福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1285866"/>
            <a:ext cx="143820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72396" y="1142990"/>
            <a:ext cx="1111363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857238"/>
            <a:ext cx="5286412" cy="393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85786" y="2357436"/>
            <a:ext cx="162095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数据可视化后：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1157" y="500048"/>
            <a:ext cx="5482843" cy="421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357172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代码上：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928808"/>
            <a:ext cx="292895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主要的迭代，采用交叉熵损失所以加了负号，改用梯度下降，而非梯度上升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72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代码上：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071552"/>
            <a:ext cx="4308118" cy="315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571472" y="1714494"/>
            <a:ext cx="3500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k_area = -10.555769463964571</a:t>
            </a:r>
          </a:p>
          <a:p>
            <a:r>
              <a:rPr lang="en-US" altLang="zh-CN" smtClean="0"/>
              <a:t>k_distance = -11.365233226375942</a:t>
            </a:r>
          </a:p>
          <a:p>
            <a:r>
              <a:rPr lang="en-US" altLang="zh-CN" smtClean="0"/>
              <a:t>b = 0.7021892697769846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5786" y="2786064"/>
            <a:ext cx="162095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训练的结果展示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72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代码上：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1071552"/>
            <a:ext cx="350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关于分类线的绘制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571618"/>
            <a:ext cx="3214710" cy="83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57356" y="1796369"/>
            <a:ext cx="38985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2500312"/>
            <a:ext cx="273183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因此分界点是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，表示为：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00378"/>
            <a:ext cx="6948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3596308"/>
            <a:ext cx="6000792" cy="40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144688" y="3571882"/>
            <a:ext cx="38985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7356" y="4143386"/>
            <a:ext cx="56108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就表示了一条分解直线，采用直线的一般形式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Ax+By+C = 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285866"/>
            <a:ext cx="3114674" cy="53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57224" y="714362"/>
            <a:ext cx="32691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distance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area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的关系，表示为：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357436"/>
            <a:ext cx="3833822" cy="147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14362"/>
            <a:ext cx="1620957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关于梯度检查：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428742"/>
            <a:ext cx="42957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2214560"/>
            <a:ext cx="37147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当你质疑你的推导是否正确时，应该考虑用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偏导数的定义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计算出的结果与推导结果做比较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2285998"/>
            <a:ext cx="1214446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谢谢观看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1500180"/>
            <a:ext cx="6994992" cy="23083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逻辑回归案例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下载：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kiwi get-templ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algorithm-cpp-02nn-03.1-logistic-regression</a:t>
            </a: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矩阵乘法案例下载：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kiwi get-templ algorithm-cpp-01basic-04.4-cpp-matrix-multiplication</a:t>
            </a:r>
          </a:p>
          <a:p>
            <a:pPr>
              <a:lnSpc>
                <a:spcPct val="150000"/>
              </a:lnSpc>
            </a:pP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00034" y="571486"/>
            <a:ext cx="8143932" cy="1428760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实际问题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我们想对两种鸢尾花进行分类，现在我们可以观察到鸢尾花的两个特征：花瓣个数和直径大小。那么我们该如何构建一个自动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分类器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，让算法可以根据这两个特征识别出当前的鸢尾花属于哪个类别呢？不妨先把已经获得的数据画出来看一下，假设如下如所示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https://ask.qcloudimg.com/http-save/yehe-1000017/vgbdgksomg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00246"/>
            <a:ext cx="3357586" cy="27768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2910" y="1071552"/>
            <a:ext cx="7772400" cy="2928958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基于线性回归的思考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是否可以训练一个线性回归模型，通过判断输出值的大小来决定是什么类别？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考虑二分类问题，假设我们认为线性回归模型输出值大于等于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时为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，小于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时为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，因此我们希望存在一个函数         ，使得对于线性回归模型的值，能够映射在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0-1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范围内，表示如下：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306248"/>
            <a:ext cx="571504" cy="26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308627"/>
            <a:ext cx="3214710" cy="83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06384"/>
            <a:ext cx="1800200" cy="64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4348" y="214296"/>
            <a:ext cx="7772400" cy="2928958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基于线性回归的思考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选择一个满足值域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0-1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特性的函数来作为映射函数：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函数的图像如下：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         函数性质是，当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zh-CN" altLang="en-US" sz="1600" kern="0" baseline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趋于无穷大时，函数</a:t>
            </a:r>
            <a:r>
              <a:rPr lang="zh-CN" altLang="en-US" sz="1600" kern="0" smtClean="0">
                <a:latin typeface="微软雅黑" pitchFamily="34" charset="-122"/>
                <a:ea typeface="微软雅黑" pitchFamily="34" charset="-122"/>
              </a:rPr>
              <a:t>值趋于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600" kern="0" smtClean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趋于无穷小时，函数值为趋于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779912" y="862368"/>
            <a:ext cx="2107096" cy="1008112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876256" y="370516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kern="0" baseline="0" smtClean="0">
                <a:solidFill>
                  <a:srgbClr val="FF0000"/>
                </a:solidFill>
              </a:rPr>
              <a:t>sigmoid</a:t>
            </a:r>
            <a:endParaRPr lang="zh-CN" altLang="en-US" kern="0" baseline="0">
              <a:solidFill>
                <a:srgbClr val="FF0000"/>
              </a:solidFill>
            </a:endParaRPr>
          </a:p>
        </p:txBody>
      </p:sp>
      <p:cxnSp>
        <p:nvCxnSpPr>
          <p:cNvPr id="7" name="曲线连接符 6"/>
          <p:cNvCxnSpPr>
            <a:stCxn id="8" idx="2"/>
            <a:endCxn id="5" idx="6"/>
          </p:cNvCxnSpPr>
          <p:nvPr/>
        </p:nvCxnSpPr>
        <p:spPr bwMode="auto">
          <a:xfrm rot="10800000" flipV="1">
            <a:off x="5887009" y="555182"/>
            <a:ext cx="939065" cy="81124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826073" y="309256"/>
            <a:ext cx="1080120" cy="491852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6" descr="https://timgsa.baidu.com/timg?image&amp;quality=80&amp;size=b9999_10000&amp;sec=1545161242733&amp;di=869bc189a9fafabcecff6de2f5c0f4e1&amp;imgtype=0&amp;src=http%3A%2F%2Fimg.2cto.com%2FCollfiles%2F20161121%2F2016112109274513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5201" y="2143122"/>
            <a:ext cx="30480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/>
          <p:cNvSpPr/>
          <p:nvPr/>
        </p:nvSpPr>
        <p:spPr bwMode="auto">
          <a:xfrm>
            <a:off x="6826074" y="1678775"/>
            <a:ext cx="1418334" cy="623753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8287" y="1735989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400" kern="0" baseline="0" smtClean="0">
                <a:solidFill>
                  <a:srgbClr val="FF0000"/>
                </a:solidFill>
              </a:rPr>
              <a:t>为什么是</a:t>
            </a:r>
            <a:endParaRPr lang="en-US" altLang="zh-CN" sz="1400" kern="0" baseline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400" kern="0" baseline="0" smtClean="0">
                <a:solidFill>
                  <a:srgbClr val="FF0000"/>
                </a:solidFill>
              </a:rPr>
              <a:t>sigmoid?</a:t>
            </a:r>
            <a:endParaRPr lang="zh-CN" altLang="en-US" sz="1400" kern="0" baseline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446" y="4735385"/>
            <a:ext cx="1877437" cy="336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注意是趋于，是无限接近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00034" y="285734"/>
            <a:ext cx="8072494" cy="2928958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我们回头看这个公式：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由上式可得：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lvl="0" indent="-342900" algn="l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如果我们把          视为样本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kern="0" baseline="0">
                <a:latin typeface="微软雅黑" pitchFamily="34" charset="-122"/>
                <a:ea typeface="微软雅黑" pitchFamily="34" charset="-122"/>
              </a:rPr>
              <a:t>为正例的可能性，那么                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  即</a:t>
            </a:r>
            <a:r>
              <a:rPr lang="zh-CN" altLang="en-US" sz="1600" kern="0" baseline="0">
                <a:latin typeface="微软雅黑" pitchFamily="34" charset="-122"/>
                <a:ea typeface="微软雅黑" pitchFamily="34" charset="-122"/>
              </a:rPr>
              <a:t>为负例可能性，两者的比值的对数，称为对数几率，这也是为什么逻辑回归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也称为对数几率回归。同样，反过来，我们通过对样本为正反例可能性的伯努利分布推导（和指数族定义），也能得到上式的结果，因此，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sigmoid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的原因在于他符合描述样本</a:t>
            </a:r>
            <a:r>
              <a:rPr lang="en-US" altLang="zh-CN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为正反例的可能性，而逻辑回归则是对该可能性建模，求解参数极大似然估计的过程</a:t>
            </a:r>
            <a:endParaRPr lang="en-US" altLang="zh-CN" sz="1600" b="1" kern="0" baseline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indent="-342900" algn="l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lvl="0" indent="-342900"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1000" kern="0" baseline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https://www.cnblogs.com/hustlx/p/5391772.html</a:t>
            </a:r>
          </a:p>
          <a:p>
            <a:pPr lvl="0" indent="-342900"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1000" kern="0" baseline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1000" kern="0" baseline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cs229.stanford.edu/notes/cs229-notes1.pdf</a:t>
            </a:r>
          </a:p>
          <a:p>
            <a:pPr lvl="0" indent="-342900"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1000" kern="0" baseline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https://blog.csdn.net/qq_31589695/article/details/79936938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1022" y="2915900"/>
            <a:ext cx="583524" cy="29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942" y="2937779"/>
            <a:ext cx="1011781" cy="2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714362"/>
            <a:ext cx="3143271" cy="72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1928808"/>
            <a:ext cx="107157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1714494"/>
            <a:ext cx="1854966" cy="733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000760" y="1285866"/>
            <a:ext cx="294183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kx+b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是特指一元逻辑回归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对于多元，常用            表示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72396" y="1714494"/>
            <a:ext cx="587265" cy="36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786446" y="2285998"/>
            <a:ext cx="326243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模型预测的，是正返例的对数概率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40692" y="428610"/>
            <a:ext cx="8103274" cy="2928958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2000" kern="0" baseline="0">
                <a:latin typeface="微软雅黑" pitchFamily="34" charset="-122"/>
                <a:ea typeface="微软雅黑" pitchFamily="34" charset="-122"/>
              </a:rPr>
              <a:t>损失函数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假设我们依旧按照线性回归的方式，代入式中得：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这样的话，函数的导数值在多个区域接近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，使得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在部分位置时难以迭代，不利于求解全局最优解，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因此，直接采用线性回归的方法，可能在某些时候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具备效果，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但在理论上并不</a:t>
            </a:r>
            <a:r>
              <a:rPr lang="zh-CN" altLang="en-US" sz="1600" b="1" kern="0" baseline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合适的做法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，也因此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600" kern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引出我们的主题，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逻辑回归</a:t>
            </a:r>
            <a:endParaRPr lang="en-US" altLang="zh-CN" sz="1600" b="1" kern="0" baseline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0965" y="1357304"/>
            <a:ext cx="3960440" cy="95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571472" y="262551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kern="0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其中：</a:t>
            </a:r>
            <a:endParaRPr lang="zh-CN" altLang="en-US" kern="0" baseline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408331"/>
            <a:ext cx="3286148" cy="352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2464280"/>
            <a:ext cx="3143271" cy="72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357172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b="1" kern="0" smtClean="0">
                <a:latin typeface="微软雅黑" pitchFamily="34" charset="-122"/>
                <a:ea typeface="微软雅黑" pitchFamily="34" charset="-122"/>
              </a:rPr>
              <a:t>损失函数与伯努利分布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4348" y="785800"/>
            <a:ext cx="7772400" cy="3876462"/>
          </a:xfrm>
          <a:prstGeom prst="rect">
            <a:avLst/>
          </a:prstGeom>
        </p:spPr>
        <p:txBody>
          <a:bodyPr/>
          <a:lstStyle/>
          <a:p>
            <a:pPr lvl="0" indent="-342900" algn="l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对于分类问题中，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取值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0,1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服从伯努利分布，则有：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lvl="0" indent="-342900" algn="l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时的概率，表示为：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lvl="0" indent="-342900" algn="l">
              <a:spcBef>
                <a:spcPct val="20000"/>
              </a:spcBef>
              <a:buClr>
                <a:schemeClr val="hlink"/>
              </a:buClr>
            </a:pP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时的概率，表示为：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简化表达为：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该式子，假设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相当于是                                               ，相当于上面表达式，假设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，则同理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00180"/>
            <a:ext cx="2928958" cy="4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428874"/>
            <a:ext cx="320935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490683"/>
            <a:ext cx="5572164" cy="43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4005023"/>
            <a:ext cx="2928958" cy="33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85814" y="214296"/>
            <a:ext cx="7772400" cy="4786346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为了估计参数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我们有似然函数</a:t>
            </a:r>
            <a:r>
              <a:rPr lang="en-US" altLang="zh-CN" sz="1600" kern="0" baseline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代入后有：</a:t>
            </a: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600" kern="0" baseline="0" smtClean="0">
              <a:latin typeface="微软雅黑" pitchFamily="34" charset="-122"/>
              <a:ea typeface="微软雅黑" pitchFamily="34" charset="-122"/>
            </a:endParaRPr>
          </a:p>
          <a:p>
            <a:pPr lvl="0" indent="-342900" algn="l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我们要</a:t>
            </a:r>
            <a:r>
              <a:rPr lang="zh-CN" altLang="en-US" sz="1600" kern="0" baseline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sz="1600" kern="0" baseline="0" smtClean="0">
                <a:latin typeface="微软雅黑" pitchFamily="34" charset="-122"/>
                <a:ea typeface="微软雅黑" pitchFamily="34" charset="-122"/>
              </a:rPr>
              <a:t>参数    的极大似然估计，找到参数    使得似然性函数        的值最大化，即是为，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找到一组参数   ，使得：如果</a:t>
            </a:r>
            <a:r>
              <a:rPr lang="en-US" altLang="zh-CN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为正类，模型预测</a:t>
            </a:r>
            <a:r>
              <a:rPr lang="en-US" altLang="zh-CN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的概率最大，如果</a:t>
            </a:r>
            <a:r>
              <a:rPr lang="en-US" altLang="zh-CN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为负类，模型</a:t>
            </a:r>
            <a:r>
              <a:rPr lang="zh-CN" altLang="en-US" sz="1600" b="1" kern="0" baseline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预测</a:t>
            </a:r>
            <a:r>
              <a:rPr lang="en-US" altLang="zh-CN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b="1" kern="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的概率最大</a:t>
            </a:r>
            <a:endParaRPr lang="en-US" altLang="zh-CN" sz="1600" b="1" kern="0" baseline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5516" y="244776"/>
            <a:ext cx="16885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3136" y="1285866"/>
            <a:ext cx="471142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7384" y="2643188"/>
            <a:ext cx="5495933" cy="99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1473" y="3742236"/>
            <a:ext cx="16885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1119" y="3773738"/>
            <a:ext cx="133109" cy="22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4283" y="3748862"/>
            <a:ext cx="462203" cy="28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7282" y="3993491"/>
            <a:ext cx="16885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>
          <a:lnSpc>
            <a:spcPct val="150000"/>
          </a:lnSpc>
          <a:defRPr sz="160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8920</TotalTime>
  <Words>888</Words>
  <PresentationFormat>全屏显示(16:9)</PresentationFormat>
  <Paragraphs>145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课程安排</dc:title>
  <dc:creator>Administrator</dc:creator>
  <cp:lastModifiedBy>Administrator</cp:lastModifiedBy>
  <cp:revision>830</cp:revision>
  <dcterms:created xsi:type="dcterms:W3CDTF">2022-06-20T09:28:26Z</dcterms:created>
  <dcterms:modified xsi:type="dcterms:W3CDTF">2022-07-06T23:45:17Z</dcterms:modified>
</cp:coreProperties>
</file>