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86" r:id="rId3"/>
    <p:sldId id="285" r:id="rId4"/>
    <p:sldId id="327" r:id="rId5"/>
    <p:sldId id="325" r:id="rId6"/>
    <p:sldId id="289" r:id="rId7"/>
    <p:sldId id="301" r:id="rId8"/>
    <p:sldId id="287" r:id="rId9"/>
    <p:sldId id="288" r:id="rId10"/>
    <p:sldId id="290" r:id="rId11"/>
    <p:sldId id="306" r:id="rId12"/>
    <p:sldId id="300" r:id="rId13"/>
    <p:sldId id="291" r:id="rId14"/>
    <p:sldId id="292" r:id="rId15"/>
    <p:sldId id="293" r:id="rId16"/>
    <p:sldId id="308" r:id="rId17"/>
    <p:sldId id="344" r:id="rId18"/>
    <p:sldId id="307" r:id="rId19"/>
    <p:sldId id="298" r:id="rId20"/>
    <p:sldId id="299" r:id="rId21"/>
    <p:sldId id="296" r:id="rId22"/>
    <p:sldId id="297" r:id="rId23"/>
    <p:sldId id="312" r:id="rId24"/>
    <p:sldId id="302" r:id="rId25"/>
    <p:sldId id="303" r:id="rId26"/>
    <p:sldId id="311" r:id="rId27"/>
    <p:sldId id="304" r:id="rId28"/>
    <p:sldId id="305" r:id="rId29"/>
    <p:sldId id="309" r:id="rId30"/>
    <p:sldId id="313" r:id="rId31"/>
    <p:sldId id="310" r:id="rId32"/>
    <p:sldId id="314" r:id="rId33"/>
    <p:sldId id="317" r:id="rId34"/>
    <p:sldId id="316" r:id="rId35"/>
    <p:sldId id="315" r:id="rId36"/>
    <p:sldId id="318" r:id="rId37"/>
    <p:sldId id="320" r:id="rId38"/>
    <p:sldId id="321" r:id="rId39"/>
    <p:sldId id="322" r:id="rId40"/>
    <p:sldId id="339" r:id="rId41"/>
    <p:sldId id="338" r:id="rId42"/>
    <p:sldId id="340" r:id="rId43"/>
    <p:sldId id="341" r:id="rId44"/>
    <p:sldId id="342" r:id="rId45"/>
    <p:sldId id="348" r:id="rId46"/>
    <p:sldId id="349" r:id="rId47"/>
    <p:sldId id="350" r:id="rId48"/>
    <p:sldId id="351" r:id="rId49"/>
    <p:sldId id="352" r:id="rId50"/>
    <p:sldId id="294" r:id="rId51"/>
    <p:sldId id="295" r:id="rId52"/>
    <p:sldId id="323" r:id="rId53"/>
    <p:sldId id="324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47" r:id="rId65"/>
    <p:sldId id="343" r:id="rId66"/>
    <p:sldId id="345" r:id="rId67"/>
    <p:sldId id="346" r:id="rId68"/>
    <p:sldId id="267" r:id="rId6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59" autoAdjust="0"/>
    <p:restoredTop sz="94712" autoAdjust="0"/>
  </p:normalViewPr>
  <p:slideViewPr>
    <p:cSldViewPr>
      <p:cViewPr varScale="1">
        <p:scale>
          <a:sx n="144" d="100"/>
          <a:sy n="144" d="100"/>
        </p:scale>
        <p:origin x="-738" y="-9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B27AE-526D-450E-ACA2-FA794F702D44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1D11B-383F-402B-97AA-C147FF1A4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69" name="Picture 1" descr="I:\手写AI\C++课程\res\background-general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1"/>
            <a:ext cx="9143999" cy="5143500"/>
          </a:xfrm>
          <a:prstGeom prst="rect">
            <a:avLst/>
          </a:prstGeom>
          <a:noFill/>
        </p:spPr>
      </p:pic>
      <p:pic>
        <p:nvPicPr>
          <p:cNvPr id="7170" name="Picture 2" descr="I:\手写AI\C++课程\res\footer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0" y="4460191"/>
            <a:ext cx="1751755" cy="68330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:\手写AI\C++课程\res\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8"/>
            <a:ext cx="9143999" cy="5143500"/>
          </a:xfrm>
          <a:prstGeom prst="rect">
            <a:avLst/>
          </a:prstGeom>
          <a:noFill/>
        </p:spPr>
      </p:pic>
      <p:pic>
        <p:nvPicPr>
          <p:cNvPr id="2055" name="Picture 7" descr="I:\手写AI\C++课程\res\background-flow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8"/>
            <a:ext cx="6985017" cy="39290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5984" y="928676"/>
            <a:ext cx="45005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mtClean="0">
                <a:ea typeface="微软雅黑 Light" pitchFamily="34" charset="-122"/>
              </a:rPr>
              <a:t>Algo C++</a:t>
            </a:r>
          </a:p>
          <a:p>
            <a:pPr algn="ctr"/>
            <a:endParaRPr lang="en-US" altLang="zh-CN" sz="2000" smtClean="0"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7554" y="2000246"/>
            <a:ext cx="234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ea typeface="微软雅黑 Light" pitchFamily="34" charset="-122"/>
              </a:rPr>
              <a:t>面向</a:t>
            </a:r>
            <a:r>
              <a:rPr lang="en-US" altLang="zh-CN" smtClean="0">
                <a:ea typeface="微软雅黑 Light" pitchFamily="34" charset="-122"/>
              </a:rPr>
              <a:t>AI</a:t>
            </a:r>
            <a:r>
              <a:rPr lang="zh-CN" altLang="en-US" smtClean="0">
                <a:ea typeface="微软雅黑 Light" pitchFamily="34" charset="-122"/>
              </a:rPr>
              <a:t>算法的</a:t>
            </a:r>
            <a:r>
              <a:rPr lang="en-US" altLang="zh-CN" smtClean="0">
                <a:ea typeface="微软雅黑 Light" pitchFamily="34" charset="-122"/>
              </a:rPr>
              <a:t>C++</a:t>
            </a:r>
            <a:r>
              <a:rPr lang="zh-CN" altLang="en-US" smtClean="0">
                <a:ea typeface="微软雅黑 Light" pitchFamily="34" charset="-122"/>
              </a:rPr>
              <a:t>课程</a:t>
            </a:r>
            <a:endParaRPr lang="zh-CN" altLang="en-US"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2"/>
            <a:ext cx="261001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的计算，有如下：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714494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此时，对于梯度的推导有：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285998"/>
            <a:ext cx="3171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1050" y="3205172"/>
            <a:ext cx="38766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9916" y="1714494"/>
            <a:ext cx="2219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714626"/>
            <a:ext cx="23526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794" y="785800"/>
            <a:ext cx="4905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238" y="1719263"/>
            <a:ext cx="45815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0430" y="2214560"/>
            <a:ext cx="2031325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多元逻辑回归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72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多元逻辑回归模型：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285866"/>
            <a:ext cx="62696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是数据，具有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是参数，具有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列，初始化为随机数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857238"/>
            <a:ext cx="481606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以我们的逻辑回归程序为例，特征有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area, distance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09" y="2071684"/>
            <a:ext cx="452238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143121"/>
            <a:ext cx="4357718" cy="163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778" y="1331586"/>
            <a:ext cx="840761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28596" y="357172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多元逻辑回归模型：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3786214"/>
            <a:ext cx="437171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对于真值，定义为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列，则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等于：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824201"/>
            <a:ext cx="195117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对于预测值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等于：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214692"/>
            <a:ext cx="1767356" cy="171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4572014"/>
            <a:ext cx="2428892" cy="38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357422" y="4500576"/>
            <a:ext cx="38985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2"/>
            <a:ext cx="261001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的计算，有如下：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714494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此时，对于梯度的推导有：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81241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138497"/>
            <a:ext cx="4038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857238"/>
            <a:ext cx="8501090" cy="61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7325" y="1081088"/>
            <a:ext cx="62293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52"/>
            <a:ext cx="8429652" cy="346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2214560"/>
            <a:ext cx="1415772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向量模长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85998"/>
            <a:ext cx="59626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1071552"/>
            <a:ext cx="3812262" cy="23083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对于向量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与自己做内积，等价于如下：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而这个式子正好等于模长的平方，即：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57172"/>
            <a:ext cx="278634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对于向量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和他的模长而言：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57568"/>
            <a:ext cx="7924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1928808"/>
            <a:ext cx="3416320" cy="662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itchFamily="34" charset="-122"/>
                <a:ea typeface="微软雅黑" pitchFamily="34" charset="-122"/>
              </a:rPr>
              <a:t>基于矩阵的算法实现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2214560"/>
            <a:ext cx="1723549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最小二乘法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000510"/>
            <a:ext cx="51911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00034" y="357172"/>
            <a:ext cx="1415772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最小二乘法：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1142990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                                ，已知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求解最佳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最小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142990"/>
            <a:ext cx="2185991" cy="37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5438" y="1191568"/>
            <a:ext cx="48220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1214428"/>
            <a:ext cx="104918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57422" y="1643056"/>
            <a:ext cx="3357586" cy="51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4546" y="3214692"/>
            <a:ext cx="4429156" cy="50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00232" y="2500312"/>
            <a:ext cx="4657733" cy="40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887836" y="4181486"/>
            <a:ext cx="7143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40" y="3214692"/>
            <a:ext cx="2159566" cy="3774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定义优化的目标函数为：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029" y="1643056"/>
            <a:ext cx="2820003" cy="7005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注意                是个向量，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想像成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，那么模长平方就是内积</a:t>
            </a:r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24095" y="1760231"/>
            <a:ext cx="714380" cy="18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42844" y="1928808"/>
            <a:ext cx="140294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是样本数量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是特征维度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2"/>
            <a:ext cx="1415772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最小二乘法：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2071684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推导得：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84"/>
            <a:ext cx="3357586" cy="138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00114"/>
            <a:ext cx="51911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3571882"/>
            <a:ext cx="70009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相比梯度下降法，这种方式需要求解逆矩阵，但是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XTX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很容易出现不可逆。并且求解逆矩阵比较费时，所以各有优缺点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504" y="1785932"/>
            <a:ext cx="400049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换个角度理解：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这里把矩阵看作标量，逆矩阵可近似看作是倒数，则对于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2609852"/>
            <a:ext cx="957264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3000378"/>
            <a:ext cx="1928817" cy="52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7450" y="2262188"/>
            <a:ext cx="42291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6182" y="2143122"/>
            <a:ext cx="1107996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岭回归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6"/>
            <a:ext cx="62579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357172"/>
            <a:ext cx="28729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岭回归（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正则化的回归）：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1142990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其最小化增加了正则化项：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143254"/>
            <a:ext cx="4991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42976" y="2714626"/>
            <a:ext cx="162095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得到求解公式：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3042" y="4071948"/>
            <a:ext cx="565250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对于增加正则化项的，可以理解为，使得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在更多情况下可逆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613" y="2224088"/>
            <a:ext cx="69627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0430" y="2143122"/>
            <a:ext cx="172354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多元牛顿法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00246"/>
            <a:ext cx="3962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28596" y="642924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                                ，已知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求解最佳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最小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642924"/>
            <a:ext cx="2185991" cy="37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4000" y="691502"/>
            <a:ext cx="48220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714362"/>
            <a:ext cx="104918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42844" y="3071816"/>
            <a:ext cx="207170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对参数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的海森矩阵，定义为元素的二阶偏导数组成的方阵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5984" y="2857502"/>
            <a:ext cx="4491043" cy="21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71736" y="1142990"/>
            <a:ext cx="375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85734"/>
            <a:ext cx="443903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对于目标函数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，海森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(hessian)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矩阵代码如下：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800"/>
            <a:ext cx="375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71684"/>
            <a:ext cx="52101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714626"/>
            <a:ext cx="2695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429256" y="2725063"/>
            <a:ext cx="595035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或者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4000510"/>
            <a:ext cx="2724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143240" y="4214824"/>
            <a:ext cx="800219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梯度：</a:t>
            </a:r>
          </a:p>
        </p:txBody>
      </p:sp>
      <p:sp>
        <p:nvSpPr>
          <p:cNvPr id="11" name="矩形 10"/>
          <p:cNvSpPr/>
          <p:nvPr/>
        </p:nvSpPr>
        <p:spPr>
          <a:xfrm>
            <a:off x="5880863" y="4835723"/>
            <a:ext cx="3263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</a:rPr>
              <a:t>https://zhuanlan.zhihu.com/p/139159521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928676"/>
            <a:ext cx="6994992" cy="30469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矩阵、矩阵求逆、矩阵乘法案例下载：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kiwi get-templ algorithm-cpp-01basic-04.4-cpp-matrix-multiplication</a:t>
            </a: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基于矩阵乘法的逻辑回归：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kiwi get-templ algorithm-cpp-02nn-03.2-logistic-regression-matrix</a:t>
            </a: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基于矩阵的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kiwi get-templ algorithm-cpp-02nn-04-back-propagation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162175"/>
            <a:ext cx="82486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868" y="2143122"/>
            <a:ext cx="1723549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高斯牛顿法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85734"/>
            <a:ext cx="172675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对于目标函数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800"/>
            <a:ext cx="375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5880863" y="4835723"/>
            <a:ext cx="3263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</a:rPr>
              <a:t>https://zhuanlan.zhihu.com/p/139159521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8794" y="4835723"/>
            <a:ext cx="3395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</a:rPr>
              <a:t>https://www.bilibili.com/video/av93296032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857238"/>
            <a:ext cx="2571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143504" y="357172"/>
            <a:ext cx="149432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定义残差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为：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714494"/>
            <a:ext cx="58102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000100" y="1857370"/>
            <a:ext cx="389850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406" y="3357568"/>
            <a:ext cx="149432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残差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表示为：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5" y="2542990"/>
            <a:ext cx="7215239" cy="21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6"/>
            <a:ext cx="3676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则残差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对于参数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的雅克比矩阵如下：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983" y="2589828"/>
            <a:ext cx="113255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6"/>
            <a:ext cx="5206419" cy="299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714626"/>
            <a:ext cx="2724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00298" y="2928940"/>
            <a:ext cx="800219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梯度：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000246"/>
            <a:ext cx="2695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642924"/>
            <a:ext cx="5429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代码实现，雅克比矩阵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jacobian: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09890" y="4866501"/>
            <a:ext cx="2134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</a:rPr>
              <a:t>http://www.whudj.cn/?p=1122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000114"/>
            <a:ext cx="3962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571486"/>
            <a:ext cx="28520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对于多元牛顿法的迭代公式：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1857370"/>
            <a:ext cx="750397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使用残差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对参数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的雅克比矩阵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J(r(θ))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近似目标函数对参数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的海森矩阵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H(L(θ))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357436"/>
            <a:ext cx="558406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3108" y="2928940"/>
            <a:ext cx="387798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因为推导中的残差项被省略而来的约等于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714758"/>
            <a:ext cx="4357692" cy="54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7158" y="3753159"/>
            <a:ext cx="18261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最后得到迭代式：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2613" y="1957388"/>
            <a:ext cx="54387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2000246"/>
            <a:ext cx="7441204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Levenberg-Marquardt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（修正牛顿法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阻尼牛顿法）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571618"/>
            <a:ext cx="4357692" cy="54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57224" y="857238"/>
            <a:ext cx="380264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高斯牛顿法中，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迭代式很像最小二乘法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357568"/>
            <a:ext cx="57245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2928940"/>
            <a:ext cx="734848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LM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修正法，引入了类似正则化项的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μ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，解决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JtJ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的奇异问题。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μ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也称之为阻尼系数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1824038"/>
            <a:ext cx="8029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2214560"/>
            <a:ext cx="233910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矩阵乘法和求导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802" y="2000246"/>
            <a:ext cx="2597186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mnist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数据集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142990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MNIST database of handwritten digits, available from this page, has a training set of 60,000 examples, and a test set of 10,000 examples. It is a subset of a larger set available from NIST. The digits have been size-normalized and centered in a fixed-size image.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04505" y="4774168"/>
            <a:ext cx="3539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http://yann.lecun.com/exdb/mnist/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 descr="https://pic2.zhimg.com/80/v2-d39e0fbe06e80995437e17b6033f94dd_720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428874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72"/>
            <a:ext cx="1210588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文件格式：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66803"/>
            <a:ext cx="81534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457200"/>
            <a:ext cx="80105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419100"/>
            <a:ext cx="80391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1928808"/>
            <a:ext cx="26468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矩阵求导部分推导</a:t>
            </a:r>
            <a:endParaRPr lang="zh-CN" altLang="en-US" sz="24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24"/>
            <a:ext cx="4856480" cy="228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143254"/>
            <a:ext cx="853486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2714626"/>
            <a:ext cx="800219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定义：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29" y="4214824"/>
            <a:ext cx="3906339" cy="76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43087" y="4296699"/>
            <a:ext cx="800219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则有：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6"/>
            <a:ext cx="2857520" cy="35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428742"/>
            <a:ext cx="1500198" cy="224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857634"/>
            <a:ext cx="3906339" cy="76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2714626"/>
            <a:ext cx="2500330" cy="86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47825"/>
            <a:ext cx="76200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52"/>
            <a:ext cx="180550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143122"/>
            <a:ext cx="5643602" cy="143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9058" y="4774168"/>
            <a:ext cx="5214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https://www.cnblogs.com/ljy-endl/p/11411665.html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785800"/>
            <a:ext cx="363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定义矩阵乘法：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0" y="2948957"/>
            <a:ext cx="3556591" cy="142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83" y="1205251"/>
            <a:ext cx="5624547" cy="83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69940" y="2071684"/>
            <a:ext cx="24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98700" y="2071684"/>
            <a:ext cx="24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29256" y="2039418"/>
            <a:ext cx="24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00232" y="2571750"/>
            <a:ext cx="500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记法：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C[r][c] =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乘加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行，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1928808"/>
            <a:ext cx="48042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BP(Back Propagation)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反向传播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gimg2.baidu.com/image_search/src=http%3A%2F%2Foscimg.oschina.net%2Foscnet%2F795aa2f06349eb0b575d9fc4858b93467a3.png&amp;refer=http%3A%2F%2Foscimg.oschina.net&amp;app=2002&amp;size=f9999,10000&amp;q=a80&amp;n=0&amp;g=0n&amp;fmt=jpeg?sec=1630756766&amp;t=eed1873f97b62d81e927efd4a66989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1142990"/>
            <a:ext cx="5398139" cy="27984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BP(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Back Propagation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误差反向传播算法，使用反向传播算法的多层感知器又称为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神经网络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是当前人工智能主要采用的算法，例如你所知道的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GAN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Bert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Transformer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体系下的算法框架。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对于理解网络如何训练很重要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在这里我们采用最简单的思路理解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。确保能够理解并且复现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70" y="4286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感知机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91084" y="1285866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91084" y="2714626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77100" y="2000246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stCxn id="3" idx="6"/>
            <a:endCxn id="5" idx="2"/>
          </p:cNvCxnSpPr>
          <p:nvPr/>
        </p:nvCxnSpPr>
        <p:spPr>
          <a:xfrm>
            <a:off x="3034026" y="1607337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 flipV="1">
            <a:off x="3034026" y="2357436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092" y="157161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67364" y="2714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30020" y="737232"/>
            <a:ext cx="31894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这个图表示了：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第一点：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 = a * w1 + b * w2</a:t>
            </a: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第二点：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d = activation(c)</a:t>
            </a: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activation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激活函数</a:t>
            </a:r>
            <a:endParaRPr lang="zh-CN" altLang="en-US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>
            <a:stCxn id="5" idx="0"/>
            <a:endCxn id="5" idx="4"/>
          </p:cNvCxnSpPr>
          <p:nvPr/>
        </p:nvCxnSpPr>
        <p:spPr>
          <a:xfrm rot="16200000" flipH="1">
            <a:off x="4677100" y="2357436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48538" y="214312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34290" y="21431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89918" y="3857634"/>
            <a:ext cx="7611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重点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任何两个节点的连接线是具有权重值的，例如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w2</a:t>
            </a: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多个节点连接到一个节点，指这多个节点值加权求和后，经过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激活函数的结果，即：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d = activation(a * w1 + b * w2)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88567" y="2786064"/>
            <a:ext cx="34083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激活函数通常是为了非线性映射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sigmoid = 1 / (1 + exp(-x))</a:t>
            </a: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或者：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relu = max(0, x)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71538" y="135730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71538" y="278606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57554" y="207168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714480" y="1678775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714480" y="2428874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4546" y="16430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57422" y="28575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0"/>
            <a:endCxn id="4" idx="4"/>
          </p:cNvCxnSpPr>
          <p:nvPr/>
        </p:nvCxnSpPr>
        <p:spPr>
          <a:xfrm rot="16200000" flipH="1">
            <a:off x="3357554" y="2428874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8992" y="22145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14744" y="22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5347" y="242814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矩阵表示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810" y="2339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41" y="2214571"/>
            <a:ext cx="2133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78" y="2833696"/>
            <a:ext cx="20669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45142" y="4339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那么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518" y="4048142"/>
            <a:ext cx="4648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72524" y="692909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72524" y="2121669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58540" y="1407289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715466" y="1014380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715466" y="1764479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5532" y="97866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48804" y="212166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0"/>
            <a:endCxn id="4" idx="4"/>
          </p:cNvCxnSpPr>
          <p:nvPr/>
        </p:nvCxnSpPr>
        <p:spPr>
          <a:xfrm rot="16200000" flipH="1">
            <a:off x="3358540" y="1764479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978" y="15501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15730" y="15501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044340" y="64292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044340" y="207168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30356" y="135730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12" idx="6"/>
            <a:endCxn id="14" idx="2"/>
          </p:cNvCxnSpPr>
          <p:nvPr/>
        </p:nvCxnSpPr>
        <p:spPr>
          <a:xfrm>
            <a:off x="5687282" y="964395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6"/>
            <a:endCxn id="14" idx="2"/>
          </p:cNvCxnSpPr>
          <p:nvPr/>
        </p:nvCxnSpPr>
        <p:spPr>
          <a:xfrm flipV="1">
            <a:off x="5687282" y="1714494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7348" y="9286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20620" y="20716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19" name="直接连接符 18"/>
          <p:cNvCxnSpPr>
            <a:stCxn id="14" idx="0"/>
            <a:endCxn id="14" idx="4"/>
          </p:cNvCxnSpPr>
          <p:nvPr/>
        </p:nvCxnSpPr>
        <p:spPr>
          <a:xfrm rot="16200000" flipH="1">
            <a:off x="7330356" y="1714494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01794" y="150018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687546" y="150018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80191" y="2858642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样本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a, b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2132" y="285864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样本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x, y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0845" y="26080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注意权重是同一组</a:t>
            </a:r>
            <a:endParaRPr lang="en-US" altLang="zh-CN" sz="14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只是样本换了</a:t>
            </a:r>
            <a:endParaRPr lang="zh-CN" altLang="en-US" sz="1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9" y="3357568"/>
            <a:ext cx="3212564" cy="17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27931" y="35549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9369" y="46485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那么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927" y="171376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矩阵表示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多个样本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00100" y="78580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14563" y="2002019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86116" y="150018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643042" y="1107271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657505" y="1857370"/>
            <a:ext cx="1628611" cy="466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3108" y="107155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6380" y="22145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0"/>
            <a:endCxn id="4" idx="4"/>
          </p:cNvCxnSpPr>
          <p:nvPr/>
        </p:nvCxnSpPr>
        <p:spPr>
          <a:xfrm rot="16200000" flipH="1">
            <a:off x="3286116" y="185737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7554" y="16430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3306" y="16430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00100" y="338358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12" idx="7"/>
            <a:endCxn id="4" idx="2"/>
          </p:cNvCxnSpPr>
          <p:nvPr/>
        </p:nvCxnSpPr>
        <p:spPr>
          <a:xfrm flipV="1">
            <a:off x="1548885" y="1857370"/>
            <a:ext cx="1737231" cy="16203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94532" y="271071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40256" y="3625651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作为偏置，这里恒等为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4271222"/>
            <a:ext cx="5072098" cy="80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92584" y="1482642"/>
            <a:ext cx="364555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关于偏置的存在，考虑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 = kx + b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直线公式，若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b=0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，则退化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 = kx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，此时表达的直线必定过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点，无法表达不过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点的直线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所以偏置在这里非常重要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844" y="142858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矩阵表示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多个样本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28812" y="759787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43275" y="1976006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14828" y="1474167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671754" y="1081258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686217" y="1831357"/>
            <a:ext cx="1628611" cy="466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1820" y="10455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05092" y="21885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9" name="直接连接符 8"/>
          <p:cNvCxnSpPr>
            <a:stCxn id="4" idx="0"/>
            <a:endCxn id="4" idx="4"/>
          </p:cNvCxnSpPr>
          <p:nvPr/>
        </p:nvCxnSpPr>
        <p:spPr>
          <a:xfrm rot="16200000" flipH="1">
            <a:off x="3314828" y="1831357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6266" y="16170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72018" y="16170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28812" y="3357568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12" idx="7"/>
            <a:endCxn id="4" idx="2"/>
          </p:cNvCxnSpPr>
          <p:nvPr/>
        </p:nvCxnSpPr>
        <p:spPr>
          <a:xfrm flipV="1">
            <a:off x="1577597" y="1831357"/>
            <a:ext cx="1737231" cy="16203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244" y="268470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68968" y="3573592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作为偏置，这里恒等为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00628" y="70980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000628" y="213856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286644" y="1424182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6" idx="6"/>
            <a:endCxn id="18" idx="2"/>
          </p:cNvCxnSpPr>
          <p:nvPr/>
        </p:nvCxnSpPr>
        <p:spPr>
          <a:xfrm>
            <a:off x="5643570" y="1031273"/>
            <a:ext cx="1643074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6"/>
            <a:endCxn id="18" idx="2"/>
          </p:cNvCxnSpPr>
          <p:nvPr/>
        </p:nvCxnSpPr>
        <p:spPr>
          <a:xfrm flipV="1">
            <a:off x="5643570" y="1781372"/>
            <a:ext cx="1643074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3636" y="9955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76908" y="21385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w2</a:t>
            </a:r>
            <a:endParaRPr lang="zh-CN" altLang="en-US"/>
          </a:p>
        </p:txBody>
      </p:sp>
      <p:cxnSp>
        <p:nvCxnSpPr>
          <p:cNvPr id="23" name="直接连接符 22"/>
          <p:cNvCxnSpPr>
            <a:stCxn id="18" idx="0"/>
            <a:endCxn id="18" idx="4"/>
          </p:cNvCxnSpPr>
          <p:nvPr/>
        </p:nvCxnSpPr>
        <p:spPr>
          <a:xfrm rot="16200000" flipH="1">
            <a:off x="7286644" y="1781372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58082" y="15670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643834" y="156705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00628" y="3357568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>
            <a:stCxn id="26" idx="6"/>
            <a:endCxn id="18" idx="2"/>
          </p:cNvCxnSpPr>
          <p:nvPr/>
        </p:nvCxnSpPr>
        <p:spPr>
          <a:xfrm flipV="1">
            <a:off x="5643570" y="1781372"/>
            <a:ext cx="1643074" cy="1897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95526" y="284545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</a:t>
            </a:r>
            <a:endParaRPr lang="zh-CN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4108842"/>
            <a:ext cx="6429420" cy="96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42844" y="142858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增加偏置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8" y="3429006"/>
            <a:ext cx="5604537" cy="17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837232" y="571486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1695" y="1787705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123248" y="858724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480174" y="892957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494637" y="1215914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0"/>
            <a:endCxn id="4" idx="4"/>
          </p:cNvCxnSpPr>
          <p:nvPr/>
        </p:nvCxnSpPr>
        <p:spPr>
          <a:xfrm rot="16200000" flipH="1">
            <a:off x="3123248" y="1215914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94686" y="10016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80438" y="1001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37232" y="3169267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0" idx="7"/>
            <a:endCxn id="4" idx="2"/>
          </p:cNvCxnSpPr>
          <p:nvPr/>
        </p:nvCxnSpPr>
        <p:spPr>
          <a:xfrm flipV="1">
            <a:off x="1386017" y="1215914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069199" y="2742125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>
            <a:stCxn id="12" idx="0"/>
            <a:endCxn id="12" idx="4"/>
          </p:cNvCxnSpPr>
          <p:nvPr/>
        </p:nvCxnSpPr>
        <p:spPr>
          <a:xfrm rot="16200000" flipH="1">
            <a:off x="3069199" y="3099315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40637" y="2885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26389" y="28850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2" idx="6"/>
            <a:endCxn id="12" idx="2"/>
          </p:cNvCxnSpPr>
          <p:nvPr/>
        </p:nvCxnSpPr>
        <p:spPr>
          <a:xfrm>
            <a:off x="1480174" y="892957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6"/>
            <a:endCxn id="12" idx="2"/>
          </p:cNvCxnSpPr>
          <p:nvPr/>
        </p:nvCxnSpPr>
        <p:spPr>
          <a:xfrm>
            <a:off x="1494637" y="2109176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7"/>
          </p:cNvCxnSpPr>
          <p:nvPr/>
        </p:nvCxnSpPr>
        <p:spPr>
          <a:xfrm flipV="1">
            <a:off x="1386017" y="3100108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04176" y="8650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37448" y="164780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73166" y="26277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83570" y="19559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5268" y="2367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03004" y="281243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19" y="827159"/>
            <a:ext cx="4214842" cy="88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656" y="2571750"/>
            <a:ext cx="4221682" cy="87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2844" y="99938"/>
            <a:ext cx="348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同一个样本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多个输出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" y="3458047"/>
            <a:ext cx="5000660" cy="168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1142976" y="53483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57439" y="1751053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28992" y="822072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6"/>
            <a:endCxn id="4" idx="2"/>
          </p:cNvCxnSpPr>
          <p:nvPr/>
        </p:nvCxnSpPr>
        <p:spPr>
          <a:xfrm>
            <a:off x="1785918" y="856305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6"/>
            <a:endCxn id="4" idx="2"/>
          </p:cNvCxnSpPr>
          <p:nvPr/>
        </p:nvCxnSpPr>
        <p:spPr>
          <a:xfrm flipV="1">
            <a:off x="1800381" y="1179262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0"/>
            <a:endCxn id="4" idx="4"/>
          </p:cNvCxnSpPr>
          <p:nvPr/>
        </p:nvCxnSpPr>
        <p:spPr>
          <a:xfrm rot="16200000" flipH="1">
            <a:off x="3428992" y="1179262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0430" y="96494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6182" y="964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42976" y="3132615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0" idx="7"/>
            <a:endCxn id="4" idx="2"/>
          </p:cNvCxnSpPr>
          <p:nvPr/>
        </p:nvCxnSpPr>
        <p:spPr>
          <a:xfrm flipV="1">
            <a:off x="1691761" y="1179262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74943" y="2705473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>
            <a:stCxn id="12" idx="0"/>
            <a:endCxn id="12" idx="4"/>
          </p:cNvCxnSpPr>
          <p:nvPr/>
        </p:nvCxnSpPr>
        <p:spPr>
          <a:xfrm rot="16200000" flipH="1">
            <a:off x="3374943" y="3062663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6381" y="2848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32133" y="28483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2" idx="6"/>
            <a:endCxn id="12" idx="2"/>
          </p:cNvCxnSpPr>
          <p:nvPr/>
        </p:nvCxnSpPr>
        <p:spPr>
          <a:xfrm>
            <a:off x="1785918" y="856305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6"/>
            <a:endCxn id="12" idx="2"/>
          </p:cNvCxnSpPr>
          <p:nvPr/>
        </p:nvCxnSpPr>
        <p:spPr>
          <a:xfrm>
            <a:off x="1800381" y="2072524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7"/>
          </p:cNvCxnSpPr>
          <p:nvPr/>
        </p:nvCxnSpPr>
        <p:spPr>
          <a:xfrm flipV="1">
            <a:off x="1691761" y="3063456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09920" y="8283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43192" y="16111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78910" y="259111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89314" y="19193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1012" y="23312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8748" y="27757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299987" y="500601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314450" y="1716820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586003" y="787839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5" idx="6"/>
            <a:endCxn id="27" idx="2"/>
          </p:cNvCxnSpPr>
          <p:nvPr/>
        </p:nvCxnSpPr>
        <p:spPr>
          <a:xfrm>
            <a:off x="5942929" y="822072"/>
            <a:ext cx="1643074" cy="32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6"/>
            <a:endCxn id="27" idx="2"/>
          </p:cNvCxnSpPr>
          <p:nvPr/>
        </p:nvCxnSpPr>
        <p:spPr>
          <a:xfrm flipV="1">
            <a:off x="5957392" y="1145029"/>
            <a:ext cx="1628611" cy="893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7" idx="0"/>
            <a:endCxn id="27" idx="4"/>
          </p:cNvCxnSpPr>
          <p:nvPr/>
        </p:nvCxnSpPr>
        <p:spPr>
          <a:xfrm rot="16200000" flipH="1">
            <a:off x="7586003" y="1145029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57441" y="93071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943193" y="93071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299987" y="3098382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>
            <a:stCxn id="33" idx="7"/>
            <a:endCxn id="27" idx="2"/>
          </p:cNvCxnSpPr>
          <p:nvPr/>
        </p:nvCxnSpPr>
        <p:spPr>
          <a:xfrm flipV="1">
            <a:off x="5848772" y="1145029"/>
            <a:ext cx="1737231" cy="2047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7531954" y="2671240"/>
            <a:ext cx="714380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6" name="直接连接符 35"/>
          <p:cNvCxnSpPr>
            <a:stCxn id="35" idx="0"/>
            <a:endCxn id="35" idx="4"/>
          </p:cNvCxnSpPr>
          <p:nvPr/>
        </p:nvCxnSpPr>
        <p:spPr>
          <a:xfrm rot="16200000" flipH="1">
            <a:off x="7531954" y="3028430"/>
            <a:ext cx="714380" cy="1588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03392" y="28141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89144" y="2814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</a:t>
            </a:r>
            <a:endParaRPr lang="zh-CN" altLang="en-US"/>
          </a:p>
        </p:txBody>
      </p:sp>
      <p:cxnSp>
        <p:nvCxnSpPr>
          <p:cNvPr id="39" name="直接箭头连接符 38"/>
          <p:cNvCxnSpPr>
            <a:stCxn id="25" idx="6"/>
            <a:endCxn id="35" idx="2"/>
          </p:cNvCxnSpPr>
          <p:nvPr/>
        </p:nvCxnSpPr>
        <p:spPr>
          <a:xfrm>
            <a:off x="5942929" y="822072"/>
            <a:ext cx="1589025" cy="220635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6"/>
            <a:endCxn id="35" idx="2"/>
          </p:cNvCxnSpPr>
          <p:nvPr/>
        </p:nvCxnSpPr>
        <p:spPr>
          <a:xfrm>
            <a:off x="5957392" y="2038291"/>
            <a:ext cx="1574562" cy="990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7"/>
          </p:cNvCxnSpPr>
          <p:nvPr/>
        </p:nvCxnSpPr>
        <p:spPr>
          <a:xfrm flipV="1">
            <a:off x="5848772" y="3029223"/>
            <a:ext cx="1587515" cy="16331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6931" y="7941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w11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900203" y="157692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w12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635921" y="25568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bias1</a:t>
            </a:r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46325" y="188507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w21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8023" y="22970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w22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65759" y="27415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bias2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2547" y="3631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权重不变</a:t>
            </a:r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907485" y="3402463"/>
            <a:ext cx="43075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新增一个样本，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增加一行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新增一个输出，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增加一列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的行数是样本数，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的列数是特征数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的行数是输入特征数，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的列数是输出特征数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可以认为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经过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映射为新的特征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28500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感知机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多个样本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多个输出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72"/>
            <a:ext cx="162095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矩阵求导问题：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285866"/>
            <a:ext cx="800219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6"/>
            <a:ext cx="1828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857370"/>
            <a:ext cx="1533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8662" y="2071684"/>
            <a:ext cx="595035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设：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857502"/>
            <a:ext cx="2219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5786" y="3071816"/>
            <a:ext cx="5000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则：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857502"/>
            <a:ext cx="23526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500430" y="1214428"/>
            <a:ext cx="268535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存在，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是关于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的损失函数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3306" y="1928808"/>
            <a:ext cx="43652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若直接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求导，则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定义为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大小的全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矩阵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92797"/>
            <a:ext cx="5787048" cy="195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2844" y="1428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关于广播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4379125"/>
            <a:ext cx="8208912" cy="76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/>
          <p:cNvSpPr/>
          <p:nvPr/>
        </p:nvSpPr>
        <p:spPr>
          <a:xfrm>
            <a:off x="2589406" y="3658475"/>
            <a:ext cx="2808312" cy="64807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等价于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96778" y="3184212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1694" y="4379125"/>
            <a:ext cx="2016224" cy="764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>
          <a:xfrm rot="16200000" flipH="1">
            <a:off x="5328042" y="3517360"/>
            <a:ext cx="909161" cy="8143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6304" y="3610283"/>
            <a:ext cx="273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这种类型的操作，称之为广播机制，比如这里在行方向发生了广播（复制）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717" y="719726"/>
            <a:ext cx="816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对于矩阵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，元素操作（点乘、点加、点除等等）。广播约定了，假设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1x5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3x5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，则约定把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在行方向复制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份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后，再与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进行元素操作。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同理可以发生在列上，发生在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上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91" y="2428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锻炼一下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733310" y="281111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733310" y="1289223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33310" y="2225327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33310" y="3233439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09574" y="433511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09574" y="1433239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3" idx="6"/>
            <a:endCxn id="7" idx="2"/>
          </p:cNvCxnSpPr>
          <p:nvPr/>
        </p:nvCxnSpPr>
        <p:spPr>
          <a:xfrm>
            <a:off x="3402564" y="605147"/>
            <a:ext cx="170701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7" idx="2"/>
          </p:cNvCxnSpPr>
          <p:nvPr/>
        </p:nvCxnSpPr>
        <p:spPr>
          <a:xfrm flipV="1">
            <a:off x="3402564" y="757547"/>
            <a:ext cx="1707010" cy="855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7" idx="2"/>
          </p:cNvCxnSpPr>
          <p:nvPr/>
        </p:nvCxnSpPr>
        <p:spPr>
          <a:xfrm flipV="1">
            <a:off x="3402564" y="757547"/>
            <a:ext cx="1707010" cy="1791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 flipV="1">
            <a:off x="3402564" y="757547"/>
            <a:ext cx="1707010" cy="2799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6"/>
            <a:endCxn id="8" idx="2"/>
          </p:cNvCxnSpPr>
          <p:nvPr/>
        </p:nvCxnSpPr>
        <p:spPr>
          <a:xfrm>
            <a:off x="3402564" y="605147"/>
            <a:ext cx="170701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6"/>
            <a:endCxn id="8" idx="2"/>
          </p:cNvCxnSpPr>
          <p:nvPr/>
        </p:nvCxnSpPr>
        <p:spPr>
          <a:xfrm>
            <a:off x="3402564" y="1613259"/>
            <a:ext cx="170701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 flipV="1">
            <a:off x="3402564" y="1757275"/>
            <a:ext cx="170701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8" idx="2"/>
          </p:cNvCxnSpPr>
          <p:nvPr/>
        </p:nvCxnSpPr>
        <p:spPr>
          <a:xfrm flipV="1">
            <a:off x="3402564" y="1757275"/>
            <a:ext cx="1707010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223" y="406153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en-US" altLang="zh-CN" smtClean="0"/>
              <a:t>X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96442" y="150060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</a:t>
            </a:r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73567" y="236469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</a:t>
            </a:r>
            <a:r>
              <a:rPr lang="en-US" altLang="zh-CN" smtClean="0"/>
              <a:t>H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12466" y="286410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偏置</a:t>
            </a:r>
            <a:r>
              <a:rPr lang="en-US" altLang="zh-CN" smtClean="0"/>
              <a:t>B</a:t>
            </a:r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98" y="4491055"/>
            <a:ext cx="3933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668650" y="373836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注意这里没考虑激活的存在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实际中有激活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7710"/>
            <a:ext cx="571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锻炼一下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86403" y="64705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86403" y="1072817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86403" y="2008921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86403" y="3017033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62667" y="217105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62667" y="1216833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3" idx="6"/>
            <a:endCxn id="7" idx="2"/>
          </p:cNvCxnSpPr>
          <p:nvPr/>
        </p:nvCxnSpPr>
        <p:spPr>
          <a:xfrm>
            <a:off x="2055657" y="388741"/>
            <a:ext cx="170701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7" idx="2"/>
          </p:cNvCxnSpPr>
          <p:nvPr/>
        </p:nvCxnSpPr>
        <p:spPr>
          <a:xfrm flipV="1">
            <a:off x="2055657" y="541141"/>
            <a:ext cx="1707010" cy="855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7" idx="2"/>
          </p:cNvCxnSpPr>
          <p:nvPr/>
        </p:nvCxnSpPr>
        <p:spPr>
          <a:xfrm flipV="1">
            <a:off x="2055657" y="541141"/>
            <a:ext cx="1707010" cy="1791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 flipV="1">
            <a:off x="2055657" y="541141"/>
            <a:ext cx="1707010" cy="2799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6"/>
            <a:endCxn id="8" idx="2"/>
          </p:cNvCxnSpPr>
          <p:nvPr/>
        </p:nvCxnSpPr>
        <p:spPr>
          <a:xfrm>
            <a:off x="2055657" y="388741"/>
            <a:ext cx="170701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6"/>
            <a:endCxn id="8" idx="2"/>
          </p:cNvCxnSpPr>
          <p:nvPr/>
        </p:nvCxnSpPr>
        <p:spPr>
          <a:xfrm>
            <a:off x="2055657" y="1396853"/>
            <a:ext cx="170701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 flipV="1">
            <a:off x="2055657" y="1540869"/>
            <a:ext cx="170701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8" idx="2"/>
          </p:cNvCxnSpPr>
          <p:nvPr/>
        </p:nvCxnSpPr>
        <p:spPr>
          <a:xfrm flipV="1">
            <a:off x="2055657" y="1540869"/>
            <a:ext cx="1707010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2316" y="38451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en-US" altLang="zh-CN" smtClean="0"/>
              <a:t>X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85373" y="137631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</a:t>
            </a:r>
            <a:r>
              <a:rPr lang="en-US" altLang="zh-CN" smtClean="0"/>
              <a:t>W1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30888" y="33100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</a:t>
            </a:r>
            <a:r>
              <a:rPr lang="en-US" altLang="zh-CN" smtClean="0"/>
              <a:t>H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65559" y="264770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偏置</a:t>
            </a:r>
            <a:r>
              <a:rPr lang="en-US" altLang="zh-CN" smtClean="0"/>
              <a:t>B1</a:t>
            </a:r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19617"/>
            <a:ext cx="3933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椭圆 21"/>
          <p:cNvSpPr/>
          <p:nvPr/>
        </p:nvSpPr>
        <p:spPr>
          <a:xfrm>
            <a:off x="6459512" y="244725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59512" y="1252837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459512" y="2188941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62667" y="2422885"/>
            <a:ext cx="66925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7" idx="6"/>
            <a:endCxn id="22" idx="2"/>
          </p:cNvCxnSpPr>
          <p:nvPr/>
        </p:nvCxnSpPr>
        <p:spPr>
          <a:xfrm>
            <a:off x="4431921" y="541141"/>
            <a:ext cx="2027591" cy="276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6"/>
            <a:endCxn id="22" idx="2"/>
          </p:cNvCxnSpPr>
          <p:nvPr/>
        </p:nvCxnSpPr>
        <p:spPr>
          <a:xfrm flipV="1">
            <a:off x="4431921" y="568761"/>
            <a:ext cx="2027591" cy="972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6"/>
            <a:endCxn id="22" idx="2"/>
          </p:cNvCxnSpPr>
          <p:nvPr/>
        </p:nvCxnSpPr>
        <p:spPr>
          <a:xfrm flipV="1">
            <a:off x="4431921" y="568761"/>
            <a:ext cx="2027591" cy="2178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6"/>
            <a:endCxn id="23" idx="2"/>
          </p:cNvCxnSpPr>
          <p:nvPr/>
        </p:nvCxnSpPr>
        <p:spPr>
          <a:xfrm>
            <a:off x="4431921" y="1540869"/>
            <a:ext cx="2027591" cy="3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6"/>
            <a:endCxn id="24" idx="2"/>
          </p:cNvCxnSpPr>
          <p:nvPr/>
        </p:nvCxnSpPr>
        <p:spPr>
          <a:xfrm>
            <a:off x="4431921" y="1540869"/>
            <a:ext cx="2027591" cy="972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6"/>
            <a:endCxn id="23" idx="2"/>
          </p:cNvCxnSpPr>
          <p:nvPr/>
        </p:nvCxnSpPr>
        <p:spPr>
          <a:xfrm flipV="1">
            <a:off x="4431921" y="1576873"/>
            <a:ext cx="2027591" cy="1170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6"/>
            <a:endCxn id="24" idx="2"/>
          </p:cNvCxnSpPr>
          <p:nvPr/>
        </p:nvCxnSpPr>
        <p:spPr>
          <a:xfrm flipV="1">
            <a:off x="4431921" y="2512977"/>
            <a:ext cx="2027591" cy="233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6"/>
            <a:endCxn id="23" idx="2"/>
          </p:cNvCxnSpPr>
          <p:nvPr/>
        </p:nvCxnSpPr>
        <p:spPr>
          <a:xfrm>
            <a:off x="4431921" y="541141"/>
            <a:ext cx="2027591" cy="1035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24" idx="2"/>
          </p:cNvCxnSpPr>
          <p:nvPr/>
        </p:nvCxnSpPr>
        <p:spPr>
          <a:xfrm>
            <a:off x="4431921" y="541141"/>
            <a:ext cx="2027591" cy="1971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23046" y="134024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权重</a:t>
            </a:r>
            <a:r>
              <a:rPr lang="en-US" altLang="zh-CN" smtClean="0"/>
              <a:t>W2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61409" y="264380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偏置</a:t>
            </a:r>
            <a:r>
              <a:rPr lang="en-US" altLang="zh-CN" smtClean="0"/>
              <a:t>B2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398838" y="313072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</a:t>
            </a:r>
            <a:r>
              <a:rPr lang="en-US" altLang="zh-CN" smtClean="0"/>
              <a:t>O</a:t>
            </a:r>
            <a:endParaRPr lang="zh-CN" altLang="en-US"/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09" y="3786196"/>
            <a:ext cx="4314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05600" y="449718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注意这里没考虑激活的存在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实际中有激活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4214824"/>
            <a:ext cx="664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的图你看懂了吗？学会了用矩阵的视角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这种了吗？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这种图通常省略了偏置和激活，实际中都存在偏置和激活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https://gimg2.baidu.com/image_search/src=http%3A%2F%2Foscimg.oschina.net%2Foscnet%2F795aa2f06349eb0b575d9fc4858b93467a3.png&amp;refer=http%3A%2F%2Foscimg.oschina.net&amp;app=2002&amp;size=f9999,10000&amp;q=a80&amp;n=0&amp;g=0n&amp;fmt=jpeg?sec=1630756766&amp;t=eed1873f97b62d81e927efd4a66989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428610"/>
            <a:ext cx="7041511" cy="36503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764" y="1108540"/>
            <a:ext cx="5250155" cy="26776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的训练流程：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计算隐层的输出：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计算输出层的预测概率：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计算损失：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的梯度：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的梯度：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拿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到梯度后，对每一个参数应用优化器进行更新迭代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028" y="1601980"/>
            <a:ext cx="2395533" cy="29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5420" y="1965796"/>
            <a:ext cx="280663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0121" y="2341903"/>
            <a:ext cx="3786179" cy="26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17408" y="2635242"/>
            <a:ext cx="2143140" cy="41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8358" y="2641868"/>
            <a:ext cx="2852732" cy="38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9490" y="3037366"/>
            <a:ext cx="2252659" cy="41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98026" y="3063870"/>
            <a:ext cx="294593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14296"/>
            <a:ext cx="5715007" cy="4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868" y="2071684"/>
            <a:ext cx="1465466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动量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SGD</a:t>
            </a:r>
            <a:endParaRPr lang="zh-CN" altLang="en-US" sz="24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40621"/>
            <a:ext cx="422263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对于参数更新方向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= -lr * grad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，我们定义：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而梯度下降时，我们有：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858097"/>
            <a:ext cx="1785950" cy="28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5562" y="1234337"/>
            <a:ext cx="1427098" cy="27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>
            <a:off x="4960535" y="1714494"/>
            <a:ext cx="404062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03411" y="1643056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46353" y="1643056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17857" y="1643056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960799" y="1643056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19273" y="1708144"/>
            <a:ext cx="428628" cy="336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t1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9515" y="1714494"/>
            <a:ext cx="428628" cy="336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t2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5781" y="1714494"/>
            <a:ext cx="428628" cy="336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t3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8723" y="1714494"/>
            <a:ext cx="428628" cy="336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t4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061458"/>
            <a:ext cx="4031873" cy="2959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smtClean="0">
                <a:latin typeface="微软雅黑" pitchFamily="34" charset="-122"/>
                <a:ea typeface="微软雅黑" pitchFamily="34" charset="-122"/>
              </a:rPr>
              <a:t>假设梯度方向固定沿着右边取值相同，则每个时刻的推进都是均匀的</a:t>
            </a:r>
            <a:endParaRPr lang="zh-CN" altLang="en-US" sz="10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2502288"/>
            <a:ext cx="532549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对于动量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Momentum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，是基于物理上的惯性设计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定义动量系数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 = 0.9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时刻的累积梯度量：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                         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其中：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就是动量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SGD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的参数更新方向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3346844"/>
            <a:ext cx="2071702" cy="29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32444" y="3353194"/>
            <a:ext cx="10224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3716734"/>
            <a:ext cx="157638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直接箭头连接符 25"/>
          <p:cNvCxnSpPr/>
          <p:nvPr/>
        </p:nvCxnSpPr>
        <p:spPr>
          <a:xfrm>
            <a:off x="5072066" y="4071948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214942" y="4021005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857884" y="4021005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000892" y="4021005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736042" y="4000510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30804" y="4086093"/>
            <a:ext cx="428628" cy="336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t1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61046" y="4092443"/>
            <a:ext cx="428628" cy="336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t2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8816" y="4092443"/>
            <a:ext cx="428628" cy="336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t3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43966" y="4071948"/>
            <a:ext cx="428628" cy="336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t4</a:t>
            </a:r>
            <a:endParaRPr lang="zh-CN" altLang="en-US" sz="12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3531" y="4357700"/>
            <a:ext cx="4246187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smtClean="0">
                <a:latin typeface="微软雅黑" pitchFamily="34" charset="-122"/>
                <a:ea typeface="微软雅黑" pitchFamily="34" charset="-122"/>
              </a:rPr>
              <a:t>假设梯度方向固定沿着右边取值相同，则每个时刻的推进都</a:t>
            </a:r>
            <a:r>
              <a:rPr lang="zh-CN" altLang="en-US" sz="1000" b="1" smtClean="0">
                <a:latin typeface="微软雅黑" pitchFamily="34" charset="-122"/>
                <a:ea typeface="微软雅黑" pitchFamily="34" charset="-122"/>
              </a:rPr>
              <a:t>有惯性作用，在可以连续下降的区域，会具有更快的下降速度。若在梯度方向不同时，也会存在正负低效，从而更小心翼翼的前进</a:t>
            </a:r>
            <a:endParaRPr lang="zh-CN" altLang="en-US" sz="10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2285998"/>
            <a:ext cx="1214446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谢谢观看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0430" y="2214560"/>
            <a:ext cx="2031325" cy="58105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多元线性回归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2689"/>
            <a:ext cx="8001056" cy="85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357172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多元线性回归模型：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2214560"/>
            <a:ext cx="62696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是数据，具有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是参数，具有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列，初始化为随机数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785932"/>
            <a:ext cx="50690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以我们的线性回归程序为例，特征有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cos(x)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sin(x)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00378"/>
            <a:ext cx="505606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979" y="3000378"/>
            <a:ext cx="3285863" cy="172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72"/>
            <a:ext cx="20313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多元线性回归模型：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786214"/>
            <a:ext cx="437171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对于真值，定义为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列，则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等于：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928676"/>
            <a:ext cx="195117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对于预测值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等于：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214692"/>
            <a:ext cx="1767356" cy="171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42"/>
            <a:ext cx="8501122" cy="16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>
          <a:lnSpc>
            <a:spcPct val="150000"/>
          </a:lnSpc>
          <a:defRPr sz="160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9464</TotalTime>
  <Words>1578</Words>
  <PresentationFormat>全屏显示(16:9)</PresentationFormat>
  <Paragraphs>287</Paragraphs>
  <Slides>68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课程安排</dc:title>
  <dc:creator>Administrator</dc:creator>
  <cp:lastModifiedBy>Administrator</cp:lastModifiedBy>
  <cp:revision>1020</cp:revision>
  <dcterms:created xsi:type="dcterms:W3CDTF">2022-06-20T09:28:26Z</dcterms:created>
  <dcterms:modified xsi:type="dcterms:W3CDTF">2022-07-12T23:49:11Z</dcterms:modified>
</cp:coreProperties>
</file>