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86" r:id="rId3"/>
    <p:sldId id="285" r:id="rId4"/>
    <p:sldId id="327" r:id="rId5"/>
    <p:sldId id="325" r:id="rId6"/>
    <p:sldId id="289" r:id="rId7"/>
    <p:sldId id="301" r:id="rId8"/>
    <p:sldId id="287" r:id="rId9"/>
    <p:sldId id="288" r:id="rId10"/>
    <p:sldId id="290" r:id="rId11"/>
    <p:sldId id="306" r:id="rId12"/>
    <p:sldId id="300" r:id="rId13"/>
    <p:sldId id="291" r:id="rId14"/>
    <p:sldId id="292" r:id="rId15"/>
    <p:sldId id="293" r:id="rId16"/>
    <p:sldId id="308" r:id="rId17"/>
    <p:sldId id="344" r:id="rId18"/>
    <p:sldId id="307" r:id="rId19"/>
    <p:sldId id="298" r:id="rId20"/>
    <p:sldId id="299" r:id="rId21"/>
    <p:sldId id="296" r:id="rId22"/>
    <p:sldId id="297" r:id="rId23"/>
    <p:sldId id="312" r:id="rId24"/>
    <p:sldId id="302" r:id="rId25"/>
    <p:sldId id="303" r:id="rId26"/>
    <p:sldId id="311" r:id="rId27"/>
    <p:sldId id="304" r:id="rId28"/>
    <p:sldId id="305" r:id="rId29"/>
    <p:sldId id="309" r:id="rId30"/>
    <p:sldId id="313" r:id="rId31"/>
    <p:sldId id="310" r:id="rId32"/>
    <p:sldId id="314" r:id="rId33"/>
    <p:sldId id="317" r:id="rId34"/>
    <p:sldId id="316" r:id="rId35"/>
    <p:sldId id="315" r:id="rId36"/>
    <p:sldId id="318" r:id="rId37"/>
    <p:sldId id="320" r:id="rId38"/>
    <p:sldId id="321" r:id="rId39"/>
    <p:sldId id="322" r:id="rId40"/>
    <p:sldId id="339" r:id="rId41"/>
    <p:sldId id="338" r:id="rId42"/>
    <p:sldId id="340" r:id="rId43"/>
    <p:sldId id="341" r:id="rId44"/>
    <p:sldId id="342" r:id="rId45"/>
    <p:sldId id="294" r:id="rId46"/>
    <p:sldId id="295" r:id="rId47"/>
    <p:sldId id="323" r:id="rId48"/>
    <p:sldId id="324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43" r:id="rId60"/>
    <p:sldId id="267" r:id="rId6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>
        <p:scale>
          <a:sx n="100" d="100"/>
          <a:sy n="100" d="100"/>
        </p:scale>
        <p:origin x="-1560" y="-27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27AE-526D-450E-ACA2-FA794F702D44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D11B-383F-402B-97AA-C147FF1A4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54" y="2000246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ea typeface="微软雅黑 Light" pitchFamily="34" charset="-122"/>
              </a:rPr>
              <a:t>面向</a:t>
            </a:r>
            <a:r>
              <a:rPr lang="en-US" altLang="zh-CN" smtClean="0">
                <a:ea typeface="微软雅黑 Light" pitchFamily="34" charset="-122"/>
              </a:rPr>
              <a:t>AI</a:t>
            </a:r>
            <a:r>
              <a:rPr lang="zh-CN" altLang="en-US" smtClean="0">
                <a:ea typeface="微软雅黑 Light" pitchFamily="34" charset="-122"/>
              </a:rPr>
              <a:t>算法的</a:t>
            </a:r>
            <a:r>
              <a:rPr lang="en-US" altLang="zh-CN" smtClean="0">
                <a:ea typeface="微软雅黑 Light" pitchFamily="34" charset="-122"/>
              </a:rPr>
              <a:t>C++</a:t>
            </a:r>
            <a:r>
              <a:rPr lang="zh-CN" altLang="en-US" smtClean="0">
                <a:ea typeface="微软雅黑 Light" pitchFamily="34" charset="-122"/>
              </a:rPr>
              <a:t>课程</a:t>
            </a:r>
            <a:endParaRPr lang="zh-CN" altLang="en-US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26100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的计算，有如下：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494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此时，对于梯度的推导有：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8"/>
            <a:ext cx="3171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1050" y="3205172"/>
            <a:ext cx="3876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9916" y="1714494"/>
            <a:ext cx="2219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6"/>
            <a:ext cx="2352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785800"/>
            <a:ext cx="4905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1719263"/>
            <a:ext cx="4581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214560"/>
            <a:ext cx="2031325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多元逻辑回归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多元逻辑回归模型：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85866"/>
            <a:ext cx="62696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是数据，具有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是参数，具有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列，初始化为随机数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857238"/>
            <a:ext cx="481606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以我们的逻辑回归程序为例，特征有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area, distance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09" y="2071684"/>
            <a:ext cx="4522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143121"/>
            <a:ext cx="4357718" cy="163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78" y="1331586"/>
            <a:ext cx="840761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多元逻辑回归模型：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3786214"/>
            <a:ext cx="43717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对于真值，定义为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824201"/>
            <a:ext cx="19511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对于预测值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92"/>
            <a:ext cx="1767356" cy="17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572014"/>
            <a:ext cx="2428892" cy="38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57422" y="4500576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26100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的计算，有如下：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494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此时，对于梯度的推导有：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1241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138497"/>
            <a:ext cx="4038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857238"/>
            <a:ext cx="8501090" cy="61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081088"/>
            <a:ext cx="6229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52"/>
            <a:ext cx="8429652" cy="346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14560"/>
            <a:ext cx="1415772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向量模长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8"/>
            <a:ext cx="5962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1071552"/>
            <a:ext cx="3812262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对于向量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与自己做内积，等价于如下：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而这个式子正好等于模长的平方，即：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72"/>
            <a:ext cx="27863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对于向量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和他的模长而言：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8"/>
            <a:ext cx="7924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928808"/>
            <a:ext cx="3416320" cy="662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基于矩阵的算法实现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14560"/>
            <a:ext cx="1723549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最小二乘法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10"/>
            <a:ext cx="5191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00034" y="357172"/>
            <a:ext cx="1415772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最小二乘法：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1142990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                                ，已知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求解最佳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142990"/>
            <a:ext cx="2185991" cy="37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5438" y="1191568"/>
            <a:ext cx="48220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214428"/>
            <a:ext cx="104918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1643056"/>
            <a:ext cx="3357586" cy="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4546" y="3214692"/>
            <a:ext cx="4429156" cy="50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2500312"/>
            <a:ext cx="4657733" cy="4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87836" y="4181486"/>
            <a:ext cx="7143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40" y="3214692"/>
            <a:ext cx="2159566" cy="3774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定义优化的目标函数为：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029" y="1643056"/>
            <a:ext cx="2820003" cy="7005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注意                是个向量，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想像成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，那么模长平方就是内积</a:t>
            </a:r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24095" y="1760231"/>
            <a:ext cx="714380" cy="18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42844" y="1928808"/>
            <a:ext cx="140294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是样本数量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是特征维度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1415772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最小二乘法：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2071684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推导得：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84"/>
            <a:ext cx="3357586" cy="138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00114"/>
            <a:ext cx="5191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3571882"/>
            <a:ext cx="70009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相比梯度下降法，这种方式需要求解逆矩阵，但是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XTX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很容易出现不可逆。并且求解逆矩阵比较费时，所以各有优缺点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1785932"/>
            <a:ext cx="40004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换个角度理解：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这里把矩阵看作标量，逆矩阵可近似看作是倒数，则对于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2609852"/>
            <a:ext cx="957264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3000378"/>
            <a:ext cx="1928817" cy="52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450" y="2262188"/>
            <a:ext cx="4229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2" y="2143122"/>
            <a:ext cx="1107996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岭回归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6"/>
            <a:ext cx="6257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357172"/>
            <a:ext cx="28729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岭回归（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正则化的回归）：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142990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其最小化增加了正则化项：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143254"/>
            <a:ext cx="4991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2976" y="2714626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得到求解公式：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3042" y="4071948"/>
            <a:ext cx="565250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对于增加正则化项的，可以理解为，使得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在更多情况下可逆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2224088"/>
            <a:ext cx="6962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143122"/>
            <a:ext cx="17235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多元牛顿法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6"/>
            <a:ext cx="396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28596" y="6429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                                ，已知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求解最佳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642924"/>
            <a:ext cx="2185991" cy="37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4000" y="691502"/>
            <a:ext cx="48220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714362"/>
            <a:ext cx="104918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2844" y="3071816"/>
            <a:ext cx="20717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的海森矩阵，定义为元素的二阶偏导数组成的方阵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84" y="2857502"/>
            <a:ext cx="4491043" cy="21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736" y="114299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34"/>
            <a:ext cx="44390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对于目标函数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，海森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(hessian)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矩阵代码如下：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0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84"/>
            <a:ext cx="5210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714626"/>
            <a:ext cx="2695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9256" y="2725063"/>
            <a:ext cx="595035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或者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4000510"/>
            <a:ext cx="2724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143240" y="4214824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梯度：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863" y="4835723"/>
            <a:ext cx="326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https://zhuanlan.zhihu.com/p/139159521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928676"/>
            <a:ext cx="6994992" cy="30469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矩阵、矩阵求逆、矩阵乘法案例下载：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algorithm-cpp-01basic-04.4-cpp-matrix-multiplication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基于矩阵乘法的逻辑回归：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algorithm-cpp-02nn-03.2-logistic-regression-matrix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基于矩阵的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algorithm-cpp-02nn-04-back-propagation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162175"/>
            <a:ext cx="8248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2143122"/>
            <a:ext cx="1723549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高斯牛顿法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34"/>
            <a:ext cx="17267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对于目标函数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0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880863" y="4835723"/>
            <a:ext cx="326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https://zhuanlan.zhihu.com/p/139159521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4835723"/>
            <a:ext cx="3395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https://www.bilibili.com/video/av93296032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857238"/>
            <a:ext cx="2571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43504" y="357172"/>
            <a:ext cx="14943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为：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714494"/>
            <a:ext cx="58102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000100" y="1857370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06" y="3357568"/>
            <a:ext cx="14943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表示为：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5" y="2542990"/>
            <a:ext cx="7215239" cy="21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6"/>
            <a:ext cx="3676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的雅克比矩阵如下：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983" y="2589828"/>
            <a:ext cx="113255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6"/>
            <a:ext cx="5206419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714626"/>
            <a:ext cx="2724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00298" y="2928940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梯度：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000246"/>
            <a:ext cx="2695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642924"/>
            <a:ext cx="5429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代码实现，雅克比矩阵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jacobian: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9890" y="4866501"/>
            <a:ext cx="2134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</a:rPr>
              <a:t>http://www.whudj.cn/?p=1122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00114"/>
            <a:ext cx="396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571486"/>
            <a:ext cx="28520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对于多元牛顿法的迭代公式：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857370"/>
            <a:ext cx="75039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的雅克比矩阵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J(r(θ))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近似目标函数对参数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的海森矩阵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H(L(θ))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357436"/>
            <a:ext cx="55840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3108" y="2928940"/>
            <a:ext cx="38779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因为推导中的残差项被省略而来的约等于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714758"/>
            <a:ext cx="4357692" cy="5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3753159"/>
            <a:ext cx="18261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最后得到迭代式：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1957388"/>
            <a:ext cx="54387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000246"/>
            <a:ext cx="7441204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Levenberg-Marquardt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（修正牛顿法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阻尼牛顿法）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8"/>
            <a:ext cx="4357692" cy="5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857238"/>
            <a:ext cx="38026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高斯牛顿法中，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迭代式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像最小二乘法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8"/>
            <a:ext cx="57245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2928940"/>
            <a:ext cx="73484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修正法，引入了类似正则化项的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，解决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JtJ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的奇异问题。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也称之为阻尼系数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824038"/>
            <a:ext cx="8029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214560"/>
            <a:ext cx="23391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矩阵乘法和求导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000246"/>
            <a:ext cx="2597186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mnist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数据集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142990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MNIST database of handwritten digits, available from this page, has a training set of 60,000 examples, and a test set of 10,000 examples. It is a subset of a larger set available from NIST. The digits have been size-normalized and centered in a fixed-size image.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04505" y="4774168"/>
            <a:ext cx="35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http://yann.lecun.com/exdb/mnist/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https://pic2.zhimg.com/80/v2-d39e0fbe06e80995437e17b6033f94dd_720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428874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72"/>
            <a:ext cx="121058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文件格式：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66803"/>
            <a:ext cx="8153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457200"/>
            <a:ext cx="8010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419100"/>
            <a:ext cx="80391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1928808"/>
            <a:ext cx="48042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BP(Back Propagation)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反向传播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1142990"/>
            <a:ext cx="5398139" cy="27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BP(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Back Propagation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误差反向传播算法，使用反向传播算法的多层感知器又称为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神经网络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是当前人工智能主要采用的算法，例如你所知道的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Bert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Transformer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体系下的算法框架。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对于理解网络如何训练很重要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在这里我们采用最简单的思路理解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。确保能够理解并且复现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70" y="4286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感知机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91084" y="128586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91084" y="271462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7100" y="2000246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3034026" y="1607337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3034026" y="2357436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092" y="15716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67364" y="2714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30020" y="737232"/>
            <a:ext cx="3189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这个图表示了：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第一点：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 = a * w1 + b * w2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第二点：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 = activation(c)</a:t>
            </a: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activation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激活函数</a:t>
            </a:r>
            <a:endParaRPr lang="zh-CN" altLang="en-US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5" idx="0"/>
            <a:endCxn id="5" idx="4"/>
          </p:cNvCxnSpPr>
          <p:nvPr/>
        </p:nvCxnSpPr>
        <p:spPr>
          <a:xfrm rot="16200000" flipH="1">
            <a:off x="4677100" y="2357436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48538" y="214312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34290" y="2143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89918" y="3857634"/>
            <a:ext cx="7611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任何两个节点的连接线是具有权重值的，例如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w2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多个节点连接到一个节点，指这多个节点值加权求和后，经过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激活函数的结果，即：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 = activation(a * w1 + b * w2)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567" y="2786064"/>
            <a:ext cx="34083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激活函数通常是为了非线性映射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sigmoid = 1 / (1 + exp(-x))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或者：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relu = max(0, x)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71538" y="135730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1538" y="278606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57554" y="207168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14480" y="1678775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714480" y="2428874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6430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57422" y="28575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57554" y="242887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2" y="22145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4744" y="22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5347" y="242814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810" y="2339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3141" y="2214571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6778" y="2833696"/>
            <a:ext cx="2066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45142" y="4339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那么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1518" y="4048142"/>
            <a:ext cx="4648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9058" y="4774168"/>
            <a:ext cx="521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https://www.cnblogs.com/ljy-endl/p/11411665.html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785800"/>
            <a:ext cx="36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定义矩阵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乘法：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948957"/>
            <a:ext cx="3556591" cy="142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783" y="1205251"/>
            <a:ext cx="5624547" cy="8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69940" y="2071684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8700" y="2071684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2039418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00232" y="2571750"/>
            <a:ext cx="500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记法：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C[r][c] =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72524" y="69290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2524" y="212166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58540" y="1407289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15466" y="1014380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715466" y="1764479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5532" y="9786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48804" y="21216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58540" y="1764479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978" y="15501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5730" y="15501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44340" y="64292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4340" y="207168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30356" y="135730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2" idx="6"/>
            <a:endCxn id="14" idx="2"/>
          </p:cNvCxnSpPr>
          <p:nvPr/>
        </p:nvCxnSpPr>
        <p:spPr>
          <a:xfrm>
            <a:off x="5687282" y="964395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6"/>
            <a:endCxn id="14" idx="2"/>
          </p:cNvCxnSpPr>
          <p:nvPr/>
        </p:nvCxnSpPr>
        <p:spPr>
          <a:xfrm flipV="1">
            <a:off x="5687282" y="1714494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7348" y="9286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0620" y="20716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19" name="直接连接符 18"/>
          <p:cNvCxnSpPr>
            <a:stCxn id="14" idx="0"/>
            <a:endCxn id="14" idx="4"/>
          </p:cNvCxnSpPr>
          <p:nvPr/>
        </p:nvCxnSpPr>
        <p:spPr>
          <a:xfrm rot="16200000" flipH="1">
            <a:off x="7330356" y="171449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1794" y="15001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87546" y="15001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80191" y="285864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样本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a, b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2132" y="28586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样本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x, y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0845" y="2608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注意权重是同一组</a:t>
            </a:r>
            <a:endParaRPr lang="en-US" altLang="zh-CN" sz="1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只是样本换了</a:t>
            </a:r>
            <a:endParaRPr lang="zh-CN" altLang="en-US" sz="1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9" y="3357568"/>
            <a:ext cx="3212564" cy="17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7931" y="35549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9369" y="46485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那么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927" y="171376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样本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00100" y="78580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14563" y="200201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86116" y="150018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643042" y="1107271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657505" y="1857370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08" y="10715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380" y="22145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286116" y="185737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7554" y="1643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6" y="16430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0100" y="338358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2" idx="7"/>
            <a:endCxn id="4" idx="2"/>
          </p:cNvCxnSpPr>
          <p:nvPr/>
        </p:nvCxnSpPr>
        <p:spPr>
          <a:xfrm flipV="1">
            <a:off x="1548885" y="1857370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4532" y="27107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40256" y="3625651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作为偏置，这里恒等为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271222"/>
            <a:ext cx="5072098" cy="80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92584" y="1482642"/>
            <a:ext cx="36455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关于偏置的存在，考虑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 = kx + 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直线公式，若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b=0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，则退化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 = kx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，此时表达的直线必定过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点，无法表达不过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点的直线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所以偏置在这里非常重要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44" y="142858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多个样本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28812" y="75978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3275" y="197600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4828" y="147416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671754" y="1081258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686217" y="1831357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1820" y="10455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05092" y="2188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14828" y="183135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6266" y="16170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72018" y="1617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28812" y="335756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2" idx="7"/>
            <a:endCxn id="4" idx="2"/>
          </p:cNvCxnSpPr>
          <p:nvPr/>
        </p:nvCxnSpPr>
        <p:spPr>
          <a:xfrm flipV="1">
            <a:off x="1577597" y="1831357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244" y="268470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68968" y="357359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作为偏置，这里恒等为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00628" y="70980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00628" y="213856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86644" y="142418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6" idx="6"/>
            <a:endCxn id="18" idx="2"/>
          </p:cNvCxnSpPr>
          <p:nvPr/>
        </p:nvCxnSpPr>
        <p:spPr>
          <a:xfrm>
            <a:off x="5643570" y="1031273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 flipV="1">
            <a:off x="5643570" y="1781372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636" y="9955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76908" y="21385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23" name="直接连接符 22"/>
          <p:cNvCxnSpPr>
            <a:stCxn id="18" idx="0"/>
            <a:endCxn id="18" idx="4"/>
          </p:cNvCxnSpPr>
          <p:nvPr/>
        </p:nvCxnSpPr>
        <p:spPr>
          <a:xfrm rot="16200000" flipH="1">
            <a:off x="7286644" y="178137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8082" y="1567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43834" y="15670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00628" y="335756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>
            <a:stCxn id="26" idx="6"/>
            <a:endCxn id="18" idx="2"/>
          </p:cNvCxnSpPr>
          <p:nvPr/>
        </p:nvCxnSpPr>
        <p:spPr>
          <a:xfrm flipV="1">
            <a:off x="5643570" y="1781372"/>
            <a:ext cx="1643074" cy="1897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95526" y="28454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108842"/>
            <a:ext cx="6429420" cy="96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2844" y="14285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增加偏置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429006"/>
            <a:ext cx="5604537" cy="17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837232" y="57148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1695" y="1787705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23248" y="85872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480174" y="892957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494637" y="1215914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3123248" y="121591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4686" y="1001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80438" y="100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37232" y="316926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1386017" y="1215914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069199" y="2742125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3069199" y="3099315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0637" y="2885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26389" y="28850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1480174" y="892957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1494637" y="2109176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</p:cNvCxnSpPr>
          <p:nvPr/>
        </p:nvCxnSpPr>
        <p:spPr>
          <a:xfrm flipV="1">
            <a:off x="1386017" y="3100108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4176" y="8650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7448" y="164780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73166" y="26277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83570" y="19559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5268" y="2367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3004" y="28124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2219" y="827159"/>
            <a:ext cx="4214842" cy="8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3656" y="2571750"/>
            <a:ext cx="4221682" cy="87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2844" y="99938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同一个样本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多个输出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3458047"/>
            <a:ext cx="5000660" cy="168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1142976" y="53483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57439" y="175105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28992" y="82207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85918" y="856305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800381" y="1179262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3428992" y="117926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96494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6182" y="964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42976" y="3132615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1691761" y="1179262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74943" y="2705473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3374943" y="3062663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6381" y="2848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32133" y="28483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1785918" y="856305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1800381" y="2072524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</p:cNvCxnSpPr>
          <p:nvPr/>
        </p:nvCxnSpPr>
        <p:spPr>
          <a:xfrm flipV="1">
            <a:off x="1691761" y="3063456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09920" y="8283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43192" y="16111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78910" y="259111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89314" y="19193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1012" y="23312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8748" y="27757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299987" y="50060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314450" y="171682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86003" y="787839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5" idx="6"/>
            <a:endCxn id="27" idx="2"/>
          </p:cNvCxnSpPr>
          <p:nvPr/>
        </p:nvCxnSpPr>
        <p:spPr>
          <a:xfrm>
            <a:off x="5942929" y="822072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5957392" y="1145029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7" idx="0"/>
            <a:endCxn id="27" idx="4"/>
          </p:cNvCxnSpPr>
          <p:nvPr/>
        </p:nvCxnSpPr>
        <p:spPr>
          <a:xfrm rot="16200000" flipH="1">
            <a:off x="7586003" y="1145029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57441" y="9307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43193" y="9307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99987" y="309838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stCxn id="33" idx="7"/>
            <a:endCxn id="27" idx="2"/>
          </p:cNvCxnSpPr>
          <p:nvPr/>
        </p:nvCxnSpPr>
        <p:spPr>
          <a:xfrm flipV="1">
            <a:off x="5848772" y="1145029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531954" y="267124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>
            <a:stCxn id="35" idx="0"/>
            <a:endCxn id="35" idx="4"/>
          </p:cNvCxnSpPr>
          <p:nvPr/>
        </p:nvCxnSpPr>
        <p:spPr>
          <a:xfrm rot="16200000" flipH="1">
            <a:off x="7531954" y="302843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03392" y="28141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89144" y="2814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25" idx="6"/>
            <a:endCxn id="35" idx="2"/>
          </p:cNvCxnSpPr>
          <p:nvPr/>
        </p:nvCxnSpPr>
        <p:spPr>
          <a:xfrm>
            <a:off x="5942929" y="822072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35" idx="2"/>
          </p:cNvCxnSpPr>
          <p:nvPr/>
        </p:nvCxnSpPr>
        <p:spPr>
          <a:xfrm>
            <a:off x="5957392" y="2038291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7"/>
          </p:cNvCxnSpPr>
          <p:nvPr/>
        </p:nvCxnSpPr>
        <p:spPr>
          <a:xfrm flipV="1">
            <a:off x="5848772" y="3029223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6931" y="7941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00203" y="15769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35921" y="25568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46325" y="188507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8023" y="22970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5759" y="27415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2547" y="3631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权重不变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07485" y="3402463"/>
            <a:ext cx="43075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新增一个样本，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增加一行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新增一个输出，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增加一列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的行数是样本数，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的列数是特征数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的行数是输入特征数，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的列数是输出特征数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可以认为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经过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映射为新的特征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8500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多个样本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多个输出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92797"/>
            <a:ext cx="5787048" cy="195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844" y="1428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广播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4379125"/>
            <a:ext cx="8208912" cy="7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2589406" y="3658475"/>
            <a:ext cx="2808312" cy="64807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等价于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6778" y="3184212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694" y="4379125"/>
            <a:ext cx="2016224" cy="76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 rot="16200000" flipH="1">
            <a:off x="5328042" y="3517360"/>
            <a:ext cx="909161" cy="814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6304" y="3610283"/>
            <a:ext cx="273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这种类型的操作，称之为广播机制，比如这里在行方向发生了广播（复制）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717" y="719726"/>
            <a:ext cx="81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对于矩阵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，元素操作（点乘、点加、点除等等）。广播约定了，假设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1x5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3x5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，则约定把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在行方向复制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后，再与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进行元素操作。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同理可以发生在列上，发生在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91" y="2428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锻炼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一下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33310" y="28111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3310" y="128922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33310" y="222532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33310" y="3233439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09574" y="43351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9574" y="1433239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7" idx="2"/>
          </p:cNvCxnSpPr>
          <p:nvPr/>
        </p:nvCxnSpPr>
        <p:spPr>
          <a:xfrm>
            <a:off x="3402564" y="605147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 flipV="1">
            <a:off x="3402564" y="757547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 flipV="1">
            <a:off x="3402564" y="757547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 flipV="1">
            <a:off x="3402564" y="757547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6"/>
            <a:endCxn id="8" idx="2"/>
          </p:cNvCxnSpPr>
          <p:nvPr/>
        </p:nvCxnSpPr>
        <p:spPr>
          <a:xfrm>
            <a:off x="3402564" y="605147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402564" y="1613259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 flipV="1">
            <a:off x="3402564" y="1757275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8" idx="2"/>
          </p:cNvCxnSpPr>
          <p:nvPr/>
        </p:nvCxnSpPr>
        <p:spPr>
          <a:xfrm flipV="1">
            <a:off x="3402564" y="1757275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223" y="406153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6442" y="15006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73567" y="236469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12466" y="286410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</a:t>
            </a:r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4491055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68650" y="37383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注意这里没考虑激活的存在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实际中有激活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7710"/>
            <a:ext cx="571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锻炼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一下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86403" y="6470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86403" y="107281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6403" y="200892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6403" y="301703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2667" y="21710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62667" y="121683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7" idx="2"/>
          </p:cNvCxnSpPr>
          <p:nvPr/>
        </p:nvCxnSpPr>
        <p:spPr>
          <a:xfrm>
            <a:off x="2055657" y="388741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 flipV="1">
            <a:off x="2055657" y="541141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 flipV="1">
            <a:off x="2055657" y="541141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 flipV="1">
            <a:off x="2055657" y="541141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6"/>
            <a:endCxn id="8" idx="2"/>
          </p:cNvCxnSpPr>
          <p:nvPr/>
        </p:nvCxnSpPr>
        <p:spPr>
          <a:xfrm>
            <a:off x="2055657" y="388741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2055657" y="1396853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 flipV="1">
            <a:off x="2055657" y="1540869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8" idx="2"/>
          </p:cNvCxnSpPr>
          <p:nvPr/>
        </p:nvCxnSpPr>
        <p:spPr>
          <a:xfrm flipV="1">
            <a:off x="2055657" y="1540869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2316" y="38451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85373" y="137631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30888" y="33100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65559" y="264770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B1</a:t>
            </a:r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19617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6459512" y="24472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59512" y="125283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59512" y="218894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62667" y="242288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7" idx="6"/>
            <a:endCxn id="22" idx="2"/>
          </p:cNvCxnSpPr>
          <p:nvPr/>
        </p:nvCxnSpPr>
        <p:spPr>
          <a:xfrm>
            <a:off x="4431921" y="541141"/>
            <a:ext cx="2027591" cy="27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22" idx="2"/>
          </p:cNvCxnSpPr>
          <p:nvPr/>
        </p:nvCxnSpPr>
        <p:spPr>
          <a:xfrm flipV="1">
            <a:off x="4431921" y="568761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22" idx="2"/>
          </p:cNvCxnSpPr>
          <p:nvPr/>
        </p:nvCxnSpPr>
        <p:spPr>
          <a:xfrm flipV="1">
            <a:off x="4431921" y="568761"/>
            <a:ext cx="2027591" cy="2178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23" idx="2"/>
          </p:cNvCxnSpPr>
          <p:nvPr/>
        </p:nvCxnSpPr>
        <p:spPr>
          <a:xfrm>
            <a:off x="4431921" y="1540869"/>
            <a:ext cx="2027591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6"/>
            <a:endCxn id="24" idx="2"/>
          </p:cNvCxnSpPr>
          <p:nvPr/>
        </p:nvCxnSpPr>
        <p:spPr>
          <a:xfrm>
            <a:off x="4431921" y="1540869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3" idx="2"/>
          </p:cNvCxnSpPr>
          <p:nvPr/>
        </p:nvCxnSpPr>
        <p:spPr>
          <a:xfrm flipV="1">
            <a:off x="4431921" y="1576873"/>
            <a:ext cx="2027591" cy="1170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6"/>
            <a:endCxn id="24" idx="2"/>
          </p:cNvCxnSpPr>
          <p:nvPr/>
        </p:nvCxnSpPr>
        <p:spPr>
          <a:xfrm flipV="1">
            <a:off x="4431921" y="2512977"/>
            <a:ext cx="2027591" cy="233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6"/>
            <a:endCxn id="23" idx="2"/>
          </p:cNvCxnSpPr>
          <p:nvPr/>
        </p:nvCxnSpPr>
        <p:spPr>
          <a:xfrm>
            <a:off x="4431921" y="541141"/>
            <a:ext cx="2027591" cy="1035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24" idx="2"/>
          </p:cNvCxnSpPr>
          <p:nvPr/>
        </p:nvCxnSpPr>
        <p:spPr>
          <a:xfrm>
            <a:off x="4431921" y="541141"/>
            <a:ext cx="2027591" cy="197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23046" y="134024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61409" y="26438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B2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98838" y="313072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O</a:t>
            </a:r>
            <a:endParaRPr lang="zh-CN" altLang="en-US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1409" y="3786196"/>
            <a:ext cx="431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05600" y="449718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注意这里没考虑激活的存在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实际中有激活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4214824"/>
            <a:ext cx="664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的图你看懂了吗？学会了用矩阵的视角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这种了吗？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这种图通常省略了偏置和激活，实际中都存在偏置和激活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28610"/>
            <a:ext cx="7041511" cy="36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6"/>
            <a:ext cx="5715007" cy="4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矩阵求导问题：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285866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6"/>
            <a:ext cx="1828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857370"/>
            <a:ext cx="1533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2071684"/>
            <a:ext cx="595035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设：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857502"/>
            <a:ext cx="2219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3071816"/>
            <a:ext cx="5000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则：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857502"/>
            <a:ext cx="2352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00430" y="1214428"/>
            <a:ext cx="26853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存在，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是关于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的损失函数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3306" y="1928808"/>
            <a:ext cx="43652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若直接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求导，则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大小的全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85998"/>
            <a:ext cx="1214446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214560"/>
            <a:ext cx="2031325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多元线性回归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2689"/>
            <a:ext cx="8001056" cy="8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多元线性回归模型：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214560"/>
            <a:ext cx="62696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是数据，具有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是参数，具有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列，初始化为随机数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785932"/>
            <a:ext cx="50690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以我们的线性回归程序为例，特征有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cos(x)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sin(x)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00378"/>
            <a:ext cx="505606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979" y="3000378"/>
            <a:ext cx="3285863" cy="17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多元线性回归模型：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786214"/>
            <a:ext cx="43717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对于真值，定义为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19511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对于预测值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214692"/>
            <a:ext cx="1767356" cy="17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42"/>
            <a:ext cx="8501122" cy="16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1382</Words>
  <PresentationFormat>全屏显示(16:9)</PresentationFormat>
  <Paragraphs>260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988</cp:revision>
  <dcterms:created xsi:type="dcterms:W3CDTF">2022-06-20T09:28:26Z</dcterms:created>
  <dcterms:modified xsi:type="dcterms:W3CDTF">2022-07-11T23:45:14Z</dcterms:modified>
</cp:coreProperties>
</file>