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5"/>
  </p:handoutMasterIdLst>
  <p:sldIdLst>
    <p:sldId id="256" r:id="rId2"/>
    <p:sldId id="301" r:id="rId3"/>
    <p:sldId id="257" r:id="rId4"/>
    <p:sldId id="304" r:id="rId5"/>
    <p:sldId id="258" r:id="rId6"/>
    <p:sldId id="260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99" r:id="rId15"/>
    <p:sldId id="286" r:id="rId16"/>
    <p:sldId id="287" r:id="rId17"/>
    <p:sldId id="289" r:id="rId18"/>
    <p:sldId id="290" r:id="rId19"/>
    <p:sldId id="283" r:id="rId20"/>
    <p:sldId id="284" r:id="rId21"/>
    <p:sldId id="285" r:id="rId22"/>
    <p:sldId id="305" r:id="rId23"/>
    <p:sldId id="281" r:id="rId24"/>
    <p:sldId id="282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306" r:id="rId34"/>
    <p:sldId id="261" r:id="rId35"/>
    <p:sldId id="262" r:id="rId36"/>
    <p:sldId id="263" r:id="rId37"/>
    <p:sldId id="264" r:id="rId38"/>
    <p:sldId id="266" r:id="rId39"/>
    <p:sldId id="265" r:id="rId40"/>
    <p:sldId id="267" r:id="rId41"/>
    <p:sldId id="268" r:id="rId42"/>
    <p:sldId id="269" r:id="rId43"/>
    <p:sldId id="270" r:id="rId44"/>
    <p:sldId id="271" r:id="rId45"/>
    <p:sldId id="272" r:id="rId46"/>
    <p:sldId id="273" r:id="rId47"/>
    <p:sldId id="307" r:id="rId48"/>
    <p:sldId id="300" r:id="rId49"/>
    <p:sldId id="303" r:id="rId50"/>
    <p:sldId id="308" r:id="rId51"/>
    <p:sldId id="309" r:id="rId52"/>
    <p:sldId id="310" r:id="rId53"/>
    <p:sldId id="302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B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E9461-B4BE-4D3F-9E5D-8FAF50FAEE06}" type="datetimeFigureOut">
              <a:rPr lang="zh-CN" altLang="en-US" smtClean="0"/>
              <a:pPr/>
              <a:t>2021/8/9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EE777-623C-483B-95DD-3D41BF4B9A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8286776" y="6072206"/>
            <a:ext cx="500066" cy="5000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8286776" y="6072206"/>
            <a:ext cx="500066" cy="5000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500034" y="428604"/>
            <a:ext cx="1214446" cy="11430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071546"/>
            <a:ext cx="442912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6" name="组合 15"/>
          <p:cNvGrpSpPr/>
          <p:nvPr userDrawn="1"/>
        </p:nvGrpSpPr>
        <p:grpSpPr>
          <a:xfrm>
            <a:off x="6286512" y="2928934"/>
            <a:ext cx="1313180" cy="850531"/>
            <a:chOff x="6858016" y="2786058"/>
            <a:chExt cx="1313180" cy="850531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858016" y="2786058"/>
              <a:ext cx="1313180" cy="76944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B0F0">
                  <a:alpha val="40000"/>
                </a:srgb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 extrusionH="88900">
              <a:bevelT w="69850" h="114300"/>
              <a:bevelB w="50800"/>
              <a:extrusionClr>
                <a:srgbClr val="00B0F0"/>
              </a:extrusionClr>
              <a:contourClr>
                <a:srgbClr val="00B0F0"/>
              </a:contourClr>
            </a:sp3d>
          </p:spPr>
          <p:txBody>
            <a:bodyPr wrap="none" rtlCol="0">
              <a:spAutoFit/>
            </a:bodyPr>
            <a:lstStyle/>
            <a:p>
              <a:r>
                <a:rPr lang="zh-CN" altLang="en-US" sz="4400" smtClean="0">
                  <a:solidFill>
                    <a:srgbClr val="0082B0"/>
                  </a:solidFill>
                </a:rPr>
                <a:t>谢谢</a:t>
              </a:r>
              <a:endParaRPr lang="zh-CN" altLang="en-US" sz="4400">
                <a:solidFill>
                  <a:srgbClr val="0082B0"/>
                </a:solidFill>
              </a:endParaRPr>
            </a:p>
          </p:txBody>
        </p:sp>
        <p:cxnSp>
          <p:nvCxnSpPr>
            <p:cNvPr id="11" name="直接连接符 10"/>
            <p:cNvCxnSpPr/>
            <p:nvPr userDrawn="1"/>
          </p:nvCxnSpPr>
          <p:spPr>
            <a:xfrm>
              <a:off x="6967640" y="3570288"/>
              <a:ext cx="1104822" cy="1588"/>
            </a:xfrm>
            <a:prstGeom prst="line">
              <a:avLst/>
            </a:prstGeom>
            <a:ln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6882955" y="3635001"/>
              <a:ext cx="1285884" cy="1588"/>
            </a:xfrm>
            <a:prstGeom prst="line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872953"/>
            <a:ext cx="7772400" cy="1470025"/>
          </a:xfrm>
        </p:spPr>
        <p:txBody>
          <a:bodyPr/>
          <a:lstStyle/>
          <a:p>
            <a:r>
              <a:rPr lang="en-US" altLang="zh-CN" smtClean="0"/>
              <a:t>BP</a:t>
            </a:r>
            <a:r>
              <a:rPr lang="zh-CN" altLang="en-US" smtClean="0"/>
              <a:t>反向传播算法</a:t>
            </a:r>
            <a:r>
              <a:rPr lang="en-US" altLang="zh-CN" smtClean="0"/>
              <a:t>C++</a:t>
            </a:r>
            <a:r>
              <a:rPr lang="zh-CN" altLang="en-US"/>
              <a:t>实现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628728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2021</a:t>
            </a:r>
            <a:r>
              <a:rPr lang="zh-CN" altLang="en-US" sz="2400" smtClean="0"/>
              <a:t>年</a:t>
            </a:r>
            <a:r>
              <a:rPr lang="en-US" altLang="zh-CN" sz="2400" smtClean="0"/>
              <a:t>8</a:t>
            </a:r>
            <a:r>
              <a:rPr lang="zh-CN" altLang="en-US" sz="2400" smtClean="0"/>
              <a:t>月</a:t>
            </a:r>
            <a:r>
              <a:rPr lang="en-US" altLang="zh-CN" sz="2400" smtClean="0"/>
              <a:t>5</a:t>
            </a:r>
            <a:r>
              <a:rPr lang="zh-CN" altLang="en-US" sz="2400" smtClean="0"/>
              <a:t>日 </a:t>
            </a:r>
            <a:r>
              <a:rPr lang="en-US" altLang="zh-CN" sz="2400" smtClean="0"/>
              <a:t>19:58:48</a:t>
            </a:r>
            <a:endParaRPr lang="zh-CN" alt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2627784" y="1515963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smtClean="0"/>
              <a:t>彻底理解</a:t>
            </a:r>
            <a:endParaRPr lang="zh-CN" altLang="en-US" sz="6600"/>
          </a:p>
        </p:txBody>
      </p:sp>
      <p:sp>
        <p:nvSpPr>
          <p:cNvPr id="5" name="矩形 4"/>
          <p:cNvSpPr/>
          <p:nvPr/>
        </p:nvSpPr>
        <p:spPr>
          <a:xfrm>
            <a:off x="1643042" y="3946650"/>
            <a:ext cx="5857916" cy="714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86776" y="6072206"/>
            <a:ext cx="500066" cy="5000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7158" y="428604"/>
            <a:ext cx="1143008" cy="10715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71538" y="1071546"/>
            <a:ext cx="928694" cy="857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1538" y="1071546"/>
            <a:ext cx="428628" cy="428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8152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41403"/>
            <a:ext cx="4113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1.6</a:t>
            </a:r>
            <a:r>
              <a:rPr lang="zh-CN" altLang="en-US" sz="3200" smtClean="0"/>
              <a:t>、感知机</a:t>
            </a:r>
            <a:r>
              <a:rPr lang="en-US" altLang="zh-CN" sz="3200" smtClean="0"/>
              <a:t>-</a:t>
            </a:r>
            <a:r>
              <a:rPr lang="zh-CN" altLang="en-US" sz="3200" smtClean="0"/>
              <a:t>增加偏置</a:t>
            </a:r>
            <a:endParaRPr lang="zh-CN" altLang="en-US" sz="3200"/>
          </a:p>
        </p:txBody>
      </p:sp>
      <p:sp>
        <p:nvSpPr>
          <p:cNvPr id="3" name="椭圆 2"/>
          <p:cNvSpPr/>
          <p:nvPr/>
        </p:nvSpPr>
        <p:spPr>
          <a:xfrm>
            <a:off x="995540" y="1263267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a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010003" y="2479486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b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81556" y="1977647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>
            <a:stCxn id="3" idx="6"/>
            <a:endCxn id="5" idx="2"/>
          </p:cNvCxnSpPr>
          <p:nvPr/>
        </p:nvCxnSpPr>
        <p:spPr>
          <a:xfrm>
            <a:off x="1638482" y="1584738"/>
            <a:ext cx="1643074" cy="7500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6"/>
            <a:endCxn id="5" idx="2"/>
          </p:cNvCxnSpPr>
          <p:nvPr/>
        </p:nvCxnSpPr>
        <p:spPr>
          <a:xfrm flipV="1">
            <a:off x="1652945" y="2334837"/>
            <a:ext cx="1628611" cy="4661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38548" y="154901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171820" y="269202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w2</a:t>
            </a:r>
            <a:endParaRPr lang="zh-CN" altLang="en-US"/>
          </a:p>
        </p:txBody>
      </p:sp>
      <p:cxnSp>
        <p:nvCxnSpPr>
          <p:cNvPr id="10" name="直接连接符 9"/>
          <p:cNvCxnSpPr>
            <a:stCxn id="5" idx="0"/>
            <a:endCxn id="5" idx="4"/>
          </p:cNvCxnSpPr>
          <p:nvPr/>
        </p:nvCxnSpPr>
        <p:spPr>
          <a:xfrm rot="16200000" flipH="1">
            <a:off x="3281556" y="2334837"/>
            <a:ext cx="71438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52994" y="212052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638746" y="21205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d</a:t>
            </a:r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995540" y="3861048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30" name="直接箭头连接符 29"/>
          <p:cNvCxnSpPr>
            <a:stCxn id="29" idx="7"/>
            <a:endCxn id="5" idx="2"/>
          </p:cNvCxnSpPr>
          <p:nvPr/>
        </p:nvCxnSpPr>
        <p:spPr>
          <a:xfrm flipV="1">
            <a:off x="1544325" y="2334837"/>
            <a:ext cx="1737231" cy="16203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89972" y="318818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bias</a:t>
            </a:r>
            <a:endParaRPr lang="zh-CN" altLang="en-US"/>
          </a:p>
        </p:txBody>
      </p:sp>
      <p:sp>
        <p:nvSpPr>
          <p:cNvPr id="2049" name="TextBox 2048"/>
          <p:cNvSpPr txBox="1"/>
          <p:nvPr/>
        </p:nvSpPr>
        <p:spPr>
          <a:xfrm>
            <a:off x="1835696" y="4077072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作为偏置，这里恒等为</a:t>
            </a:r>
            <a:r>
              <a:rPr lang="en-US" altLang="zh-CN" smtClean="0"/>
              <a:t>1</a:t>
            </a:r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40" y="5013176"/>
            <a:ext cx="68770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788024" y="1934063"/>
            <a:ext cx="37192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关于偏置的存在，考虑</a:t>
            </a:r>
            <a:endParaRPr lang="en-US" altLang="zh-CN" smtClean="0"/>
          </a:p>
          <a:p>
            <a:r>
              <a:rPr lang="en-US" altLang="zh-CN" smtClean="0"/>
              <a:t>y = kx + b</a:t>
            </a:r>
            <a:r>
              <a:rPr lang="zh-CN" altLang="en-US" smtClean="0"/>
              <a:t>直线公式，若</a:t>
            </a:r>
            <a:r>
              <a:rPr lang="en-US" altLang="zh-CN" smtClean="0"/>
              <a:t>b=0</a:t>
            </a:r>
            <a:r>
              <a:rPr lang="zh-CN" altLang="en-US" smtClean="0"/>
              <a:t>，则退化</a:t>
            </a:r>
            <a:endParaRPr lang="en-US" altLang="zh-CN" smtClean="0"/>
          </a:p>
          <a:p>
            <a:r>
              <a:rPr lang="zh-CN" altLang="en-US" smtClean="0"/>
              <a:t>为</a:t>
            </a:r>
            <a:r>
              <a:rPr lang="en-US" altLang="zh-CN" smtClean="0"/>
              <a:t>y = kx</a:t>
            </a:r>
            <a:r>
              <a:rPr lang="zh-CN" altLang="en-US" smtClean="0"/>
              <a:t>，此时表达的直线必定过</a:t>
            </a:r>
            <a:endParaRPr lang="en-US" altLang="zh-CN" smtClean="0"/>
          </a:p>
          <a:p>
            <a:r>
              <a:rPr lang="en-US" altLang="zh-CN" smtClean="0"/>
              <a:t>0</a:t>
            </a:r>
            <a:r>
              <a:rPr lang="zh-CN" altLang="en-US" smtClean="0"/>
              <a:t>点，无法表达不过</a:t>
            </a:r>
            <a:r>
              <a:rPr lang="en-US" altLang="zh-CN" smtClean="0"/>
              <a:t>0</a:t>
            </a:r>
            <a:r>
              <a:rPr lang="zh-CN" altLang="en-US" smtClean="0"/>
              <a:t>点的直线</a:t>
            </a:r>
            <a:endParaRPr lang="en-US" altLang="zh-CN" smtClean="0"/>
          </a:p>
          <a:p>
            <a:r>
              <a:rPr lang="zh-CN" altLang="en-US" smtClean="0"/>
              <a:t>所以偏置在这里非常重要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1938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41403"/>
            <a:ext cx="6575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1.7</a:t>
            </a:r>
            <a:r>
              <a:rPr lang="zh-CN" altLang="en-US" sz="3200" smtClean="0"/>
              <a:t>、感知机</a:t>
            </a:r>
            <a:r>
              <a:rPr lang="en-US" altLang="zh-CN" sz="3200" smtClean="0"/>
              <a:t>-</a:t>
            </a:r>
            <a:r>
              <a:rPr lang="zh-CN" altLang="en-US" sz="3200" smtClean="0"/>
              <a:t>多个样本，并增加偏置</a:t>
            </a:r>
            <a:endParaRPr lang="zh-CN" altLang="en-US" sz="3200"/>
          </a:p>
        </p:txBody>
      </p:sp>
      <p:sp>
        <p:nvSpPr>
          <p:cNvPr id="3" name="椭圆 2"/>
          <p:cNvSpPr/>
          <p:nvPr/>
        </p:nvSpPr>
        <p:spPr>
          <a:xfrm>
            <a:off x="995540" y="1263267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a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010003" y="2479486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b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81556" y="1977647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>
            <a:stCxn id="3" idx="6"/>
            <a:endCxn id="5" idx="2"/>
          </p:cNvCxnSpPr>
          <p:nvPr/>
        </p:nvCxnSpPr>
        <p:spPr>
          <a:xfrm>
            <a:off x="1638482" y="1584738"/>
            <a:ext cx="1643074" cy="7500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6"/>
            <a:endCxn id="5" idx="2"/>
          </p:cNvCxnSpPr>
          <p:nvPr/>
        </p:nvCxnSpPr>
        <p:spPr>
          <a:xfrm flipV="1">
            <a:off x="1652945" y="2334837"/>
            <a:ext cx="1628611" cy="4661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38548" y="154901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171820" y="269202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w2</a:t>
            </a:r>
            <a:endParaRPr lang="zh-CN" altLang="en-US"/>
          </a:p>
        </p:txBody>
      </p:sp>
      <p:cxnSp>
        <p:nvCxnSpPr>
          <p:cNvPr id="10" name="直接连接符 9"/>
          <p:cNvCxnSpPr>
            <a:stCxn id="5" idx="0"/>
            <a:endCxn id="5" idx="4"/>
          </p:cNvCxnSpPr>
          <p:nvPr/>
        </p:nvCxnSpPr>
        <p:spPr>
          <a:xfrm rot="16200000" flipH="1">
            <a:off x="3281556" y="2334837"/>
            <a:ext cx="71438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52994" y="212052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638746" y="21205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d</a:t>
            </a:r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995540" y="3861048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30" name="直接箭头连接符 29"/>
          <p:cNvCxnSpPr>
            <a:stCxn id="29" idx="7"/>
            <a:endCxn id="5" idx="2"/>
          </p:cNvCxnSpPr>
          <p:nvPr/>
        </p:nvCxnSpPr>
        <p:spPr>
          <a:xfrm flipV="1">
            <a:off x="1544325" y="2334837"/>
            <a:ext cx="1737231" cy="16203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89972" y="318818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bias</a:t>
            </a:r>
            <a:endParaRPr lang="zh-CN" altLang="en-US"/>
          </a:p>
        </p:txBody>
      </p:sp>
      <p:sp>
        <p:nvSpPr>
          <p:cNvPr id="2049" name="TextBox 2048"/>
          <p:cNvSpPr txBox="1"/>
          <p:nvPr/>
        </p:nvSpPr>
        <p:spPr>
          <a:xfrm>
            <a:off x="1835696" y="4077072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作为偏置，这里恒等为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967356" y="1213282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967356" y="2642042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y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253372" y="1927662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1" name="直接箭头连接符 20"/>
          <p:cNvCxnSpPr>
            <a:stCxn id="18" idx="6"/>
            <a:endCxn id="20" idx="2"/>
          </p:cNvCxnSpPr>
          <p:nvPr/>
        </p:nvCxnSpPr>
        <p:spPr>
          <a:xfrm>
            <a:off x="5610298" y="1534753"/>
            <a:ext cx="1643074" cy="7500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9" idx="6"/>
            <a:endCxn id="20" idx="2"/>
          </p:cNvCxnSpPr>
          <p:nvPr/>
        </p:nvCxnSpPr>
        <p:spPr>
          <a:xfrm flipV="1">
            <a:off x="5610298" y="2284852"/>
            <a:ext cx="1643074" cy="6786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10364" y="149903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</a:t>
            </a:r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143636" y="264204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w2</a:t>
            </a:r>
            <a:endParaRPr lang="zh-CN" altLang="en-US"/>
          </a:p>
        </p:txBody>
      </p:sp>
      <p:cxnSp>
        <p:nvCxnSpPr>
          <p:cNvPr id="25" name="直接连接符 24"/>
          <p:cNvCxnSpPr>
            <a:stCxn id="20" idx="0"/>
            <a:endCxn id="20" idx="4"/>
          </p:cNvCxnSpPr>
          <p:nvPr/>
        </p:nvCxnSpPr>
        <p:spPr>
          <a:xfrm rot="16200000" flipH="1">
            <a:off x="7253372" y="2284852"/>
            <a:ext cx="71438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24810" y="207053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</a:t>
            </a:r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610562" y="207053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g</a:t>
            </a:r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967356" y="3861048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>
            <a:stCxn id="28" idx="6"/>
            <a:endCxn id="20" idx="2"/>
          </p:cNvCxnSpPr>
          <p:nvPr/>
        </p:nvCxnSpPr>
        <p:spPr>
          <a:xfrm flipV="1">
            <a:off x="5610298" y="2284852"/>
            <a:ext cx="1643074" cy="18976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62254" y="334893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bias</a:t>
            </a:r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93" y="5085184"/>
            <a:ext cx="782002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52360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79929"/>
            <a:ext cx="6290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1.8</a:t>
            </a:r>
            <a:r>
              <a:rPr lang="zh-CN" altLang="en-US" sz="3200" smtClean="0"/>
              <a:t>、感知机</a:t>
            </a:r>
            <a:r>
              <a:rPr lang="en-US" altLang="zh-CN" sz="3200" smtClean="0"/>
              <a:t>-</a:t>
            </a:r>
            <a:r>
              <a:rPr lang="zh-CN" altLang="en-US" sz="3200" smtClean="0"/>
              <a:t>同一个样本</a:t>
            </a:r>
            <a:r>
              <a:rPr lang="en-US" altLang="zh-CN" sz="3200" smtClean="0"/>
              <a:t>-</a:t>
            </a:r>
            <a:r>
              <a:rPr lang="zh-CN" altLang="en-US" sz="3200" smtClean="0"/>
              <a:t>多个输出</a:t>
            </a:r>
            <a:endParaRPr lang="zh-CN" altLang="en-US" sz="3200"/>
          </a:p>
        </p:txBody>
      </p:sp>
      <p:sp>
        <p:nvSpPr>
          <p:cNvPr id="3" name="椭圆 2"/>
          <p:cNvSpPr/>
          <p:nvPr/>
        </p:nvSpPr>
        <p:spPr>
          <a:xfrm>
            <a:off x="486882" y="836712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a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501345" y="2052931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b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772898" y="1123950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>
            <a:stCxn id="3" idx="6"/>
            <a:endCxn id="5" idx="2"/>
          </p:cNvCxnSpPr>
          <p:nvPr/>
        </p:nvCxnSpPr>
        <p:spPr>
          <a:xfrm>
            <a:off x="1129824" y="1158183"/>
            <a:ext cx="1643074" cy="3229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6"/>
            <a:endCxn id="5" idx="2"/>
          </p:cNvCxnSpPr>
          <p:nvPr/>
        </p:nvCxnSpPr>
        <p:spPr>
          <a:xfrm flipV="1">
            <a:off x="1144287" y="1481140"/>
            <a:ext cx="1628611" cy="8932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5" idx="0"/>
            <a:endCxn id="5" idx="4"/>
          </p:cNvCxnSpPr>
          <p:nvPr/>
        </p:nvCxnSpPr>
        <p:spPr>
          <a:xfrm rot="16200000" flipH="1">
            <a:off x="2772898" y="1481140"/>
            <a:ext cx="71438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44336" y="126682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130088" y="12668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d</a:t>
            </a:r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86882" y="3434493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30" name="直接箭头连接符 29"/>
          <p:cNvCxnSpPr>
            <a:stCxn id="29" idx="7"/>
            <a:endCxn id="5" idx="2"/>
          </p:cNvCxnSpPr>
          <p:nvPr/>
        </p:nvCxnSpPr>
        <p:spPr>
          <a:xfrm flipV="1">
            <a:off x="1035667" y="1481140"/>
            <a:ext cx="1737231" cy="20475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2718849" y="3007351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34" name="直接连接符 33"/>
          <p:cNvCxnSpPr>
            <a:stCxn id="32" idx="0"/>
            <a:endCxn id="32" idx="4"/>
          </p:cNvCxnSpPr>
          <p:nvPr/>
        </p:nvCxnSpPr>
        <p:spPr>
          <a:xfrm rot="16200000" flipH="1">
            <a:off x="2718849" y="3364541"/>
            <a:ext cx="71438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90287" y="31502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q</a:t>
            </a:r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076039" y="315022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k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3" idx="6"/>
            <a:endCxn id="32" idx="2"/>
          </p:cNvCxnSpPr>
          <p:nvPr/>
        </p:nvCxnSpPr>
        <p:spPr>
          <a:xfrm>
            <a:off x="1129824" y="1158183"/>
            <a:ext cx="1589025" cy="220635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6"/>
            <a:endCxn id="32" idx="2"/>
          </p:cNvCxnSpPr>
          <p:nvPr/>
        </p:nvCxnSpPr>
        <p:spPr>
          <a:xfrm>
            <a:off x="1144287" y="2374402"/>
            <a:ext cx="1574562" cy="990139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9" idx="7"/>
          </p:cNvCxnSpPr>
          <p:nvPr/>
        </p:nvCxnSpPr>
        <p:spPr>
          <a:xfrm flipV="1">
            <a:off x="1035667" y="3365334"/>
            <a:ext cx="1587515" cy="16331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3826" y="113023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w11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87098" y="191303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w12</a:t>
            </a:r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22816" y="289299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bias1</a:t>
            </a:r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133220" y="222119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w21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74918" y="263311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w22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52654" y="307766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bias2</a:t>
            </a:r>
            <a:endParaRPr lang="zh-CN" altLang="en-US">
              <a:solidFill>
                <a:srgbClr val="00B05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980728"/>
            <a:ext cx="48863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688988"/>
            <a:ext cx="48863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5" y="4158544"/>
            <a:ext cx="8496944" cy="259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15884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86882" y="836712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a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501345" y="2052931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b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772898" y="1123950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>
            <a:stCxn id="2" idx="6"/>
            <a:endCxn id="4" idx="2"/>
          </p:cNvCxnSpPr>
          <p:nvPr/>
        </p:nvCxnSpPr>
        <p:spPr>
          <a:xfrm>
            <a:off x="1129824" y="1158183"/>
            <a:ext cx="1643074" cy="3229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3" idx="6"/>
            <a:endCxn id="4" idx="2"/>
          </p:cNvCxnSpPr>
          <p:nvPr/>
        </p:nvCxnSpPr>
        <p:spPr>
          <a:xfrm flipV="1">
            <a:off x="1144287" y="1481140"/>
            <a:ext cx="1628611" cy="8932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4" idx="0"/>
            <a:endCxn id="4" idx="4"/>
          </p:cNvCxnSpPr>
          <p:nvPr/>
        </p:nvCxnSpPr>
        <p:spPr>
          <a:xfrm rot="16200000" flipH="1">
            <a:off x="2772898" y="1481140"/>
            <a:ext cx="71438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44336" y="126682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30088" y="12668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d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86882" y="3434493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>
            <a:stCxn id="10" idx="7"/>
            <a:endCxn id="4" idx="2"/>
          </p:cNvCxnSpPr>
          <p:nvPr/>
        </p:nvCxnSpPr>
        <p:spPr>
          <a:xfrm flipV="1">
            <a:off x="1035667" y="1481140"/>
            <a:ext cx="1737231" cy="20475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718849" y="3007351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3" name="直接连接符 12"/>
          <p:cNvCxnSpPr>
            <a:stCxn id="12" idx="0"/>
            <a:endCxn id="12" idx="4"/>
          </p:cNvCxnSpPr>
          <p:nvPr/>
        </p:nvCxnSpPr>
        <p:spPr>
          <a:xfrm rot="16200000" flipH="1">
            <a:off x="2718849" y="3364541"/>
            <a:ext cx="71438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90287" y="31502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q</a:t>
            </a:r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076039" y="315022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k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2" idx="6"/>
            <a:endCxn id="12" idx="2"/>
          </p:cNvCxnSpPr>
          <p:nvPr/>
        </p:nvCxnSpPr>
        <p:spPr>
          <a:xfrm>
            <a:off x="1129824" y="1158183"/>
            <a:ext cx="1589025" cy="220635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" idx="6"/>
            <a:endCxn id="12" idx="2"/>
          </p:cNvCxnSpPr>
          <p:nvPr/>
        </p:nvCxnSpPr>
        <p:spPr>
          <a:xfrm>
            <a:off x="1144287" y="2374402"/>
            <a:ext cx="1574562" cy="990139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7"/>
          </p:cNvCxnSpPr>
          <p:nvPr/>
        </p:nvCxnSpPr>
        <p:spPr>
          <a:xfrm flipV="1">
            <a:off x="1035667" y="3365334"/>
            <a:ext cx="1587515" cy="16331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53826" y="113023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w11</a:t>
            </a:r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087098" y="191303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w12</a:t>
            </a:r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22816" y="289299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bias1</a:t>
            </a:r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133220" y="222119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w21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74918" y="263311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w22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52654" y="307766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bias2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643893" y="802479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658356" y="2018698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y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929909" y="1089717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8" name="直接箭头连接符 27"/>
          <p:cNvCxnSpPr>
            <a:stCxn id="25" idx="6"/>
            <a:endCxn id="27" idx="2"/>
          </p:cNvCxnSpPr>
          <p:nvPr/>
        </p:nvCxnSpPr>
        <p:spPr>
          <a:xfrm>
            <a:off x="5286835" y="1123950"/>
            <a:ext cx="1643074" cy="3229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6"/>
            <a:endCxn id="27" idx="2"/>
          </p:cNvCxnSpPr>
          <p:nvPr/>
        </p:nvCxnSpPr>
        <p:spPr>
          <a:xfrm flipV="1">
            <a:off x="5301298" y="1446907"/>
            <a:ext cx="1628611" cy="8932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7" idx="0"/>
            <a:endCxn id="27" idx="4"/>
          </p:cNvCxnSpPr>
          <p:nvPr/>
        </p:nvCxnSpPr>
        <p:spPr>
          <a:xfrm rot="16200000" flipH="1">
            <a:off x="6929909" y="1446907"/>
            <a:ext cx="71438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01347" y="123259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</a:t>
            </a:r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287099" y="123259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g</a:t>
            </a:r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643893" y="3400260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34" name="直接箭头连接符 33"/>
          <p:cNvCxnSpPr>
            <a:stCxn id="33" idx="7"/>
            <a:endCxn id="27" idx="2"/>
          </p:cNvCxnSpPr>
          <p:nvPr/>
        </p:nvCxnSpPr>
        <p:spPr>
          <a:xfrm flipV="1">
            <a:off x="5192678" y="1446907"/>
            <a:ext cx="1737231" cy="20475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6875860" y="2973118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36" name="直接连接符 35"/>
          <p:cNvCxnSpPr>
            <a:stCxn id="35" idx="0"/>
            <a:endCxn id="35" idx="4"/>
          </p:cNvCxnSpPr>
          <p:nvPr/>
        </p:nvCxnSpPr>
        <p:spPr>
          <a:xfrm rot="16200000" flipH="1">
            <a:off x="6875860" y="3330308"/>
            <a:ext cx="71438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47298" y="311599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</a:t>
            </a:r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233050" y="31159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</a:t>
            </a:r>
            <a:endParaRPr lang="zh-CN" altLang="en-US"/>
          </a:p>
        </p:txBody>
      </p:sp>
      <p:cxnSp>
        <p:nvCxnSpPr>
          <p:cNvPr id="39" name="直接箭头连接符 38"/>
          <p:cNvCxnSpPr>
            <a:stCxn id="25" idx="6"/>
            <a:endCxn id="35" idx="2"/>
          </p:cNvCxnSpPr>
          <p:nvPr/>
        </p:nvCxnSpPr>
        <p:spPr>
          <a:xfrm>
            <a:off x="5286835" y="1123950"/>
            <a:ext cx="1589025" cy="220635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6" idx="6"/>
            <a:endCxn id="35" idx="2"/>
          </p:cNvCxnSpPr>
          <p:nvPr/>
        </p:nvCxnSpPr>
        <p:spPr>
          <a:xfrm>
            <a:off x="5301298" y="2340169"/>
            <a:ext cx="1574562" cy="990139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3" idx="7"/>
          </p:cNvCxnSpPr>
          <p:nvPr/>
        </p:nvCxnSpPr>
        <p:spPr>
          <a:xfrm flipV="1">
            <a:off x="5192678" y="3331101"/>
            <a:ext cx="1587515" cy="16331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210837" y="109600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w11</a:t>
            </a:r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244109" y="18788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w12</a:t>
            </a:r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979827" y="285876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bias1</a:t>
            </a:r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290231" y="218695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w21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31929" y="259888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w22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09665" y="304342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bias2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3528" y="179929"/>
            <a:ext cx="5880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1.9</a:t>
            </a:r>
            <a:r>
              <a:rPr lang="zh-CN" altLang="en-US" sz="3200" smtClean="0"/>
              <a:t>、感知机</a:t>
            </a:r>
            <a:r>
              <a:rPr lang="en-US" altLang="zh-CN" sz="3200" smtClean="0"/>
              <a:t>-</a:t>
            </a:r>
            <a:r>
              <a:rPr lang="zh-CN" altLang="en-US" sz="3200" smtClean="0"/>
              <a:t>多个样本</a:t>
            </a:r>
            <a:r>
              <a:rPr lang="en-US" altLang="zh-CN" sz="3200" smtClean="0"/>
              <a:t>-</a:t>
            </a:r>
            <a:r>
              <a:rPr lang="zh-CN" altLang="en-US" sz="3200" smtClean="0"/>
              <a:t>多个输出</a:t>
            </a:r>
            <a:endParaRPr lang="zh-CN" altLang="en-US" sz="320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49080"/>
            <a:ext cx="8037152" cy="270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6486453" y="39330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权重不变</a:t>
            </a:r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699792" y="4399944"/>
            <a:ext cx="53270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mtClean="0"/>
              <a:t>新增一个样本，</a:t>
            </a:r>
            <a:r>
              <a:rPr lang="en-US" altLang="zh-CN" smtClean="0"/>
              <a:t>A</a:t>
            </a:r>
            <a:r>
              <a:rPr lang="zh-CN" altLang="en-US" smtClean="0"/>
              <a:t>增加一行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新增一个输出，</a:t>
            </a:r>
            <a:r>
              <a:rPr lang="en-US" altLang="zh-CN" smtClean="0"/>
              <a:t>W</a:t>
            </a:r>
            <a:r>
              <a:rPr lang="zh-CN" altLang="en-US" smtClean="0"/>
              <a:t>增加一列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 smtClean="0"/>
              <a:t>A</a:t>
            </a:r>
            <a:r>
              <a:rPr lang="zh-CN" altLang="en-US" smtClean="0"/>
              <a:t>的行数是样本数，</a:t>
            </a:r>
            <a:r>
              <a:rPr lang="en-US" altLang="zh-CN" smtClean="0"/>
              <a:t>A</a:t>
            </a:r>
            <a:r>
              <a:rPr lang="zh-CN" altLang="en-US" smtClean="0"/>
              <a:t>的列数是特征数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en-US" altLang="zh-CN" smtClean="0"/>
              <a:t>W</a:t>
            </a:r>
            <a:r>
              <a:rPr lang="zh-CN" altLang="en-US" smtClean="0"/>
              <a:t>的行数是输入特征数，</a:t>
            </a:r>
            <a:r>
              <a:rPr lang="en-US" altLang="zh-CN" smtClean="0"/>
              <a:t>W</a:t>
            </a:r>
            <a:r>
              <a:rPr lang="zh-CN" altLang="en-US" smtClean="0"/>
              <a:t>的列数是输出特征数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可以认为</a:t>
            </a:r>
            <a:r>
              <a:rPr lang="en-US" altLang="zh-CN" smtClean="0"/>
              <a:t>A</a:t>
            </a:r>
            <a:r>
              <a:rPr lang="zh-CN" altLang="en-US" smtClean="0"/>
              <a:t>经过</a:t>
            </a:r>
            <a:r>
              <a:rPr lang="en-US" altLang="zh-CN" smtClean="0"/>
              <a:t>W</a:t>
            </a:r>
            <a:r>
              <a:rPr lang="zh-CN" altLang="en-US" smtClean="0"/>
              <a:t>映射为新的特征</a:t>
            </a:r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94988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88543"/>
            <a:ext cx="8037152" cy="270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179929"/>
            <a:ext cx="2965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1.10</a:t>
            </a:r>
            <a:r>
              <a:rPr lang="zh-CN" altLang="en-US" sz="3200" smtClean="0"/>
              <a:t>、关于广播</a:t>
            </a:r>
            <a:endParaRPr lang="zh-CN" altLang="en-US" sz="32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760951"/>
            <a:ext cx="8208912" cy="764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下箭头 3"/>
          <p:cNvSpPr/>
          <p:nvPr/>
        </p:nvSpPr>
        <p:spPr>
          <a:xfrm>
            <a:off x="2627784" y="4968863"/>
            <a:ext cx="2808312" cy="648072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</a:rPr>
              <a:t>等价于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48064" y="4104767"/>
            <a:ext cx="187220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20072" y="5760951"/>
            <a:ext cx="2016224" cy="764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>
            <a:stCxn id="5" idx="2"/>
            <a:endCxn id="6" idx="0"/>
          </p:cNvCxnSpPr>
          <p:nvPr/>
        </p:nvCxnSpPr>
        <p:spPr>
          <a:xfrm>
            <a:off x="6084168" y="4608823"/>
            <a:ext cx="144016" cy="11521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57628" y="4826588"/>
            <a:ext cx="27348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这种类型的操作，称之为广播机制，比如这里在行方向发生了广播（复制）</a:t>
            </a:r>
            <a:endParaRPr lang="zh-CN" alt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439389" y="868070"/>
            <a:ext cx="8165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对于矩阵</a:t>
            </a:r>
            <a:r>
              <a:rPr lang="en-US" altLang="zh-CN" smtClean="0"/>
              <a:t>A</a:t>
            </a:r>
            <a:r>
              <a:rPr lang="zh-CN" altLang="en-US" smtClean="0"/>
              <a:t>和</a:t>
            </a:r>
            <a:r>
              <a:rPr lang="en-US" altLang="zh-CN" smtClean="0"/>
              <a:t>B</a:t>
            </a:r>
            <a:r>
              <a:rPr lang="zh-CN" altLang="en-US" smtClean="0"/>
              <a:t>，元素操作（点乘、点加、点除等等）。广播约定了，假设</a:t>
            </a:r>
            <a:r>
              <a:rPr lang="en-US" altLang="zh-CN" smtClean="0"/>
              <a:t>A</a:t>
            </a:r>
            <a:r>
              <a:rPr lang="zh-CN" altLang="en-US" smtClean="0"/>
              <a:t>是</a:t>
            </a:r>
            <a:r>
              <a:rPr lang="en-US" altLang="zh-CN" smtClean="0"/>
              <a:t>1x5</a:t>
            </a:r>
            <a:r>
              <a:rPr lang="zh-CN" altLang="en-US" smtClean="0"/>
              <a:t>，</a:t>
            </a:r>
            <a:r>
              <a:rPr lang="en-US" altLang="zh-CN" smtClean="0"/>
              <a:t>B</a:t>
            </a:r>
            <a:r>
              <a:rPr lang="zh-CN" altLang="en-US" smtClean="0"/>
              <a:t>是</a:t>
            </a:r>
            <a:r>
              <a:rPr lang="en-US" altLang="zh-CN" smtClean="0"/>
              <a:t>3x5</a:t>
            </a:r>
            <a:r>
              <a:rPr lang="zh-CN" altLang="en-US" smtClean="0"/>
              <a:t>，则约定把</a:t>
            </a:r>
            <a:r>
              <a:rPr lang="en-US" altLang="zh-CN" smtClean="0"/>
              <a:t>A</a:t>
            </a:r>
            <a:r>
              <a:rPr lang="zh-CN" altLang="en-US" smtClean="0"/>
              <a:t>在行方向复制</a:t>
            </a:r>
            <a:r>
              <a:rPr lang="en-US" altLang="zh-CN" smtClean="0"/>
              <a:t>3</a:t>
            </a:r>
            <a:r>
              <a:rPr lang="zh-CN" altLang="en-US"/>
              <a:t>份</a:t>
            </a:r>
            <a:r>
              <a:rPr lang="zh-CN" altLang="en-US" smtClean="0"/>
              <a:t>后，再与</a:t>
            </a:r>
            <a:r>
              <a:rPr lang="en-US" altLang="zh-CN" smtClean="0"/>
              <a:t>B</a:t>
            </a:r>
            <a:r>
              <a:rPr lang="zh-CN" altLang="en-US" smtClean="0"/>
              <a:t>进行元素操作。</a:t>
            </a:r>
            <a:endParaRPr lang="en-US" altLang="zh-CN" smtClean="0"/>
          </a:p>
          <a:p>
            <a:r>
              <a:rPr lang="zh-CN" altLang="en-US" smtClean="0"/>
              <a:t>同理可以发生在列上，发生在</a:t>
            </a:r>
            <a:r>
              <a:rPr lang="en-US" altLang="zh-CN" smtClean="0"/>
              <a:t>B</a:t>
            </a:r>
            <a:r>
              <a:rPr lang="zh-CN" altLang="en-US" smtClean="0"/>
              <a:t>上</a:t>
            </a:r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088600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9" y="4646156"/>
            <a:ext cx="8688462" cy="934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179929"/>
            <a:ext cx="6088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1.11</a:t>
            </a:r>
            <a:r>
              <a:rPr lang="zh-CN" altLang="en-US" sz="3200" smtClean="0"/>
              <a:t>、感知机</a:t>
            </a:r>
            <a:r>
              <a:rPr lang="en-US" altLang="zh-CN" sz="3200" smtClean="0"/>
              <a:t>-</a:t>
            </a:r>
            <a:r>
              <a:rPr lang="zh-CN" altLang="en-US" sz="3200" smtClean="0"/>
              <a:t>多个样本</a:t>
            </a:r>
            <a:r>
              <a:rPr lang="en-US" altLang="zh-CN" sz="3200" smtClean="0"/>
              <a:t>-</a:t>
            </a:r>
            <a:r>
              <a:rPr lang="zh-CN" altLang="en-US" sz="3200" smtClean="0"/>
              <a:t>多个输出</a:t>
            </a:r>
            <a:endParaRPr lang="zh-CN" altLang="en-US" sz="3200"/>
          </a:p>
        </p:txBody>
      </p:sp>
      <p:sp>
        <p:nvSpPr>
          <p:cNvPr id="6" name="椭圆 5"/>
          <p:cNvSpPr/>
          <p:nvPr/>
        </p:nvSpPr>
        <p:spPr>
          <a:xfrm>
            <a:off x="486882" y="836712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a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1345" y="2052931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b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72898" y="1123950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>
            <a:stCxn id="6" idx="6"/>
            <a:endCxn id="8" idx="2"/>
          </p:cNvCxnSpPr>
          <p:nvPr/>
        </p:nvCxnSpPr>
        <p:spPr>
          <a:xfrm>
            <a:off x="1129824" y="1158183"/>
            <a:ext cx="1643074" cy="3229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6"/>
            <a:endCxn id="8" idx="2"/>
          </p:cNvCxnSpPr>
          <p:nvPr/>
        </p:nvCxnSpPr>
        <p:spPr>
          <a:xfrm flipV="1">
            <a:off x="1144287" y="1481140"/>
            <a:ext cx="1628611" cy="8932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8" idx="0"/>
            <a:endCxn id="8" idx="4"/>
          </p:cNvCxnSpPr>
          <p:nvPr/>
        </p:nvCxnSpPr>
        <p:spPr>
          <a:xfrm rot="16200000" flipH="1">
            <a:off x="2772898" y="1481140"/>
            <a:ext cx="71438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44336" y="126682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</a:t>
            </a:r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130088" y="12668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d</a:t>
            </a: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86882" y="3434493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>
            <a:stCxn id="14" idx="7"/>
            <a:endCxn id="8" idx="2"/>
          </p:cNvCxnSpPr>
          <p:nvPr/>
        </p:nvCxnSpPr>
        <p:spPr>
          <a:xfrm flipV="1">
            <a:off x="1035667" y="1481140"/>
            <a:ext cx="1737231" cy="20475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53826" y="113023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w11</a:t>
            </a:r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087098" y="191303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w12</a:t>
            </a:r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22816" y="289299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bias1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86882" y="5157192"/>
            <a:ext cx="892123" cy="423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89271" y="4721425"/>
            <a:ext cx="343877" cy="783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441538" y="5172060"/>
            <a:ext cx="762310" cy="423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148064" y="4691076"/>
            <a:ext cx="648072" cy="912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812360" y="4945588"/>
            <a:ext cx="762310" cy="423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6882" y="4721425"/>
            <a:ext cx="335934" cy="391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339752" y="4721425"/>
            <a:ext cx="943583" cy="391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216" name="矩形 9215"/>
          <p:cNvSpPr/>
          <p:nvPr/>
        </p:nvSpPr>
        <p:spPr>
          <a:xfrm>
            <a:off x="4139952" y="4691076"/>
            <a:ext cx="720080" cy="912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217" name="矩形 9216"/>
          <p:cNvSpPr/>
          <p:nvPr/>
        </p:nvSpPr>
        <p:spPr>
          <a:xfrm>
            <a:off x="6660232" y="4945588"/>
            <a:ext cx="792088" cy="438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041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9" y="4646156"/>
            <a:ext cx="8688462" cy="934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179929"/>
            <a:ext cx="6088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1.12</a:t>
            </a:r>
            <a:r>
              <a:rPr lang="zh-CN" altLang="en-US" sz="3200" smtClean="0"/>
              <a:t>、感知机</a:t>
            </a:r>
            <a:r>
              <a:rPr lang="en-US" altLang="zh-CN" sz="3200" smtClean="0"/>
              <a:t>-</a:t>
            </a:r>
            <a:r>
              <a:rPr lang="zh-CN" altLang="en-US" sz="3200" smtClean="0"/>
              <a:t>多个样本</a:t>
            </a:r>
            <a:r>
              <a:rPr lang="en-US" altLang="zh-CN" sz="3200" smtClean="0"/>
              <a:t>-</a:t>
            </a:r>
            <a:r>
              <a:rPr lang="zh-CN" altLang="en-US" sz="3200" smtClean="0"/>
              <a:t>多个输出</a:t>
            </a:r>
            <a:endParaRPr lang="zh-CN" altLang="en-US" sz="3200"/>
          </a:p>
        </p:txBody>
      </p:sp>
      <p:sp>
        <p:nvSpPr>
          <p:cNvPr id="3" name="矩形 2"/>
          <p:cNvSpPr/>
          <p:nvPr/>
        </p:nvSpPr>
        <p:spPr>
          <a:xfrm>
            <a:off x="486882" y="5157192"/>
            <a:ext cx="892123" cy="423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441538" y="5172060"/>
            <a:ext cx="762310" cy="423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86882" y="836712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a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01345" y="2052931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b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772898" y="1123950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8" name="直接箭头连接符 27"/>
          <p:cNvCxnSpPr>
            <a:stCxn id="22" idx="6"/>
            <a:endCxn id="27" idx="2"/>
          </p:cNvCxnSpPr>
          <p:nvPr/>
        </p:nvCxnSpPr>
        <p:spPr>
          <a:xfrm>
            <a:off x="1129824" y="1158183"/>
            <a:ext cx="1643074" cy="3229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6"/>
            <a:endCxn id="27" idx="2"/>
          </p:cNvCxnSpPr>
          <p:nvPr/>
        </p:nvCxnSpPr>
        <p:spPr>
          <a:xfrm flipV="1">
            <a:off x="1144287" y="1481140"/>
            <a:ext cx="1628611" cy="8932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7" idx="0"/>
            <a:endCxn id="27" idx="4"/>
          </p:cNvCxnSpPr>
          <p:nvPr/>
        </p:nvCxnSpPr>
        <p:spPr>
          <a:xfrm rot="16200000" flipH="1">
            <a:off x="2772898" y="1481140"/>
            <a:ext cx="71438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844336" y="126682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</a:t>
            </a:r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130088" y="12668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d</a:t>
            </a:r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86882" y="3434493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38" name="直接箭头连接符 37"/>
          <p:cNvCxnSpPr>
            <a:stCxn id="37" idx="7"/>
            <a:endCxn id="27" idx="2"/>
          </p:cNvCxnSpPr>
          <p:nvPr/>
        </p:nvCxnSpPr>
        <p:spPr>
          <a:xfrm flipV="1">
            <a:off x="1035667" y="1481140"/>
            <a:ext cx="1737231" cy="20475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2718849" y="3007351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40" name="直接连接符 39"/>
          <p:cNvCxnSpPr>
            <a:stCxn id="39" idx="0"/>
            <a:endCxn id="39" idx="4"/>
          </p:cNvCxnSpPr>
          <p:nvPr/>
        </p:nvCxnSpPr>
        <p:spPr>
          <a:xfrm rot="16200000" flipH="1">
            <a:off x="2718849" y="3364541"/>
            <a:ext cx="71438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90287" y="31502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q</a:t>
            </a:r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076039" y="315022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k</a:t>
            </a:r>
            <a:endParaRPr lang="zh-CN" altLang="en-US"/>
          </a:p>
        </p:txBody>
      </p:sp>
      <p:cxnSp>
        <p:nvCxnSpPr>
          <p:cNvPr id="43" name="直接箭头连接符 42"/>
          <p:cNvCxnSpPr>
            <a:stCxn id="22" idx="6"/>
            <a:endCxn id="39" idx="2"/>
          </p:cNvCxnSpPr>
          <p:nvPr/>
        </p:nvCxnSpPr>
        <p:spPr>
          <a:xfrm>
            <a:off x="1129824" y="1158183"/>
            <a:ext cx="1589025" cy="220635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6" idx="6"/>
            <a:endCxn id="39" idx="2"/>
          </p:cNvCxnSpPr>
          <p:nvPr/>
        </p:nvCxnSpPr>
        <p:spPr>
          <a:xfrm>
            <a:off x="1144287" y="2374402"/>
            <a:ext cx="1574562" cy="990139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7" idx="7"/>
          </p:cNvCxnSpPr>
          <p:nvPr/>
        </p:nvCxnSpPr>
        <p:spPr>
          <a:xfrm flipV="1">
            <a:off x="1035667" y="3365334"/>
            <a:ext cx="1587515" cy="16331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53826" y="113023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w11</a:t>
            </a:r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087098" y="191303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w12</a:t>
            </a:r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22816" y="289299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bias1</a:t>
            </a:r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133220" y="222119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w21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74918" y="263311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w22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52654" y="307766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bias2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29594" y="4725144"/>
            <a:ext cx="446062" cy="4671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43751" y="4749344"/>
            <a:ext cx="95389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76056" y="4646156"/>
            <a:ext cx="720080" cy="949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740352" y="4929364"/>
            <a:ext cx="864096" cy="439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42385" y="5740633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增加输出，</a:t>
            </a:r>
            <a:r>
              <a:rPr lang="en-US" altLang="zh-CN" smtClean="0"/>
              <a:t>W</a:t>
            </a:r>
            <a:r>
              <a:rPr lang="zh-CN" altLang="en-US" smtClean="0"/>
              <a:t>增加一列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5153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9" y="4646156"/>
            <a:ext cx="8688462" cy="934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179929"/>
            <a:ext cx="6088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1.13</a:t>
            </a:r>
            <a:r>
              <a:rPr lang="zh-CN" altLang="en-US" sz="3200" smtClean="0"/>
              <a:t>、感知机</a:t>
            </a:r>
            <a:r>
              <a:rPr lang="en-US" altLang="zh-CN" sz="3200" smtClean="0"/>
              <a:t>-</a:t>
            </a:r>
            <a:r>
              <a:rPr lang="zh-CN" altLang="en-US" sz="3200" smtClean="0"/>
              <a:t>多个样本</a:t>
            </a:r>
            <a:r>
              <a:rPr lang="en-US" altLang="zh-CN" sz="3200" smtClean="0"/>
              <a:t>-</a:t>
            </a:r>
            <a:r>
              <a:rPr lang="zh-CN" altLang="en-US" sz="3200" smtClean="0"/>
              <a:t>多个输出</a:t>
            </a:r>
            <a:endParaRPr lang="zh-CN" altLang="en-US" sz="3200"/>
          </a:p>
        </p:txBody>
      </p:sp>
      <p:sp>
        <p:nvSpPr>
          <p:cNvPr id="3" name="矩形 2"/>
          <p:cNvSpPr/>
          <p:nvPr/>
        </p:nvSpPr>
        <p:spPr>
          <a:xfrm>
            <a:off x="1053826" y="5157192"/>
            <a:ext cx="325179" cy="423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6882" y="5197388"/>
            <a:ext cx="335934" cy="391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339752" y="5229200"/>
            <a:ext cx="943583" cy="391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216" name="矩形 9215"/>
          <p:cNvSpPr/>
          <p:nvPr/>
        </p:nvSpPr>
        <p:spPr>
          <a:xfrm>
            <a:off x="4139952" y="4691076"/>
            <a:ext cx="720080" cy="912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217" name="矩形 9216"/>
          <p:cNvSpPr/>
          <p:nvPr/>
        </p:nvSpPr>
        <p:spPr>
          <a:xfrm>
            <a:off x="6660232" y="4945588"/>
            <a:ext cx="792088" cy="438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643893" y="802479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658356" y="2018698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y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929909" y="1089717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34" name="直接箭头连接符 33"/>
          <p:cNvCxnSpPr>
            <a:stCxn id="26" idx="6"/>
            <a:endCxn id="28" idx="2"/>
          </p:cNvCxnSpPr>
          <p:nvPr/>
        </p:nvCxnSpPr>
        <p:spPr>
          <a:xfrm>
            <a:off x="5286835" y="1123950"/>
            <a:ext cx="1643074" cy="3229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7" idx="6"/>
            <a:endCxn id="28" idx="2"/>
          </p:cNvCxnSpPr>
          <p:nvPr/>
        </p:nvCxnSpPr>
        <p:spPr>
          <a:xfrm flipV="1">
            <a:off x="5301298" y="1446907"/>
            <a:ext cx="1628611" cy="8932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8" idx="0"/>
            <a:endCxn id="28" idx="4"/>
          </p:cNvCxnSpPr>
          <p:nvPr/>
        </p:nvCxnSpPr>
        <p:spPr>
          <a:xfrm rot="16200000" flipH="1">
            <a:off x="6929909" y="1446907"/>
            <a:ext cx="71438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01347" y="123259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</a:t>
            </a:r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287099" y="123259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g</a:t>
            </a:r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4643893" y="3400260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40" name="直接箭头连接符 39"/>
          <p:cNvCxnSpPr>
            <a:stCxn id="39" idx="7"/>
            <a:endCxn id="28" idx="2"/>
          </p:cNvCxnSpPr>
          <p:nvPr/>
        </p:nvCxnSpPr>
        <p:spPr>
          <a:xfrm flipV="1">
            <a:off x="5192678" y="1446907"/>
            <a:ext cx="1737231" cy="20475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210837" y="109600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w11</a:t>
            </a:r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244109" y="18788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w12</a:t>
            </a:r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4979827" y="285876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bias1</a:t>
            </a:r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486882" y="836712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a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501345" y="2052931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b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772898" y="1123950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8" name="直接箭头连接符 57"/>
          <p:cNvCxnSpPr>
            <a:stCxn id="55" idx="6"/>
            <a:endCxn id="57" idx="2"/>
          </p:cNvCxnSpPr>
          <p:nvPr/>
        </p:nvCxnSpPr>
        <p:spPr>
          <a:xfrm>
            <a:off x="1129824" y="1158183"/>
            <a:ext cx="1643074" cy="3229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6" idx="6"/>
            <a:endCxn id="57" idx="2"/>
          </p:cNvCxnSpPr>
          <p:nvPr/>
        </p:nvCxnSpPr>
        <p:spPr>
          <a:xfrm flipV="1">
            <a:off x="1144287" y="1481140"/>
            <a:ext cx="1628611" cy="8932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7" idx="0"/>
            <a:endCxn id="57" idx="4"/>
          </p:cNvCxnSpPr>
          <p:nvPr/>
        </p:nvCxnSpPr>
        <p:spPr>
          <a:xfrm rot="16200000" flipH="1">
            <a:off x="2772898" y="1481140"/>
            <a:ext cx="71438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844336" y="126682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</a:t>
            </a:r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3130088" y="12668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d</a:t>
            </a:r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486882" y="3434493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64" name="直接箭头连接符 63"/>
          <p:cNvCxnSpPr>
            <a:stCxn id="63" idx="7"/>
            <a:endCxn id="57" idx="2"/>
          </p:cNvCxnSpPr>
          <p:nvPr/>
        </p:nvCxnSpPr>
        <p:spPr>
          <a:xfrm flipV="1">
            <a:off x="1035667" y="1481140"/>
            <a:ext cx="1737231" cy="20475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2718849" y="3007351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66" name="直接连接符 65"/>
          <p:cNvCxnSpPr>
            <a:stCxn id="65" idx="0"/>
            <a:endCxn id="65" idx="4"/>
          </p:cNvCxnSpPr>
          <p:nvPr/>
        </p:nvCxnSpPr>
        <p:spPr>
          <a:xfrm rot="16200000" flipH="1">
            <a:off x="2718849" y="3364541"/>
            <a:ext cx="71438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790287" y="31502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q</a:t>
            </a:r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3076039" y="315022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k</a:t>
            </a:r>
            <a:endParaRPr lang="zh-CN" altLang="en-US"/>
          </a:p>
        </p:txBody>
      </p:sp>
      <p:cxnSp>
        <p:nvCxnSpPr>
          <p:cNvPr id="69" name="直接箭头连接符 68"/>
          <p:cNvCxnSpPr>
            <a:stCxn id="55" idx="6"/>
            <a:endCxn id="65" idx="2"/>
          </p:cNvCxnSpPr>
          <p:nvPr/>
        </p:nvCxnSpPr>
        <p:spPr>
          <a:xfrm>
            <a:off x="1129824" y="1158183"/>
            <a:ext cx="1589025" cy="220635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6" idx="6"/>
            <a:endCxn id="65" idx="2"/>
          </p:cNvCxnSpPr>
          <p:nvPr/>
        </p:nvCxnSpPr>
        <p:spPr>
          <a:xfrm>
            <a:off x="1144287" y="2374402"/>
            <a:ext cx="1574562" cy="990139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3" idx="7"/>
          </p:cNvCxnSpPr>
          <p:nvPr/>
        </p:nvCxnSpPr>
        <p:spPr>
          <a:xfrm flipV="1">
            <a:off x="1035667" y="3365334"/>
            <a:ext cx="1587515" cy="16331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53826" y="113023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w11</a:t>
            </a:r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87098" y="191303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w12</a:t>
            </a:r>
            <a:endParaRPr lang="zh-CN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822816" y="289299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bias1</a:t>
            </a:r>
            <a:endParaRPr lang="zh-CN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2133220" y="222119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w21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874918" y="263311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w22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652654" y="307766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bias2</a:t>
            </a:r>
            <a:endParaRPr lang="zh-CN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625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9" y="4646156"/>
            <a:ext cx="8688462" cy="934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179929"/>
            <a:ext cx="6088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1.14</a:t>
            </a:r>
            <a:r>
              <a:rPr lang="zh-CN" altLang="en-US" sz="3200" smtClean="0"/>
              <a:t>、感知机</a:t>
            </a:r>
            <a:r>
              <a:rPr lang="en-US" altLang="zh-CN" sz="3200" smtClean="0"/>
              <a:t>-</a:t>
            </a:r>
            <a:r>
              <a:rPr lang="zh-CN" altLang="en-US" sz="3200" smtClean="0"/>
              <a:t>多个样本</a:t>
            </a:r>
            <a:r>
              <a:rPr lang="en-US" altLang="zh-CN" sz="3200" smtClean="0"/>
              <a:t>-</a:t>
            </a:r>
            <a:r>
              <a:rPr lang="zh-CN" altLang="en-US" sz="3200" smtClean="0"/>
              <a:t>多个输出</a:t>
            </a:r>
            <a:endParaRPr lang="zh-CN" altLang="en-US" sz="3200"/>
          </a:p>
        </p:txBody>
      </p:sp>
      <p:sp>
        <p:nvSpPr>
          <p:cNvPr id="22" name="椭圆 21"/>
          <p:cNvSpPr/>
          <p:nvPr/>
        </p:nvSpPr>
        <p:spPr>
          <a:xfrm>
            <a:off x="486882" y="836712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a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01345" y="2052931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b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772898" y="1123950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8" name="直接箭头连接符 27"/>
          <p:cNvCxnSpPr>
            <a:stCxn id="22" idx="6"/>
            <a:endCxn id="27" idx="2"/>
          </p:cNvCxnSpPr>
          <p:nvPr/>
        </p:nvCxnSpPr>
        <p:spPr>
          <a:xfrm>
            <a:off x="1129824" y="1158183"/>
            <a:ext cx="1643074" cy="3229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6"/>
            <a:endCxn id="27" idx="2"/>
          </p:cNvCxnSpPr>
          <p:nvPr/>
        </p:nvCxnSpPr>
        <p:spPr>
          <a:xfrm flipV="1">
            <a:off x="1144287" y="1481140"/>
            <a:ext cx="1628611" cy="8932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7" idx="0"/>
            <a:endCxn id="27" idx="4"/>
          </p:cNvCxnSpPr>
          <p:nvPr/>
        </p:nvCxnSpPr>
        <p:spPr>
          <a:xfrm rot="16200000" flipH="1">
            <a:off x="2772898" y="1481140"/>
            <a:ext cx="71438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844336" y="126682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</a:t>
            </a:r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130088" y="12668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d</a:t>
            </a:r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86882" y="3434493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38" name="直接箭头连接符 37"/>
          <p:cNvCxnSpPr>
            <a:stCxn id="37" idx="7"/>
            <a:endCxn id="27" idx="2"/>
          </p:cNvCxnSpPr>
          <p:nvPr/>
        </p:nvCxnSpPr>
        <p:spPr>
          <a:xfrm flipV="1">
            <a:off x="1035667" y="1481140"/>
            <a:ext cx="1737231" cy="20475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2718849" y="3007351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40" name="直接连接符 39"/>
          <p:cNvCxnSpPr>
            <a:stCxn id="39" idx="0"/>
            <a:endCxn id="39" idx="4"/>
          </p:cNvCxnSpPr>
          <p:nvPr/>
        </p:nvCxnSpPr>
        <p:spPr>
          <a:xfrm rot="16200000" flipH="1">
            <a:off x="2718849" y="3364541"/>
            <a:ext cx="71438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90287" y="31502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q</a:t>
            </a:r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076039" y="315022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k</a:t>
            </a:r>
            <a:endParaRPr lang="zh-CN" altLang="en-US"/>
          </a:p>
        </p:txBody>
      </p:sp>
      <p:cxnSp>
        <p:nvCxnSpPr>
          <p:cNvPr id="43" name="直接箭头连接符 42"/>
          <p:cNvCxnSpPr>
            <a:stCxn id="22" idx="6"/>
            <a:endCxn id="39" idx="2"/>
          </p:cNvCxnSpPr>
          <p:nvPr/>
        </p:nvCxnSpPr>
        <p:spPr>
          <a:xfrm>
            <a:off x="1129824" y="1158183"/>
            <a:ext cx="1589025" cy="220635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6" idx="6"/>
            <a:endCxn id="39" idx="2"/>
          </p:cNvCxnSpPr>
          <p:nvPr/>
        </p:nvCxnSpPr>
        <p:spPr>
          <a:xfrm>
            <a:off x="1144287" y="2374402"/>
            <a:ext cx="1574562" cy="990139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7" idx="7"/>
          </p:cNvCxnSpPr>
          <p:nvPr/>
        </p:nvCxnSpPr>
        <p:spPr>
          <a:xfrm flipV="1">
            <a:off x="1035667" y="3365334"/>
            <a:ext cx="1587515" cy="16331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53826" y="113023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w11</a:t>
            </a:r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087098" y="191303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w12</a:t>
            </a:r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22816" y="289299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bias1</a:t>
            </a:r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133220" y="222119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w21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74918" y="263311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w22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52654" y="307766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bias2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29594" y="5194127"/>
            <a:ext cx="446062" cy="4671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43751" y="5229200"/>
            <a:ext cx="95389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76056" y="4646156"/>
            <a:ext cx="720080" cy="949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740352" y="4929364"/>
            <a:ext cx="864096" cy="439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643893" y="802479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4658356" y="2018698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y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6929909" y="1089717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4" name="直接箭头连接符 53"/>
          <p:cNvCxnSpPr>
            <a:stCxn id="33" idx="6"/>
            <a:endCxn id="53" idx="2"/>
          </p:cNvCxnSpPr>
          <p:nvPr/>
        </p:nvCxnSpPr>
        <p:spPr>
          <a:xfrm>
            <a:off x="5286835" y="1123950"/>
            <a:ext cx="1643074" cy="3229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2" idx="6"/>
            <a:endCxn id="53" idx="2"/>
          </p:cNvCxnSpPr>
          <p:nvPr/>
        </p:nvCxnSpPr>
        <p:spPr>
          <a:xfrm flipV="1">
            <a:off x="5301298" y="1446907"/>
            <a:ext cx="1628611" cy="8932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53" idx="0"/>
            <a:endCxn id="53" idx="4"/>
          </p:cNvCxnSpPr>
          <p:nvPr/>
        </p:nvCxnSpPr>
        <p:spPr>
          <a:xfrm rot="16200000" flipH="1">
            <a:off x="6929909" y="1446907"/>
            <a:ext cx="71438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001347" y="123259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</a:t>
            </a:r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7287099" y="123259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g</a:t>
            </a:r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4643893" y="3400260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60" name="直接箭头连接符 59"/>
          <p:cNvCxnSpPr>
            <a:stCxn id="59" idx="7"/>
            <a:endCxn id="53" idx="2"/>
          </p:cNvCxnSpPr>
          <p:nvPr/>
        </p:nvCxnSpPr>
        <p:spPr>
          <a:xfrm flipV="1">
            <a:off x="5192678" y="1446907"/>
            <a:ext cx="1737231" cy="20475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>
            <a:off x="6875860" y="2973118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62" name="直接连接符 61"/>
          <p:cNvCxnSpPr>
            <a:stCxn id="61" idx="0"/>
            <a:endCxn id="61" idx="4"/>
          </p:cNvCxnSpPr>
          <p:nvPr/>
        </p:nvCxnSpPr>
        <p:spPr>
          <a:xfrm rot="16200000" flipH="1">
            <a:off x="6875860" y="3330308"/>
            <a:ext cx="71438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947298" y="311599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</a:t>
            </a:r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7233050" y="31159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</a:t>
            </a:r>
            <a:endParaRPr lang="zh-CN" altLang="en-US"/>
          </a:p>
        </p:txBody>
      </p:sp>
      <p:cxnSp>
        <p:nvCxnSpPr>
          <p:cNvPr id="65" name="直接箭头连接符 64"/>
          <p:cNvCxnSpPr>
            <a:stCxn id="33" idx="6"/>
            <a:endCxn id="61" idx="2"/>
          </p:cNvCxnSpPr>
          <p:nvPr/>
        </p:nvCxnSpPr>
        <p:spPr>
          <a:xfrm>
            <a:off x="5286835" y="1123950"/>
            <a:ext cx="1589025" cy="220635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52" idx="6"/>
            <a:endCxn id="61" idx="2"/>
          </p:cNvCxnSpPr>
          <p:nvPr/>
        </p:nvCxnSpPr>
        <p:spPr>
          <a:xfrm>
            <a:off x="5301298" y="2340169"/>
            <a:ext cx="1574562" cy="990139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9" idx="7"/>
          </p:cNvCxnSpPr>
          <p:nvPr/>
        </p:nvCxnSpPr>
        <p:spPr>
          <a:xfrm flipV="1">
            <a:off x="5192678" y="3331101"/>
            <a:ext cx="1587515" cy="16331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210837" y="109600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w11</a:t>
            </a:r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5244109" y="18788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w12</a:t>
            </a:r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979827" y="285876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bias1</a:t>
            </a:r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6290231" y="218695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w21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31929" y="259888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w22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809665" y="304342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bias2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4336" y="5805264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增加样本，</a:t>
            </a:r>
            <a:r>
              <a:rPr lang="en-US" altLang="zh-CN" smtClean="0"/>
              <a:t>X</a:t>
            </a:r>
            <a:r>
              <a:rPr lang="zh-CN" altLang="en-US" smtClean="0"/>
              <a:t>增加一行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9372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23528" y="179929"/>
            <a:ext cx="2965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1.15</a:t>
            </a:r>
            <a:r>
              <a:rPr lang="zh-CN" altLang="en-US" sz="3200" smtClean="0"/>
              <a:t>、锻炼一下</a:t>
            </a:r>
            <a:endParaRPr lang="zh-CN" altLang="en-US" sz="3200"/>
          </a:p>
        </p:txBody>
      </p:sp>
      <p:sp>
        <p:nvSpPr>
          <p:cNvPr id="50" name="椭圆 49"/>
          <p:cNvSpPr/>
          <p:nvPr/>
        </p:nvSpPr>
        <p:spPr>
          <a:xfrm>
            <a:off x="2716780" y="1088740"/>
            <a:ext cx="66925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716780" y="2096852"/>
            <a:ext cx="66925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2716780" y="3032956"/>
            <a:ext cx="66925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2716780" y="4041068"/>
            <a:ext cx="66925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5093044" y="1241140"/>
            <a:ext cx="66925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5093044" y="2240868"/>
            <a:ext cx="66925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8" name="直接箭头连接符 57"/>
          <p:cNvCxnSpPr>
            <a:stCxn id="50" idx="6"/>
            <a:endCxn id="56" idx="2"/>
          </p:cNvCxnSpPr>
          <p:nvPr/>
        </p:nvCxnSpPr>
        <p:spPr>
          <a:xfrm>
            <a:off x="3386034" y="1412776"/>
            <a:ext cx="170701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3" idx="6"/>
            <a:endCxn id="56" idx="2"/>
          </p:cNvCxnSpPr>
          <p:nvPr/>
        </p:nvCxnSpPr>
        <p:spPr>
          <a:xfrm flipV="1">
            <a:off x="3386034" y="1565176"/>
            <a:ext cx="1707010" cy="8557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4" idx="6"/>
            <a:endCxn id="56" idx="2"/>
          </p:cNvCxnSpPr>
          <p:nvPr/>
        </p:nvCxnSpPr>
        <p:spPr>
          <a:xfrm flipV="1">
            <a:off x="3386034" y="1565176"/>
            <a:ext cx="1707010" cy="17918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4" name="直接箭头连接符 6143"/>
          <p:cNvCxnSpPr>
            <a:stCxn id="55" idx="6"/>
            <a:endCxn id="56" idx="2"/>
          </p:cNvCxnSpPr>
          <p:nvPr/>
        </p:nvCxnSpPr>
        <p:spPr>
          <a:xfrm flipV="1">
            <a:off x="3386034" y="1565176"/>
            <a:ext cx="1707010" cy="27999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7" name="直接箭头连接符 6146"/>
          <p:cNvCxnSpPr>
            <a:stCxn id="50" idx="6"/>
            <a:endCxn id="57" idx="2"/>
          </p:cNvCxnSpPr>
          <p:nvPr/>
        </p:nvCxnSpPr>
        <p:spPr>
          <a:xfrm>
            <a:off x="3386034" y="1412776"/>
            <a:ext cx="1707010" cy="11521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9" name="直接箭头连接符 6148"/>
          <p:cNvCxnSpPr>
            <a:stCxn id="53" idx="6"/>
            <a:endCxn id="57" idx="2"/>
          </p:cNvCxnSpPr>
          <p:nvPr/>
        </p:nvCxnSpPr>
        <p:spPr>
          <a:xfrm>
            <a:off x="3386034" y="2420888"/>
            <a:ext cx="1707010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1" name="直接箭头连接符 6150"/>
          <p:cNvCxnSpPr>
            <a:stCxn id="54" idx="6"/>
            <a:endCxn id="57" idx="2"/>
          </p:cNvCxnSpPr>
          <p:nvPr/>
        </p:nvCxnSpPr>
        <p:spPr>
          <a:xfrm flipV="1">
            <a:off x="3386034" y="2564904"/>
            <a:ext cx="1707010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3" name="直接箭头连接符 6152"/>
          <p:cNvCxnSpPr>
            <a:stCxn id="55" idx="6"/>
            <a:endCxn id="57" idx="2"/>
          </p:cNvCxnSpPr>
          <p:nvPr/>
        </p:nvCxnSpPr>
        <p:spPr>
          <a:xfrm flipV="1">
            <a:off x="3386034" y="2564904"/>
            <a:ext cx="1707010" cy="1800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5" name="TextBox 6154"/>
          <p:cNvSpPr txBox="1"/>
          <p:nvPr/>
        </p:nvSpPr>
        <p:spPr>
          <a:xfrm>
            <a:off x="2682693" y="486916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输入</a:t>
            </a:r>
            <a:r>
              <a:rPr lang="en-US" altLang="zh-CN" smtClean="0"/>
              <a:t>X</a:t>
            </a:r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3779912" y="230823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权重</a:t>
            </a:r>
            <a:r>
              <a:rPr lang="en-US" altLang="zh-CN" smtClean="0"/>
              <a:t>W</a:t>
            </a:r>
            <a:endParaRPr lang="zh-CN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5057037" y="3172326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输出</a:t>
            </a:r>
            <a:r>
              <a:rPr lang="en-US" altLang="zh-CN" smtClean="0"/>
              <a:t>H</a:t>
            </a:r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3995936" y="367173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偏置</a:t>
            </a:r>
            <a:r>
              <a:rPr lang="en-US" altLang="zh-CN" smtClean="0"/>
              <a:t>B</a:t>
            </a:r>
            <a:endParaRPr lang="zh-CN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660616"/>
            <a:ext cx="39338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5652120" y="454599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注意这里没考虑激活的存在</a:t>
            </a:r>
            <a:endParaRPr lang="en-US" altLang="zh-CN" smtClean="0"/>
          </a:p>
          <a:p>
            <a:r>
              <a:rPr lang="zh-CN" altLang="en-US" smtClean="0"/>
              <a:t>实际中有激活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9603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312240" y="2428868"/>
            <a:ext cx="4045710" cy="375260"/>
            <a:chOff x="1643042" y="2143116"/>
            <a:chExt cx="4045710" cy="375260"/>
          </a:xfrm>
        </p:grpSpPr>
        <p:sp>
          <p:nvSpPr>
            <p:cNvPr id="3" name="矩形 2"/>
            <p:cNvSpPr/>
            <p:nvPr/>
          </p:nvSpPr>
          <p:spPr>
            <a:xfrm>
              <a:off x="1643042" y="2214554"/>
              <a:ext cx="571504" cy="28575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schemeClr val="bg1"/>
                  </a:solidFill>
                </a:rPr>
                <a:t>1.</a:t>
              </a:r>
              <a:endParaRPr lang="zh-CN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59608" y="2143116"/>
              <a:ext cx="3429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/>
                <a:t>用矩阵的视角，看懂</a:t>
              </a:r>
              <a:r>
                <a:rPr lang="en-US" altLang="zh-CN" smtClean="0"/>
                <a:t>BP</a:t>
              </a:r>
              <a:r>
                <a:rPr lang="zh-CN" altLang="en-US" smtClean="0"/>
                <a:t>的网络图</a:t>
              </a:r>
              <a:endParaRPr lang="en-US" altLang="zh-CN" smtClean="0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2358524" y="2516788"/>
              <a:ext cx="3286148" cy="1588"/>
            </a:xfrm>
            <a:prstGeom prst="line">
              <a:avLst/>
            </a:prstGeom>
            <a:ln>
              <a:solidFill>
                <a:srgbClr val="00B0F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2312240" y="3143248"/>
            <a:ext cx="4001630" cy="375260"/>
            <a:chOff x="1643042" y="2143116"/>
            <a:chExt cx="4001630" cy="375260"/>
          </a:xfrm>
        </p:grpSpPr>
        <p:sp>
          <p:nvSpPr>
            <p:cNvPr id="15" name="矩形 14"/>
            <p:cNvSpPr/>
            <p:nvPr/>
          </p:nvSpPr>
          <p:spPr>
            <a:xfrm>
              <a:off x="1643042" y="2214554"/>
              <a:ext cx="571504" cy="28575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schemeClr val="bg1"/>
                  </a:solidFill>
                </a:rPr>
                <a:t>2.</a:t>
              </a:r>
              <a:endParaRPr lang="zh-CN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59608" y="2143116"/>
              <a:ext cx="2736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BP</a:t>
              </a:r>
              <a:r>
                <a:rPr lang="zh-CN" altLang="en-US" smtClean="0"/>
                <a:t>在干嘛到函数的最小化</a:t>
              </a:r>
              <a:endParaRPr lang="en-US" altLang="zh-CN" smtClean="0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358524" y="2516788"/>
              <a:ext cx="3286148" cy="1588"/>
            </a:xfrm>
            <a:prstGeom prst="line">
              <a:avLst/>
            </a:prstGeom>
            <a:ln>
              <a:solidFill>
                <a:srgbClr val="00B0F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2312240" y="3857628"/>
            <a:ext cx="4001630" cy="375260"/>
            <a:chOff x="1643042" y="2143116"/>
            <a:chExt cx="4001630" cy="375260"/>
          </a:xfrm>
        </p:grpSpPr>
        <p:sp>
          <p:nvSpPr>
            <p:cNvPr id="19" name="矩形 18"/>
            <p:cNvSpPr/>
            <p:nvPr/>
          </p:nvSpPr>
          <p:spPr>
            <a:xfrm>
              <a:off x="1643042" y="2214554"/>
              <a:ext cx="571504" cy="28575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schemeClr val="bg1"/>
                  </a:solidFill>
                </a:rPr>
                <a:t>3.</a:t>
              </a:r>
              <a:endParaRPr lang="zh-CN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59608" y="2143116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/>
                <a:t>矩阵求导的推导和结论</a:t>
              </a:r>
              <a:endParaRPr lang="en-US" altLang="zh-CN" smtClean="0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2358524" y="2516788"/>
              <a:ext cx="3286148" cy="1588"/>
            </a:xfrm>
            <a:prstGeom prst="line">
              <a:avLst/>
            </a:prstGeom>
            <a:ln>
              <a:solidFill>
                <a:srgbClr val="00B0F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2312240" y="4572008"/>
            <a:ext cx="4001630" cy="375260"/>
            <a:chOff x="1643042" y="2143116"/>
            <a:chExt cx="4001630" cy="375260"/>
          </a:xfrm>
        </p:grpSpPr>
        <p:sp>
          <p:nvSpPr>
            <p:cNvPr id="23" name="矩形 22"/>
            <p:cNvSpPr/>
            <p:nvPr/>
          </p:nvSpPr>
          <p:spPr>
            <a:xfrm>
              <a:off x="1643042" y="2214554"/>
              <a:ext cx="571504" cy="28575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schemeClr val="bg1"/>
                  </a:solidFill>
                </a:rPr>
                <a:t>4.</a:t>
              </a:r>
              <a:endParaRPr lang="zh-CN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59608" y="2143116"/>
              <a:ext cx="1925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/>
                <a:t>具体代码实现</a:t>
              </a:r>
              <a:r>
                <a:rPr lang="en-US" altLang="zh-CN" smtClean="0"/>
                <a:t>C++</a:t>
              </a: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2358524" y="2516788"/>
              <a:ext cx="3286148" cy="1588"/>
            </a:xfrm>
            <a:prstGeom prst="line">
              <a:avLst/>
            </a:prstGeom>
            <a:ln>
              <a:solidFill>
                <a:srgbClr val="00B0F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2143108" y="1428736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mtClean="0"/>
              <a:t>目录</a:t>
            </a:r>
            <a:endParaRPr lang="zh-CN" altLang="en-US" sz="3600" b="1"/>
          </a:p>
        </p:txBody>
      </p:sp>
    </p:spTree>
    <p:extLst>
      <p:ext uri="{BB962C8B-B14F-4D97-AF65-F5344CB8AC3E}">
        <p14:creationId xmlns="" xmlns:p14="http://schemas.microsoft.com/office/powerpoint/2010/main" val="3465274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23528" y="179929"/>
            <a:ext cx="2965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1.16</a:t>
            </a:r>
            <a:r>
              <a:rPr lang="zh-CN" altLang="en-US" sz="3200" smtClean="0"/>
              <a:t>、锻炼一下</a:t>
            </a:r>
            <a:endParaRPr lang="zh-CN" altLang="en-US" sz="3200"/>
          </a:p>
        </p:txBody>
      </p:sp>
      <p:sp>
        <p:nvSpPr>
          <p:cNvPr id="50" name="椭圆 49"/>
          <p:cNvSpPr/>
          <p:nvPr/>
        </p:nvSpPr>
        <p:spPr>
          <a:xfrm>
            <a:off x="1386403" y="1016732"/>
            <a:ext cx="66925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386403" y="2024844"/>
            <a:ext cx="66925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386403" y="2960948"/>
            <a:ext cx="66925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386403" y="3969060"/>
            <a:ext cx="66925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3762667" y="1169132"/>
            <a:ext cx="66925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3762667" y="2168860"/>
            <a:ext cx="66925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8" name="直接箭头连接符 57"/>
          <p:cNvCxnSpPr>
            <a:stCxn id="50" idx="6"/>
            <a:endCxn id="56" idx="2"/>
          </p:cNvCxnSpPr>
          <p:nvPr/>
        </p:nvCxnSpPr>
        <p:spPr>
          <a:xfrm>
            <a:off x="2055657" y="1340768"/>
            <a:ext cx="170701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3" idx="6"/>
            <a:endCxn id="56" idx="2"/>
          </p:cNvCxnSpPr>
          <p:nvPr/>
        </p:nvCxnSpPr>
        <p:spPr>
          <a:xfrm flipV="1">
            <a:off x="2055657" y="1493168"/>
            <a:ext cx="1707010" cy="8557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4" idx="6"/>
            <a:endCxn id="56" idx="2"/>
          </p:cNvCxnSpPr>
          <p:nvPr/>
        </p:nvCxnSpPr>
        <p:spPr>
          <a:xfrm flipV="1">
            <a:off x="2055657" y="1493168"/>
            <a:ext cx="1707010" cy="17918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4" name="直接箭头连接符 6143"/>
          <p:cNvCxnSpPr>
            <a:stCxn id="55" idx="6"/>
            <a:endCxn id="56" idx="2"/>
          </p:cNvCxnSpPr>
          <p:nvPr/>
        </p:nvCxnSpPr>
        <p:spPr>
          <a:xfrm flipV="1">
            <a:off x="2055657" y="1493168"/>
            <a:ext cx="1707010" cy="27999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7" name="直接箭头连接符 6146"/>
          <p:cNvCxnSpPr>
            <a:stCxn id="50" idx="6"/>
            <a:endCxn id="57" idx="2"/>
          </p:cNvCxnSpPr>
          <p:nvPr/>
        </p:nvCxnSpPr>
        <p:spPr>
          <a:xfrm>
            <a:off x="2055657" y="1340768"/>
            <a:ext cx="1707010" cy="11521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9" name="直接箭头连接符 6148"/>
          <p:cNvCxnSpPr>
            <a:stCxn id="53" idx="6"/>
            <a:endCxn id="57" idx="2"/>
          </p:cNvCxnSpPr>
          <p:nvPr/>
        </p:nvCxnSpPr>
        <p:spPr>
          <a:xfrm>
            <a:off x="2055657" y="2348880"/>
            <a:ext cx="1707010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1" name="直接箭头连接符 6150"/>
          <p:cNvCxnSpPr>
            <a:stCxn id="54" idx="6"/>
            <a:endCxn id="57" idx="2"/>
          </p:cNvCxnSpPr>
          <p:nvPr/>
        </p:nvCxnSpPr>
        <p:spPr>
          <a:xfrm flipV="1">
            <a:off x="2055657" y="2492896"/>
            <a:ext cx="1707010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3" name="直接箭头连接符 6152"/>
          <p:cNvCxnSpPr>
            <a:stCxn id="55" idx="6"/>
            <a:endCxn id="57" idx="2"/>
          </p:cNvCxnSpPr>
          <p:nvPr/>
        </p:nvCxnSpPr>
        <p:spPr>
          <a:xfrm flipV="1">
            <a:off x="2055657" y="2492896"/>
            <a:ext cx="1707010" cy="1800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5" name="TextBox 6154"/>
          <p:cNvSpPr txBox="1"/>
          <p:nvPr/>
        </p:nvSpPr>
        <p:spPr>
          <a:xfrm>
            <a:off x="1352316" y="479715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输入</a:t>
            </a:r>
            <a:r>
              <a:rPr lang="en-US" altLang="zh-CN" smtClean="0"/>
              <a:t>X</a:t>
            </a:r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2085373" y="2328346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权重</a:t>
            </a:r>
            <a:r>
              <a:rPr lang="en-US" altLang="zh-CN" smtClean="0"/>
              <a:t>W1</a:t>
            </a:r>
            <a:endParaRPr lang="zh-CN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3730888" y="4262073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输出</a:t>
            </a:r>
            <a:r>
              <a:rPr lang="en-US" altLang="zh-CN" smtClean="0"/>
              <a:t>H</a:t>
            </a:r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2665559" y="3599728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偏置</a:t>
            </a:r>
            <a:r>
              <a:rPr lang="en-US" altLang="zh-CN" smtClean="0"/>
              <a:t>B1</a:t>
            </a:r>
            <a:endParaRPr lang="zh-CN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517232"/>
            <a:ext cx="39338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椭圆 21"/>
          <p:cNvSpPr/>
          <p:nvPr/>
        </p:nvSpPr>
        <p:spPr>
          <a:xfrm>
            <a:off x="6459512" y="1196752"/>
            <a:ext cx="66925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459512" y="2204864"/>
            <a:ext cx="66925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459512" y="3140968"/>
            <a:ext cx="66925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3762667" y="3374912"/>
            <a:ext cx="66925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3" name="直接箭头连接符 2"/>
          <p:cNvCxnSpPr>
            <a:stCxn id="56" idx="6"/>
            <a:endCxn id="22" idx="2"/>
          </p:cNvCxnSpPr>
          <p:nvPr/>
        </p:nvCxnSpPr>
        <p:spPr>
          <a:xfrm>
            <a:off x="4431921" y="1493168"/>
            <a:ext cx="2027591" cy="276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57" idx="6"/>
            <a:endCxn id="22" idx="2"/>
          </p:cNvCxnSpPr>
          <p:nvPr/>
        </p:nvCxnSpPr>
        <p:spPr>
          <a:xfrm flipV="1">
            <a:off x="4431921" y="1520788"/>
            <a:ext cx="2027591" cy="9721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0" idx="6"/>
            <a:endCxn id="22" idx="2"/>
          </p:cNvCxnSpPr>
          <p:nvPr/>
        </p:nvCxnSpPr>
        <p:spPr>
          <a:xfrm flipV="1">
            <a:off x="4431921" y="1520788"/>
            <a:ext cx="2027591" cy="2178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7" idx="6"/>
            <a:endCxn id="23" idx="2"/>
          </p:cNvCxnSpPr>
          <p:nvPr/>
        </p:nvCxnSpPr>
        <p:spPr>
          <a:xfrm>
            <a:off x="4431921" y="2492896"/>
            <a:ext cx="2027591" cy="360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7" idx="6"/>
            <a:endCxn id="24" idx="2"/>
          </p:cNvCxnSpPr>
          <p:nvPr/>
        </p:nvCxnSpPr>
        <p:spPr>
          <a:xfrm>
            <a:off x="4431921" y="2492896"/>
            <a:ext cx="2027591" cy="9721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0" idx="6"/>
            <a:endCxn id="23" idx="2"/>
          </p:cNvCxnSpPr>
          <p:nvPr/>
        </p:nvCxnSpPr>
        <p:spPr>
          <a:xfrm flipV="1">
            <a:off x="4431921" y="2528900"/>
            <a:ext cx="2027591" cy="1170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0" idx="6"/>
            <a:endCxn id="24" idx="2"/>
          </p:cNvCxnSpPr>
          <p:nvPr/>
        </p:nvCxnSpPr>
        <p:spPr>
          <a:xfrm flipV="1">
            <a:off x="4431921" y="3465004"/>
            <a:ext cx="2027591" cy="2339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6" idx="6"/>
            <a:endCxn id="23" idx="2"/>
          </p:cNvCxnSpPr>
          <p:nvPr/>
        </p:nvCxnSpPr>
        <p:spPr>
          <a:xfrm>
            <a:off x="4431921" y="1493168"/>
            <a:ext cx="2027591" cy="10357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6" idx="6"/>
            <a:endCxn id="24" idx="2"/>
          </p:cNvCxnSpPr>
          <p:nvPr/>
        </p:nvCxnSpPr>
        <p:spPr>
          <a:xfrm>
            <a:off x="4431921" y="1493168"/>
            <a:ext cx="2027591" cy="19718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23046" y="2292269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权重</a:t>
            </a:r>
            <a:r>
              <a:rPr lang="en-US" altLang="zh-CN" smtClean="0"/>
              <a:t>W2</a:t>
            </a:r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761409" y="3595835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偏置</a:t>
            </a:r>
            <a:r>
              <a:rPr lang="en-US" altLang="zh-CN" smtClean="0"/>
              <a:t>B2</a:t>
            </a:r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6398838" y="408275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输出</a:t>
            </a:r>
            <a:r>
              <a:rPr lang="en-US" altLang="zh-CN" smtClean="0"/>
              <a:t>O</a:t>
            </a:r>
            <a:endParaRPr lang="zh-CN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409" y="4814737"/>
            <a:ext cx="43148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205600" y="594928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注意这里没考虑激活的存在</a:t>
            </a:r>
            <a:endParaRPr lang="en-US" altLang="zh-CN" smtClean="0"/>
          </a:p>
          <a:p>
            <a:r>
              <a:rPr lang="zh-CN" altLang="en-US" smtClean="0"/>
              <a:t>实际中有激活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4939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79929"/>
            <a:ext cx="2965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1.17</a:t>
            </a:r>
            <a:r>
              <a:rPr lang="zh-CN" altLang="en-US" sz="3200" smtClean="0"/>
              <a:t>、锻炼一下</a:t>
            </a:r>
            <a:endParaRPr lang="zh-CN" altLang="en-US" sz="3200"/>
          </a:p>
        </p:txBody>
      </p:sp>
      <p:sp>
        <p:nvSpPr>
          <p:cNvPr id="3" name="TextBox 2"/>
          <p:cNvSpPr txBox="1"/>
          <p:nvPr/>
        </p:nvSpPr>
        <p:spPr>
          <a:xfrm>
            <a:off x="1246858" y="5957846"/>
            <a:ext cx="6649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BP</a:t>
            </a:r>
            <a:r>
              <a:rPr lang="zh-CN" altLang="en-US" smtClean="0"/>
              <a:t>的图你看懂了吗？学会了用矩阵的视角</a:t>
            </a:r>
            <a:r>
              <a:rPr lang="zh-CN" altLang="en-US"/>
              <a:t>看</a:t>
            </a:r>
            <a:r>
              <a:rPr lang="zh-CN" altLang="en-US" smtClean="0"/>
              <a:t>这种了吗？</a:t>
            </a:r>
            <a:endParaRPr lang="en-US" altLang="zh-CN" smtClean="0"/>
          </a:p>
          <a:p>
            <a:r>
              <a:rPr lang="zh-CN" altLang="en-US" smtClean="0"/>
              <a:t>这种图通常省略了偏置和激活，实际中都存在偏置和激活</a:t>
            </a:r>
            <a:endParaRPr lang="zh-CN" altLang="en-US"/>
          </a:p>
        </p:txBody>
      </p:sp>
      <p:pic>
        <p:nvPicPr>
          <p:cNvPr id="4" name="Picture 2" descr="https://gimg2.baidu.com/image_search/src=http%3A%2F%2Foscimg.oschina.net%2Foscnet%2F795aa2f06349eb0b575d9fc4858b93467a3.png&amp;refer=http%3A%2F%2Foscimg.oschina.net&amp;app=2002&amp;size=f9999,10000&amp;q=a80&amp;n=0&amp;g=0n&amp;fmt=jpeg?sec=1630756766&amp;t=eed1873f97b62d81e927efd4a66989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4" y="987742"/>
            <a:ext cx="9108504" cy="47219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2589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3373" y="2285992"/>
            <a:ext cx="52918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smtClean="0"/>
              <a:t>第二节</a:t>
            </a:r>
            <a:endParaRPr lang="en-US" altLang="zh-CN" sz="4800" b="1" smtClean="0"/>
          </a:p>
          <a:p>
            <a:pPr algn="ctr"/>
            <a:endParaRPr lang="en-US" altLang="zh-CN" sz="3600" b="1" smtClean="0"/>
          </a:p>
          <a:p>
            <a:pPr algn="ctr"/>
            <a:r>
              <a:rPr lang="en-US" altLang="zh-CN" sz="3600" smtClean="0"/>
              <a:t>BP</a:t>
            </a:r>
            <a:r>
              <a:rPr lang="zh-CN" altLang="en-US" sz="3600" smtClean="0"/>
              <a:t>在干嘛到函数的最小化</a:t>
            </a:r>
            <a:endParaRPr lang="en-US" altLang="zh-CN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79929"/>
            <a:ext cx="66591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2.1</a:t>
            </a:r>
            <a:r>
              <a:rPr lang="zh-CN" altLang="en-US" sz="3200" smtClean="0"/>
              <a:t>、实际例子理解样本数、特征数</a:t>
            </a:r>
            <a:endParaRPr lang="zh-CN" altLang="en-US" sz="3200"/>
          </a:p>
        </p:txBody>
      </p:sp>
      <p:sp>
        <p:nvSpPr>
          <p:cNvPr id="3" name="椭圆 2"/>
          <p:cNvSpPr/>
          <p:nvPr/>
        </p:nvSpPr>
        <p:spPr>
          <a:xfrm>
            <a:off x="3010183" y="1872540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a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024646" y="3088759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b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296199" y="2159778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>
            <a:stCxn id="3" idx="6"/>
            <a:endCxn id="5" idx="2"/>
          </p:cNvCxnSpPr>
          <p:nvPr/>
        </p:nvCxnSpPr>
        <p:spPr>
          <a:xfrm>
            <a:off x="3653125" y="2194011"/>
            <a:ext cx="1643074" cy="3229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6"/>
            <a:endCxn id="5" idx="2"/>
          </p:cNvCxnSpPr>
          <p:nvPr/>
        </p:nvCxnSpPr>
        <p:spPr>
          <a:xfrm flipV="1">
            <a:off x="3667588" y="2516968"/>
            <a:ext cx="1628611" cy="8932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5" idx="0"/>
            <a:endCxn id="5" idx="4"/>
          </p:cNvCxnSpPr>
          <p:nvPr/>
        </p:nvCxnSpPr>
        <p:spPr>
          <a:xfrm rot="16200000" flipH="1">
            <a:off x="5296199" y="2516968"/>
            <a:ext cx="71438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67637" y="230265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653389" y="23026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d</a:t>
            </a: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010183" y="4470321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>
            <a:stCxn id="11" idx="7"/>
            <a:endCxn id="5" idx="2"/>
          </p:cNvCxnSpPr>
          <p:nvPr/>
        </p:nvCxnSpPr>
        <p:spPr>
          <a:xfrm flipV="1">
            <a:off x="3558968" y="2516968"/>
            <a:ext cx="1737231" cy="20475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5242150" y="4043179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4" name="直接连接符 13"/>
          <p:cNvCxnSpPr>
            <a:stCxn id="13" idx="0"/>
            <a:endCxn id="13" idx="4"/>
          </p:cNvCxnSpPr>
          <p:nvPr/>
        </p:nvCxnSpPr>
        <p:spPr>
          <a:xfrm rot="16200000" flipH="1">
            <a:off x="5242150" y="4400369"/>
            <a:ext cx="71438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13588" y="41860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q</a:t>
            </a: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99340" y="418605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k</a:t>
            </a:r>
            <a:endParaRPr lang="zh-CN" altLang="en-US"/>
          </a:p>
        </p:txBody>
      </p:sp>
      <p:cxnSp>
        <p:nvCxnSpPr>
          <p:cNvPr id="17" name="直接箭头连接符 16"/>
          <p:cNvCxnSpPr>
            <a:stCxn id="3" idx="6"/>
            <a:endCxn id="13" idx="2"/>
          </p:cNvCxnSpPr>
          <p:nvPr/>
        </p:nvCxnSpPr>
        <p:spPr>
          <a:xfrm>
            <a:off x="3653125" y="2194011"/>
            <a:ext cx="1589025" cy="220635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6"/>
            <a:endCxn id="13" idx="2"/>
          </p:cNvCxnSpPr>
          <p:nvPr/>
        </p:nvCxnSpPr>
        <p:spPr>
          <a:xfrm>
            <a:off x="3667588" y="3410230"/>
            <a:ext cx="1574562" cy="990139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7"/>
          </p:cNvCxnSpPr>
          <p:nvPr/>
        </p:nvCxnSpPr>
        <p:spPr>
          <a:xfrm flipV="1">
            <a:off x="3558968" y="4401162"/>
            <a:ext cx="1587515" cy="16331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77127" y="216606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w11</a:t>
            </a:r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610399" y="294886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w12</a:t>
            </a:r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346117" y="392882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bias1</a:t>
            </a:r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656521" y="325701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w21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98219" y="366894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w22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75955" y="411348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bias2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3084" y="908720"/>
            <a:ext cx="6535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以西瓜为例子。我们有</a:t>
            </a:r>
            <a:r>
              <a:rPr lang="en-US" altLang="zh-CN" smtClean="0"/>
              <a:t>2</a:t>
            </a:r>
            <a:r>
              <a:rPr lang="zh-CN" altLang="en-US" smtClean="0"/>
              <a:t>个特征：</a:t>
            </a:r>
            <a:r>
              <a:rPr lang="en-US" altLang="zh-CN" smtClean="0"/>
              <a:t>a=</a:t>
            </a:r>
            <a:r>
              <a:rPr lang="zh-CN" altLang="en-US" smtClean="0"/>
              <a:t>西瓜大小，</a:t>
            </a:r>
            <a:r>
              <a:rPr lang="en-US" altLang="zh-CN" smtClean="0"/>
              <a:t>b=</a:t>
            </a:r>
            <a:r>
              <a:rPr lang="zh-CN" altLang="en-US" smtClean="0"/>
              <a:t>西瓜腾的颜色</a:t>
            </a:r>
            <a:endParaRPr lang="en-US" altLang="zh-CN" smtClean="0"/>
          </a:p>
          <a:p>
            <a:r>
              <a:rPr lang="zh-CN" altLang="en-US" smtClean="0"/>
              <a:t>通过权重</a:t>
            </a:r>
            <a:r>
              <a:rPr lang="en-US" altLang="zh-CN" smtClean="0"/>
              <a:t>W</a:t>
            </a:r>
            <a:r>
              <a:rPr lang="zh-CN" altLang="en-US" smtClean="0"/>
              <a:t>，映射为</a:t>
            </a:r>
            <a:r>
              <a:rPr lang="en-US" altLang="zh-CN" smtClean="0"/>
              <a:t>2</a:t>
            </a:r>
            <a:r>
              <a:rPr lang="zh-CN" altLang="en-US" smtClean="0"/>
              <a:t>个输出：</a:t>
            </a:r>
            <a:r>
              <a:rPr lang="zh-CN" altLang="en-US"/>
              <a:t>品质</a:t>
            </a:r>
            <a:r>
              <a:rPr lang="zh-CN" altLang="en-US" smtClean="0"/>
              <a:t>，卖相</a:t>
            </a:r>
            <a:endParaRPr lang="en-US" altLang="zh-CN"/>
          </a:p>
        </p:txBody>
      </p:sp>
      <p:sp>
        <p:nvSpPr>
          <p:cNvPr id="50" name="TextBox 49"/>
          <p:cNvSpPr txBox="1"/>
          <p:nvPr/>
        </p:nvSpPr>
        <p:spPr>
          <a:xfrm>
            <a:off x="1889731" y="20093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西瓜大小</a:t>
            </a:r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691680" y="32255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西瓜藤颜色</a:t>
            </a:r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845599" y="46071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调整系数</a:t>
            </a:r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6094071" y="23026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品质</a:t>
            </a:r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6071838" y="41860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卖相</a:t>
            </a:r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239414" y="5365665"/>
            <a:ext cx="722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这里的</a:t>
            </a:r>
            <a:r>
              <a:rPr lang="zh-CN" altLang="en-US" b="1" smtClean="0">
                <a:solidFill>
                  <a:srgbClr val="FF0000"/>
                </a:solidFill>
              </a:rPr>
              <a:t>调整系数</a:t>
            </a:r>
            <a:r>
              <a:rPr lang="zh-CN" altLang="en-US" smtClean="0"/>
              <a:t>，是对</a:t>
            </a:r>
            <a:r>
              <a:rPr lang="en-US" altLang="zh-CN" smtClean="0"/>
              <a:t>2</a:t>
            </a:r>
            <a:r>
              <a:rPr lang="zh-CN" altLang="en-US" smtClean="0"/>
              <a:t>个输出，根据需要做一些无条件调整的空间</a:t>
            </a:r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971599" y="6023029"/>
            <a:ext cx="7343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比如我们收集了</a:t>
            </a:r>
            <a:r>
              <a:rPr lang="en-US" altLang="zh-CN" smtClean="0"/>
              <a:t>10</a:t>
            </a:r>
            <a:r>
              <a:rPr lang="zh-CN" altLang="en-US" smtClean="0"/>
              <a:t>个西瓜的数据，那么我们的样本数就是</a:t>
            </a:r>
            <a:r>
              <a:rPr lang="en-US" altLang="zh-CN" smtClean="0"/>
              <a:t>10</a:t>
            </a:r>
          </a:p>
          <a:p>
            <a:r>
              <a:rPr lang="zh-CN" altLang="en-US" smtClean="0"/>
              <a:t>这里我们定义了只收集</a:t>
            </a:r>
            <a:r>
              <a:rPr lang="en-US" altLang="zh-CN" smtClean="0"/>
              <a:t>2</a:t>
            </a:r>
            <a:r>
              <a:rPr lang="zh-CN" altLang="en-US" smtClean="0"/>
              <a:t>种特征（大小、颜色），那么我们特征数就是</a:t>
            </a:r>
            <a:r>
              <a:rPr lang="en-US" altLang="zh-CN" smtClean="0"/>
              <a:t>2</a:t>
            </a:r>
          </a:p>
        </p:txBody>
      </p:sp>
    </p:spTree>
    <p:extLst>
      <p:ext uri="{BB962C8B-B14F-4D97-AF65-F5344CB8AC3E}">
        <p14:creationId xmlns="" xmlns:p14="http://schemas.microsoft.com/office/powerpoint/2010/main" val="194573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056423" y="1114052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a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070886" y="2330271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b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4342439" y="1052736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>
            <a:stCxn id="2" idx="6"/>
            <a:endCxn id="4" idx="2"/>
          </p:cNvCxnSpPr>
          <p:nvPr/>
        </p:nvCxnSpPr>
        <p:spPr>
          <a:xfrm flipV="1">
            <a:off x="2699365" y="1409926"/>
            <a:ext cx="1643074" cy="255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3" idx="6"/>
            <a:endCxn id="4" idx="2"/>
          </p:cNvCxnSpPr>
          <p:nvPr/>
        </p:nvCxnSpPr>
        <p:spPr>
          <a:xfrm flipV="1">
            <a:off x="2713828" y="1409926"/>
            <a:ext cx="1628611" cy="12418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4" idx="0"/>
            <a:endCxn id="4" idx="4"/>
          </p:cNvCxnSpPr>
          <p:nvPr/>
        </p:nvCxnSpPr>
        <p:spPr>
          <a:xfrm rot="16200000" flipH="1">
            <a:off x="4342439" y="1409926"/>
            <a:ext cx="71438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13877" y="119561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99629" y="11956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d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056423" y="3711833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>
            <a:stCxn id="10" idx="7"/>
            <a:endCxn id="4" idx="2"/>
          </p:cNvCxnSpPr>
          <p:nvPr/>
        </p:nvCxnSpPr>
        <p:spPr>
          <a:xfrm flipV="1">
            <a:off x="2605208" y="1409926"/>
            <a:ext cx="1737231" cy="239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4288390" y="2420888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3" name="直接连接符 12"/>
          <p:cNvCxnSpPr>
            <a:stCxn id="12" idx="0"/>
            <a:endCxn id="12" idx="4"/>
          </p:cNvCxnSpPr>
          <p:nvPr/>
        </p:nvCxnSpPr>
        <p:spPr>
          <a:xfrm rot="16200000" flipH="1">
            <a:off x="4288390" y="2778078"/>
            <a:ext cx="71438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59828" y="256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q</a:t>
            </a:r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645580" y="25637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k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2" idx="6"/>
            <a:endCxn id="12" idx="2"/>
          </p:cNvCxnSpPr>
          <p:nvPr/>
        </p:nvCxnSpPr>
        <p:spPr>
          <a:xfrm>
            <a:off x="2699365" y="1435523"/>
            <a:ext cx="1589025" cy="134255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" idx="6"/>
            <a:endCxn id="12" idx="2"/>
          </p:cNvCxnSpPr>
          <p:nvPr/>
        </p:nvCxnSpPr>
        <p:spPr>
          <a:xfrm>
            <a:off x="2713828" y="2651742"/>
            <a:ext cx="1574562" cy="12633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7"/>
            <a:endCxn id="12" idx="2"/>
          </p:cNvCxnSpPr>
          <p:nvPr/>
        </p:nvCxnSpPr>
        <p:spPr>
          <a:xfrm flipV="1">
            <a:off x="2605208" y="2778078"/>
            <a:ext cx="1683182" cy="102791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23367" y="140757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w11</a:t>
            </a:r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656639" y="219037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w12</a:t>
            </a:r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392357" y="317033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bias1</a:t>
            </a:r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776014" y="214560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w21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44459" y="277163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w22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40453" y="334250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bias2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1839" y="12380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西瓜大小</a:t>
            </a:r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35971" y="24670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瓜腾颜色</a:t>
            </a:r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91839" y="38486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调整系数</a:t>
            </a:r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359828" y="17135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品质</a:t>
            </a:r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375669" y="30689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卖相</a:t>
            </a:r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23528" y="179929"/>
            <a:ext cx="6683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2.2</a:t>
            </a:r>
            <a:r>
              <a:rPr lang="zh-CN" altLang="en-US" sz="3200" smtClean="0"/>
              <a:t>、实际例子理解</a:t>
            </a:r>
            <a:r>
              <a:rPr lang="en-US" altLang="zh-CN" sz="3200" smtClean="0"/>
              <a:t>BP</a:t>
            </a:r>
            <a:r>
              <a:rPr lang="zh-CN" altLang="en-US" sz="3200" smtClean="0"/>
              <a:t>这么做的意义</a:t>
            </a:r>
            <a:endParaRPr lang="zh-CN" altLang="en-US" sz="3200"/>
          </a:p>
        </p:txBody>
      </p:sp>
      <p:sp>
        <p:nvSpPr>
          <p:cNvPr id="34" name="椭圆 33"/>
          <p:cNvSpPr/>
          <p:nvPr/>
        </p:nvSpPr>
        <p:spPr>
          <a:xfrm>
            <a:off x="6660232" y="1592243"/>
            <a:ext cx="864096" cy="7827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m  n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765608" y="2858066"/>
            <a:ext cx="758719" cy="7632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o</a:t>
            </a:r>
            <a:r>
              <a:rPr lang="en-US" altLang="zh-CN" smtClean="0">
                <a:solidFill>
                  <a:srgbClr val="FF0000"/>
                </a:solidFill>
              </a:rPr>
              <a:t>  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287596" y="3676114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83462" y="43904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调整系数</a:t>
            </a:r>
            <a:endParaRPr lang="zh-CN" altLang="en-US"/>
          </a:p>
        </p:txBody>
      </p:sp>
      <p:cxnSp>
        <p:nvCxnSpPr>
          <p:cNvPr id="41" name="直接箭头连接符 40"/>
          <p:cNvCxnSpPr>
            <a:stCxn id="4" idx="6"/>
            <a:endCxn id="34" idx="2"/>
          </p:cNvCxnSpPr>
          <p:nvPr/>
        </p:nvCxnSpPr>
        <p:spPr>
          <a:xfrm>
            <a:off x="5056819" y="1409926"/>
            <a:ext cx="1603413" cy="573715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2" idx="6"/>
            <a:endCxn id="34" idx="2"/>
          </p:cNvCxnSpPr>
          <p:nvPr/>
        </p:nvCxnSpPr>
        <p:spPr>
          <a:xfrm flipV="1">
            <a:off x="5002770" y="1983641"/>
            <a:ext cx="1657462" cy="794437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7" idx="6"/>
            <a:endCxn id="34" idx="2"/>
          </p:cNvCxnSpPr>
          <p:nvPr/>
        </p:nvCxnSpPr>
        <p:spPr>
          <a:xfrm flipV="1">
            <a:off x="5001976" y="1983641"/>
            <a:ext cx="1658256" cy="2049663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" idx="6"/>
            <a:endCxn id="35" idx="2"/>
          </p:cNvCxnSpPr>
          <p:nvPr/>
        </p:nvCxnSpPr>
        <p:spPr>
          <a:xfrm>
            <a:off x="5056819" y="1409926"/>
            <a:ext cx="1708789" cy="1829769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2" idx="6"/>
            <a:endCxn id="35" idx="2"/>
          </p:cNvCxnSpPr>
          <p:nvPr/>
        </p:nvCxnSpPr>
        <p:spPr>
          <a:xfrm>
            <a:off x="5002770" y="2778078"/>
            <a:ext cx="1762838" cy="461617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7" idx="6"/>
            <a:endCxn id="35" idx="2"/>
          </p:cNvCxnSpPr>
          <p:nvPr/>
        </p:nvCxnSpPr>
        <p:spPr>
          <a:xfrm flipV="1">
            <a:off x="5001976" y="3239695"/>
            <a:ext cx="1763632" cy="793609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596336" y="30567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自己吃</a:t>
            </a:r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596336" y="18210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拿</a:t>
            </a:r>
            <a:r>
              <a:rPr lang="zh-CN" altLang="en-US" smtClean="0"/>
              <a:t>去卖</a:t>
            </a:r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128676" y="117962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F0"/>
                </a:solidFill>
              </a:rPr>
              <a:t>w11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27416" y="229146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F0"/>
                </a:solidFill>
              </a:rPr>
              <a:t>w12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934442" y="343665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F0"/>
                </a:solidFill>
              </a:rPr>
              <a:t>bias1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85885" y="251282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7030A0"/>
                </a:solidFill>
              </a:rPr>
              <a:t>w21</a:t>
            </a:r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11214" y="274727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7030A0"/>
                </a:solidFill>
              </a:rPr>
              <a:t>w22</a:t>
            </a:r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140847" y="336192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7030A0"/>
                </a:solidFill>
              </a:rPr>
              <a:t>bias2</a:t>
            </a:r>
            <a:endParaRPr lang="zh-CN" altLang="en-US">
              <a:solidFill>
                <a:srgbClr val="7030A0"/>
              </a:solidFill>
            </a:endParaRPr>
          </a:p>
        </p:txBody>
      </p:sp>
      <p:cxnSp>
        <p:nvCxnSpPr>
          <p:cNvPr id="64" name="直接连接符 63"/>
          <p:cNvCxnSpPr>
            <a:stCxn id="34" idx="0"/>
            <a:endCxn id="34" idx="4"/>
          </p:cNvCxnSpPr>
          <p:nvPr/>
        </p:nvCxnSpPr>
        <p:spPr>
          <a:xfrm>
            <a:off x="7092280" y="1592243"/>
            <a:ext cx="0" cy="782796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35" idx="0"/>
            <a:endCxn id="35" idx="4"/>
          </p:cNvCxnSpPr>
          <p:nvPr/>
        </p:nvCxnSpPr>
        <p:spPr>
          <a:xfrm>
            <a:off x="7144968" y="2858066"/>
            <a:ext cx="0" cy="76325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93464" y="4987042"/>
            <a:ext cx="8323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通过最底层的基本特征（大小，颜色），逐层抽象，得到最终的结论（去卖、自己吃）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你只需要提供大量</a:t>
            </a:r>
            <a:r>
              <a:rPr lang="zh-CN" altLang="en-US" b="1" smtClean="0">
                <a:solidFill>
                  <a:srgbClr val="FF0000"/>
                </a:solidFill>
              </a:rPr>
              <a:t>成对的</a:t>
            </a:r>
            <a:r>
              <a:rPr lang="zh-CN" altLang="en-US" smtClean="0"/>
              <a:t>基本特征和最终结论，由</a:t>
            </a:r>
            <a:r>
              <a:rPr lang="en-US" altLang="zh-CN" smtClean="0"/>
              <a:t>BP</a:t>
            </a:r>
            <a:r>
              <a:rPr lang="zh-CN" altLang="en-US" smtClean="0"/>
              <a:t>算法计算并训练中间的权重最合适的取值。此后，任何新西瓜进来，都可以交给网络做预测，决定如何处理</a:t>
            </a:r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07388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111272" y="2120396"/>
            <a:ext cx="719653" cy="8518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0.5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175881" y="3481492"/>
            <a:ext cx="642942" cy="6429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0.8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4447434" y="2203957"/>
            <a:ext cx="714380" cy="714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>
            <a:stCxn id="2" idx="6"/>
            <a:endCxn id="4" idx="2"/>
          </p:cNvCxnSpPr>
          <p:nvPr/>
        </p:nvCxnSpPr>
        <p:spPr>
          <a:xfrm>
            <a:off x="2830925" y="2546329"/>
            <a:ext cx="1616509" cy="148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3" idx="6"/>
            <a:endCxn id="4" idx="2"/>
          </p:cNvCxnSpPr>
          <p:nvPr/>
        </p:nvCxnSpPr>
        <p:spPr>
          <a:xfrm flipV="1">
            <a:off x="2818823" y="2561147"/>
            <a:ext cx="1628611" cy="12418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4" idx="0"/>
            <a:endCxn id="4" idx="4"/>
          </p:cNvCxnSpPr>
          <p:nvPr/>
        </p:nvCxnSpPr>
        <p:spPr>
          <a:xfrm rot="16200000" flipH="1">
            <a:off x="4447434" y="2561147"/>
            <a:ext cx="714380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18872" y="234683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804624" y="23468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d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161418" y="4863054"/>
            <a:ext cx="642942" cy="6429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10" idx="7"/>
            <a:endCxn id="4" idx="2"/>
          </p:cNvCxnSpPr>
          <p:nvPr/>
        </p:nvCxnSpPr>
        <p:spPr>
          <a:xfrm flipV="1">
            <a:off x="2710203" y="2561147"/>
            <a:ext cx="1737231" cy="239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4393385" y="3572109"/>
            <a:ext cx="714380" cy="714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3" name="直接连接符 12"/>
          <p:cNvCxnSpPr>
            <a:stCxn id="12" idx="0"/>
            <a:endCxn id="12" idx="4"/>
          </p:cNvCxnSpPr>
          <p:nvPr/>
        </p:nvCxnSpPr>
        <p:spPr>
          <a:xfrm rot="16200000" flipH="1">
            <a:off x="4393385" y="3929299"/>
            <a:ext cx="714380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64823" y="37149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q</a:t>
            </a:r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750575" y="371498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k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2" idx="6"/>
            <a:endCxn id="12" idx="2"/>
          </p:cNvCxnSpPr>
          <p:nvPr/>
        </p:nvCxnSpPr>
        <p:spPr>
          <a:xfrm>
            <a:off x="2830925" y="2546329"/>
            <a:ext cx="1562460" cy="138297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" idx="6"/>
            <a:endCxn id="12" idx="2"/>
          </p:cNvCxnSpPr>
          <p:nvPr/>
        </p:nvCxnSpPr>
        <p:spPr>
          <a:xfrm>
            <a:off x="2818823" y="3802963"/>
            <a:ext cx="1574562" cy="12633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7"/>
            <a:endCxn id="12" idx="2"/>
          </p:cNvCxnSpPr>
          <p:nvPr/>
        </p:nvCxnSpPr>
        <p:spPr>
          <a:xfrm flipV="1">
            <a:off x="2710203" y="3929299"/>
            <a:ext cx="1683182" cy="102791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28362" y="255879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w11</a:t>
            </a:r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761634" y="334159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w12</a:t>
            </a:r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497352" y="432155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bias1</a:t>
            </a:r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881009" y="329682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w21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49454" y="392285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w22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45448" y="449372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bias2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78156" y="28684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品质</a:t>
            </a:r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457200" y="42585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卖相</a:t>
            </a:r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23528" y="179929"/>
            <a:ext cx="4523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2.3</a:t>
            </a:r>
            <a:r>
              <a:rPr lang="zh-CN" altLang="en-US" sz="3200" smtClean="0"/>
              <a:t>、样本案例</a:t>
            </a:r>
            <a:r>
              <a:rPr lang="en-US" altLang="zh-CN" sz="3200" smtClean="0"/>
              <a:t>-</a:t>
            </a:r>
            <a:r>
              <a:rPr lang="zh-CN" altLang="en-US" sz="3200" smtClean="0"/>
              <a:t>单位问题</a:t>
            </a:r>
            <a:endParaRPr lang="zh-CN" altLang="en-US" sz="3200"/>
          </a:p>
        </p:txBody>
      </p:sp>
      <p:sp>
        <p:nvSpPr>
          <p:cNvPr id="34" name="椭圆 33"/>
          <p:cNvSpPr/>
          <p:nvPr/>
        </p:nvSpPr>
        <p:spPr>
          <a:xfrm>
            <a:off x="6765227" y="2743464"/>
            <a:ext cx="864096" cy="7827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  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870603" y="4009287"/>
            <a:ext cx="758719" cy="7632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o</a:t>
            </a:r>
            <a:r>
              <a:rPr lang="en-US" altLang="zh-CN" smtClean="0">
                <a:solidFill>
                  <a:schemeClr val="tx1"/>
                </a:solidFill>
              </a:rPr>
              <a:t>  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392591" y="4827335"/>
            <a:ext cx="714380" cy="714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88457" y="55417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调整系数</a:t>
            </a:r>
            <a:endParaRPr lang="zh-CN" altLang="en-US"/>
          </a:p>
        </p:txBody>
      </p:sp>
      <p:cxnSp>
        <p:nvCxnSpPr>
          <p:cNvPr id="41" name="直接箭头连接符 40"/>
          <p:cNvCxnSpPr>
            <a:stCxn id="4" idx="6"/>
            <a:endCxn id="34" idx="2"/>
          </p:cNvCxnSpPr>
          <p:nvPr/>
        </p:nvCxnSpPr>
        <p:spPr>
          <a:xfrm>
            <a:off x="5161814" y="2561147"/>
            <a:ext cx="1603413" cy="573715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2" idx="6"/>
            <a:endCxn id="34" idx="2"/>
          </p:cNvCxnSpPr>
          <p:nvPr/>
        </p:nvCxnSpPr>
        <p:spPr>
          <a:xfrm flipV="1">
            <a:off x="5107765" y="3134862"/>
            <a:ext cx="1657462" cy="794437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7" idx="6"/>
            <a:endCxn id="34" idx="2"/>
          </p:cNvCxnSpPr>
          <p:nvPr/>
        </p:nvCxnSpPr>
        <p:spPr>
          <a:xfrm flipV="1">
            <a:off x="5106971" y="3134862"/>
            <a:ext cx="1658256" cy="2049663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" idx="6"/>
            <a:endCxn id="35" idx="2"/>
          </p:cNvCxnSpPr>
          <p:nvPr/>
        </p:nvCxnSpPr>
        <p:spPr>
          <a:xfrm>
            <a:off x="5161814" y="2561147"/>
            <a:ext cx="1708789" cy="1829769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2" idx="6"/>
            <a:endCxn id="35" idx="2"/>
          </p:cNvCxnSpPr>
          <p:nvPr/>
        </p:nvCxnSpPr>
        <p:spPr>
          <a:xfrm>
            <a:off x="5107765" y="3929299"/>
            <a:ext cx="1762838" cy="461617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7" idx="6"/>
            <a:endCxn id="35" idx="2"/>
          </p:cNvCxnSpPr>
          <p:nvPr/>
        </p:nvCxnSpPr>
        <p:spPr>
          <a:xfrm flipV="1">
            <a:off x="5106971" y="4390916"/>
            <a:ext cx="1763632" cy="793609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701331" y="42079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自己吃</a:t>
            </a:r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01331" y="29722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拿去卖</a:t>
            </a:r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233671" y="233084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F0"/>
                </a:solidFill>
              </a:rPr>
              <a:t>w11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32411" y="34426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F0"/>
                </a:solidFill>
              </a:rPr>
              <a:t>w12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39437" y="458787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F0"/>
                </a:solidFill>
              </a:rPr>
              <a:t>bias1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90880" y="366404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7030A0"/>
                </a:solidFill>
              </a:rPr>
              <a:t>w21</a:t>
            </a:r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16209" y="389849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7030A0"/>
                </a:solidFill>
              </a:rPr>
              <a:t>w22</a:t>
            </a:r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245842" y="451314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7030A0"/>
                </a:solidFill>
              </a:rPr>
              <a:t>bias2</a:t>
            </a:r>
            <a:endParaRPr lang="zh-CN" altLang="en-US">
              <a:solidFill>
                <a:srgbClr val="7030A0"/>
              </a:solidFill>
            </a:endParaRPr>
          </a:p>
        </p:txBody>
      </p:sp>
      <p:cxnSp>
        <p:nvCxnSpPr>
          <p:cNvPr id="64" name="直接连接符 63"/>
          <p:cNvCxnSpPr>
            <a:stCxn id="34" idx="0"/>
            <a:endCxn id="34" idx="4"/>
          </p:cNvCxnSpPr>
          <p:nvPr/>
        </p:nvCxnSpPr>
        <p:spPr>
          <a:xfrm>
            <a:off x="7197275" y="2743464"/>
            <a:ext cx="0" cy="782796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35" idx="0"/>
            <a:endCxn id="35" idx="4"/>
          </p:cNvCxnSpPr>
          <p:nvPr/>
        </p:nvCxnSpPr>
        <p:spPr>
          <a:xfrm>
            <a:off x="7249963" y="4009287"/>
            <a:ext cx="0" cy="76325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4698" y="1228110"/>
            <a:ext cx="595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样本西瓜</a:t>
            </a:r>
            <a:r>
              <a:rPr lang="en-US" altLang="zh-CN" smtClean="0"/>
              <a:t>1</a:t>
            </a:r>
            <a:r>
              <a:rPr lang="zh-CN" altLang="en-US" smtClean="0"/>
              <a:t>号：大小</a:t>
            </a:r>
            <a:r>
              <a:rPr lang="en-US" altLang="zh-CN" smtClean="0"/>
              <a:t>30cm</a:t>
            </a:r>
            <a:r>
              <a:rPr lang="zh-CN" altLang="en-US" smtClean="0"/>
              <a:t>，绿色程度</a:t>
            </a:r>
            <a:r>
              <a:rPr lang="en-US" altLang="zh-CN" smtClean="0"/>
              <a:t>0.8</a:t>
            </a:r>
            <a:r>
              <a:rPr lang="zh-CN" altLang="en-US" smtClean="0"/>
              <a:t>，结论定为拿去卖</a:t>
            </a:r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80655" y="4327622"/>
            <a:ext cx="19029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由于：</a:t>
            </a:r>
            <a:endParaRPr lang="en-US" altLang="zh-CN" sz="1200" smtClean="0"/>
          </a:p>
          <a:p>
            <a:pPr marL="228600" indent="-228600">
              <a:buAutoNum type="arabicPeriod"/>
            </a:pPr>
            <a:r>
              <a:rPr lang="zh-CN" altLang="en-US" sz="1200" smtClean="0"/>
              <a:t>样本单位存在差异</a:t>
            </a:r>
            <a:endParaRPr lang="en-US" altLang="zh-CN" sz="1200" smtClean="0"/>
          </a:p>
          <a:p>
            <a:pPr marL="228600" indent="-228600">
              <a:buAutoNum type="arabicPeriod"/>
            </a:pPr>
            <a:r>
              <a:rPr lang="zh-CN" altLang="en-US" sz="1200" smtClean="0"/>
              <a:t>样本取值可能很大可能很小</a:t>
            </a:r>
            <a:endParaRPr lang="en-US" altLang="zh-CN" sz="1200" smtClean="0"/>
          </a:p>
          <a:p>
            <a:pPr marL="228600" indent="-228600">
              <a:buAutoNum type="arabicPeriod"/>
            </a:pPr>
            <a:endParaRPr lang="en-US" altLang="zh-CN" sz="1200"/>
          </a:p>
          <a:p>
            <a:r>
              <a:rPr lang="zh-CN" altLang="en-US" sz="1200" smtClean="0"/>
              <a:t>为了便于训练，通常会多一个步骤，即数据预处理（归一化</a:t>
            </a:r>
            <a:r>
              <a:rPr lang="en-US" altLang="zh-CN" sz="1200" smtClean="0"/>
              <a:t>/</a:t>
            </a:r>
            <a:r>
              <a:rPr lang="zh-CN" altLang="en-US" sz="1200" smtClean="0"/>
              <a:t>标准化）。例如这里我们对大小除以</a:t>
            </a:r>
            <a:r>
              <a:rPr lang="en-US" altLang="zh-CN" sz="1200" smtClean="0"/>
              <a:t>60</a:t>
            </a:r>
            <a:r>
              <a:rPr lang="zh-CN" altLang="en-US" sz="1200" smtClean="0"/>
              <a:t>，对绿色程度不变</a:t>
            </a:r>
            <a:endParaRPr lang="en-US" altLang="zh-CN" sz="1200" smtClean="0"/>
          </a:p>
        </p:txBody>
      </p:sp>
      <p:sp>
        <p:nvSpPr>
          <p:cNvPr id="63" name="椭圆 62"/>
          <p:cNvSpPr/>
          <p:nvPr/>
        </p:nvSpPr>
        <p:spPr>
          <a:xfrm>
            <a:off x="772298" y="2103485"/>
            <a:ext cx="719653" cy="8518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30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836907" y="3464581"/>
            <a:ext cx="642942" cy="6429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0.8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63" idx="6"/>
            <a:endCxn id="2" idx="2"/>
          </p:cNvCxnSpPr>
          <p:nvPr/>
        </p:nvCxnSpPr>
        <p:spPr>
          <a:xfrm>
            <a:off x="1491951" y="2529418"/>
            <a:ext cx="619321" cy="169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65" idx="6"/>
            <a:endCxn id="3" idx="2"/>
          </p:cNvCxnSpPr>
          <p:nvPr/>
        </p:nvCxnSpPr>
        <p:spPr>
          <a:xfrm>
            <a:off x="1479849" y="3786052"/>
            <a:ext cx="696032" cy="169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515087" y="226933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归一化</a:t>
            </a:r>
            <a:endParaRPr lang="zh-CN" altLang="en-US" sz="1200"/>
          </a:p>
        </p:txBody>
      </p:sp>
      <p:sp>
        <p:nvSpPr>
          <p:cNvPr id="67" name="TextBox 66"/>
          <p:cNvSpPr txBox="1"/>
          <p:nvPr/>
        </p:nvSpPr>
        <p:spPr>
          <a:xfrm>
            <a:off x="1479849" y="348885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归一化</a:t>
            </a:r>
            <a:endParaRPr lang="zh-CN" altLang="en-US" sz="1200"/>
          </a:p>
        </p:txBody>
      </p:sp>
      <p:sp>
        <p:nvSpPr>
          <p:cNvPr id="70" name="矩形 69"/>
          <p:cNvSpPr/>
          <p:nvPr/>
        </p:nvSpPr>
        <p:spPr>
          <a:xfrm>
            <a:off x="7719478" y="2920372"/>
            <a:ext cx="877163" cy="473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15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111272" y="2120396"/>
            <a:ext cx="719653" cy="8518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0.83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175881" y="3481492"/>
            <a:ext cx="642942" cy="6429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0.5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4447434" y="2203957"/>
            <a:ext cx="714380" cy="714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>
            <a:stCxn id="2" idx="6"/>
            <a:endCxn id="4" idx="2"/>
          </p:cNvCxnSpPr>
          <p:nvPr/>
        </p:nvCxnSpPr>
        <p:spPr>
          <a:xfrm>
            <a:off x="2830925" y="2546329"/>
            <a:ext cx="1616509" cy="148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3" idx="6"/>
            <a:endCxn id="4" idx="2"/>
          </p:cNvCxnSpPr>
          <p:nvPr/>
        </p:nvCxnSpPr>
        <p:spPr>
          <a:xfrm flipV="1">
            <a:off x="2818823" y="2561147"/>
            <a:ext cx="1628611" cy="12418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4" idx="0"/>
            <a:endCxn id="4" idx="4"/>
          </p:cNvCxnSpPr>
          <p:nvPr/>
        </p:nvCxnSpPr>
        <p:spPr>
          <a:xfrm rot="16200000" flipH="1">
            <a:off x="4447434" y="2561147"/>
            <a:ext cx="714380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18872" y="234683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804624" y="23468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d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161418" y="4863054"/>
            <a:ext cx="642942" cy="6429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10" idx="7"/>
            <a:endCxn id="4" idx="2"/>
          </p:cNvCxnSpPr>
          <p:nvPr/>
        </p:nvCxnSpPr>
        <p:spPr>
          <a:xfrm flipV="1">
            <a:off x="2710203" y="2561147"/>
            <a:ext cx="1737231" cy="239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4393385" y="3572109"/>
            <a:ext cx="714380" cy="714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3" name="直接连接符 12"/>
          <p:cNvCxnSpPr>
            <a:stCxn id="12" idx="0"/>
            <a:endCxn id="12" idx="4"/>
          </p:cNvCxnSpPr>
          <p:nvPr/>
        </p:nvCxnSpPr>
        <p:spPr>
          <a:xfrm rot="16200000" flipH="1">
            <a:off x="4393385" y="3929299"/>
            <a:ext cx="714380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64823" y="37149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q</a:t>
            </a:r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750575" y="371498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k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2" idx="6"/>
            <a:endCxn id="12" idx="2"/>
          </p:cNvCxnSpPr>
          <p:nvPr/>
        </p:nvCxnSpPr>
        <p:spPr>
          <a:xfrm>
            <a:off x="2830925" y="2546329"/>
            <a:ext cx="1562460" cy="138297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" idx="6"/>
            <a:endCxn id="12" idx="2"/>
          </p:cNvCxnSpPr>
          <p:nvPr/>
        </p:nvCxnSpPr>
        <p:spPr>
          <a:xfrm>
            <a:off x="2818823" y="3802963"/>
            <a:ext cx="1574562" cy="12633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7"/>
            <a:endCxn id="12" idx="2"/>
          </p:cNvCxnSpPr>
          <p:nvPr/>
        </p:nvCxnSpPr>
        <p:spPr>
          <a:xfrm flipV="1">
            <a:off x="2710203" y="3929299"/>
            <a:ext cx="1683182" cy="102791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28362" y="255879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w11</a:t>
            </a:r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761634" y="334159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w12</a:t>
            </a:r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497352" y="432155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bias1</a:t>
            </a:r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881009" y="329682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w21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49454" y="392285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w22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45448" y="449372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bias2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78156" y="28684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品质</a:t>
            </a:r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457200" y="42585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卖相</a:t>
            </a:r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23528" y="179929"/>
            <a:ext cx="2757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2.4</a:t>
            </a:r>
            <a:r>
              <a:rPr lang="zh-CN" altLang="en-US" sz="3200" smtClean="0"/>
              <a:t>、样本案例</a:t>
            </a:r>
            <a:endParaRPr lang="zh-CN" altLang="en-US" sz="3200"/>
          </a:p>
        </p:txBody>
      </p:sp>
      <p:sp>
        <p:nvSpPr>
          <p:cNvPr id="34" name="椭圆 33"/>
          <p:cNvSpPr/>
          <p:nvPr/>
        </p:nvSpPr>
        <p:spPr>
          <a:xfrm>
            <a:off x="6765227" y="2743464"/>
            <a:ext cx="864096" cy="7827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  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870603" y="4009287"/>
            <a:ext cx="758719" cy="7632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o</a:t>
            </a:r>
            <a:r>
              <a:rPr lang="en-US" altLang="zh-CN" smtClean="0">
                <a:solidFill>
                  <a:schemeClr val="tx1"/>
                </a:solidFill>
              </a:rPr>
              <a:t>  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392591" y="4827335"/>
            <a:ext cx="714380" cy="714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88457" y="55417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调整系数</a:t>
            </a:r>
            <a:endParaRPr lang="zh-CN" altLang="en-US"/>
          </a:p>
        </p:txBody>
      </p:sp>
      <p:cxnSp>
        <p:nvCxnSpPr>
          <p:cNvPr id="41" name="直接箭头连接符 40"/>
          <p:cNvCxnSpPr>
            <a:stCxn id="4" idx="6"/>
            <a:endCxn id="34" idx="2"/>
          </p:cNvCxnSpPr>
          <p:nvPr/>
        </p:nvCxnSpPr>
        <p:spPr>
          <a:xfrm>
            <a:off x="5161814" y="2561147"/>
            <a:ext cx="1603413" cy="573715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2" idx="6"/>
            <a:endCxn id="34" idx="2"/>
          </p:cNvCxnSpPr>
          <p:nvPr/>
        </p:nvCxnSpPr>
        <p:spPr>
          <a:xfrm flipV="1">
            <a:off x="5107765" y="3134862"/>
            <a:ext cx="1657462" cy="794437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7" idx="6"/>
            <a:endCxn id="34" idx="2"/>
          </p:cNvCxnSpPr>
          <p:nvPr/>
        </p:nvCxnSpPr>
        <p:spPr>
          <a:xfrm flipV="1">
            <a:off x="5106971" y="3134862"/>
            <a:ext cx="1658256" cy="2049663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" idx="6"/>
            <a:endCxn id="35" idx="2"/>
          </p:cNvCxnSpPr>
          <p:nvPr/>
        </p:nvCxnSpPr>
        <p:spPr>
          <a:xfrm>
            <a:off x="5161814" y="2561147"/>
            <a:ext cx="1708789" cy="1829769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2" idx="6"/>
            <a:endCxn id="35" idx="2"/>
          </p:cNvCxnSpPr>
          <p:nvPr/>
        </p:nvCxnSpPr>
        <p:spPr>
          <a:xfrm>
            <a:off x="5107765" y="3929299"/>
            <a:ext cx="1762838" cy="461617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7" idx="6"/>
            <a:endCxn id="35" idx="2"/>
          </p:cNvCxnSpPr>
          <p:nvPr/>
        </p:nvCxnSpPr>
        <p:spPr>
          <a:xfrm flipV="1">
            <a:off x="5106971" y="4390916"/>
            <a:ext cx="1763632" cy="793609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701331" y="42079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自己吃</a:t>
            </a:r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01331" y="29722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拿去卖</a:t>
            </a:r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233671" y="233084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F0"/>
                </a:solidFill>
              </a:rPr>
              <a:t>w11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32411" y="34426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F0"/>
                </a:solidFill>
              </a:rPr>
              <a:t>w12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39437" y="458787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F0"/>
                </a:solidFill>
              </a:rPr>
              <a:t>bias1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90880" y="366404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7030A0"/>
                </a:solidFill>
              </a:rPr>
              <a:t>w21</a:t>
            </a:r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16209" y="389849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7030A0"/>
                </a:solidFill>
              </a:rPr>
              <a:t>w22</a:t>
            </a:r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245842" y="451314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7030A0"/>
                </a:solidFill>
              </a:rPr>
              <a:t>bias2</a:t>
            </a:r>
            <a:endParaRPr lang="zh-CN" altLang="en-US">
              <a:solidFill>
                <a:srgbClr val="7030A0"/>
              </a:solidFill>
            </a:endParaRPr>
          </a:p>
        </p:txBody>
      </p:sp>
      <p:cxnSp>
        <p:nvCxnSpPr>
          <p:cNvPr id="64" name="直接连接符 63"/>
          <p:cNvCxnSpPr>
            <a:stCxn id="34" idx="0"/>
            <a:endCxn id="34" idx="4"/>
          </p:cNvCxnSpPr>
          <p:nvPr/>
        </p:nvCxnSpPr>
        <p:spPr>
          <a:xfrm>
            <a:off x="7197275" y="2743464"/>
            <a:ext cx="0" cy="782796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35" idx="0"/>
            <a:endCxn id="35" idx="4"/>
          </p:cNvCxnSpPr>
          <p:nvPr/>
        </p:nvCxnSpPr>
        <p:spPr>
          <a:xfrm>
            <a:off x="7249963" y="4009287"/>
            <a:ext cx="0" cy="76325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4698" y="1228110"/>
            <a:ext cx="594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样本西瓜</a:t>
            </a:r>
            <a:r>
              <a:rPr lang="en-US" altLang="zh-CN" smtClean="0"/>
              <a:t>2</a:t>
            </a:r>
            <a:r>
              <a:rPr lang="zh-CN" altLang="en-US" smtClean="0"/>
              <a:t>号：大小</a:t>
            </a:r>
            <a:r>
              <a:rPr lang="en-US" altLang="zh-CN" smtClean="0"/>
              <a:t>50cm</a:t>
            </a:r>
            <a:r>
              <a:rPr lang="zh-CN" altLang="en-US" smtClean="0"/>
              <a:t>，绿色程度</a:t>
            </a:r>
            <a:r>
              <a:rPr lang="en-US" altLang="zh-CN" smtClean="0"/>
              <a:t>0.5</a:t>
            </a:r>
            <a:r>
              <a:rPr lang="zh-CN" altLang="en-US" smtClean="0"/>
              <a:t>，结论定为自己吃</a:t>
            </a:r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772298" y="2103485"/>
            <a:ext cx="719653" cy="8518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50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836907" y="3464581"/>
            <a:ext cx="642942" cy="6429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0.5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63" idx="6"/>
            <a:endCxn id="2" idx="2"/>
          </p:cNvCxnSpPr>
          <p:nvPr/>
        </p:nvCxnSpPr>
        <p:spPr>
          <a:xfrm>
            <a:off x="1491951" y="2529418"/>
            <a:ext cx="619321" cy="169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65" idx="6"/>
            <a:endCxn id="3" idx="2"/>
          </p:cNvCxnSpPr>
          <p:nvPr/>
        </p:nvCxnSpPr>
        <p:spPr>
          <a:xfrm>
            <a:off x="1479849" y="3786052"/>
            <a:ext cx="696032" cy="169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515087" y="226933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归一化</a:t>
            </a:r>
            <a:endParaRPr lang="zh-CN" altLang="en-US" sz="1200"/>
          </a:p>
        </p:txBody>
      </p:sp>
      <p:sp>
        <p:nvSpPr>
          <p:cNvPr id="67" name="TextBox 66"/>
          <p:cNvSpPr txBox="1"/>
          <p:nvPr/>
        </p:nvSpPr>
        <p:spPr>
          <a:xfrm>
            <a:off x="1479849" y="348885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归一化</a:t>
            </a:r>
            <a:endParaRPr lang="zh-CN" altLang="en-US" sz="1200"/>
          </a:p>
        </p:txBody>
      </p:sp>
      <p:sp>
        <p:nvSpPr>
          <p:cNvPr id="70" name="矩形 69"/>
          <p:cNvSpPr/>
          <p:nvPr/>
        </p:nvSpPr>
        <p:spPr>
          <a:xfrm>
            <a:off x="7701330" y="4160107"/>
            <a:ext cx="877163" cy="473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163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/>
          <p:nvPr/>
        </p:nvSpPr>
        <p:spPr>
          <a:xfrm>
            <a:off x="4116087" y="1368644"/>
            <a:ext cx="864096" cy="7827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  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221463" y="2634467"/>
            <a:ext cx="758719" cy="7632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o</a:t>
            </a:r>
            <a:r>
              <a:rPr lang="en-US" altLang="zh-CN" smtClean="0">
                <a:solidFill>
                  <a:schemeClr val="tx1"/>
                </a:solidFill>
              </a:rPr>
              <a:t>  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52191" y="283314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自己吃 </a:t>
            </a:r>
            <a:r>
              <a:rPr lang="en-US" altLang="zh-CN" smtClean="0"/>
              <a:t>= 0.8</a:t>
            </a:r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052191" y="159744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拿去卖 </a:t>
            </a:r>
            <a:r>
              <a:rPr lang="en-US" altLang="zh-CN" smtClean="0"/>
              <a:t>= 0.2</a:t>
            </a:r>
            <a:endParaRPr lang="zh-CN" altLang="en-US"/>
          </a:p>
        </p:txBody>
      </p:sp>
      <p:cxnSp>
        <p:nvCxnSpPr>
          <p:cNvPr id="45" name="直接连接符 44"/>
          <p:cNvCxnSpPr>
            <a:stCxn id="27" idx="0"/>
            <a:endCxn id="27" idx="4"/>
          </p:cNvCxnSpPr>
          <p:nvPr/>
        </p:nvCxnSpPr>
        <p:spPr>
          <a:xfrm>
            <a:off x="4548135" y="1368644"/>
            <a:ext cx="0" cy="782796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28" idx="0"/>
            <a:endCxn id="28" idx="4"/>
          </p:cNvCxnSpPr>
          <p:nvPr/>
        </p:nvCxnSpPr>
        <p:spPr>
          <a:xfrm>
            <a:off x="4600823" y="2634467"/>
            <a:ext cx="0" cy="76325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456746" y="1346836"/>
            <a:ext cx="719653" cy="8518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30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21355" y="2707932"/>
            <a:ext cx="642942" cy="6429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0.8</a:t>
            </a:r>
            <a:endParaRPr lang="zh-CN" altLang="en-US" sz="1400">
              <a:solidFill>
                <a:schemeClr val="tx1"/>
              </a:solidFill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927760" y="1558679"/>
            <a:ext cx="1512168" cy="1699028"/>
            <a:chOff x="1547664" y="2204864"/>
            <a:chExt cx="1512168" cy="1699028"/>
          </a:xfrm>
        </p:grpSpPr>
        <p:sp>
          <p:nvSpPr>
            <p:cNvPr id="54" name="矩形 53"/>
            <p:cNvSpPr/>
            <p:nvPr/>
          </p:nvSpPr>
          <p:spPr>
            <a:xfrm>
              <a:off x="1547664" y="2204864"/>
              <a:ext cx="1512168" cy="16990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1763688" y="2298859"/>
              <a:ext cx="216024" cy="23055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1765131" y="2668191"/>
              <a:ext cx="216024" cy="23055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75366" y="3464581"/>
              <a:ext cx="216024" cy="23055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2626341" y="2301738"/>
              <a:ext cx="216024" cy="23055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2627784" y="2671070"/>
              <a:ext cx="216024" cy="23055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2638019" y="3467460"/>
              <a:ext cx="216024" cy="23055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62" name="直接连接符 61"/>
            <p:cNvCxnSpPr>
              <a:stCxn id="55" idx="6"/>
              <a:endCxn id="60" idx="1"/>
            </p:cNvCxnSpPr>
            <p:nvPr/>
          </p:nvCxnSpPr>
          <p:spPr>
            <a:xfrm>
              <a:off x="1979712" y="2414139"/>
              <a:ext cx="689943" cy="1087086"/>
            </a:xfrm>
            <a:prstGeom prst="line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55" idx="6"/>
              <a:endCxn id="59" idx="2"/>
            </p:cNvCxnSpPr>
            <p:nvPr/>
          </p:nvCxnSpPr>
          <p:spPr>
            <a:xfrm>
              <a:off x="1979712" y="2414139"/>
              <a:ext cx="648072" cy="372211"/>
            </a:xfrm>
            <a:prstGeom prst="line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55" idx="6"/>
              <a:endCxn id="58" idx="2"/>
            </p:cNvCxnSpPr>
            <p:nvPr/>
          </p:nvCxnSpPr>
          <p:spPr>
            <a:xfrm>
              <a:off x="1979712" y="2414139"/>
              <a:ext cx="646629" cy="2879"/>
            </a:xfrm>
            <a:prstGeom prst="line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56" idx="6"/>
              <a:endCxn id="58" idx="2"/>
            </p:cNvCxnSpPr>
            <p:nvPr/>
          </p:nvCxnSpPr>
          <p:spPr>
            <a:xfrm flipV="1">
              <a:off x="1981155" y="2417018"/>
              <a:ext cx="645186" cy="36645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6" idx="6"/>
              <a:endCxn id="59" idx="2"/>
            </p:cNvCxnSpPr>
            <p:nvPr/>
          </p:nvCxnSpPr>
          <p:spPr>
            <a:xfrm>
              <a:off x="1981155" y="2783471"/>
              <a:ext cx="646629" cy="287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57" idx="6"/>
            </p:cNvCxnSpPr>
            <p:nvPr/>
          </p:nvCxnSpPr>
          <p:spPr>
            <a:xfrm flipV="1">
              <a:off x="1991390" y="2461459"/>
              <a:ext cx="634951" cy="111840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stCxn id="56" idx="6"/>
              <a:endCxn id="60" idx="1"/>
            </p:cNvCxnSpPr>
            <p:nvPr/>
          </p:nvCxnSpPr>
          <p:spPr>
            <a:xfrm>
              <a:off x="1981155" y="2783471"/>
              <a:ext cx="688500" cy="71775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>
              <a:stCxn id="57" idx="6"/>
              <a:endCxn id="60" idx="1"/>
            </p:cNvCxnSpPr>
            <p:nvPr/>
          </p:nvCxnSpPr>
          <p:spPr>
            <a:xfrm flipV="1">
              <a:off x="1991390" y="3501225"/>
              <a:ext cx="678265" cy="7863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57" idx="6"/>
              <a:endCxn id="59" idx="2"/>
            </p:cNvCxnSpPr>
            <p:nvPr/>
          </p:nvCxnSpPr>
          <p:spPr>
            <a:xfrm flipV="1">
              <a:off x="1991390" y="2786350"/>
              <a:ext cx="636394" cy="79351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711696" y="2901629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…</a:t>
              </a:r>
              <a:endParaRPr lang="zh-CN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562671" y="292494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…</a:t>
              </a:r>
              <a:endParaRPr lang="zh-CN" altLang="en-US"/>
            </a:p>
          </p:txBody>
        </p:sp>
      </p:grpSp>
      <p:sp>
        <p:nvSpPr>
          <p:cNvPr id="88" name="右箭头 87"/>
          <p:cNvSpPr/>
          <p:nvPr/>
        </p:nvSpPr>
        <p:spPr>
          <a:xfrm>
            <a:off x="1392850" y="1760042"/>
            <a:ext cx="360040" cy="1233681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9" name="右箭头 88"/>
          <p:cNvSpPr/>
          <p:nvPr/>
        </p:nvSpPr>
        <p:spPr>
          <a:xfrm>
            <a:off x="3553090" y="1770833"/>
            <a:ext cx="360040" cy="1233681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90221" y="2889196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自己吃 </a:t>
            </a:r>
            <a:r>
              <a:rPr lang="en-US" altLang="zh-CN" smtClean="0"/>
              <a:t>= 0</a:t>
            </a:r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>
            <a:off x="6721442" y="1167281"/>
            <a:ext cx="0" cy="2592288"/>
          </a:xfrm>
          <a:prstGeom prst="line">
            <a:avLst/>
          </a:prstGeom>
          <a:ln w="63500">
            <a:solidFill>
              <a:srgbClr val="FF0000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936774" y="7554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推测结果</a:t>
            </a:r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7143921" y="7224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真实情况</a:t>
            </a:r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7052882" y="1627929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拿去卖 </a:t>
            </a:r>
            <a:r>
              <a:rPr lang="en-US" altLang="zh-CN" smtClean="0"/>
              <a:t>= 1</a:t>
            </a:r>
            <a:endParaRPr lang="zh-CN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323528" y="179929"/>
            <a:ext cx="2757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2.5</a:t>
            </a:r>
            <a:r>
              <a:rPr lang="zh-CN" altLang="en-US" sz="3200" smtClean="0"/>
              <a:t>、样本案例</a:t>
            </a:r>
            <a:endParaRPr lang="zh-CN" altLang="en-US" sz="3200"/>
          </a:p>
        </p:txBody>
      </p:sp>
      <p:sp>
        <p:nvSpPr>
          <p:cNvPr id="97" name="TextBox 96"/>
          <p:cNvSpPr txBox="1"/>
          <p:nvPr/>
        </p:nvSpPr>
        <p:spPr>
          <a:xfrm>
            <a:off x="2359808" y="10254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模型</a:t>
            </a:r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4109430" y="4293096"/>
            <a:ext cx="864096" cy="7827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  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4214806" y="5558919"/>
            <a:ext cx="758719" cy="7632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o</a:t>
            </a:r>
            <a:r>
              <a:rPr lang="en-US" altLang="zh-CN" smtClean="0">
                <a:solidFill>
                  <a:schemeClr val="tx1"/>
                </a:solidFill>
              </a:rPr>
              <a:t>  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045534" y="575759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自己吃 </a:t>
            </a:r>
            <a:r>
              <a:rPr lang="en-US" altLang="zh-CN" smtClean="0"/>
              <a:t>= 0.2</a:t>
            </a:r>
            <a:endParaRPr lang="zh-CN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045534" y="452189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拿去卖 </a:t>
            </a:r>
            <a:r>
              <a:rPr lang="en-US" altLang="zh-CN" smtClean="0"/>
              <a:t>= 0.6</a:t>
            </a:r>
            <a:endParaRPr lang="zh-CN" altLang="en-US"/>
          </a:p>
        </p:txBody>
      </p:sp>
      <p:cxnSp>
        <p:nvCxnSpPr>
          <p:cNvPr id="102" name="直接连接符 101"/>
          <p:cNvCxnSpPr>
            <a:stCxn id="98" idx="0"/>
            <a:endCxn id="98" idx="4"/>
          </p:cNvCxnSpPr>
          <p:nvPr/>
        </p:nvCxnSpPr>
        <p:spPr>
          <a:xfrm>
            <a:off x="4541478" y="4293096"/>
            <a:ext cx="0" cy="782796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99" idx="0"/>
            <a:endCxn id="99" idx="4"/>
          </p:cNvCxnSpPr>
          <p:nvPr/>
        </p:nvCxnSpPr>
        <p:spPr>
          <a:xfrm>
            <a:off x="4594166" y="5558919"/>
            <a:ext cx="0" cy="76325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/>
          <p:cNvSpPr/>
          <p:nvPr/>
        </p:nvSpPr>
        <p:spPr>
          <a:xfrm>
            <a:off x="450089" y="4271288"/>
            <a:ext cx="719653" cy="8518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50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514698" y="5632384"/>
            <a:ext cx="642942" cy="6429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0.5</a:t>
            </a:r>
            <a:endParaRPr lang="zh-CN" altLang="en-US" sz="1400">
              <a:solidFill>
                <a:schemeClr val="tx1"/>
              </a:solidFill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1921103" y="4483131"/>
            <a:ext cx="1512168" cy="1699028"/>
            <a:chOff x="1547664" y="2204864"/>
            <a:chExt cx="1512168" cy="1699028"/>
          </a:xfrm>
        </p:grpSpPr>
        <p:sp>
          <p:nvSpPr>
            <p:cNvPr id="107" name="矩形 106"/>
            <p:cNvSpPr/>
            <p:nvPr/>
          </p:nvSpPr>
          <p:spPr>
            <a:xfrm>
              <a:off x="1547664" y="2204864"/>
              <a:ext cx="1512168" cy="16990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763688" y="2298859"/>
              <a:ext cx="216024" cy="23055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765131" y="2668191"/>
              <a:ext cx="216024" cy="23055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775366" y="3464581"/>
              <a:ext cx="216024" cy="23055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626341" y="2301738"/>
              <a:ext cx="216024" cy="23055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627784" y="2671070"/>
              <a:ext cx="216024" cy="23055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638019" y="3467460"/>
              <a:ext cx="216024" cy="23055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114" name="直接连接符 113"/>
            <p:cNvCxnSpPr>
              <a:stCxn id="108" idx="6"/>
              <a:endCxn id="113" idx="1"/>
            </p:cNvCxnSpPr>
            <p:nvPr/>
          </p:nvCxnSpPr>
          <p:spPr>
            <a:xfrm>
              <a:off x="1979712" y="2414139"/>
              <a:ext cx="689943" cy="1087086"/>
            </a:xfrm>
            <a:prstGeom prst="line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08" idx="6"/>
              <a:endCxn id="112" idx="2"/>
            </p:cNvCxnSpPr>
            <p:nvPr/>
          </p:nvCxnSpPr>
          <p:spPr>
            <a:xfrm>
              <a:off x="1979712" y="2414139"/>
              <a:ext cx="648072" cy="372211"/>
            </a:xfrm>
            <a:prstGeom prst="line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08" idx="6"/>
              <a:endCxn id="111" idx="2"/>
            </p:cNvCxnSpPr>
            <p:nvPr/>
          </p:nvCxnSpPr>
          <p:spPr>
            <a:xfrm>
              <a:off x="1979712" y="2414139"/>
              <a:ext cx="646629" cy="2879"/>
            </a:xfrm>
            <a:prstGeom prst="line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>
              <a:stCxn id="109" idx="6"/>
              <a:endCxn id="111" idx="2"/>
            </p:cNvCxnSpPr>
            <p:nvPr/>
          </p:nvCxnSpPr>
          <p:spPr>
            <a:xfrm flipV="1">
              <a:off x="1981155" y="2417018"/>
              <a:ext cx="645186" cy="36645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109" idx="6"/>
              <a:endCxn id="112" idx="2"/>
            </p:cNvCxnSpPr>
            <p:nvPr/>
          </p:nvCxnSpPr>
          <p:spPr>
            <a:xfrm>
              <a:off x="1981155" y="2783471"/>
              <a:ext cx="646629" cy="287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>
              <a:stCxn id="110" idx="6"/>
            </p:cNvCxnSpPr>
            <p:nvPr/>
          </p:nvCxnSpPr>
          <p:spPr>
            <a:xfrm flipV="1">
              <a:off x="1991390" y="2461459"/>
              <a:ext cx="634951" cy="111840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/>
            <p:cNvCxnSpPr>
              <a:stCxn id="109" idx="6"/>
              <a:endCxn id="113" idx="1"/>
            </p:cNvCxnSpPr>
            <p:nvPr/>
          </p:nvCxnSpPr>
          <p:spPr>
            <a:xfrm>
              <a:off x="1981155" y="2783471"/>
              <a:ext cx="688500" cy="71775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>
              <a:stCxn id="110" idx="6"/>
              <a:endCxn id="113" idx="1"/>
            </p:cNvCxnSpPr>
            <p:nvPr/>
          </p:nvCxnSpPr>
          <p:spPr>
            <a:xfrm flipV="1">
              <a:off x="1991390" y="3501225"/>
              <a:ext cx="678265" cy="7863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>
              <a:stCxn id="110" idx="6"/>
              <a:endCxn id="112" idx="2"/>
            </p:cNvCxnSpPr>
            <p:nvPr/>
          </p:nvCxnSpPr>
          <p:spPr>
            <a:xfrm flipV="1">
              <a:off x="1991390" y="2786350"/>
              <a:ext cx="636394" cy="79351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1711696" y="2901629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…</a:t>
              </a:r>
              <a:endParaRPr lang="zh-CN" alt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562671" y="292494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…</a:t>
              </a:r>
              <a:endParaRPr lang="zh-CN" altLang="en-US"/>
            </a:p>
          </p:txBody>
        </p:sp>
      </p:grpSp>
      <p:sp>
        <p:nvSpPr>
          <p:cNvPr id="125" name="右箭头 124"/>
          <p:cNvSpPr/>
          <p:nvPr/>
        </p:nvSpPr>
        <p:spPr>
          <a:xfrm>
            <a:off x="1386193" y="4684494"/>
            <a:ext cx="360040" cy="1233681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6" name="右箭头 125"/>
          <p:cNvSpPr/>
          <p:nvPr/>
        </p:nvSpPr>
        <p:spPr>
          <a:xfrm>
            <a:off x="3546433" y="4695285"/>
            <a:ext cx="360040" cy="1233681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083564" y="5813648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自己吃 </a:t>
            </a:r>
            <a:r>
              <a:rPr lang="en-US" altLang="zh-CN" smtClean="0"/>
              <a:t>= 1</a:t>
            </a:r>
            <a:endParaRPr lang="zh-CN" altLang="en-US"/>
          </a:p>
        </p:txBody>
      </p:sp>
      <p:cxnSp>
        <p:nvCxnSpPr>
          <p:cNvPr id="128" name="直接连接符 127"/>
          <p:cNvCxnSpPr/>
          <p:nvPr/>
        </p:nvCxnSpPr>
        <p:spPr>
          <a:xfrm>
            <a:off x="6714785" y="4091733"/>
            <a:ext cx="0" cy="2592288"/>
          </a:xfrm>
          <a:prstGeom prst="line">
            <a:avLst/>
          </a:prstGeom>
          <a:ln w="63500">
            <a:solidFill>
              <a:srgbClr val="FF0000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046225" y="4552381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拿去卖 </a:t>
            </a:r>
            <a:r>
              <a:rPr lang="en-US" altLang="zh-CN" smtClean="0"/>
              <a:t>= 0</a:t>
            </a:r>
            <a:endParaRPr lang="zh-CN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2353151" y="39499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模型</a:t>
            </a:r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5993911" y="2844091"/>
            <a:ext cx="397545" cy="347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956376" y="2889196"/>
            <a:ext cx="397545" cy="347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5993911" y="1606624"/>
            <a:ext cx="397545" cy="347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7956376" y="1627929"/>
            <a:ext cx="397545" cy="347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38" name="曲线连接符 137"/>
          <p:cNvCxnSpPr>
            <a:stCxn id="135" idx="2"/>
            <a:endCxn id="136" idx="2"/>
          </p:cNvCxnSpPr>
          <p:nvPr/>
        </p:nvCxnSpPr>
        <p:spPr>
          <a:xfrm rot="16200000" flipH="1">
            <a:off x="7163264" y="983478"/>
            <a:ext cx="21305" cy="1962465"/>
          </a:xfrm>
          <a:prstGeom prst="curvedConnector3">
            <a:avLst>
              <a:gd name="adj1" fmla="val 1544407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曲线连接符 140"/>
          <p:cNvCxnSpPr>
            <a:stCxn id="133" idx="2"/>
            <a:endCxn id="134" idx="2"/>
          </p:cNvCxnSpPr>
          <p:nvPr/>
        </p:nvCxnSpPr>
        <p:spPr>
          <a:xfrm rot="16200000" flipH="1">
            <a:off x="7151364" y="2232845"/>
            <a:ext cx="45105" cy="1962465"/>
          </a:xfrm>
          <a:prstGeom prst="curvedConnector3">
            <a:avLst>
              <a:gd name="adj1" fmla="val 723776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6948264" y="345912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smtClean="0">
                <a:solidFill>
                  <a:srgbClr val="FF0000"/>
                </a:solidFill>
              </a:rPr>
              <a:t>发生误差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046225" y="21883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smtClean="0">
                <a:solidFill>
                  <a:srgbClr val="FF0000"/>
                </a:solidFill>
              </a:rPr>
              <a:t>发生误差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5986499" y="4546800"/>
            <a:ext cx="397545" cy="347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7948964" y="4568105"/>
            <a:ext cx="397545" cy="347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48" name="曲线连接符 147"/>
          <p:cNvCxnSpPr>
            <a:stCxn id="146" idx="2"/>
            <a:endCxn id="147" idx="2"/>
          </p:cNvCxnSpPr>
          <p:nvPr/>
        </p:nvCxnSpPr>
        <p:spPr>
          <a:xfrm rot="16200000" flipH="1">
            <a:off x="7155852" y="3923654"/>
            <a:ext cx="21305" cy="1962465"/>
          </a:xfrm>
          <a:prstGeom prst="curvedConnector3">
            <a:avLst>
              <a:gd name="adj1" fmla="val 1544407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7038813" y="51285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smtClean="0">
                <a:solidFill>
                  <a:srgbClr val="FF0000"/>
                </a:solidFill>
              </a:rPr>
              <a:t>发生误差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5985120" y="5779493"/>
            <a:ext cx="397545" cy="347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7947585" y="5800798"/>
            <a:ext cx="397545" cy="347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52" name="曲线连接符 151"/>
          <p:cNvCxnSpPr>
            <a:stCxn id="150" idx="2"/>
            <a:endCxn id="151" idx="2"/>
          </p:cNvCxnSpPr>
          <p:nvPr/>
        </p:nvCxnSpPr>
        <p:spPr>
          <a:xfrm rot="16200000" flipH="1">
            <a:off x="7154473" y="5156347"/>
            <a:ext cx="21305" cy="1962465"/>
          </a:xfrm>
          <a:prstGeom prst="curvedConnector3">
            <a:avLst>
              <a:gd name="adj1" fmla="val 1544407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7037434" y="636125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smtClean="0">
                <a:solidFill>
                  <a:srgbClr val="FF0000"/>
                </a:solidFill>
              </a:rPr>
              <a:t>发生误差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3477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/>
          <p:nvPr/>
        </p:nvSpPr>
        <p:spPr>
          <a:xfrm>
            <a:off x="4116087" y="2274995"/>
            <a:ext cx="864096" cy="7827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  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221463" y="3540818"/>
            <a:ext cx="758719" cy="7632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o</a:t>
            </a:r>
            <a:r>
              <a:rPr lang="en-US" altLang="zh-CN" smtClean="0">
                <a:solidFill>
                  <a:schemeClr val="tx1"/>
                </a:solidFill>
              </a:rPr>
              <a:t>  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52191" y="373949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自己吃 </a:t>
            </a:r>
            <a:r>
              <a:rPr lang="en-US" altLang="zh-CN" smtClean="0"/>
              <a:t>= 0.8</a:t>
            </a:r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052191" y="250379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拿去卖 </a:t>
            </a:r>
            <a:r>
              <a:rPr lang="en-US" altLang="zh-CN" smtClean="0"/>
              <a:t>= 0.2</a:t>
            </a:r>
            <a:endParaRPr lang="zh-CN" altLang="en-US"/>
          </a:p>
        </p:txBody>
      </p:sp>
      <p:cxnSp>
        <p:nvCxnSpPr>
          <p:cNvPr id="45" name="直接连接符 44"/>
          <p:cNvCxnSpPr>
            <a:stCxn id="27" idx="0"/>
            <a:endCxn id="27" idx="4"/>
          </p:cNvCxnSpPr>
          <p:nvPr/>
        </p:nvCxnSpPr>
        <p:spPr>
          <a:xfrm>
            <a:off x="4548135" y="2274995"/>
            <a:ext cx="0" cy="782796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28" idx="0"/>
            <a:endCxn id="28" idx="4"/>
          </p:cNvCxnSpPr>
          <p:nvPr/>
        </p:nvCxnSpPr>
        <p:spPr>
          <a:xfrm>
            <a:off x="4600823" y="3540818"/>
            <a:ext cx="0" cy="76325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456746" y="2253187"/>
            <a:ext cx="719653" cy="8518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30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21355" y="3614283"/>
            <a:ext cx="642942" cy="6429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0.8</a:t>
            </a:r>
            <a:endParaRPr lang="zh-CN" altLang="en-US" sz="1400">
              <a:solidFill>
                <a:schemeClr val="tx1"/>
              </a:solidFill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927760" y="2465030"/>
            <a:ext cx="1512168" cy="1699028"/>
            <a:chOff x="1547664" y="2204864"/>
            <a:chExt cx="1512168" cy="1699028"/>
          </a:xfrm>
        </p:grpSpPr>
        <p:sp>
          <p:nvSpPr>
            <p:cNvPr id="54" name="矩形 53"/>
            <p:cNvSpPr/>
            <p:nvPr/>
          </p:nvSpPr>
          <p:spPr>
            <a:xfrm>
              <a:off x="1547664" y="2204864"/>
              <a:ext cx="1512168" cy="16990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1763688" y="2298859"/>
              <a:ext cx="216024" cy="23055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1765131" y="2668191"/>
              <a:ext cx="216024" cy="23055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75366" y="3464581"/>
              <a:ext cx="216024" cy="23055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2626341" y="2301738"/>
              <a:ext cx="216024" cy="23055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2627784" y="2671070"/>
              <a:ext cx="216024" cy="23055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2638019" y="3467460"/>
              <a:ext cx="216024" cy="23055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62" name="直接连接符 61"/>
            <p:cNvCxnSpPr>
              <a:stCxn id="55" idx="6"/>
              <a:endCxn id="60" idx="1"/>
            </p:cNvCxnSpPr>
            <p:nvPr/>
          </p:nvCxnSpPr>
          <p:spPr>
            <a:xfrm>
              <a:off x="1979712" y="2414139"/>
              <a:ext cx="689943" cy="1087086"/>
            </a:xfrm>
            <a:prstGeom prst="line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55" idx="6"/>
              <a:endCxn id="59" idx="2"/>
            </p:cNvCxnSpPr>
            <p:nvPr/>
          </p:nvCxnSpPr>
          <p:spPr>
            <a:xfrm>
              <a:off x="1979712" y="2414139"/>
              <a:ext cx="648072" cy="372211"/>
            </a:xfrm>
            <a:prstGeom prst="line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55" idx="6"/>
              <a:endCxn id="58" idx="2"/>
            </p:cNvCxnSpPr>
            <p:nvPr/>
          </p:nvCxnSpPr>
          <p:spPr>
            <a:xfrm>
              <a:off x="1979712" y="2414139"/>
              <a:ext cx="646629" cy="2879"/>
            </a:xfrm>
            <a:prstGeom prst="line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56" idx="6"/>
              <a:endCxn id="58" idx="2"/>
            </p:cNvCxnSpPr>
            <p:nvPr/>
          </p:nvCxnSpPr>
          <p:spPr>
            <a:xfrm flipV="1">
              <a:off x="1981155" y="2417018"/>
              <a:ext cx="645186" cy="36645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6" idx="6"/>
              <a:endCxn id="59" idx="2"/>
            </p:cNvCxnSpPr>
            <p:nvPr/>
          </p:nvCxnSpPr>
          <p:spPr>
            <a:xfrm>
              <a:off x="1981155" y="2783471"/>
              <a:ext cx="646629" cy="287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57" idx="6"/>
            </p:cNvCxnSpPr>
            <p:nvPr/>
          </p:nvCxnSpPr>
          <p:spPr>
            <a:xfrm flipV="1">
              <a:off x="1991390" y="2461459"/>
              <a:ext cx="634951" cy="111840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stCxn id="56" idx="6"/>
              <a:endCxn id="60" idx="1"/>
            </p:cNvCxnSpPr>
            <p:nvPr/>
          </p:nvCxnSpPr>
          <p:spPr>
            <a:xfrm>
              <a:off x="1981155" y="2783471"/>
              <a:ext cx="688500" cy="71775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>
              <a:stCxn id="57" idx="6"/>
              <a:endCxn id="60" idx="1"/>
            </p:cNvCxnSpPr>
            <p:nvPr/>
          </p:nvCxnSpPr>
          <p:spPr>
            <a:xfrm flipV="1">
              <a:off x="1991390" y="3501225"/>
              <a:ext cx="678265" cy="7863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57" idx="6"/>
              <a:endCxn id="59" idx="2"/>
            </p:cNvCxnSpPr>
            <p:nvPr/>
          </p:nvCxnSpPr>
          <p:spPr>
            <a:xfrm flipV="1">
              <a:off x="1991390" y="2786350"/>
              <a:ext cx="636394" cy="79351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711696" y="2901629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…</a:t>
              </a:r>
              <a:endParaRPr lang="zh-CN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562671" y="292494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…</a:t>
              </a:r>
              <a:endParaRPr lang="zh-CN" altLang="en-US"/>
            </a:p>
          </p:txBody>
        </p:sp>
      </p:grpSp>
      <p:sp>
        <p:nvSpPr>
          <p:cNvPr id="88" name="右箭头 87"/>
          <p:cNvSpPr/>
          <p:nvPr/>
        </p:nvSpPr>
        <p:spPr>
          <a:xfrm>
            <a:off x="1392850" y="2666393"/>
            <a:ext cx="360040" cy="1233681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9" name="右箭头 88"/>
          <p:cNvSpPr/>
          <p:nvPr/>
        </p:nvSpPr>
        <p:spPr>
          <a:xfrm>
            <a:off x="3553090" y="2677184"/>
            <a:ext cx="360040" cy="1233681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90221" y="3795547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自己吃 </a:t>
            </a:r>
            <a:r>
              <a:rPr lang="en-US" altLang="zh-CN" smtClean="0"/>
              <a:t>= 0</a:t>
            </a:r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>
            <a:off x="6721442" y="2073632"/>
            <a:ext cx="0" cy="2592288"/>
          </a:xfrm>
          <a:prstGeom prst="line">
            <a:avLst/>
          </a:prstGeom>
          <a:ln w="63500">
            <a:solidFill>
              <a:srgbClr val="FF0000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936774" y="16617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推测结果</a:t>
            </a:r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7143921" y="1628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真实情况</a:t>
            </a:r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7052882" y="2534280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拿去卖 </a:t>
            </a:r>
            <a:r>
              <a:rPr lang="en-US" altLang="zh-CN" smtClean="0"/>
              <a:t>= 1</a:t>
            </a:r>
            <a:endParaRPr lang="zh-CN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323528" y="179929"/>
            <a:ext cx="7501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2.6</a:t>
            </a:r>
            <a:r>
              <a:rPr lang="zh-CN" altLang="en-US" sz="3200" smtClean="0"/>
              <a:t>、误差反向传播（</a:t>
            </a:r>
            <a:r>
              <a:rPr lang="en-US" altLang="zh-CN" sz="3200"/>
              <a:t>Back </a:t>
            </a:r>
            <a:r>
              <a:rPr lang="en-US" altLang="zh-CN" sz="3200" smtClean="0"/>
              <a:t>Propagation</a:t>
            </a:r>
            <a:r>
              <a:rPr lang="zh-CN" altLang="en-US" sz="3200" smtClean="0"/>
              <a:t>）</a:t>
            </a:r>
            <a:endParaRPr lang="zh-CN" altLang="en-US" sz="3200"/>
          </a:p>
        </p:txBody>
      </p:sp>
      <p:sp>
        <p:nvSpPr>
          <p:cNvPr id="97" name="TextBox 96"/>
          <p:cNvSpPr txBox="1"/>
          <p:nvPr/>
        </p:nvSpPr>
        <p:spPr>
          <a:xfrm>
            <a:off x="2359808" y="19318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模型</a:t>
            </a:r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5993911" y="3750442"/>
            <a:ext cx="397545" cy="347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956376" y="3795547"/>
            <a:ext cx="397545" cy="347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5993911" y="2512975"/>
            <a:ext cx="397545" cy="347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7956376" y="2534280"/>
            <a:ext cx="397545" cy="347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38" name="曲线连接符 137"/>
          <p:cNvCxnSpPr>
            <a:stCxn id="135" idx="2"/>
            <a:endCxn id="136" idx="2"/>
          </p:cNvCxnSpPr>
          <p:nvPr/>
        </p:nvCxnSpPr>
        <p:spPr>
          <a:xfrm rot="16200000" flipH="1">
            <a:off x="7163264" y="1889829"/>
            <a:ext cx="21305" cy="1962465"/>
          </a:xfrm>
          <a:prstGeom prst="curvedConnector3">
            <a:avLst>
              <a:gd name="adj1" fmla="val 1544407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曲线连接符 140"/>
          <p:cNvCxnSpPr>
            <a:stCxn id="133" idx="2"/>
            <a:endCxn id="134" idx="2"/>
          </p:cNvCxnSpPr>
          <p:nvPr/>
        </p:nvCxnSpPr>
        <p:spPr>
          <a:xfrm rot="16200000" flipH="1">
            <a:off x="7151364" y="3139196"/>
            <a:ext cx="45105" cy="1962465"/>
          </a:xfrm>
          <a:prstGeom prst="curvedConnector3">
            <a:avLst>
              <a:gd name="adj1" fmla="val 723776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6948264" y="43654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smtClean="0">
                <a:solidFill>
                  <a:srgbClr val="FF0000"/>
                </a:solidFill>
              </a:rPr>
              <a:t>发生误差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046225" y="309473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smtClean="0">
                <a:solidFill>
                  <a:srgbClr val="FF0000"/>
                </a:solidFill>
              </a:rPr>
              <a:t>发生误差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cxnSp>
        <p:nvCxnSpPr>
          <p:cNvPr id="3" name="肘形连接符 2"/>
          <p:cNvCxnSpPr>
            <a:stCxn id="144" idx="2"/>
            <a:endCxn id="54" idx="2"/>
          </p:cNvCxnSpPr>
          <p:nvPr/>
        </p:nvCxnSpPr>
        <p:spPr>
          <a:xfrm rot="5400000">
            <a:off x="4709966" y="1376393"/>
            <a:ext cx="761544" cy="4813787"/>
          </a:xfrm>
          <a:prstGeom prst="bentConnector3">
            <a:avLst>
              <a:gd name="adj1" fmla="val 211990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43833" y="5085184"/>
            <a:ext cx="5493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mtClean="0"/>
              <a:t>通知他，你必须调整权重，促使预测结果</a:t>
            </a:r>
            <a:endParaRPr lang="en-US" altLang="zh-CN" smtClean="0"/>
          </a:p>
          <a:p>
            <a:pPr algn="ctr"/>
            <a:r>
              <a:rPr lang="zh-CN" altLang="en-US" smtClean="0"/>
              <a:t>与真实情况接近。这里主要采用</a:t>
            </a:r>
            <a:r>
              <a:rPr lang="zh-CN" altLang="en-US" b="1" smtClean="0">
                <a:solidFill>
                  <a:srgbClr val="FF0000"/>
                </a:solidFill>
              </a:rPr>
              <a:t>负梯度方向</a:t>
            </a:r>
            <a:r>
              <a:rPr lang="zh-CN" altLang="en-US" smtClean="0"/>
              <a:t>更新权重</a:t>
            </a:r>
            <a:endParaRPr lang="en-US" altLang="zh-CN" smtClean="0"/>
          </a:p>
          <a:p>
            <a:pPr algn="ctr"/>
            <a:r>
              <a:rPr lang="zh-CN" altLang="en-US" smtClean="0"/>
              <a:t>算法名称即</a:t>
            </a:r>
            <a:r>
              <a:rPr lang="en-US" altLang="zh-CN" smtClean="0"/>
              <a:t>BP</a:t>
            </a:r>
            <a:r>
              <a:rPr lang="zh-CN" altLang="en-US" smtClean="0"/>
              <a:t>算法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36030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28414" y="1717157"/>
            <a:ext cx="1512168" cy="1699028"/>
            <a:chOff x="1547664" y="2204864"/>
            <a:chExt cx="1512168" cy="1699028"/>
          </a:xfrm>
        </p:grpSpPr>
        <p:sp>
          <p:nvSpPr>
            <p:cNvPr id="3" name="矩形 2"/>
            <p:cNvSpPr/>
            <p:nvPr/>
          </p:nvSpPr>
          <p:spPr>
            <a:xfrm>
              <a:off x="1547664" y="2204864"/>
              <a:ext cx="1512168" cy="1699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763688" y="2298859"/>
              <a:ext cx="216024" cy="2305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765131" y="2668191"/>
              <a:ext cx="216024" cy="2305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775366" y="3464581"/>
              <a:ext cx="216024" cy="2305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626341" y="2301738"/>
              <a:ext cx="216024" cy="2305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627784" y="2671070"/>
              <a:ext cx="216024" cy="2305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38019" y="3467460"/>
              <a:ext cx="216024" cy="2305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0" name="直接连接符 9"/>
            <p:cNvCxnSpPr>
              <a:stCxn id="4" idx="6"/>
              <a:endCxn id="9" idx="1"/>
            </p:cNvCxnSpPr>
            <p:nvPr/>
          </p:nvCxnSpPr>
          <p:spPr>
            <a:xfrm>
              <a:off x="1979712" y="2414139"/>
              <a:ext cx="689943" cy="1087086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4" idx="6"/>
              <a:endCxn id="8" idx="2"/>
            </p:cNvCxnSpPr>
            <p:nvPr/>
          </p:nvCxnSpPr>
          <p:spPr>
            <a:xfrm>
              <a:off x="1979712" y="2414139"/>
              <a:ext cx="648072" cy="372211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4" idx="6"/>
              <a:endCxn id="7" idx="2"/>
            </p:cNvCxnSpPr>
            <p:nvPr/>
          </p:nvCxnSpPr>
          <p:spPr>
            <a:xfrm>
              <a:off x="1979712" y="2414139"/>
              <a:ext cx="646629" cy="2879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6"/>
              <a:endCxn id="7" idx="2"/>
            </p:cNvCxnSpPr>
            <p:nvPr/>
          </p:nvCxnSpPr>
          <p:spPr>
            <a:xfrm flipV="1">
              <a:off x="1981155" y="2417018"/>
              <a:ext cx="645186" cy="3664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5" idx="6"/>
              <a:endCxn id="8" idx="2"/>
            </p:cNvCxnSpPr>
            <p:nvPr/>
          </p:nvCxnSpPr>
          <p:spPr>
            <a:xfrm>
              <a:off x="1981155" y="2783471"/>
              <a:ext cx="646629" cy="287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6"/>
            </p:cNvCxnSpPr>
            <p:nvPr/>
          </p:nvCxnSpPr>
          <p:spPr>
            <a:xfrm flipV="1">
              <a:off x="1991390" y="2461459"/>
              <a:ext cx="634951" cy="111840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6"/>
              <a:endCxn id="9" idx="1"/>
            </p:cNvCxnSpPr>
            <p:nvPr/>
          </p:nvCxnSpPr>
          <p:spPr>
            <a:xfrm>
              <a:off x="1981155" y="2783471"/>
              <a:ext cx="688500" cy="7177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6" idx="6"/>
              <a:endCxn id="9" idx="1"/>
            </p:cNvCxnSpPr>
            <p:nvPr/>
          </p:nvCxnSpPr>
          <p:spPr>
            <a:xfrm flipV="1">
              <a:off x="1991390" y="3501225"/>
              <a:ext cx="678265" cy="786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6" idx="6"/>
              <a:endCxn id="8" idx="2"/>
            </p:cNvCxnSpPr>
            <p:nvPr/>
          </p:nvCxnSpPr>
          <p:spPr>
            <a:xfrm flipV="1">
              <a:off x="1991390" y="2786350"/>
              <a:ext cx="636394" cy="7935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11696" y="2901629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…</a:t>
              </a: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62671" y="2924944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…</a:t>
              </a:r>
              <a:endParaRPr lang="zh-CN" altLang="en-US"/>
            </a:p>
          </p:txBody>
        </p:sp>
      </p:grpSp>
      <p:sp>
        <p:nvSpPr>
          <p:cNvPr id="21" name="右箭头 20"/>
          <p:cNvSpPr/>
          <p:nvPr/>
        </p:nvSpPr>
        <p:spPr>
          <a:xfrm>
            <a:off x="3193504" y="1918520"/>
            <a:ext cx="360040" cy="1233681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5353744" y="1929311"/>
            <a:ext cx="360040" cy="1233681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484222" y="2205181"/>
            <a:ext cx="432048" cy="601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x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940606" y="2245457"/>
            <a:ext cx="432048" cy="601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y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3528" y="179929"/>
            <a:ext cx="4398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2.7</a:t>
            </a:r>
            <a:r>
              <a:rPr lang="zh-CN" altLang="en-US" sz="3200" smtClean="0"/>
              <a:t>、关于误差反向传播</a:t>
            </a:r>
            <a:endParaRPr lang="zh-CN" altLang="en-US" sz="3200"/>
          </a:p>
        </p:txBody>
      </p:sp>
      <p:sp>
        <p:nvSpPr>
          <p:cNvPr id="26" name="TextBox 25"/>
          <p:cNvSpPr txBox="1"/>
          <p:nvPr/>
        </p:nvSpPr>
        <p:spPr>
          <a:xfrm>
            <a:off x="1259633" y="3890695"/>
            <a:ext cx="6912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如果我们把</a:t>
            </a:r>
            <a:r>
              <a:rPr lang="en-US" altLang="zh-CN" smtClean="0"/>
              <a:t>x</a:t>
            </a:r>
            <a:r>
              <a:rPr lang="zh-CN" altLang="en-US" smtClean="0"/>
              <a:t>丢到网络中，得到</a:t>
            </a:r>
            <a:r>
              <a:rPr lang="en-US" altLang="zh-CN" smtClean="0"/>
              <a:t>y</a:t>
            </a:r>
            <a:r>
              <a:rPr lang="zh-CN" altLang="en-US" smtClean="0"/>
              <a:t>，写成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含义是，</a:t>
            </a:r>
            <a:r>
              <a:rPr lang="en-US" altLang="zh-CN"/>
              <a:t>x</a:t>
            </a:r>
            <a:r>
              <a:rPr lang="zh-CN" altLang="en-US" smtClean="0"/>
              <a:t>经过了</a:t>
            </a:r>
            <a:r>
              <a:rPr lang="en-US" altLang="zh-CN" smtClean="0"/>
              <a:t>h</a:t>
            </a:r>
            <a:r>
              <a:rPr lang="zh-CN" altLang="en-US" smtClean="0"/>
              <a:t>函数映射为</a:t>
            </a:r>
            <a:r>
              <a:rPr lang="en-US" altLang="zh-CN" smtClean="0"/>
              <a:t>y</a:t>
            </a:r>
            <a:r>
              <a:rPr lang="zh-CN" altLang="en-US" smtClean="0"/>
              <a:t>，其中的</a:t>
            </a:r>
            <a:r>
              <a:rPr lang="en-US" altLang="zh-CN" smtClean="0"/>
              <a:t>h</a:t>
            </a:r>
            <a:r>
              <a:rPr lang="zh-CN" altLang="en-US" smtClean="0"/>
              <a:t>函数包含了权重     ，而</a:t>
            </a:r>
            <a:r>
              <a:rPr lang="en-US" altLang="zh-CN" smtClean="0"/>
              <a:t>x</a:t>
            </a:r>
          </a:p>
          <a:p>
            <a:endParaRPr lang="en-US" altLang="zh-CN"/>
          </a:p>
          <a:p>
            <a:r>
              <a:rPr lang="zh-CN" altLang="en-US" smtClean="0"/>
              <a:t>对应的真实值为</a:t>
            </a:r>
            <a:r>
              <a:rPr lang="en-US" altLang="zh-CN" smtClean="0"/>
              <a:t>t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470" y="3861048"/>
            <a:ext cx="15240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277" y="4471294"/>
            <a:ext cx="257027" cy="300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椭圆 28"/>
          <p:cNvSpPr/>
          <p:nvPr/>
        </p:nvSpPr>
        <p:spPr>
          <a:xfrm>
            <a:off x="6848110" y="2234666"/>
            <a:ext cx="432048" cy="601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t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6604023" y="1209731"/>
            <a:ext cx="0" cy="2592288"/>
          </a:xfrm>
          <a:prstGeom prst="line">
            <a:avLst/>
          </a:prstGeom>
          <a:ln w="63500">
            <a:solidFill>
              <a:srgbClr val="FF0000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38308" y="12124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推测结果</a:t>
            </a:r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604023" y="12124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真实情况</a:t>
            </a:r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59632" y="5517232"/>
            <a:ext cx="717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我们定义误差度量方式，这里采用均方误差（</a:t>
            </a:r>
            <a:r>
              <a:rPr lang="en-US" altLang="zh-CN" smtClean="0"/>
              <a:t>Mean Squared Error</a:t>
            </a:r>
            <a:r>
              <a:rPr lang="zh-CN" altLang="en-US" smtClean="0"/>
              <a:t>）：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990" y="5877272"/>
            <a:ext cx="49053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0" y="6597352"/>
            <a:ext cx="3570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>
                <a:solidFill>
                  <a:srgbClr val="FF0000"/>
                </a:solidFill>
              </a:rPr>
              <a:t>分类问题，二元交叉熵更合适，这里为了简化举例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428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img2.baidu.com/image_search/src=http%3A%2F%2Foscimg.oschina.net%2Foscnet%2F795aa2f06349eb0b575d9fc4858b93467a3.png&amp;refer=http%3A%2F%2Foscimg.oschina.net&amp;app=2002&amp;size=f9999,10000&amp;q=a80&amp;n=0&amp;g=0n&amp;fmt=jpeg?sec=1630756766&amp;t=eed1873f97b62d81e927efd4a66989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4" y="987742"/>
            <a:ext cx="9108504" cy="47219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1740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79929"/>
            <a:ext cx="4398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2.8</a:t>
            </a:r>
            <a:r>
              <a:rPr lang="zh-CN" altLang="en-US" sz="3200" smtClean="0"/>
              <a:t>、关于</a:t>
            </a:r>
            <a:r>
              <a:rPr lang="zh-CN" altLang="en-US" sz="3200"/>
              <a:t>误差</a:t>
            </a:r>
            <a:r>
              <a:rPr lang="zh-CN" altLang="en-US" sz="3200" smtClean="0"/>
              <a:t>反向传播</a:t>
            </a:r>
            <a:endParaRPr lang="zh-CN" altLang="en-US" sz="320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30099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980728"/>
            <a:ext cx="76328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由于样本</a:t>
            </a:r>
            <a:r>
              <a:rPr lang="en-US" altLang="zh-CN" smtClean="0"/>
              <a:t>x</a:t>
            </a:r>
            <a:r>
              <a:rPr lang="zh-CN" altLang="en-US" smtClean="0"/>
              <a:t>和真值</a:t>
            </a:r>
            <a:r>
              <a:rPr lang="en-US" altLang="zh-CN" smtClean="0"/>
              <a:t>t</a:t>
            </a:r>
            <a:r>
              <a:rPr lang="zh-CN" altLang="en-US" smtClean="0"/>
              <a:t>，是采集来的数据，已知的，我们假定这两项是固定的。</a:t>
            </a:r>
            <a:endParaRPr lang="en-US" altLang="zh-CN" smtClean="0"/>
          </a:p>
          <a:p>
            <a:r>
              <a:rPr lang="zh-CN" altLang="en-US" smtClean="0"/>
              <a:t>那么问题在于，当     取什么值的时候，   最小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试想一下，   最小是</a:t>
            </a:r>
            <a:r>
              <a:rPr lang="en-US" altLang="zh-CN" smtClean="0"/>
              <a:t>0</a:t>
            </a:r>
            <a:r>
              <a:rPr lang="zh-CN" altLang="en-US" smtClean="0"/>
              <a:t>，如果为</a:t>
            </a:r>
            <a:r>
              <a:rPr lang="en-US" altLang="zh-CN" smtClean="0"/>
              <a:t>0</a:t>
            </a:r>
            <a:r>
              <a:rPr lang="zh-CN" altLang="en-US" smtClean="0"/>
              <a:t>意味着给定样本</a:t>
            </a:r>
            <a:r>
              <a:rPr lang="en-US" altLang="zh-CN" smtClean="0"/>
              <a:t>x</a:t>
            </a:r>
            <a:r>
              <a:rPr lang="zh-CN" altLang="en-US" smtClean="0"/>
              <a:t>，通过模型                   </a:t>
            </a:r>
            <a:endParaRPr lang="en-US" altLang="zh-CN" smtClean="0"/>
          </a:p>
          <a:p>
            <a:r>
              <a:rPr lang="zh-CN" altLang="en-US" smtClean="0"/>
              <a:t>推理预测的结果，和你期望的结果完全一致，我们认为模型学习到了从数据到结果的映射。我们就可以用新数据拿去做推理，解决特定任务。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重点：</a:t>
            </a:r>
            <a:r>
              <a:rPr lang="zh-CN" altLang="en-US" b="1" smtClean="0">
                <a:solidFill>
                  <a:srgbClr val="FF0000"/>
                </a:solidFill>
              </a:rPr>
              <a:t>这里描述的就是函数最优化</a:t>
            </a:r>
            <a:r>
              <a:rPr lang="en-US" altLang="zh-CN" b="1" smtClean="0">
                <a:solidFill>
                  <a:srgbClr val="FF0000"/>
                </a:solidFill>
              </a:rPr>
              <a:t>/</a:t>
            </a:r>
            <a:r>
              <a:rPr lang="zh-CN" altLang="en-US" b="1" smtClean="0">
                <a:solidFill>
                  <a:srgbClr val="FF0000"/>
                </a:solidFill>
              </a:rPr>
              <a:t>最小化问题。整个神经网络就是在找函数（网络</a:t>
            </a:r>
            <a:r>
              <a:rPr lang="en-US" altLang="zh-CN" b="1" smtClean="0">
                <a:solidFill>
                  <a:srgbClr val="FF0000"/>
                </a:solidFill>
              </a:rPr>
              <a:t>/</a:t>
            </a:r>
            <a:r>
              <a:rPr lang="zh-CN" altLang="en-US" b="1" smtClean="0">
                <a:solidFill>
                  <a:srgbClr val="FF0000"/>
                </a:solidFill>
              </a:rPr>
              <a:t>模型）的全局最小值。谁找的快谁厉害。</a:t>
            </a:r>
            <a:endParaRPr lang="en-US" altLang="zh-CN" b="1" smtClean="0">
              <a:solidFill>
                <a:srgbClr val="FF0000"/>
              </a:solidFill>
            </a:endParaRPr>
          </a:p>
          <a:p>
            <a:endParaRPr lang="en-US" altLang="zh-CN" b="1">
              <a:solidFill>
                <a:srgbClr val="FF0000"/>
              </a:solidFill>
            </a:endParaRPr>
          </a:p>
          <a:p>
            <a:r>
              <a:rPr lang="en-US" altLang="zh-CN" smtClean="0"/>
              <a:t>BP</a:t>
            </a:r>
            <a:r>
              <a:rPr lang="zh-CN" altLang="en-US" smtClean="0"/>
              <a:t>告诉我们，你可以用</a:t>
            </a:r>
            <a:r>
              <a:rPr lang="zh-CN" altLang="en-US" b="1" smtClean="0">
                <a:solidFill>
                  <a:srgbClr val="FF0000"/>
                </a:solidFill>
              </a:rPr>
              <a:t>负梯度方向</a:t>
            </a:r>
            <a:r>
              <a:rPr lang="zh-CN" altLang="en-US" smtClean="0"/>
              <a:t>迭代更新，就能一步一步找到极小值</a:t>
            </a:r>
            <a:endParaRPr lang="en-US" altLang="zh-CN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5" y="1303893"/>
            <a:ext cx="216024" cy="30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84159"/>
            <a:ext cx="2762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601" y="2929533"/>
            <a:ext cx="2762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660" y="2907360"/>
            <a:ext cx="668660" cy="315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437638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79929"/>
            <a:ext cx="4398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2.9</a:t>
            </a:r>
            <a:r>
              <a:rPr lang="zh-CN" altLang="en-US" sz="3200" smtClean="0"/>
              <a:t>、关于</a:t>
            </a:r>
            <a:r>
              <a:rPr lang="zh-CN" altLang="en-US" sz="3200"/>
              <a:t>误差</a:t>
            </a:r>
            <a:r>
              <a:rPr lang="zh-CN" altLang="en-US" sz="3200" smtClean="0"/>
              <a:t>反向传播</a:t>
            </a:r>
            <a:endParaRPr lang="zh-CN" altLang="en-US" sz="3200"/>
          </a:p>
        </p:txBody>
      </p:sp>
      <p:sp>
        <p:nvSpPr>
          <p:cNvPr id="3" name="TextBox 2"/>
          <p:cNvSpPr txBox="1"/>
          <p:nvPr/>
        </p:nvSpPr>
        <p:spPr>
          <a:xfrm>
            <a:off x="500063" y="1052736"/>
            <a:ext cx="79603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例如，我们假设</a:t>
            </a:r>
            <a:r>
              <a:rPr lang="en-US" altLang="zh-CN" smtClean="0"/>
              <a:t>f</a:t>
            </a:r>
            <a:r>
              <a:rPr lang="zh-CN" altLang="en-US" smtClean="0"/>
              <a:t>函数如下定义：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r>
              <a:rPr lang="zh-CN" altLang="en-US"/>
              <a:t>刚</a:t>
            </a:r>
            <a:r>
              <a:rPr lang="zh-CN" altLang="en-US" smtClean="0"/>
              <a:t>开始的时候，    取值为随机值例如</a:t>
            </a:r>
            <a:r>
              <a:rPr lang="en-US" altLang="zh-CN" smtClean="0"/>
              <a:t>2</a:t>
            </a:r>
            <a:r>
              <a:rPr lang="zh-CN" altLang="en-US" smtClean="0"/>
              <a:t>，请问，    应该</a:t>
            </a:r>
            <a:r>
              <a:rPr lang="en-US" altLang="zh-CN" smtClean="0"/>
              <a:t>+</a:t>
            </a:r>
            <a:r>
              <a:rPr lang="zh-CN" altLang="en-US" smtClean="0"/>
              <a:t>多少或者</a:t>
            </a:r>
            <a:r>
              <a:rPr lang="en-US" altLang="zh-CN" smtClean="0"/>
              <a:t>-</a:t>
            </a:r>
            <a:r>
              <a:rPr lang="zh-CN" altLang="en-US" smtClean="0"/>
              <a:t>多少，使得</a:t>
            </a:r>
            <a:endParaRPr lang="en-US" altLang="zh-CN" smtClean="0"/>
          </a:p>
          <a:p>
            <a:r>
              <a:rPr lang="zh-CN" altLang="en-US" smtClean="0"/>
              <a:t>更接近最小值</a:t>
            </a:r>
            <a:endParaRPr lang="en-US" altLang="zh-CN" smtClean="0"/>
          </a:p>
          <a:p>
            <a:r>
              <a:rPr lang="zh-CN" altLang="en-US"/>
              <a:t>很</a:t>
            </a:r>
            <a:r>
              <a:rPr lang="zh-CN" altLang="en-US" smtClean="0"/>
              <a:t>直观，觉得取</a:t>
            </a:r>
            <a:r>
              <a:rPr lang="en-US" altLang="zh-CN" smtClean="0"/>
              <a:t>5</a:t>
            </a:r>
            <a:r>
              <a:rPr lang="zh-CN" altLang="en-US" smtClean="0"/>
              <a:t>最小所以</a:t>
            </a:r>
            <a:r>
              <a:rPr lang="en-US" altLang="zh-CN" smtClean="0"/>
              <a:t>+3</a:t>
            </a:r>
            <a:r>
              <a:rPr lang="zh-CN" altLang="en-US" smtClean="0"/>
              <a:t>。但是当</a:t>
            </a:r>
            <a:r>
              <a:rPr lang="en-US" altLang="zh-CN" smtClean="0"/>
              <a:t>f</a:t>
            </a:r>
            <a:r>
              <a:rPr lang="zh-CN" altLang="en-US" smtClean="0"/>
              <a:t>函数非常复杂，并且自变量非常多时，即很多个     时，</a:t>
            </a:r>
            <a:r>
              <a:rPr lang="zh-CN" altLang="en-US" b="1" smtClean="0">
                <a:solidFill>
                  <a:srgbClr val="FF0000"/>
                </a:solidFill>
              </a:rPr>
              <a:t>如何有一个通用且固定的做法，找到</a:t>
            </a:r>
            <a:r>
              <a:rPr lang="en-US" altLang="zh-CN" b="1" smtClean="0">
                <a:solidFill>
                  <a:srgbClr val="FF0000"/>
                </a:solidFill>
              </a:rPr>
              <a:t>f</a:t>
            </a:r>
            <a:r>
              <a:rPr lang="zh-CN" altLang="en-US" b="1" smtClean="0">
                <a:solidFill>
                  <a:srgbClr val="FF0000"/>
                </a:solidFill>
              </a:rPr>
              <a:t>函数的最小值？</a:t>
            </a:r>
            <a:endParaRPr lang="en-US" altLang="zh-CN" b="1" smtClean="0">
              <a:solidFill>
                <a:srgbClr val="FF0000"/>
              </a:solidFill>
            </a:endParaRPr>
          </a:p>
          <a:p>
            <a:endParaRPr lang="en-US" altLang="zh-CN"/>
          </a:p>
          <a:p>
            <a:r>
              <a:rPr lang="zh-CN" altLang="en-US" smtClean="0"/>
              <a:t>前面我们的</a:t>
            </a:r>
            <a:r>
              <a:rPr lang="en-US" altLang="zh-CN" smtClean="0"/>
              <a:t>3</a:t>
            </a:r>
            <a:r>
              <a:rPr lang="zh-CN" altLang="en-US" smtClean="0"/>
              <a:t>层结构加</a:t>
            </a:r>
            <a:r>
              <a:rPr lang="en-US" altLang="zh-CN" smtClean="0"/>
              <a:t>MSE</a:t>
            </a:r>
            <a:r>
              <a:rPr lang="zh-CN" altLang="en-US" smtClean="0"/>
              <a:t>，就是一个很复杂和很多自变量的</a:t>
            </a:r>
            <a:r>
              <a:rPr lang="en-US" altLang="zh-CN"/>
              <a:t>f</a:t>
            </a:r>
            <a:r>
              <a:rPr lang="zh-CN" altLang="en-US" smtClean="0"/>
              <a:t>函数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例如下面的</a:t>
            </a:r>
            <a:r>
              <a:rPr lang="en-US" altLang="zh-CN" smtClean="0"/>
              <a:t>f</a:t>
            </a:r>
            <a:r>
              <a:rPr lang="zh-CN" altLang="en-US" smtClean="0"/>
              <a:t>函数，具有</a:t>
            </a:r>
            <a:r>
              <a:rPr lang="en-US" altLang="zh-CN" smtClean="0"/>
              <a:t>2</a:t>
            </a:r>
            <a:r>
              <a:rPr lang="zh-CN" altLang="en-US" smtClean="0"/>
              <a:t>个      时，该如何取值使得结果      最小？</a:t>
            </a:r>
            <a:endParaRPr lang="en-US" altLang="zh-CN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148466"/>
            <a:ext cx="2190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24" y="1460773"/>
            <a:ext cx="35718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86" y="2148466"/>
            <a:ext cx="2190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632" y="2148466"/>
            <a:ext cx="3048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653" y="3005744"/>
            <a:ext cx="2190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024" y="4075162"/>
            <a:ext cx="2190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24" y="4509095"/>
            <a:ext cx="64198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616" y="4075162"/>
            <a:ext cx="3048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6372036"/>
            <a:ext cx="549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注意，因为</a:t>
            </a:r>
            <a:r>
              <a:rPr lang="en-US" altLang="zh-CN" smtClean="0"/>
              <a:t>2</a:t>
            </a:r>
            <a:r>
              <a:rPr lang="zh-CN" altLang="en-US" smtClean="0"/>
              <a:t>个参数，所以给了</a:t>
            </a:r>
            <a:r>
              <a:rPr lang="en-US" altLang="zh-CN" smtClean="0"/>
              <a:t>2</a:t>
            </a:r>
            <a:r>
              <a:rPr lang="zh-CN" altLang="en-US" smtClean="0"/>
              <a:t>个样本列了两行公式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04160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75" y="980728"/>
            <a:ext cx="35718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179929"/>
            <a:ext cx="4607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2.10</a:t>
            </a:r>
            <a:r>
              <a:rPr lang="zh-CN" altLang="en-US" sz="3200" smtClean="0"/>
              <a:t>、关于</a:t>
            </a:r>
            <a:r>
              <a:rPr lang="zh-CN" altLang="en-US" sz="3200"/>
              <a:t>误差</a:t>
            </a:r>
            <a:r>
              <a:rPr lang="zh-CN" altLang="en-US" sz="3200" smtClean="0"/>
              <a:t>反向传播</a:t>
            </a:r>
            <a:endParaRPr lang="zh-CN" altLang="en-US" sz="3200"/>
          </a:p>
        </p:txBody>
      </p:sp>
      <p:sp>
        <p:nvSpPr>
          <p:cNvPr id="4" name="TextBox 3"/>
          <p:cNvSpPr txBox="1"/>
          <p:nvPr/>
        </p:nvSpPr>
        <p:spPr>
          <a:xfrm>
            <a:off x="179512" y="1988840"/>
            <a:ext cx="31683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通过右图，我们知道当      在</a:t>
            </a:r>
            <a:endParaRPr lang="en-US" altLang="zh-CN" smtClean="0"/>
          </a:p>
          <a:p>
            <a:r>
              <a:rPr lang="zh-CN" altLang="en-US" smtClean="0"/>
              <a:t>位置时，应该往负方向走可以到最小值</a:t>
            </a:r>
            <a:endParaRPr lang="en-US" altLang="zh-CN" smtClean="0"/>
          </a:p>
          <a:p>
            <a:r>
              <a:rPr lang="zh-CN" altLang="en-US" smtClean="0"/>
              <a:t>同理，当     在      时，往正方向走可以到最小值</a:t>
            </a:r>
            <a:endParaRPr lang="en-US" altLang="zh-CN"/>
          </a:p>
          <a:p>
            <a:endParaRPr lang="en-US" altLang="zh-CN" smtClean="0"/>
          </a:p>
          <a:p>
            <a:r>
              <a:rPr lang="zh-CN" altLang="en-US" smtClean="0"/>
              <a:t>当     在任意位置时，谁告诉我们</a:t>
            </a:r>
            <a:r>
              <a:rPr lang="zh-CN" altLang="en-US" b="1" smtClean="0">
                <a:solidFill>
                  <a:srgbClr val="FF0000"/>
                </a:solidFill>
              </a:rPr>
              <a:t>方向</a:t>
            </a:r>
            <a:r>
              <a:rPr lang="en-US" altLang="zh-CN" b="1" smtClean="0">
                <a:solidFill>
                  <a:srgbClr val="FF0000"/>
                </a:solidFill>
              </a:rPr>
              <a:t>(</a:t>
            </a:r>
            <a:r>
              <a:rPr lang="zh-CN" altLang="en-US" b="1" smtClean="0">
                <a:solidFill>
                  <a:srgbClr val="FF0000"/>
                </a:solidFill>
              </a:rPr>
              <a:t>正负</a:t>
            </a:r>
            <a:r>
              <a:rPr lang="en-US" altLang="zh-CN" b="1" smtClean="0">
                <a:solidFill>
                  <a:srgbClr val="FF0000"/>
                </a:solidFill>
              </a:rPr>
              <a:t>)</a:t>
            </a:r>
            <a:r>
              <a:rPr lang="zh-CN" altLang="en-US" smtClean="0"/>
              <a:t>和</a:t>
            </a:r>
            <a:r>
              <a:rPr lang="zh-CN" altLang="en-US" b="1" smtClean="0">
                <a:solidFill>
                  <a:srgbClr val="FF0000"/>
                </a:solidFill>
              </a:rPr>
              <a:t>步长</a:t>
            </a:r>
            <a:r>
              <a:rPr lang="en-US" altLang="zh-CN" b="1" smtClean="0">
                <a:solidFill>
                  <a:srgbClr val="FF0000"/>
                </a:solidFill>
              </a:rPr>
              <a:t>(</a:t>
            </a:r>
            <a:r>
              <a:rPr lang="zh-CN" altLang="en-US" b="1" smtClean="0">
                <a:solidFill>
                  <a:srgbClr val="FF0000"/>
                </a:solidFill>
              </a:rPr>
              <a:t>大小</a:t>
            </a:r>
            <a:r>
              <a:rPr lang="en-US" altLang="zh-CN" b="1" smtClean="0">
                <a:solidFill>
                  <a:srgbClr val="FF0000"/>
                </a:solidFill>
              </a:rPr>
              <a:t>)</a:t>
            </a:r>
          </a:p>
          <a:p>
            <a:endParaRPr lang="en-US" altLang="zh-CN" b="1">
              <a:solidFill>
                <a:srgbClr val="FF0000"/>
              </a:solidFill>
            </a:endParaRPr>
          </a:p>
          <a:p>
            <a:r>
              <a:rPr lang="zh-CN" altLang="en-US" smtClean="0"/>
              <a:t>结论：</a:t>
            </a:r>
            <a:endParaRPr lang="en-US" altLang="zh-CN" smtClean="0"/>
          </a:p>
          <a:p>
            <a:r>
              <a:rPr lang="zh-CN" altLang="en-US" smtClean="0"/>
              <a:t>方向</a:t>
            </a:r>
            <a:r>
              <a:rPr lang="en-US" altLang="zh-CN" smtClean="0"/>
              <a:t>=</a:t>
            </a:r>
            <a:r>
              <a:rPr lang="zh-CN" altLang="en-US" smtClean="0"/>
              <a:t>负梯度方向</a:t>
            </a:r>
            <a:endParaRPr lang="en-US" altLang="zh-CN" smtClean="0"/>
          </a:p>
          <a:p>
            <a:r>
              <a:rPr lang="zh-CN" altLang="en-US" smtClean="0"/>
              <a:t>步长</a:t>
            </a:r>
            <a:r>
              <a:rPr lang="en-US" altLang="zh-CN" smtClean="0"/>
              <a:t>=</a:t>
            </a:r>
            <a:r>
              <a:rPr lang="zh-CN" altLang="en-US" smtClean="0"/>
              <a:t>适当的很小的步长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即，每次更新是：</a:t>
            </a:r>
            <a:endParaRPr lang="en-US" altLang="zh-CN" smtClean="0"/>
          </a:p>
          <a:p>
            <a:endParaRPr lang="en-US" altLang="zh-CN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707" y="2019777"/>
            <a:ext cx="302698" cy="33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988840"/>
            <a:ext cx="216024" cy="32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757" y="2815648"/>
            <a:ext cx="216024" cy="32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815648"/>
            <a:ext cx="288032" cy="327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84" y="3645024"/>
            <a:ext cx="216024" cy="32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39" y="6066131"/>
            <a:ext cx="31337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03017" y="6054320"/>
            <a:ext cx="5061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smtClean="0">
                <a:solidFill>
                  <a:srgbClr val="FF0000"/>
                </a:solidFill>
              </a:rPr>
              <a:t>为什么是适当的很小步长，因为梯度方向告诉我们函数上升最快的方向，但是并没有人告诉我们，距离最小值有多远，那么我们只能走很小的一步。然后再看看梯度方向，继续走很小一步。多次迭代后，找到最小值。</a:t>
            </a:r>
            <a:endParaRPr lang="en-US" altLang="zh-CN" sz="1100" b="1" smtClean="0">
              <a:solidFill>
                <a:srgbClr val="FF0000"/>
              </a:solidFill>
            </a:endParaRPr>
          </a:p>
          <a:p>
            <a:r>
              <a:rPr lang="zh-CN" altLang="en-US" sz="1100" b="1" smtClean="0">
                <a:solidFill>
                  <a:srgbClr val="FF0000"/>
                </a:solidFill>
              </a:rPr>
              <a:t>如果步长太大，其结果是在中间震荡，无法收敛。所以是超参数，经验值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011850"/>
            <a:ext cx="5070039" cy="496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椭圆 6"/>
          <p:cNvSpPr/>
          <p:nvPr/>
        </p:nvSpPr>
        <p:spPr>
          <a:xfrm>
            <a:off x="1979712" y="6236157"/>
            <a:ext cx="360040" cy="361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7824" y="55892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学习率</a:t>
            </a:r>
            <a:endParaRPr lang="zh-CN" altLang="en-US"/>
          </a:p>
        </p:txBody>
      </p:sp>
      <p:cxnSp>
        <p:nvCxnSpPr>
          <p:cNvPr id="13" name="肘形连接符 12"/>
          <p:cNvCxnSpPr>
            <a:stCxn id="7" idx="0"/>
            <a:endCxn id="8" idx="1"/>
          </p:cNvCxnSpPr>
          <p:nvPr/>
        </p:nvCxnSpPr>
        <p:spPr>
          <a:xfrm rot="5400000" flipH="1" flipV="1">
            <a:off x="2342653" y="5590986"/>
            <a:ext cx="462251" cy="828092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59192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3372" y="2285992"/>
            <a:ext cx="49346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mtClean="0"/>
              <a:t>第三节</a:t>
            </a:r>
            <a:endParaRPr lang="en-US" altLang="zh-CN" sz="4800" b="1" smtClean="0"/>
          </a:p>
          <a:p>
            <a:pPr algn="ctr"/>
            <a:endParaRPr lang="en-US" altLang="zh-CN" sz="3600" b="1" smtClean="0"/>
          </a:p>
          <a:p>
            <a:pPr algn="ctr"/>
            <a:r>
              <a:rPr lang="zh-CN" altLang="en-US" sz="3600" smtClean="0"/>
              <a:t>矩阵求导的推导和结论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62" y="3425387"/>
            <a:ext cx="325755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441403"/>
            <a:ext cx="1936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3.1</a:t>
            </a:r>
            <a:r>
              <a:rPr lang="zh-CN" altLang="en-US" sz="3200" smtClean="0"/>
              <a:t>、导数</a:t>
            </a:r>
            <a:endParaRPr lang="zh-CN" altLang="en-US" sz="3200"/>
          </a:p>
        </p:txBody>
      </p:sp>
      <p:sp>
        <p:nvSpPr>
          <p:cNvPr id="3" name="TextBox 2"/>
          <p:cNvSpPr txBox="1"/>
          <p:nvPr/>
        </p:nvSpPr>
        <p:spPr>
          <a:xfrm>
            <a:off x="436319" y="1238771"/>
            <a:ext cx="76466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导数定义为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这里边：给定</a:t>
            </a:r>
            <a:r>
              <a:rPr lang="en-US" altLang="zh-CN" smtClean="0"/>
              <a:t>y = f(x)</a:t>
            </a:r>
            <a:r>
              <a:rPr lang="zh-CN" altLang="en-US" smtClean="0"/>
              <a:t>，定义         为一个极小值（总之非常小，但是大于</a:t>
            </a:r>
            <a:r>
              <a:rPr lang="en-US" altLang="zh-CN" smtClean="0"/>
              <a:t>0</a:t>
            </a:r>
            <a:r>
              <a:rPr lang="zh-CN" altLang="en-US" smtClean="0"/>
              <a:t>）</a:t>
            </a:r>
            <a:endParaRPr lang="en-US" altLang="zh-CN" smtClean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736" y="1864742"/>
            <a:ext cx="3619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310" y="2697212"/>
            <a:ext cx="22383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277371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定义一个函数：</a:t>
            </a:r>
            <a:endParaRPr lang="zh-CN" altLang="en-US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636" y="1052736"/>
            <a:ext cx="3486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3533735"/>
            <a:ext cx="194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那么导函数为：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22665" y="4991979"/>
            <a:ext cx="396471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6488" y="4552880"/>
            <a:ext cx="3237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这里的</a:t>
            </a:r>
            <a:r>
              <a:rPr lang="en-US" altLang="zh-CN" smtClean="0"/>
              <a:t>delta x</a:t>
            </a:r>
            <a:r>
              <a:rPr lang="zh-CN" altLang="en-US" smtClean="0"/>
              <a:t>极小值但是不为</a:t>
            </a:r>
            <a:r>
              <a:rPr lang="en-US" altLang="zh-CN" smtClean="0"/>
              <a:t>0</a:t>
            </a:r>
          </a:p>
          <a:p>
            <a:r>
              <a:rPr lang="zh-CN" altLang="en-US" smtClean="0"/>
              <a:t>因此可以低消掉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7" idx="1"/>
            <a:endCxn id="6" idx="3"/>
          </p:cNvCxnSpPr>
          <p:nvPr/>
        </p:nvCxnSpPr>
        <p:spPr>
          <a:xfrm flipH="1">
            <a:off x="4319136" y="4876046"/>
            <a:ext cx="917352" cy="2239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46623" y="5445016"/>
            <a:ext cx="31201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这里的</a:t>
            </a:r>
            <a:r>
              <a:rPr lang="en-US" altLang="zh-CN" smtClean="0"/>
              <a:t>delta x</a:t>
            </a:r>
            <a:r>
              <a:rPr lang="zh-CN" altLang="en-US" smtClean="0"/>
              <a:t>极小值，不影响</a:t>
            </a:r>
            <a:endParaRPr lang="en-US" altLang="zh-CN" smtClean="0"/>
          </a:p>
          <a:p>
            <a:r>
              <a:rPr lang="zh-CN" altLang="en-US" smtClean="0"/>
              <a:t>最终结果，可以忽略，认为</a:t>
            </a:r>
            <a:endParaRPr lang="en-US" altLang="zh-CN" smtClean="0"/>
          </a:p>
          <a:p>
            <a:r>
              <a:rPr lang="zh-CN" altLang="en-US" smtClean="0"/>
              <a:t>结果最终为 </a:t>
            </a:r>
            <a:r>
              <a:rPr lang="en-US" altLang="zh-CN" smtClean="0"/>
              <a:t>2X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211960" y="5343227"/>
            <a:ext cx="56585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>
            <a:stCxn id="20" idx="1"/>
          </p:cNvCxnSpPr>
          <p:nvPr/>
        </p:nvCxnSpPr>
        <p:spPr>
          <a:xfrm flipH="1" flipV="1">
            <a:off x="4777812" y="5487243"/>
            <a:ext cx="468811" cy="419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0" y="6488668"/>
            <a:ext cx="6336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https://www.cnblogs.com/lingjiajun/p/9895753.html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 flipH="1">
            <a:off x="61075" y="4222828"/>
            <a:ext cx="27072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mtClean="0">
                <a:solidFill>
                  <a:srgbClr val="FF0000"/>
                </a:solidFill>
              </a:rPr>
              <a:t>极小值的约定，是永远能比你找到的数字还小的值，他大于</a:t>
            </a:r>
            <a:r>
              <a:rPr lang="en-US" altLang="zh-CN" sz="1400" b="1" smtClean="0">
                <a:solidFill>
                  <a:srgbClr val="FF0000"/>
                </a:solidFill>
              </a:rPr>
              <a:t>0</a:t>
            </a:r>
            <a:r>
              <a:rPr lang="zh-CN" altLang="en-US" sz="1400" b="1" smtClean="0">
                <a:solidFill>
                  <a:srgbClr val="FF0000"/>
                </a:solidFill>
              </a:rPr>
              <a:t>，但是非常小</a:t>
            </a:r>
            <a:endParaRPr lang="en-US" altLang="zh-CN" sz="1400" b="1" smtClean="0">
              <a:solidFill>
                <a:srgbClr val="FF0000"/>
              </a:solidFill>
            </a:endParaRPr>
          </a:p>
          <a:p>
            <a:endParaRPr lang="en-US" altLang="zh-CN" sz="1400" b="1">
              <a:solidFill>
                <a:srgbClr val="FF0000"/>
              </a:solidFill>
            </a:endParaRPr>
          </a:p>
          <a:p>
            <a:r>
              <a:rPr lang="zh-CN" altLang="en-US" sz="1400" b="1" smtClean="0">
                <a:solidFill>
                  <a:srgbClr val="FF0000"/>
                </a:solidFill>
              </a:rPr>
              <a:t>你需要认可他在分母时，可以认为不是</a:t>
            </a:r>
            <a:r>
              <a:rPr lang="en-US" altLang="zh-CN" sz="1400" b="1" smtClean="0">
                <a:solidFill>
                  <a:srgbClr val="FF0000"/>
                </a:solidFill>
              </a:rPr>
              <a:t>0</a:t>
            </a:r>
            <a:r>
              <a:rPr lang="zh-CN" altLang="en-US" sz="1400" b="1" smtClean="0">
                <a:solidFill>
                  <a:srgbClr val="FF0000"/>
                </a:solidFill>
              </a:rPr>
              <a:t>而合理，并且可以低效</a:t>
            </a:r>
            <a:endParaRPr lang="en-US" altLang="zh-CN" sz="1400" b="1" smtClean="0">
              <a:solidFill>
                <a:srgbClr val="FF0000"/>
              </a:solidFill>
            </a:endParaRPr>
          </a:p>
          <a:p>
            <a:endParaRPr lang="en-US" altLang="zh-CN" sz="1400" b="1">
              <a:solidFill>
                <a:srgbClr val="FF0000"/>
              </a:solidFill>
            </a:endParaRPr>
          </a:p>
          <a:p>
            <a:r>
              <a:rPr lang="zh-CN" altLang="en-US" sz="1400" b="1" smtClean="0">
                <a:solidFill>
                  <a:srgbClr val="FF0000"/>
                </a:solidFill>
              </a:rPr>
              <a:t>他在加项时，可以认为他接近</a:t>
            </a:r>
            <a:r>
              <a:rPr lang="en-US" altLang="zh-CN" sz="1400" b="1" smtClean="0">
                <a:solidFill>
                  <a:srgbClr val="FF0000"/>
                </a:solidFill>
              </a:rPr>
              <a:t>0</a:t>
            </a:r>
            <a:r>
              <a:rPr lang="zh-CN" altLang="en-US" sz="1400" b="1" smtClean="0">
                <a:solidFill>
                  <a:srgbClr val="FF0000"/>
                </a:solidFill>
              </a:rPr>
              <a:t>而当</a:t>
            </a:r>
            <a:r>
              <a:rPr lang="en-US" altLang="zh-CN" sz="1400" b="1" smtClean="0">
                <a:solidFill>
                  <a:srgbClr val="FF0000"/>
                </a:solidFill>
              </a:rPr>
              <a:t>0</a:t>
            </a:r>
            <a:r>
              <a:rPr lang="zh-CN" altLang="en-US" sz="1400" b="1" smtClean="0">
                <a:solidFill>
                  <a:srgbClr val="FF0000"/>
                </a:solidFill>
              </a:rPr>
              <a:t>看去掉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29322" y="1000108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去掉了极限符号</a:t>
            </a:r>
            <a:endParaRPr lang="zh-CN" altLang="en-US" sz="1100"/>
          </a:p>
        </p:txBody>
      </p:sp>
    </p:spTree>
    <p:extLst>
      <p:ext uri="{BB962C8B-B14F-4D97-AF65-F5344CB8AC3E}">
        <p14:creationId xmlns="" xmlns:p14="http://schemas.microsoft.com/office/powerpoint/2010/main" val="103672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41403"/>
            <a:ext cx="3569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3.2</a:t>
            </a:r>
            <a:r>
              <a:rPr lang="zh-CN" altLang="en-US" sz="3200" smtClean="0"/>
              <a:t>、导数，</a:t>
            </a:r>
            <a:r>
              <a:rPr lang="en-US" altLang="zh-CN" sz="3200" smtClean="0"/>
              <a:t>f(x)=ax</a:t>
            </a:r>
            <a:endParaRPr lang="zh-CN" altLang="en-US" sz="320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556792"/>
            <a:ext cx="30194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1049" y="163471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定义一个函数：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1049" y="2231240"/>
            <a:ext cx="194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那么导函数为：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2624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36412"/>
            <a:ext cx="3167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3.3</a:t>
            </a:r>
            <a:r>
              <a:rPr lang="zh-CN" altLang="en-US" sz="3200" smtClean="0"/>
              <a:t>、导数，案例</a:t>
            </a:r>
            <a:endParaRPr lang="zh-CN" altLang="en-US" sz="3200"/>
          </a:p>
        </p:txBody>
      </p:sp>
      <p:sp>
        <p:nvSpPr>
          <p:cNvPr id="2" name="TextBox 1"/>
          <p:cNvSpPr txBox="1"/>
          <p:nvPr/>
        </p:nvSpPr>
        <p:spPr>
          <a:xfrm>
            <a:off x="107504" y="791408"/>
            <a:ext cx="885698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例如右图，</a:t>
            </a:r>
            <a:r>
              <a:rPr lang="en-US" altLang="zh-CN" smtClean="0"/>
              <a:t>f(x) = x^2</a:t>
            </a:r>
          </a:p>
          <a:p>
            <a:endParaRPr lang="en-US" altLang="zh-CN" smtClean="0"/>
          </a:p>
          <a:p>
            <a:r>
              <a:rPr lang="zh-CN" altLang="en-US" smtClean="0"/>
              <a:t>假设        </a:t>
            </a:r>
            <a:r>
              <a:rPr lang="en-US" altLang="zh-CN" smtClean="0"/>
              <a:t>= b - a</a:t>
            </a:r>
            <a:r>
              <a:rPr lang="zh-CN" altLang="en-US" smtClean="0"/>
              <a:t>，</a:t>
            </a:r>
            <a:r>
              <a:rPr lang="en-US" altLang="zh-CN" smtClean="0"/>
              <a:t>A=f(a)</a:t>
            </a:r>
            <a:r>
              <a:rPr lang="zh-CN" altLang="en-US" smtClean="0"/>
              <a:t>，</a:t>
            </a:r>
            <a:r>
              <a:rPr lang="en-US" altLang="zh-CN" smtClean="0"/>
              <a:t>B=f(b)</a:t>
            </a:r>
          </a:p>
          <a:p>
            <a:r>
              <a:rPr lang="zh-CN" altLang="en-US" smtClean="0"/>
              <a:t>那么根据导数的定义，</a:t>
            </a:r>
            <a:r>
              <a:rPr lang="en-US" altLang="zh-CN" smtClean="0"/>
              <a:t>f(x)</a:t>
            </a:r>
            <a:r>
              <a:rPr lang="zh-CN" altLang="en-US" smtClean="0"/>
              <a:t>在</a:t>
            </a:r>
            <a:r>
              <a:rPr lang="en-US" altLang="zh-CN" smtClean="0"/>
              <a:t>a</a:t>
            </a:r>
            <a:r>
              <a:rPr lang="zh-CN" altLang="en-US" smtClean="0"/>
              <a:t>点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的导数为              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第一种看法：如果以</a:t>
            </a:r>
            <a:r>
              <a:rPr lang="en-US" altLang="zh-CN" smtClean="0"/>
              <a:t>AOB</a:t>
            </a:r>
            <a:r>
              <a:rPr lang="zh-CN" altLang="en-US" smtClean="0"/>
              <a:t>为三角</a:t>
            </a:r>
            <a:endParaRPr lang="en-US" altLang="zh-CN" smtClean="0"/>
          </a:p>
          <a:p>
            <a:r>
              <a:rPr lang="zh-CN" altLang="en-US" smtClean="0"/>
              <a:t>形，导数是</a:t>
            </a:r>
            <a:r>
              <a:rPr lang="zh-CN" altLang="en-US" b="1" smtClean="0">
                <a:solidFill>
                  <a:srgbClr val="FF0000"/>
                </a:solidFill>
              </a:rPr>
              <a:t>∠</a:t>
            </a:r>
            <a:r>
              <a:rPr lang="en-US" altLang="zh-CN" b="1" smtClean="0">
                <a:solidFill>
                  <a:srgbClr val="FF0000"/>
                </a:solidFill>
              </a:rPr>
              <a:t>A</a:t>
            </a:r>
            <a:r>
              <a:rPr lang="zh-CN" altLang="en-US" b="1" smtClean="0">
                <a:solidFill>
                  <a:srgbClr val="FF0000"/>
                </a:solidFill>
              </a:rPr>
              <a:t>的正切值</a:t>
            </a:r>
            <a:r>
              <a:rPr lang="en-US" altLang="zh-CN" b="1" smtClean="0">
                <a:solidFill>
                  <a:srgbClr val="FF0000"/>
                </a:solidFill>
              </a:rPr>
              <a:t>tan</a:t>
            </a:r>
            <a:r>
              <a:rPr lang="zh-CN" altLang="en-US" b="1" smtClean="0">
                <a:solidFill>
                  <a:srgbClr val="FF0000"/>
                </a:solidFill>
              </a:rPr>
              <a:t>∠</a:t>
            </a:r>
            <a:r>
              <a:rPr lang="en-US" altLang="zh-CN" b="1" smtClean="0">
                <a:solidFill>
                  <a:srgbClr val="FF0000"/>
                </a:solidFill>
              </a:rPr>
              <a:t>A</a:t>
            </a:r>
          </a:p>
          <a:p>
            <a:endParaRPr lang="en-US" altLang="zh-CN"/>
          </a:p>
          <a:p>
            <a:r>
              <a:rPr lang="zh-CN" altLang="en-US" smtClean="0"/>
              <a:t>第二种看法：以过</a:t>
            </a:r>
            <a:r>
              <a:rPr lang="en-US" altLang="zh-CN" smtClean="0"/>
              <a:t>A</a:t>
            </a:r>
            <a:r>
              <a:rPr lang="zh-CN" altLang="en-US" smtClean="0"/>
              <a:t>、</a:t>
            </a:r>
            <a:r>
              <a:rPr lang="en-US" altLang="zh-CN" smtClean="0"/>
              <a:t>B</a:t>
            </a:r>
            <a:r>
              <a:rPr lang="zh-CN" altLang="en-US" smtClean="0"/>
              <a:t>点的直线</a:t>
            </a:r>
            <a:endParaRPr lang="en-US" altLang="zh-CN" smtClean="0"/>
          </a:p>
          <a:p>
            <a:r>
              <a:rPr lang="zh-CN" altLang="en-US" smtClean="0"/>
              <a:t>导数是这个</a:t>
            </a:r>
            <a:r>
              <a:rPr lang="zh-CN" altLang="en-US" b="1" smtClean="0">
                <a:solidFill>
                  <a:srgbClr val="FF0000"/>
                </a:solidFill>
              </a:rPr>
              <a:t>直线的斜率。也是过</a:t>
            </a:r>
            <a:endParaRPr lang="en-US" altLang="zh-CN" b="1" smtClean="0">
              <a:solidFill>
                <a:srgbClr val="FF0000"/>
              </a:solidFill>
            </a:endParaRPr>
          </a:p>
          <a:p>
            <a:r>
              <a:rPr lang="en-US" altLang="zh-CN" b="1" smtClean="0">
                <a:solidFill>
                  <a:srgbClr val="FF0000"/>
                </a:solidFill>
              </a:rPr>
              <a:t>a</a:t>
            </a:r>
            <a:r>
              <a:rPr lang="zh-CN" altLang="en-US" b="1" smtClean="0">
                <a:solidFill>
                  <a:srgbClr val="FF0000"/>
                </a:solidFill>
              </a:rPr>
              <a:t>点的切线</a:t>
            </a:r>
            <a:endParaRPr lang="en-US" altLang="zh-CN" b="1" smtClean="0">
              <a:solidFill>
                <a:srgbClr val="FF0000"/>
              </a:solidFill>
            </a:endParaRPr>
          </a:p>
          <a:p>
            <a:endParaRPr lang="en-US" altLang="zh-CN"/>
          </a:p>
          <a:p>
            <a:r>
              <a:rPr lang="zh-CN" altLang="en-US" smtClean="0"/>
              <a:t>梯度方向，是函数上升最快的</a:t>
            </a:r>
            <a:endParaRPr lang="en-US" altLang="zh-CN" smtClean="0"/>
          </a:p>
          <a:p>
            <a:r>
              <a:rPr lang="zh-CN" altLang="en-US" smtClean="0"/>
              <a:t>方向。这里不严格的说：</a:t>
            </a:r>
            <a:endParaRPr lang="en-US" altLang="zh-CN" smtClean="0"/>
          </a:p>
          <a:p>
            <a:r>
              <a:rPr lang="zh-CN" altLang="en-US" smtClean="0"/>
              <a:t>梯度</a:t>
            </a:r>
            <a:r>
              <a:rPr lang="en-US" altLang="zh-CN" smtClean="0"/>
              <a:t>=</a:t>
            </a:r>
            <a:r>
              <a:rPr lang="zh-CN" altLang="en-US" smtClean="0"/>
              <a:t>导数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b="1">
                <a:solidFill>
                  <a:srgbClr val="FF0000"/>
                </a:solidFill>
              </a:rPr>
              <a:t>有</a:t>
            </a:r>
            <a:r>
              <a:rPr lang="en-US" altLang="zh-CN" b="1" smtClean="0">
                <a:solidFill>
                  <a:srgbClr val="FF0000"/>
                </a:solidFill>
              </a:rPr>
              <a:t>a0</a:t>
            </a:r>
            <a:r>
              <a:rPr lang="zh-CN" altLang="en-US" b="1" smtClean="0">
                <a:solidFill>
                  <a:srgbClr val="FF0000"/>
                </a:solidFill>
              </a:rPr>
              <a:t>点</a:t>
            </a:r>
            <a:r>
              <a:rPr lang="zh-CN" altLang="en-US" b="1">
                <a:solidFill>
                  <a:srgbClr val="FF0000"/>
                </a:solidFill>
              </a:rPr>
              <a:t>，</a:t>
            </a:r>
            <a:r>
              <a:rPr lang="zh-CN" altLang="en-US" b="1" smtClean="0">
                <a:solidFill>
                  <a:srgbClr val="FF0000"/>
                </a:solidFill>
              </a:rPr>
              <a:t>若想到达</a:t>
            </a:r>
            <a:r>
              <a:rPr lang="zh-CN" altLang="en-US" b="1">
                <a:solidFill>
                  <a:srgbClr val="FF0000"/>
                </a:solidFill>
              </a:rPr>
              <a:t>一个</a:t>
            </a:r>
            <a:r>
              <a:rPr lang="en-US" altLang="zh-CN" b="1">
                <a:solidFill>
                  <a:srgbClr val="FF0000"/>
                </a:solidFill>
              </a:rPr>
              <a:t>a1</a:t>
            </a:r>
            <a:r>
              <a:rPr lang="zh-CN" altLang="en-US" b="1">
                <a:solidFill>
                  <a:srgbClr val="FF0000"/>
                </a:solidFill>
              </a:rPr>
              <a:t>点，</a:t>
            </a:r>
            <a:r>
              <a:rPr lang="zh-CN" altLang="en-US" b="1" smtClean="0">
                <a:solidFill>
                  <a:srgbClr val="FF0000"/>
                </a:solidFill>
              </a:rPr>
              <a:t>使</a:t>
            </a:r>
            <a:endParaRPr lang="en-US" altLang="zh-CN" b="1" smtClean="0">
              <a:solidFill>
                <a:srgbClr val="FF0000"/>
              </a:solidFill>
            </a:endParaRPr>
          </a:p>
          <a:p>
            <a:r>
              <a:rPr lang="zh-CN" altLang="en-US" b="1" smtClean="0">
                <a:solidFill>
                  <a:srgbClr val="FF0000"/>
                </a:solidFill>
              </a:rPr>
              <a:t>得</a:t>
            </a:r>
            <a:r>
              <a:rPr lang="en-US" altLang="zh-CN" b="1">
                <a:solidFill>
                  <a:srgbClr val="FF0000"/>
                </a:solidFill>
              </a:rPr>
              <a:t>f(a1) &gt; </a:t>
            </a:r>
            <a:r>
              <a:rPr lang="en-US" altLang="zh-CN" b="1" smtClean="0">
                <a:solidFill>
                  <a:srgbClr val="FF0000"/>
                </a:solidFill>
              </a:rPr>
              <a:t>f(a0)</a:t>
            </a:r>
            <a:r>
              <a:rPr lang="zh-CN" altLang="en-US" b="1" smtClean="0">
                <a:solidFill>
                  <a:srgbClr val="FF0000"/>
                </a:solidFill>
              </a:rPr>
              <a:t>。做法是</a:t>
            </a:r>
            <a:endParaRPr lang="en-US" altLang="zh-CN" b="1" smtClean="0">
              <a:solidFill>
                <a:srgbClr val="FF0000"/>
              </a:solidFill>
            </a:endParaRPr>
          </a:p>
          <a:p>
            <a:r>
              <a:rPr lang="en-US" altLang="zh-CN" b="1" smtClean="0">
                <a:solidFill>
                  <a:srgbClr val="FF0000"/>
                </a:solidFill>
              </a:rPr>
              <a:t>a1 = a0 + </a:t>
            </a:r>
            <a:r>
              <a:rPr lang="zh-CN" altLang="en-US" b="1" smtClean="0">
                <a:solidFill>
                  <a:srgbClr val="FF0000"/>
                </a:solidFill>
              </a:rPr>
              <a:t>步长 </a:t>
            </a:r>
            <a:r>
              <a:rPr lang="en-US" altLang="zh-CN" b="1" smtClean="0">
                <a:solidFill>
                  <a:srgbClr val="FF0000"/>
                </a:solidFill>
              </a:rPr>
              <a:t>* </a:t>
            </a:r>
            <a:r>
              <a:rPr lang="zh-CN" altLang="en-US" b="1" smtClean="0">
                <a:solidFill>
                  <a:srgbClr val="FF0000"/>
                </a:solidFill>
              </a:rPr>
              <a:t>所在点导数值。</a:t>
            </a:r>
            <a:r>
              <a:rPr lang="zh-CN" altLang="en-US" sz="1200" b="1" smtClean="0">
                <a:solidFill>
                  <a:srgbClr val="FF0000"/>
                </a:solidFill>
              </a:rPr>
              <a:t>注意这里使得成立是有条件的，存在朝这个方向走太大（步长大）造成函数值变小</a:t>
            </a:r>
            <a:r>
              <a:rPr lang="en-US" altLang="zh-CN" sz="1200" b="1" smtClean="0">
                <a:solidFill>
                  <a:srgbClr val="FF0000"/>
                </a:solidFill>
              </a:rPr>
              <a:t> </a:t>
            </a:r>
            <a:r>
              <a:rPr lang="zh-CN" altLang="en-US" sz="1200" b="1" smtClean="0">
                <a:solidFill>
                  <a:srgbClr val="FF0000"/>
                </a:solidFill>
              </a:rPr>
              <a:t>的可能。因此步长实际上是超参数</a:t>
            </a:r>
            <a:r>
              <a:rPr lang="en-US" altLang="zh-CN" sz="1200" b="1" smtClean="0">
                <a:solidFill>
                  <a:srgbClr val="FF0000"/>
                </a:solidFill>
              </a:rPr>
              <a:t>/</a:t>
            </a:r>
            <a:r>
              <a:rPr lang="zh-CN" altLang="en-US" sz="1200" b="1" smtClean="0">
                <a:solidFill>
                  <a:srgbClr val="FF0000"/>
                </a:solidFill>
              </a:rPr>
              <a:t>经验值</a:t>
            </a:r>
            <a:endParaRPr lang="en-US" altLang="zh-CN" sz="1200" b="1" smtClean="0">
              <a:solidFill>
                <a:srgbClr val="FF0000"/>
              </a:solidFill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3619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60848"/>
            <a:ext cx="7334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879" y="511995"/>
            <a:ext cx="5559872" cy="573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75201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41403"/>
            <a:ext cx="5894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3.4</a:t>
            </a:r>
            <a:r>
              <a:rPr lang="zh-CN" altLang="en-US" sz="3200" smtClean="0"/>
              <a:t>、使用梯度下降，求解</a:t>
            </a:r>
            <a:r>
              <a:rPr lang="en-US" altLang="zh-CN" sz="3200" smtClean="0"/>
              <a:t>sqrt(a)</a:t>
            </a:r>
            <a:endParaRPr lang="zh-CN" altLang="en-US" sz="320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466176"/>
            <a:ext cx="36671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5576" y="1170032"/>
            <a:ext cx="781444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例如我们要求</a:t>
            </a:r>
            <a:r>
              <a:rPr lang="en-US" altLang="zh-CN" smtClean="0"/>
              <a:t>a = 9</a:t>
            </a:r>
            <a:r>
              <a:rPr lang="zh-CN" altLang="en-US" smtClean="0"/>
              <a:t>时，</a:t>
            </a:r>
            <a:r>
              <a:rPr lang="en-US" altLang="zh-CN" smtClean="0"/>
              <a:t>sqrt(a)</a:t>
            </a:r>
            <a:r>
              <a:rPr lang="zh-CN" altLang="en-US" smtClean="0"/>
              <a:t>的值为多少？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定义</a:t>
            </a:r>
            <a:r>
              <a:rPr lang="en-US" altLang="zh-CN" smtClean="0"/>
              <a:t>error</a:t>
            </a:r>
            <a:r>
              <a:rPr lang="zh-CN" altLang="en-US" smtClean="0"/>
              <a:t>函数，目的是找到这个函数的极小值。当找到这个函数的极小值时</a:t>
            </a:r>
            <a:endParaRPr lang="en-US" altLang="zh-CN" smtClean="0"/>
          </a:p>
          <a:p>
            <a:r>
              <a:rPr lang="en-US" altLang="zh-CN" smtClean="0"/>
              <a:t>x</a:t>
            </a:r>
            <a:r>
              <a:rPr lang="zh-CN" altLang="en-US" smtClean="0"/>
              <a:t>的取值就是我们期望得到的结果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r>
              <a:rPr lang="zh-CN" altLang="en-US" smtClean="0"/>
              <a:t>则导函数为：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这里是复合函数链式求导</a:t>
            </a:r>
            <a:endParaRPr lang="en-US" altLang="zh-CN" smtClean="0"/>
          </a:p>
          <a:p>
            <a:r>
              <a:rPr lang="en-US" altLang="zh-CN" smtClean="0"/>
              <a:t>f(A) = A^2</a:t>
            </a:r>
            <a:r>
              <a:rPr lang="zh-CN" altLang="en-US" smtClean="0"/>
              <a:t>时，</a:t>
            </a:r>
            <a:r>
              <a:rPr lang="en-US" altLang="zh-CN" smtClean="0"/>
              <a:t>f’ = 2A</a:t>
            </a:r>
          </a:p>
          <a:p>
            <a:r>
              <a:rPr lang="en-US" altLang="zh-CN" smtClean="0"/>
              <a:t>f(B) = a - B</a:t>
            </a:r>
            <a:r>
              <a:rPr lang="zh-CN" altLang="en-US" smtClean="0"/>
              <a:t>时，</a:t>
            </a:r>
            <a:r>
              <a:rPr lang="en-US" altLang="zh-CN" smtClean="0"/>
              <a:t>f’ = -1</a:t>
            </a:r>
          </a:p>
          <a:p>
            <a:r>
              <a:rPr lang="en-US" altLang="zh-CN" smtClean="0"/>
              <a:t>f(x) = x^2</a:t>
            </a:r>
            <a:r>
              <a:rPr lang="zh-CN" altLang="en-US" smtClean="0"/>
              <a:t>时，</a:t>
            </a:r>
            <a:r>
              <a:rPr lang="en-US" altLang="zh-CN" smtClean="0"/>
              <a:t>f’ = 2x</a:t>
            </a:r>
          </a:p>
          <a:p>
            <a:r>
              <a:rPr lang="zh-CN" altLang="en-US" smtClean="0"/>
              <a:t>那么，</a:t>
            </a:r>
            <a:r>
              <a:rPr lang="en-US" altLang="zh-CN" smtClean="0"/>
              <a:t>error</a:t>
            </a:r>
            <a:r>
              <a:rPr lang="zh-CN" altLang="en-US" smtClean="0"/>
              <a:t>对</a:t>
            </a:r>
            <a:r>
              <a:rPr lang="en-US" altLang="zh-CN" smtClean="0"/>
              <a:t>x</a:t>
            </a:r>
            <a:r>
              <a:rPr lang="zh-CN" altLang="en-US" smtClean="0"/>
              <a:t>的导数值为：</a:t>
            </a:r>
            <a:r>
              <a:rPr lang="en-US" altLang="zh-CN" smtClean="0"/>
              <a:t>2A * -1 * 2x = 2 * (a - x^2) * -1 * 2x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789357"/>
            <a:ext cx="44386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0803900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41403"/>
            <a:ext cx="5894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3.5</a:t>
            </a:r>
            <a:r>
              <a:rPr lang="zh-CN" altLang="en-US" sz="3200" smtClean="0"/>
              <a:t>、使用梯度下降，求解</a:t>
            </a:r>
            <a:r>
              <a:rPr lang="en-US" altLang="zh-CN" sz="3200" smtClean="0"/>
              <a:t>sqrt(a)</a:t>
            </a:r>
            <a:endParaRPr lang="zh-CN" altLang="en-US" sz="3200"/>
          </a:p>
        </p:txBody>
      </p:sp>
      <p:sp>
        <p:nvSpPr>
          <p:cNvPr id="3" name="TextBox 2"/>
          <p:cNvSpPr txBox="1"/>
          <p:nvPr/>
        </p:nvSpPr>
        <p:spPr>
          <a:xfrm>
            <a:off x="755576" y="134076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7" name="TextBox 6"/>
          <p:cNvSpPr txBox="1"/>
          <p:nvPr/>
        </p:nvSpPr>
        <p:spPr>
          <a:xfrm>
            <a:off x="755576" y="1340768"/>
            <a:ext cx="811260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例如我们要求</a:t>
            </a:r>
            <a:r>
              <a:rPr lang="en-US" altLang="zh-CN" smtClean="0"/>
              <a:t>a = 9</a:t>
            </a:r>
            <a:r>
              <a:rPr lang="zh-CN" altLang="en-US" smtClean="0"/>
              <a:t>时，</a:t>
            </a:r>
            <a:r>
              <a:rPr lang="en-US" altLang="zh-CN" smtClean="0"/>
              <a:t>sqrt(a)</a:t>
            </a:r>
            <a:r>
              <a:rPr lang="zh-CN" altLang="en-US" smtClean="0"/>
              <a:t>的值为多少？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/>
              <a:t>第一</a:t>
            </a:r>
            <a:r>
              <a:rPr lang="zh-CN" altLang="en-US" smtClean="0"/>
              <a:t>步：定义</a:t>
            </a:r>
            <a:r>
              <a:rPr lang="en-US" altLang="zh-CN" smtClean="0"/>
              <a:t>a = 9</a:t>
            </a:r>
            <a:r>
              <a:rPr lang="zh-CN" altLang="en-US" smtClean="0"/>
              <a:t>，</a:t>
            </a:r>
            <a:r>
              <a:rPr lang="en-US" altLang="zh-CN" smtClean="0"/>
              <a:t>x = a</a:t>
            </a:r>
            <a:r>
              <a:rPr lang="zh-CN" altLang="en-US" smtClean="0"/>
              <a:t>，</a:t>
            </a:r>
            <a:r>
              <a:rPr lang="en-US" altLang="zh-CN" smtClean="0"/>
              <a:t>eps = 1e-5</a:t>
            </a:r>
            <a:r>
              <a:rPr lang="zh-CN" altLang="en-US" smtClean="0"/>
              <a:t>，</a:t>
            </a:r>
            <a:r>
              <a:rPr lang="en-US" altLang="zh-CN" smtClean="0"/>
              <a:t>lr = 0.001</a:t>
            </a:r>
            <a:r>
              <a:rPr lang="zh-CN" altLang="en-US" smtClean="0"/>
              <a:t>（调整的步长）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第二</a:t>
            </a:r>
            <a:r>
              <a:rPr lang="zh-CN" altLang="en-US"/>
              <a:t>步</a:t>
            </a:r>
            <a:r>
              <a:rPr lang="zh-CN" altLang="en-US" smtClean="0"/>
              <a:t>：计算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第三步：判断</a:t>
            </a:r>
            <a:r>
              <a:rPr lang="en-US" altLang="zh-CN" smtClean="0"/>
              <a:t>error &gt; eps</a:t>
            </a:r>
            <a:r>
              <a:rPr lang="zh-CN" altLang="en-US" smtClean="0"/>
              <a:t>时，继续迭代，否则跳出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/>
              <a:t>第四</a:t>
            </a:r>
            <a:r>
              <a:rPr lang="zh-CN" altLang="en-US" smtClean="0"/>
              <a:t>步：计算梯度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第五步：更新</a:t>
            </a:r>
            <a:r>
              <a:rPr lang="en-US" altLang="zh-CN" smtClean="0"/>
              <a:t>x</a:t>
            </a:r>
            <a:r>
              <a:rPr lang="zh-CN" altLang="en-US" smtClean="0"/>
              <a:t>，到一个新的</a:t>
            </a:r>
            <a:r>
              <a:rPr lang="en-US" altLang="zh-CN" smtClean="0"/>
              <a:t>x</a:t>
            </a:r>
            <a:r>
              <a:rPr lang="zh-CN" altLang="en-US" smtClean="0"/>
              <a:t>，使得</a:t>
            </a:r>
            <a:r>
              <a:rPr lang="en-US" altLang="zh-CN" smtClean="0"/>
              <a:t>error</a:t>
            </a:r>
            <a:r>
              <a:rPr lang="zh-CN" altLang="en-US" smtClean="0"/>
              <a:t>函数更小。</a:t>
            </a:r>
            <a:r>
              <a:rPr lang="en-US" altLang="zh-CN"/>
              <a:t>x</a:t>
            </a:r>
            <a:r>
              <a:rPr lang="zh-CN" altLang="en-US" smtClean="0"/>
              <a:t>减去梯度值就是函数下降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最快的方向。因此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第六步：跳转到第二步</a:t>
            </a:r>
            <a:endParaRPr lang="en-US" altLang="zh-CN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806" y="2343919"/>
            <a:ext cx="27622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456" y="3429000"/>
            <a:ext cx="4114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456" y="4581128"/>
            <a:ext cx="27717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5860707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41403"/>
            <a:ext cx="5894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3.6</a:t>
            </a:r>
            <a:r>
              <a:rPr lang="zh-CN" altLang="en-US" sz="3200" smtClean="0"/>
              <a:t>、使用梯度下降，求解</a:t>
            </a:r>
            <a:r>
              <a:rPr lang="en-US" altLang="zh-CN" sz="3200" smtClean="0"/>
              <a:t>sqrt(a)</a:t>
            </a:r>
            <a:endParaRPr lang="zh-CN" altLang="en-US" sz="320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68760"/>
            <a:ext cx="63912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56954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976" y="2285992"/>
            <a:ext cx="66768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smtClean="0"/>
              <a:t>第一节</a:t>
            </a:r>
            <a:endParaRPr lang="en-US" altLang="zh-CN" sz="4800" b="1" smtClean="0"/>
          </a:p>
          <a:p>
            <a:pPr algn="ctr"/>
            <a:endParaRPr lang="en-US" altLang="zh-CN" sz="3600" b="1" smtClean="0"/>
          </a:p>
          <a:p>
            <a:pPr algn="ctr"/>
            <a:r>
              <a:rPr lang="zh-CN" altLang="en-US" sz="3600" smtClean="0"/>
              <a:t>用矩阵的视角，看懂</a:t>
            </a:r>
            <a:r>
              <a:rPr lang="en-US" altLang="zh-CN" sz="3600" smtClean="0"/>
              <a:t>BP</a:t>
            </a:r>
            <a:r>
              <a:rPr lang="zh-CN" altLang="en-US" sz="3600" smtClean="0"/>
              <a:t>的网络图</a:t>
            </a:r>
            <a:endParaRPr lang="en-US" altLang="zh-CN" sz="360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41403"/>
            <a:ext cx="5503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3.7</a:t>
            </a:r>
            <a:r>
              <a:rPr lang="zh-CN" altLang="en-US" sz="3200" smtClean="0"/>
              <a:t>、使用牛顿法，求解</a:t>
            </a:r>
            <a:r>
              <a:rPr lang="en-US" altLang="zh-CN" sz="3200" smtClean="0"/>
              <a:t>sqrt(a)</a:t>
            </a:r>
            <a:endParaRPr lang="zh-CN" altLang="en-US" sz="320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196752"/>
            <a:ext cx="51435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1844824"/>
            <a:ext cx="28408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扩展阅读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牛顿法更新时</a:t>
            </a:r>
            <a:endParaRPr lang="en-US" altLang="zh-CN" smtClean="0"/>
          </a:p>
          <a:p>
            <a:r>
              <a:rPr lang="en-US" altLang="zh-CN" smtClean="0"/>
              <a:t>x = x - </a:t>
            </a:r>
            <a:r>
              <a:rPr lang="zh-CN" altLang="en-US" smtClean="0"/>
              <a:t>一阶导 </a:t>
            </a:r>
            <a:r>
              <a:rPr lang="en-US" altLang="zh-CN" smtClean="0"/>
              <a:t>/ </a:t>
            </a:r>
            <a:r>
              <a:rPr lang="zh-CN" altLang="en-US" smtClean="0"/>
              <a:t>二阶导</a:t>
            </a:r>
          </a:p>
          <a:p>
            <a:endParaRPr lang="en-US" altLang="zh-CN"/>
          </a:p>
          <a:p>
            <a:r>
              <a:rPr lang="zh-CN" altLang="en-US" smtClean="0"/>
              <a:t>这里步长可以是</a:t>
            </a:r>
            <a:r>
              <a:rPr lang="en-US" altLang="zh-CN" smtClean="0"/>
              <a:t>1</a:t>
            </a:r>
            <a:r>
              <a:rPr lang="zh-CN" altLang="en-US" smtClean="0"/>
              <a:t>，速度比</a:t>
            </a:r>
            <a:endParaRPr lang="en-US" altLang="zh-CN" smtClean="0"/>
          </a:p>
          <a:p>
            <a:r>
              <a:rPr lang="zh-CN" altLang="en-US" smtClean="0"/>
              <a:t>前一个一阶导快很多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586609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41403"/>
            <a:ext cx="3070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3.8.1</a:t>
            </a:r>
            <a:r>
              <a:rPr lang="zh-CN" altLang="en-US" sz="3200" smtClean="0"/>
              <a:t>、矩阵求导</a:t>
            </a:r>
            <a:endParaRPr lang="zh-CN" altLang="en-US" sz="3200"/>
          </a:p>
        </p:txBody>
      </p:sp>
      <p:sp>
        <p:nvSpPr>
          <p:cNvPr id="3" name="TextBox 2"/>
          <p:cNvSpPr txBox="1"/>
          <p:nvPr/>
        </p:nvSpPr>
        <p:spPr>
          <a:xfrm>
            <a:off x="539552" y="1744208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定义</a:t>
            </a:r>
            <a:r>
              <a:rPr lang="en-US" altLang="zh-CN" smtClean="0"/>
              <a:t>A</a:t>
            </a:r>
            <a:r>
              <a:rPr lang="zh-CN" altLang="en-US" smtClean="0"/>
              <a:t>、</a:t>
            </a:r>
            <a:r>
              <a:rPr lang="en-US" altLang="zh-CN" smtClean="0"/>
              <a:t>B</a:t>
            </a:r>
            <a:r>
              <a:rPr lang="zh-CN" altLang="en-US" smtClean="0"/>
              <a:t>矩阵：</a:t>
            </a:r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558" y="1268760"/>
            <a:ext cx="233362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0249" y="31409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定义</a:t>
            </a:r>
            <a:endParaRPr lang="zh-CN" alt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40968"/>
            <a:ext cx="16668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56" y="4181450"/>
            <a:ext cx="68770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489029"/>
            <a:ext cx="40671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53424" y="40050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A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31840" y="38610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27635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249" y="12687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定义矩阵</a:t>
            </a:r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3528" y="441403"/>
            <a:ext cx="3070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3.8.2</a:t>
            </a:r>
            <a:r>
              <a:rPr lang="zh-CN" altLang="en-US" sz="3200" smtClean="0"/>
              <a:t>、矩阵求导</a:t>
            </a:r>
            <a:endParaRPr lang="zh-CN" altLang="en-US" sz="320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636" y="1210841"/>
            <a:ext cx="24003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1708" y="21285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定义</a:t>
            </a:r>
            <a:endParaRPr lang="zh-CN" altLang="en-US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785" y="2060848"/>
            <a:ext cx="29241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73" y="3933056"/>
            <a:ext cx="7391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0" y="207052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注意是点乘，即元素逐个相乘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270549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441403"/>
            <a:ext cx="3070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3.8.3</a:t>
            </a:r>
            <a:r>
              <a:rPr lang="zh-CN" altLang="en-US" sz="3200" smtClean="0"/>
              <a:t>、矩阵求导</a:t>
            </a:r>
            <a:endParaRPr lang="zh-CN" altLang="en-US" sz="3200"/>
          </a:p>
        </p:txBody>
      </p:sp>
      <p:sp>
        <p:nvSpPr>
          <p:cNvPr id="2" name="TextBox 1"/>
          <p:cNvSpPr txBox="1"/>
          <p:nvPr/>
        </p:nvSpPr>
        <p:spPr>
          <a:xfrm>
            <a:off x="755576" y="4984333"/>
            <a:ext cx="5165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求</a:t>
            </a:r>
            <a:r>
              <a:rPr lang="en-US" altLang="zh-CN" smtClean="0"/>
              <a:t>error</a:t>
            </a:r>
            <a:r>
              <a:rPr lang="zh-CN" altLang="en-US" smtClean="0"/>
              <a:t>对</a:t>
            </a:r>
            <a:r>
              <a:rPr lang="en-US" altLang="zh-CN" smtClean="0"/>
              <a:t>A</a:t>
            </a:r>
            <a:r>
              <a:rPr lang="zh-CN" altLang="en-US" smtClean="0"/>
              <a:t>的梯度                   ，和求</a:t>
            </a:r>
            <a:r>
              <a:rPr lang="en-US" altLang="zh-CN" smtClean="0"/>
              <a:t>error</a:t>
            </a:r>
            <a:r>
              <a:rPr lang="zh-CN" altLang="en-US" smtClean="0"/>
              <a:t>对</a:t>
            </a:r>
            <a:r>
              <a:rPr lang="en-US" altLang="zh-CN" smtClean="0"/>
              <a:t>B</a:t>
            </a:r>
            <a:r>
              <a:rPr lang="zh-CN" altLang="en-US" smtClean="0"/>
              <a:t>的梯度</a:t>
            </a:r>
            <a:endParaRPr lang="zh-CN" alt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200" y="4911824"/>
            <a:ext cx="8477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928" y="4911824"/>
            <a:ext cx="8477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7925320" cy="353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2151400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5095"/>
            <a:ext cx="6146232" cy="3267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441403"/>
            <a:ext cx="3070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3.8.4</a:t>
            </a:r>
            <a:r>
              <a:rPr lang="zh-CN" altLang="en-US" sz="3200" smtClean="0"/>
              <a:t>、矩阵求导</a:t>
            </a:r>
            <a:endParaRPr lang="zh-CN" altLang="en-US" sz="3200"/>
          </a:p>
        </p:txBody>
      </p:sp>
      <p:sp>
        <p:nvSpPr>
          <p:cNvPr id="4" name="矩形 3"/>
          <p:cNvSpPr/>
          <p:nvPr/>
        </p:nvSpPr>
        <p:spPr>
          <a:xfrm>
            <a:off x="1858563" y="1813883"/>
            <a:ext cx="3937573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8144" y="1772816"/>
            <a:ext cx="299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这个形式，可以转换为</a:t>
            </a:r>
            <a:r>
              <a:rPr lang="en-US" altLang="zh-CN" smtClean="0"/>
              <a:t>G</a:t>
            </a:r>
            <a:r>
              <a:rPr lang="zh-CN" altLang="en-US" smtClean="0"/>
              <a:t>与</a:t>
            </a:r>
            <a:r>
              <a:rPr lang="en-US" altLang="zh-CN" smtClean="0"/>
              <a:t>B</a:t>
            </a:r>
          </a:p>
          <a:p>
            <a:r>
              <a:rPr lang="zh-CN" altLang="en-US" smtClean="0"/>
              <a:t>的表示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858563" y="3645024"/>
            <a:ext cx="1417293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4293096"/>
            <a:ext cx="4093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/>
              <a:t>结论：定义</a:t>
            </a:r>
            <a:r>
              <a:rPr lang="en-US" altLang="zh-CN" b="1" smtClean="0"/>
              <a:t>C = AB</a:t>
            </a:r>
            <a:r>
              <a:rPr lang="zh-CN" altLang="en-US" b="1" smtClean="0"/>
              <a:t>，</a:t>
            </a:r>
            <a:r>
              <a:rPr lang="en-US" altLang="zh-CN" b="1" smtClean="0"/>
              <a:t>G</a:t>
            </a:r>
            <a:r>
              <a:rPr lang="zh-CN" altLang="en-US" b="1"/>
              <a:t> </a:t>
            </a:r>
            <a:r>
              <a:rPr lang="en-US" altLang="zh-CN" b="1" smtClean="0"/>
              <a:t>= error</a:t>
            </a:r>
            <a:r>
              <a:rPr lang="zh-CN" altLang="en-US" b="1" smtClean="0"/>
              <a:t>对</a:t>
            </a:r>
            <a:r>
              <a:rPr lang="en-US" altLang="zh-CN" b="1" smtClean="0"/>
              <a:t>C</a:t>
            </a:r>
            <a:r>
              <a:rPr lang="zh-CN" altLang="en-US" b="1" smtClean="0"/>
              <a:t>的导数</a:t>
            </a:r>
            <a:endParaRPr lang="en-US" altLang="zh-CN" b="1" smtClean="0"/>
          </a:p>
          <a:p>
            <a:r>
              <a:rPr lang="en-US" altLang="zh-CN" b="1"/>
              <a:t> </a:t>
            </a:r>
            <a:r>
              <a:rPr lang="en-US" altLang="zh-CN" b="1" smtClean="0"/>
              <a:t>            </a:t>
            </a:r>
            <a:r>
              <a:rPr lang="zh-CN" altLang="en-US" b="1" smtClean="0"/>
              <a:t>那么</a:t>
            </a:r>
            <a:r>
              <a:rPr lang="en-US" altLang="zh-CN" b="1" smtClean="0"/>
              <a:t>error</a:t>
            </a:r>
            <a:r>
              <a:rPr lang="zh-CN" altLang="en-US" b="1" smtClean="0"/>
              <a:t>对</a:t>
            </a:r>
            <a:r>
              <a:rPr lang="en-US" altLang="zh-CN" b="1" smtClean="0"/>
              <a:t>A</a:t>
            </a:r>
            <a:r>
              <a:rPr lang="zh-CN" altLang="en-US" b="1" smtClean="0"/>
              <a:t>的导数 </a:t>
            </a:r>
            <a:r>
              <a:rPr lang="en-US" altLang="zh-CN" b="1" smtClean="0"/>
              <a:t>= G x B^T</a:t>
            </a:r>
            <a:endParaRPr lang="zh-CN" altLang="en-US" b="1"/>
          </a:p>
        </p:txBody>
      </p:sp>
    </p:spTree>
    <p:extLst>
      <p:ext uri="{BB962C8B-B14F-4D97-AF65-F5344CB8AC3E}">
        <p14:creationId xmlns="" xmlns:p14="http://schemas.microsoft.com/office/powerpoint/2010/main" val="42619434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04" y="1061960"/>
            <a:ext cx="4556636" cy="383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441403"/>
            <a:ext cx="3070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3.8.5</a:t>
            </a:r>
            <a:r>
              <a:rPr lang="zh-CN" altLang="en-US" sz="3200" smtClean="0"/>
              <a:t>、矩阵求导</a:t>
            </a:r>
            <a:endParaRPr lang="zh-CN" altLang="en-US" sz="3200"/>
          </a:p>
        </p:txBody>
      </p:sp>
      <p:sp>
        <p:nvSpPr>
          <p:cNvPr id="5" name="TextBox 4"/>
          <p:cNvSpPr txBox="1"/>
          <p:nvPr/>
        </p:nvSpPr>
        <p:spPr>
          <a:xfrm>
            <a:off x="2915816" y="5085184"/>
            <a:ext cx="4093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/>
              <a:t>结论：定义</a:t>
            </a:r>
            <a:r>
              <a:rPr lang="en-US" altLang="zh-CN" b="1" smtClean="0"/>
              <a:t>C = AB</a:t>
            </a:r>
            <a:r>
              <a:rPr lang="zh-CN" altLang="en-US" b="1" smtClean="0"/>
              <a:t>，</a:t>
            </a:r>
            <a:r>
              <a:rPr lang="en-US" altLang="zh-CN" b="1" smtClean="0"/>
              <a:t>G</a:t>
            </a:r>
            <a:r>
              <a:rPr lang="zh-CN" altLang="en-US" b="1"/>
              <a:t> </a:t>
            </a:r>
            <a:r>
              <a:rPr lang="en-US" altLang="zh-CN" b="1" smtClean="0"/>
              <a:t>= error</a:t>
            </a:r>
            <a:r>
              <a:rPr lang="zh-CN" altLang="en-US" b="1" smtClean="0"/>
              <a:t>对</a:t>
            </a:r>
            <a:r>
              <a:rPr lang="en-US" altLang="zh-CN" b="1" smtClean="0"/>
              <a:t>C</a:t>
            </a:r>
            <a:r>
              <a:rPr lang="zh-CN" altLang="en-US" b="1" smtClean="0"/>
              <a:t>的导数</a:t>
            </a:r>
            <a:endParaRPr lang="en-US" altLang="zh-CN" b="1" smtClean="0"/>
          </a:p>
          <a:p>
            <a:r>
              <a:rPr lang="en-US" altLang="zh-CN" b="1"/>
              <a:t> </a:t>
            </a:r>
            <a:r>
              <a:rPr lang="en-US" altLang="zh-CN" b="1" smtClean="0"/>
              <a:t>            </a:t>
            </a:r>
            <a:r>
              <a:rPr lang="zh-CN" altLang="en-US" b="1" smtClean="0"/>
              <a:t>那么</a:t>
            </a:r>
            <a:r>
              <a:rPr lang="en-US" altLang="zh-CN" b="1" smtClean="0"/>
              <a:t>error</a:t>
            </a:r>
            <a:r>
              <a:rPr lang="zh-CN" altLang="en-US" b="1" smtClean="0"/>
              <a:t>对</a:t>
            </a:r>
            <a:r>
              <a:rPr lang="en-US" altLang="zh-CN" b="1" smtClean="0"/>
              <a:t>B</a:t>
            </a:r>
            <a:r>
              <a:rPr lang="zh-CN" altLang="en-US" b="1" smtClean="0"/>
              <a:t>的导数 </a:t>
            </a:r>
            <a:r>
              <a:rPr lang="en-US" altLang="zh-CN" b="1" smtClean="0"/>
              <a:t>= A^T x G</a:t>
            </a:r>
            <a:endParaRPr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1858563" y="4437112"/>
            <a:ext cx="1201269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58563" y="2420888"/>
            <a:ext cx="1993357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70778" y="2601778"/>
            <a:ext cx="299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这个形式，可以转换为</a:t>
            </a:r>
            <a:r>
              <a:rPr lang="en-US" altLang="zh-CN" smtClean="0"/>
              <a:t>A</a:t>
            </a:r>
            <a:r>
              <a:rPr lang="zh-CN" altLang="en-US" smtClean="0"/>
              <a:t>与</a:t>
            </a:r>
            <a:r>
              <a:rPr lang="en-US" altLang="zh-CN" smtClean="0"/>
              <a:t>G</a:t>
            </a:r>
          </a:p>
          <a:p>
            <a:r>
              <a:rPr lang="zh-CN" altLang="en-US" smtClean="0"/>
              <a:t>的表示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788460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41403"/>
            <a:ext cx="4015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3.8.6</a:t>
            </a:r>
            <a:r>
              <a:rPr lang="zh-CN" altLang="en-US" sz="3200" smtClean="0"/>
              <a:t>、矩阵求导</a:t>
            </a:r>
            <a:r>
              <a:rPr lang="en-US" altLang="zh-CN" sz="3200" smtClean="0"/>
              <a:t>-</a:t>
            </a:r>
            <a:r>
              <a:rPr lang="zh-CN" altLang="en-US" sz="3200" smtClean="0"/>
              <a:t>结论</a:t>
            </a:r>
            <a:endParaRPr lang="zh-CN" altLang="en-US" sz="320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709" y="2003662"/>
            <a:ext cx="17335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76" y="2441812"/>
            <a:ext cx="19526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333" y="2876550"/>
            <a:ext cx="16478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583" y="4125069"/>
            <a:ext cx="23717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999" y="4777333"/>
            <a:ext cx="243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47664" y="161950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定义矩阵操作：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09036" y="37077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则结论有：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139724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3372" y="2285992"/>
            <a:ext cx="49346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mtClean="0"/>
              <a:t>第四节</a:t>
            </a:r>
            <a:endParaRPr lang="en-US" altLang="zh-CN" sz="4800" b="1" smtClean="0"/>
          </a:p>
          <a:p>
            <a:pPr algn="ctr"/>
            <a:endParaRPr lang="en-US" altLang="zh-CN" sz="3600" b="1" smtClean="0"/>
          </a:p>
          <a:p>
            <a:pPr algn="ctr"/>
            <a:r>
              <a:rPr lang="zh-CN" altLang="en-US" sz="3600" smtClean="0"/>
              <a:t>具体代码实现</a:t>
            </a:r>
            <a:r>
              <a:rPr lang="en-US" altLang="zh-CN" sz="3600" smtClean="0"/>
              <a:t>C++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41403"/>
            <a:ext cx="3291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4.1  </a:t>
            </a:r>
            <a:r>
              <a:rPr lang="zh-CN" altLang="en-US" sz="3200" smtClean="0"/>
              <a:t>代码实现</a:t>
            </a:r>
            <a:r>
              <a:rPr lang="en-US" altLang="zh-CN" sz="3200" smtClean="0"/>
              <a:t>-C++</a:t>
            </a:r>
            <a:endParaRPr lang="zh-CN" altLang="en-US" sz="3200"/>
          </a:p>
        </p:txBody>
      </p:sp>
      <p:sp>
        <p:nvSpPr>
          <p:cNvPr id="3" name="TextBox 2"/>
          <p:cNvSpPr txBox="1"/>
          <p:nvPr/>
        </p:nvSpPr>
        <p:spPr>
          <a:xfrm>
            <a:off x="755576" y="1412776"/>
            <a:ext cx="77048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既然是基于矩阵操作，则首先要实现基于</a:t>
            </a:r>
            <a:r>
              <a:rPr lang="en-US" altLang="zh-CN" smtClean="0"/>
              <a:t>C++</a:t>
            </a:r>
            <a:r>
              <a:rPr lang="zh-CN" altLang="en-US" smtClean="0"/>
              <a:t>的矩阵类。这里</a:t>
            </a:r>
            <a:r>
              <a:rPr lang="en-US" altLang="zh-CN" smtClean="0"/>
              <a:t>matrix.hpp</a:t>
            </a:r>
            <a:r>
              <a:rPr lang="zh-CN" altLang="en-US" smtClean="0"/>
              <a:t>解决矩阵操作问题（矩阵的元素操作、广播等）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由于矩阵乘法效率问题，因此引用了</a:t>
            </a:r>
            <a:r>
              <a:rPr lang="en-US" altLang="zh-CN" smtClean="0"/>
              <a:t>OpenBLAS</a:t>
            </a:r>
            <a:r>
              <a:rPr lang="zh-CN" altLang="en-US" smtClean="0"/>
              <a:t>库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按照代码逻辑，使用</a:t>
            </a:r>
            <a:r>
              <a:rPr lang="en-US" altLang="zh-CN" smtClean="0"/>
              <a:t>python</a:t>
            </a:r>
            <a:r>
              <a:rPr lang="zh-CN" altLang="en-US" smtClean="0"/>
              <a:t>也可以写出来同样的效果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IDE</a:t>
            </a:r>
            <a:r>
              <a:rPr lang="zh-CN" altLang="en-US" smtClean="0"/>
              <a:t>采用</a:t>
            </a:r>
            <a:r>
              <a:rPr lang="en-US" altLang="zh-CN" smtClean="0"/>
              <a:t>VSCode</a:t>
            </a:r>
            <a:r>
              <a:rPr lang="zh-CN" altLang="en-US" smtClean="0"/>
              <a:t>，编译采用</a:t>
            </a:r>
            <a:r>
              <a:rPr lang="en-US" altLang="zh-CN" smtClean="0"/>
              <a:t>Makefile</a:t>
            </a:r>
            <a:r>
              <a:rPr lang="zh-CN" altLang="en-US" smtClean="0"/>
              <a:t>，若要配置</a:t>
            </a:r>
            <a:r>
              <a:rPr lang="en-US" altLang="zh-CN" smtClean="0"/>
              <a:t>Makefile</a:t>
            </a:r>
            <a:r>
              <a:rPr lang="zh-CN" altLang="en-US" smtClean="0"/>
              <a:t>和</a:t>
            </a:r>
            <a:r>
              <a:rPr lang="en-US" altLang="zh-CN" smtClean="0"/>
              <a:t>vscode</a:t>
            </a:r>
            <a:r>
              <a:rPr lang="zh-CN" altLang="en-US" smtClean="0"/>
              <a:t>的开发环境，请访问：</a:t>
            </a:r>
            <a:r>
              <a:rPr lang="en-US" altLang="zh-CN"/>
              <a:t>http://www.zifuture.com:8090/archives/%</a:t>
            </a:r>
            <a:r>
              <a:rPr lang="en-US" altLang="zh-CN" smtClean="0"/>
              <a:t>E5%AD%A6%E9%AB%98%E7%BA%A7%E5%B7%A5%E7%A8%8B%E5%B8%88%E7%94%A8makefile%E5%AE%9E%E7%8E%B0c%E5%A4%A7%E9%A1%B9%E7%9B%AE%E5%8E%9F%E6%9D%A5%E5%BE%88%E7%AE%80%E5%8D%95</a:t>
            </a:r>
          </a:p>
          <a:p>
            <a:endParaRPr lang="en-US" altLang="zh-CN"/>
          </a:p>
          <a:p>
            <a:r>
              <a:rPr lang="zh-CN" altLang="en-US" smtClean="0"/>
              <a:t>工程代码请访问：</a:t>
            </a:r>
            <a:r>
              <a:rPr lang="en-US" altLang="zh-CN"/>
              <a:t>https://github.com/shouxieai/bp-cpp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581665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41403"/>
            <a:ext cx="4709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4.2  </a:t>
            </a:r>
            <a:r>
              <a:rPr lang="zh-CN" altLang="en-US" sz="3200" smtClean="0"/>
              <a:t>代码实现</a:t>
            </a:r>
            <a:r>
              <a:rPr lang="en-US" altLang="zh-CN" sz="3200" smtClean="0"/>
              <a:t>-</a:t>
            </a:r>
            <a:r>
              <a:rPr lang="zh-CN" altLang="en-US" sz="3200" smtClean="0"/>
              <a:t>图像矩阵化</a:t>
            </a:r>
            <a:endParaRPr lang="zh-CN" altLang="en-US" sz="32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83" y="2143748"/>
            <a:ext cx="477217" cy="480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525" y="2344984"/>
            <a:ext cx="552450" cy="857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975" y="2354509"/>
            <a:ext cx="5334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375" y="2345717"/>
            <a:ext cx="523875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129" y="2350479"/>
            <a:ext cx="53340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004" y="2336925"/>
            <a:ext cx="552450" cy="76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252" y="2332162"/>
            <a:ext cx="523875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127" y="2334726"/>
            <a:ext cx="5524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748" y="2329936"/>
            <a:ext cx="55245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013" y="2328133"/>
            <a:ext cx="523875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90084" y="19888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图像拍扁</a:t>
            </a:r>
            <a:endParaRPr lang="zh-CN" altLang="en-US"/>
          </a:p>
        </p:txBody>
      </p:sp>
      <p:cxnSp>
        <p:nvCxnSpPr>
          <p:cNvPr id="5" name="直接箭头连接符 4"/>
          <p:cNvCxnSpPr>
            <a:stCxn id="4098" idx="3"/>
            <a:endCxn id="4099" idx="1"/>
          </p:cNvCxnSpPr>
          <p:nvPr/>
        </p:nvCxnSpPr>
        <p:spPr>
          <a:xfrm>
            <a:off x="1471400" y="2383816"/>
            <a:ext cx="1428125" cy="40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82" y="3014643"/>
            <a:ext cx="477217" cy="480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524" y="3215879"/>
            <a:ext cx="55245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974" y="3225404"/>
            <a:ext cx="5334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374" y="3216612"/>
            <a:ext cx="523875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128" y="3221374"/>
            <a:ext cx="53340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003" y="3207820"/>
            <a:ext cx="55245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251" y="3203057"/>
            <a:ext cx="523875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126" y="3205621"/>
            <a:ext cx="5524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747" y="3200831"/>
            <a:ext cx="55245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012" y="3199028"/>
            <a:ext cx="523875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590083" y="28597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图像拍扁</a:t>
            </a:r>
            <a:endParaRPr lang="zh-CN" altLang="en-US"/>
          </a:p>
        </p:txBody>
      </p:sp>
      <p:cxnSp>
        <p:nvCxnSpPr>
          <p:cNvPr id="27" name="直接箭头连接符 26"/>
          <p:cNvCxnSpPr>
            <a:stCxn id="16" idx="3"/>
            <a:endCxn id="17" idx="1"/>
          </p:cNvCxnSpPr>
          <p:nvPr/>
        </p:nvCxnSpPr>
        <p:spPr>
          <a:xfrm>
            <a:off x="1471399" y="3254711"/>
            <a:ext cx="1428125" cy="40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5576" y="1268760"/>
            <a:ext cx="760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mnist</a:t>
            </a:r>
            <a:r>
              <a:rPr lang="zh-CN" altLang="en-US" smtClean="0"/>
              <a:t>图像是</a:t>
            </a:r>
            <a:r>
              <a:rPr lang="en-US" altLang="zh-CN" smtClean="0"/>
              <a:t>28x28</a:t>
            </a:r>
            <a:r>
              <a:rPr lang="zh-CN" altLang="en-US" smtClean="0"/>
              <a:t>的单通道图像，通过拍扁，可以拉伸为</a:t>
            </a:r>
            <a:r>
              <a:rPr lang="en-US" altLang="zh-CN" smtClean="0"/>
              <a:t>1x(28x28) = 1x784</a:t>
            </a:r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 rot="16200000">
            <a:off x="5148093" y="1053035"/>
            <a:ext cx="276225" cy="4773362"/>
          </a:xfrm>
          <a:prstGeom prst="leftBrace">
            <a:avLst>
              <a:gd name="adj1" fmla="val 8333"/>
              <a:gd name="adj2" fmla="val 43410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大括号 29"/>
          <p:cNvSpPr/>
          <p:nvPr/>
        </p:nvSpPr>
        <p:spPr>
          <a:xfrm rot="16200000">
            <a:off x="5148095" y="186235"/>
            <a:ext cx="276225" cy="4773362"/>
          </a:xfrm>
          <a:prstGeom prst="leftBrace">
            <a:avLst>
              <a:gd name="adj1" fmla="val 8333"/>
              <a:gd name="adj2" fmla="val 43410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16016" y="263691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784</a:t>
            </a:r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750481" y="357782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784</a:t>
            </a:r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950327" y="1899248"/>
            <a:ext cx="534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28x28</a:t>
            </a:r>
            <a:endParaRPr lang="zh-CN" altLang="en-US" sz="1100"/>
          </a:p>
        </p:txBody>
      </p:sp>
      <p:sp>
        <p:nvSpPr>
          <p:cNvPr id="34" name="TextBox 33"/>
          <p:cNvSpPr txBox="1"/>
          <p:nvPr/>
        </p:nvSpPr>
        <p:spPr>
          <a:xfrm>
            <a:off x="965730" y="2782791"/>
            <a:ext cx="534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28x28</a:t>
            </a:r>
            <a:endParaRPr lang="zh-CN" altLang="en-US" sz="1100"/>
          </a:p>
        </p:txBody>
      </p:sp>
      <p:sp>
        <p:nvSpPr>
          <p:cNvPr id="9" name="矩形 8"/>
          <p:cNvSpPr/>
          <p:nvPr/>
        </p:nvSpPr>
        <p:spPr>
          <a:xfrm>
            <a:off x="950327" y="2143748"/>
            <a:ext cx="521073" cy="45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1" name="肘形连接符 10"/>
          <p:cNvCxnSpPr>
            <a:stCxn id="9" idx="0"/>
            <a:endCxn id="4099" idx="0"/>
          </p:cNvCxnSpPr>
          <p:nvPr/>
        </p:nvCxnSpPr>
        <p:spPr>
          <a:xfrm rot="16200000" flipH="1">
            <a:off x="2092689" y="1261923"/>
            <a:ext cx="201236" cy="1964886"/>
          </a:xfrm>
          <a:prstGeom prst="bentConnector3">
            <a:avLst>
              <a:gd name="adj1" fmla="val -43691"/>
            </a:avLst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65730" y="2336925"/>
            <a:ext cx="505669" cy="80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5" name="肘形连接符 14"/>
          <p:cNvCxnSpPr>
            <a:stCxn id="13" idx="2"/>
            <a:endCxn id="4103" idx="2"/>
          </p:cNvCxnSpPr>
          <p:nvPr/>
        </p:nvCxnSpPr>
        <p:spPr>
          <a:xfrm rot="5400000" flipH="1" flipV="1">
            <a:off x="3272516" y="359174"/>
            <a:ext cx="4762" cy="4112664"/>
          </a:xfrm>
          <a:prstGeom prst="bentConnector3">
            <a:avLst>
              <a:gd name="adj1" fmla="val -5354410"/>
            </a:avLst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37660" y="5446965"/>
            <a:ext cx="6358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因此，对于</a:t>
            </a:r>
            <a:r>
              <a:rPr lang="en-US" altLang="zh-CN" smtClean="0"/>
              <a:t>mnist</a:t>
            </a:r>
            <a:r>
              <a:rPr lang="zh-CN" altLang="en-US" smtClean="0"/>
              <a:t>有</a:t>
            </a:r>
            <a:r>
              <a:rPr lang="en-US" altLang="zh-CN" smtClean="0"/>
              <a:t>60000</a:t>
            </a:r>
            <a:r>
              <a:rPr lang="zh-CN" altLang="en-US" smtClean="0"/>
              <a:t>个图，可以变换为</a:t>
            </a:r>
            <a:r>
              <a:rPr lang="en-US" altLang="zh-CN" smtClean="0"/>
              <a:t>60000 x 784</a:t>
            </a:r>
            <a:r>
              <a:rPr lang="zh-CN" altLang="en-US" smtClean="0"/>
              <a:t>的矩阵</a:t>
            </a:r>
            <a:endParaRPr lang="en-US" altLang="zh-CN" smtClean="0"/>
          </a:p>
          <a:p>
            <a:r>
              <a:rPr lang="zh-CN" altLang="en-US" smtClean="0"/>
              <a:t>其中，样本数为</a:t>
            </a:r>
            <a:r>
              <a:rPr lang="en-US" altLang="zh-CN" smtClean="0"/>
              <a:t>60000</a:t>
            </a:r>
            <a:r>
              <a:rPr lang="zh-CN" altLang="en-US" smtClean="0"/>
              <a:t>，特征数为</a:t>
            </a:r>
            <a:r>
              <a:rPr lang="en-US" altLang="zh-CN" smtClean="0"/>
              <a:t>784</a:t>
            </a:r>
            <a:endParaRPr lang="zh-CN" altLang="en-US"/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81" y="3948884"/>
            <a:ext cx="477217" cy="480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523" y="4150120"/>
            <a:ext cx="55245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973" y="4159645"/>
            <a:ext cx="5334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373" y="4150853"/>
            <a:ext cx="523875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127" y="4155615"/>
            <a:ext cx="53340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002" y="4142061"/>
            <a:ext cx="55245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250" y="4137298"/>
            <a:ext cx="523875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125" y="4139862"/>
            <a:ext cx="5524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746" y="4135072"/>
            <a:ext cx="55245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011" y="4133269"/>
            <a:ext cx="523875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1590082" y="37939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图像拍扁</a:t>
            </a:r>
            <a:endParaRPr lang="zh-CN" altLang="en-US"/>
          </a:p>
        </p:txBody>
      </p:sp>
      <p:cxnSp>
        <p:nvCxnSpPr>
          <p:cNvPr id="56" name="直接箭头连接符 55"/>
          <p:cNvCxnSpPr>
            <a:stCxn id="45" idx="3"/>
            <a:endCxn id="46" idx="1"/>
          </p:cNvCxnSpPr>
          <p:nvPr/>
        </p:nvCxnSpPr>
        <p:spPr>
          <a:xfrm>
            <a:off x="1471398" y="4188952"/>
            <a:ext cx="1428125" cy="40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左大括号 56"/>
          <p:cNvSpPr/>
          <p:nvPr/>
        </p:nvSpPr>
        <p:spPr>
          <a:xfrm rot="16200000">
            <a:off x="5148092" y="1987276"/>
            <a:ext cx="276225" cy="4773362"/>
          </a:xfrm>
          <a:prstGeom prst="leftBrace">
            <a:avLst>
              <a:gd name="adj1" fmla="val 8333"/>
              <a:gd name="adj2" fmla="val 43410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4750480" y="451207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784</a:t>
            </a:r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965729" y="3717032"/>
            <a:ext cx="534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28x28</a:t>
            </a:r>
            <a:endParaRPr lang="zh-CN" altLang="en-US" sz="1100"/>
          </a:p>
        </p:txBody>
      </p:sp>
    </p:spTree>
    <p:extLst>
      <p:ext uri="{BB962C8B-B14F-4D97-AF65-F5344CB8AC3E}">
        <p14:creationId xmlns="" xmlns:p14="http://schemas.microsoft.com/office/powerpoint/2010/main" val="365060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41403"/>
            <a:ext cx="5243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1.1</a:t>
            </a:r>
            <a:r>
              <a:rPr lang="zh-CN" altLang="en-US" sz="3200" smtClean="0"/>
              <a:t>、什么是</a:t>
            </a:r>
            <a:r>
              <a:rPr lang="en-US" altLang="zh-CN" sz="3200" smtClean="0"/>
              <a:t>BP</a:t>
            </a:r>
            <a:r>
              <a:rPr lang="zh-CN" altLang="en-US" sz="3200" smtClean="0"/>
              <a:t>反向传播算法</a:t>
            </a:r>
            <a:endParaRPr lang="zh-CN" altLang="en-US" sz="3200"/>
          </a:p>
        </p:txBody>
      </p:sp>
      <p:sp>
        <p:nvSpPr>
          <p:cNvPr id="3" name="TextBox 2"/>
          <p:cNvSpPr txBox="1"/>
          <p:nvPr/>
        </p:nvSpPr>
        <p:spPr>
          <a:xfrm>
            <a:off x="467544" y="1412776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BP(</a:t>
            </a:r>
            <a:r>
              <a:rPr lang="en-US" altLang="zh-CN"/>
              <a:t>Back Propagation</a:t>
            </a:r>
            <a:r>
              <a:rPr lang="en-US" altLang="zh-CN" smtClean="0"/>
              <a:t>)</a:t>
            </a:r>
            <a:r>
              <a:rPr lang="zh-CN" altLang="en-US"/>
              <a:t>误差反向传播算法，使用反向传播算法的多层感知器又称为</a:t>
            </a:r>
            <a:r>
              <a:rPr lang="en-US" altLang="zh-CN"/>
              <a:t>BP</a:t>
            </a:r>
            <a:r>
              <a:rPr lang="zh-CN" altLang="en-US"/>
              <a:t>神经网络</a:t>
            </a:r>
            <a:r>
              <a:rPr lang="zh-CN" altLang="en-US" smtClean="0"/>
              <a:t>。</a:t>
            </a:r>
            <a:r>
              <a:rPr lang="en-US" altLang="zh-CN" smtClean="0"/>
              <a:t>BP</a:t>
            </a:r>
            <a:r>
              <a:rPr lang="zh-CN" altLang="en-US" smtClean="0"/>
              <a:t>是当前人工智能主要采用的算法，例如你所知道的</a:t>
            </a:r>
            <a:r>
              <a:rPr lang="en-US" altLang="zh-CN" smtClean="0"/>
              <a:t>CNN</a:t>
            </a:r>
            <a:r>
              <a:rPr lang="zh-CN" altLang="en-US" smtClean="0"/>
              <a:t>、</a:t>
            </a:r>
            <a:r>
              <a:rPr lang="en-US" altLang="zh-CN" smtClean="0"/>
              <a:t>GAN</a:t>
            </a:r>
            <a:r>
              <a:rPr lang="zh-CN" altLang="en-US" smtClean="0"/>
              <a:t>、</a:t>
            </a:r>
            <a:r>
              <a:rPr lang="en-US" altLang="zh-CN" smtClean="0"/>
              <a:t>NLP</a:t>
            </a:r>
            <a:r>
              <a:rPr lang="zh-CN" altLang="en-US" smtClean="0"/>
              <a:t>中的</a:t>
            </a:r>
            <a:r>
              <a:rPr lang="en-US" altLang="zh-CN" smtClean="0"/>
              <a:t>Bert</a:t>
            </a:r>
            <a:r>
              <a:rPr lang="zh-CN" altLang="en-US" smtClean="0"/>
              <a:t>、</a:t>
            </a:r>
            <a:r>
              <a:rPr lang="en-US" altLang="zh-CN" smtClean="0"/>
              <a:t>Transformer</a:t>
            </a:r>
            <a:r>
              <a:rPr lang="zh-CN" altLang="en-US"/>
              <a:t>，</a:t>
            </a:r>
            <a:r>
              <a:rPr lang="zh-CN" altLang="en-US" smtClean="0"/>
              <a:t>都是</a:t>
            </a:r>
            <a:r>
              <a:rPr lang="en-US" altLang="zh-CN" smtClean="0"/>
              <a:t>BP</a:t>
            </a:r>
            <a:r>
              <a:rPr lang="zh-CN" altLang="en-US" smtClean="0"/>
              <a:t>体系下的算法框架。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理解</a:t>
            </a:r>
            <a:r>
              <a:rPr lang="en-US" altLang="zh-CN" smtClean="0"/>
              <a:t>BP</a:t>
            </a:r>
            <a:r>
              <a:rPr lang="zh-CN" altLang="en-US" smtClean="0"/>
              <a:t>对于理解网络如何训练很重要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在这里我们采用最简单的思路理解</a:t>
            </a:r>
            <a:r>
              <a:rPr lang="en-US" altLang="zh-CN" smtClean="0"/>
              <a:t>BP</a:t>
            </a:r>
            <a:r>
              <a:rPr lang="zh-CN" altLang="en-US" smtClean="0"/>
              <a:t>。确保能够理解并且复现</a:t>
            </a:r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44296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500430" y="2886075"/>
            <a:ext cx="1512168" cy="1699028"/>
            <a:chOff x="1547664" y="2204864"/>
            <a:chExt cx="1512168" cy="1699028"/>
          </a:xfrm>
        </p:grpSpPr>
        <p:sp>
          <p:nvSpPr>
            <p:cNvPr id="3" name="矩形 2"/>
            <p:cNvSpPr/>
            <p:nvPr/>
          </p:nvSpPr>
          <p:spPr>
            <a:xfrm>
              <a:off x="1547664" y="2204864"/>
              <a:ext cx="1512168" cy="1699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763688" y="2298859"/>
              <a:ext cx="216024" cy="2305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765131" y="2668191"/>
              <a:ext cx="216024" cy="2305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775366" y="3464581"/>
              <a:ext cx="216024" cy="2305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626341" y="2301738"/>
              <a:ext cx="216024" cy="2305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627784" y="2671070"/>
              <a:ext cx="216024" cy="2305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38019" y="3467460"/>
              <a:ext cx="216024" cy="2305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0" name="直接连接符 9"/>
            <p:cNvCxnSpPr>
              <a:stCxn id="4" idx="6"/>
              <a:endCxn id="9" idx="1"/>
            </p:cNvCxnSpPr>
            <p:nvPr/>
          </p:nvCxnSpPr>
          <p:spPr>
            <a:xfrm>
              <a:off x="1979712" y="2414139"/>
              <a:ext cx="689943" cy="1087086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4" idx="6"/>
              <a:endCxn id="8" idx="2"/>
            </p:cNvCxnSpPr>
            <p:nvPr/>
          </p:nvCxnSpPr>
          <p:spPr>
            <a:xfrm>
              <a:off x="1979712" y="2414139"/>
              <a:ext cx="648072" cy="372211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4" idx="6"/>
              <a:endCxn id="7" idx="2"/>
            </p:cNvCxnSpPr>
            <p:nvPr/>
          </p:nvCxnSpPr>
          <p:spPr>
            <a:xfrm>
              <a:off x="1979712" y="2414139"/>
              <a:ext cx="646629" cy="2879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6"/>
              <a:endCxn id="7" idx="2"/>
            </p:cNvCxnSpPr>
            <p:nvPr/>
          </p:nvCxnSpPr>
          <p:spPr>
            <a:xfrm flipV="1">
              <a:off x="1981155" y="2417018"/>
              <a:ext cx="645186" cy="3664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5" idx="6"/>
              <a:endCxn id="8" idx="2"/>
            </p:cNvCxnSpPr>
            <p:nvPr/>
          </p:nvCxnSpPr>
          <p:spPr>
            <a:xfrm>
              <a:off x="1981155" y="2783471"/>
              <a:ext cx="646629" cy="287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6"/>
            </p:cNvCxnSpPr>
            <p:nvPr/>
          </p:nvCxnSpPr>
          <p:spPr>
            <a:xfrm flipV="1">
              <a:off x="1991390" y="2461459"/>
              <a:ext cx="634951" cy="111840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6"/>
              <a:endCxn id="9" idx="1"/>
            </p:cNvCxnSpPr>
            <p:nvPr/>
          </p:nvCxnSpPr>
          <p:spPr>
            <a:xfrm>
              <a:off x="1981155" y="2783471"/>
              <a:ext cx="688500" cy="7177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6" idx="6"/>
              <a:endCxn id="9" idx="1"/>
            </p:cNvCxnSpPr>
            <p:nvPr/>
          </p:nvCxnSpPr>
          <p:spPr>
            <a:xfrm flipV="1">
              <a:off x="1991390" y="3501225"/>
              <a:ext cx="678265" cy="786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6" idx="6"/>
              <a:endCxn id="8" idx="2"/>
            </p:cNvCxnSpPr>
            <p:nvPr/>
          </p:nvCxnSpPr>
          <p:spPr>
            <a:xfrm flipV="1">
              <a:off x="1991390" y="2786350"/>
              <a:ext cx="636394" cy="7935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11696" y="2901629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…</a:t>
              </a: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62671" y="2924944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…</a:t>
              </a:r>
              <a:endParaRPr lang="zh-CN" altLang="en-US"/>
            </a:p>
          </p:txBody>
        </p:sp>
      </p:grp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09745" y="1547802"/>
            <a:ext cx="552450" cy="857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18174" y="2133592"/>
            <a:ext cx="5334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22937" y="2697036"/>
            <a:ext cx="523875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17072" y="3227509"/>
            <a:ext cx="53340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94726" y="3768607"/>
            <a:ext cx="552450" cy="76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04984" y="4338645"/>
            <a:ext cx="523875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81171" y="4862524"/>
            <a:ext cx="5524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85934" y="5357827"/>
            <a:ext cx="55245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00221" y="5843606"/>
            <a:ext cx="523875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右箭头 29"/>
          <p:cNvSpPr/>
          <p:nvPr/>
        </p:nvSpPr>
        <p:spPr>
          <a:xfrm>
            <a:off x="2500298" y="3243265"/>
            <a:ext cx="500066" cy="92869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000760" y="1743067"/>
            <a:ext cx="785818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rgbClr val="FF0000"/>
                </a:solidFill>
              </a:rPr>
              <a:t>是数字</a:t>
            </a:r>
            <a:r>
              <a:rPr lang="en-US" altLang="zh-CN" sz="1100" smtClean="0">
                <a:solidFill>
                  <a:srgbClr val="FF0000"/>
                </a:solidFill>
              </a:rPr>
              <a:t>0</a:t>
            </a:r>
            <a:r>
              <a:rPr lang="zh-CN" altLang="en-US" sz="1100" smtClean="0">
                <a:solidFill>
                  <a:srgbClr val="FF0000"/>
                </a:solidFill>
              </a:rPr>
              <a:t>吗？</a:t>
            </a:r>
            <a:endParaRPr lang="zh-CN" altLang="en-US" sz="1100">
              <a:solidFill>
                <a:srgbClr val="FF0000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000760" y="2957513"/>
            <a:ext cx="785818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rgbClr val="FF0000"/>
                </a:solidFill>
              </a:rPr>
              <a:t>是数字</a:t>
            </a:r>
            <a:r>
              <a:rPr lang="en-US" altLang="zh-CN" sz="1100" smtClean="0">
                <a:solidFill>
                  <a:srgbClr val="FF0000"/>
                </a:solidFill>
              </a:rPr>
              <a:t>1</a:t>
            </a:r>
            <a:r>
              <a:rPr lang="zh-CN" altLang="en-US" sz="1100" smtClean="0">
                <a:solidFill>
                  <a:srgbClr val="FF0000"/>
                </a:solidFill>
              </a:rPr>
              <a:t>吗？</a:t>
            </a:r>
            <a:endParaRPr lang="zh-CN" altLang="en-US" sz="1100">
              <a:solidFill>
                <a:srgbClr val="FF0000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000760" y="4957777"/>
            <a:ext cx="785818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rgbClr val="FF0000"/>
                </a:solidFill>
              </a:rPr>
              <a:t>是数字</a:t>
            </a:r>
            <a:r>
              <a:rPr lang="en-US" altLang="zh-CN" sz="1100" smtClean="0">
                <a:solidFill>
                  <a:srgbClr val="FF0000"/>
                </a:solidFill>
              </a:rPr>
              <a:t>9</a:t>
            </a:r>
            <a:r>
              <a:rPr lang="zh-CN" altLang="en-US" sz="1100" smtClean="0">
                <a:solidFill>
                  <a:srgbClr val="FF0000"/>
                </a:solidFill>
              </a:rPr>
              <a:t>吗？</a:t>
            </a:r>
            <a:endParaRPr lang="zh-CN" altLang="en-US" sz="110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43636" y="4171959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>
            <a:off x="5357818" y="3314703"/>
            <a:ext cx="357190" cy="85725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3528" y="441403"/>
            <a:ext cx="5941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4.3  </a:t>
            </a:r>
            <a:r>
              <a:rPr lang="zh-CN" altLang="en-US" sz="3200" smtClean="0"/>
              <a:t>代码实现</a:t>
            </a:r>
            <a:r>
              <a:rPr lang="en-US" altLang="zh-CN" sz="3200" smtClean="0"/>
              <a:t>-</a:t>
            </a:r>
            <a:r>
              <a:rPr lang="zh-CN" altLang="en-US" sz="3200" smtClean="0"/>
              <a:t>图像输入网络训练</a:t>
            </a:r>
            <a:endParaRPr lang="zh-CN" altLang="en-US" sz="3200"/>
          </a:p>
        </p:txBody>
      </p:sp>
      <p:sp>
        <p:nvSpPr>
          <p:cNvPr id="37" name="TextBox 36"/>
          <p:cNvSpPr txBox="1"/>
          <p:nvPr/>
        </p:nvSpPr>
        <p:spPr>
          <a:xfrm>
            <a:off x="1785918" y="6357958"/>
            <a:ext cx="75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1x784</a:t>
            </a:r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000760" y="621508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1x10</a:t>
            </a:r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857620" y="61436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映射为</a:t>
            </a:r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41403"/>
            <a:ext cx="4507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4.4  </a:t>
            </a:r>
            <a:r>
              <a:rPr lang="zh-CN" altLang="en-US" sz="3200" smtClean="0"/>
              <a:t>代码实现</a:t>
            </a:r>
            <a:r>
              <a:rPr lang="en-US" altLang="zh-CN" sz="3200" smtClean="0"/>
              <a:t>-</a:t>
            </a:r>
            <a:r>
              <a:rPr lang="zh-CN" altLang="en-US" sz="3200" smtClean="0"/>
              <a:t>训练逻辑</a:t>
            </a:r>
            <a:r>
              <a:rPr lang="en-US" altLang="zh-CN" sz="3200" smtClean="0"/>
              <a:t>1</a:t>
            </a:r>
            <a:endParaRPr lang="zh-CN" altLang="en-US" sz="3200"/>
          </a:p>
        </p:txBody>
      </p:sp>
      <p:sp>
        <p:nvSpPr>
          <p:cNvPr id="3" name="TextBox 2"/>
          <p:cNvSpPr txBox="1"/>
          <p:nvPr/>
        </p:nvSpPr>
        <p:spPr>
          <a:xfrm>
            <a:off x="571472" y="1071546"/>
            <a:ext cx="807249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mtClean="0"/>
              <a:t>加载</a:t>
            </a:r>
            <a:r>
              <a:rPr lang="en-US" altLang="zh-CN" smtClean="0"/>
              <a:t>mnist</a:t>
            </a:r>
            <a:r>
              <a:rPr lang="zh-CN" altLang="en-US" smtClean="0"/>
              <a:t>数据集为矩阵，分别有：</a:t>
            </a:r>
            <a:endParaRPr lang="en-US" altLang="zh-CN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smtClean="0"/>
              <a:t>训练集图像：</a:t>
            </a:r>
            <a:r>
              <a:rPr lang="en-US" altLang="zh-CN" smtClean="0"/>
              <a:t>50000 x 784</a:t>
            </a:r>
          </a:p>
          <a:p>
            <a:pPr marL="800100" lvl="1" indent="-342900">
              <a:buFont typeface="+mj-lt"/>
              <a:buAutoNum type="alphaLcPeriod"/>
            </a:pPr>
            <a:r>
              <a:rPr lang="zh-CN" altLang="en-US" smtClean="0"/>
              <a:t>训练集标签：</a:t>
            </a:r>
            <a:r>
              <a:rPr lang="en-US" altLang="zh-CN" smtClean="0"/>
              <a:t>50000 x 1</a:t>
            </a:r>
          </a:p>
          <a:p>
            <a:pPr marL="800100" lvl="1" indent="-342900">
              <a:buFont typeface="+mj-lt"/>
              <a:buAutoNum type="alphaLcPeriod"/>
            </a:pPr>
            <a:r>
              <a:rPr lang="zh-CN" altLang="en-US" smtClean="0"/>
              <a:t>测试集图像：</a:t>
            </a:r>
            <a:r>
              <a:rPr lang="en-US" altLang="zh-CN" smtClean="0"/>
              <a:t>10000 x 784</a:t>
            </a:r>
          </a:p>
          <a:p>
            <a:pPr marL="800100" lvl="1" indent="-342900">
              <a:buFont typeface="+mj-lt"/>
              <a:buAutoNum type="alphaLcPeriod"/>
            </a:pPr>
            <a:r>
              <a:rPr lang="zh-CN" altLang="en-US" smtClean="0"/>
              <a:t>测试集标签：</a:t>
            </a:r>
            <a:r>
              <a:rPr lang="en-US" altLang="zh-CN" smtClean="0"/>
              <a:t>10000 x 1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/>
              <a:t>预处理数据</a:t>
            </a:r>
            <a:endParaRPr lang="en-US" altLang="zh-CN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smtClean="0"/>
              <a:t>将训练集图像转换为浮点数，并做归一化</a:t>
            </a:r>
            <a:endParaRPr lang="en-US" altLang="zh-CN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smtClean="0"/>
              <a:t>将训练集标签转换为</a:t>
            </a:r>
            <a:r>
              <a:rPr lang="en-US" altLang="zh-CN" smtClean="0"/>
              <a:t>onehot</a:t>
            </a:r>
            <a:r>
              <a:rPr lang="zh-CN" altLang="en-US" smtClean="0"/>
              <a:t>热独编码，变为</a:t>
            </a:r>
            <a:r>
              <a:rPr lang="en-US" altLang="zh-CN" smtClean="0"/>
              <a:t>50000 x 10</a:t>
            </a:r>
          </a:p>
          <a:p>
            <a:pPr marL="800100" lvl="1" indent="-342900">
              <a:buFont typeface="+mj-lt"/>
              <a:buAutoNum type="alphaLcPeriod"/>
            </a:pPr>
            <a:r>
              <a:rPr lang="zh-CN" altLang="en-US" smtClean="0"/>
              <a:t>将测试集图像转换为浮点数，并做归一化</a:t>
            </a:r>
            <a:endParaRPr lang="en-US" altLang="zh-CN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smtClean="0"/>
              <a:t>将测试集标签转换为</a:t>
            </a:r>
            <a:r>
              <a:rPr lang="en-US" altLang="zh-CN" smtClean="0"/>
              <a:t>onehot</a:t>
            </a:r>
            <a:r>
              <a:rPr lang="zh-CN" altLang="en-US" smtClean="0"/>
              <a:t>热独编码，变为</a:t>
            </a:r>
            <a:r>
              <a:rPr lang="en-US" altLang="zh-CN" smtClean="0"/>
              <a:t>10000 x 10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/>
              <a:t>初始化部分</a:t>
            </a:r>
            <a:endParaRPr lang="en-US" altLang="zh-CN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smtClean="0"/>
              <a:t>初始化超参数，隐藏层数量定为</a:t>
            </a:r>
            <a:r>
              <a:rPr lang="en-US" altLang="zh-CN" smtClean="0"/>
              <a:t>1024</a:t>
            </a:r>
            <a:r>
              <a:rPr lang="zh-CN" altLang="en-US" smtClean="0"/>
              <a:t>，迭代次数</a:t>
            </a:r>
            <a:r>
              <a:rPr lang="en-US" altLang="zh-CN" smtClean="0"/>
              <a:t>10</a:t>
            </a:r>
            <a:r>
              <a:rPr lang="zh-CN" altLang="en-US" smtClean="0"/>
              <a:t>轮，动量</a:t>
            </a:r>
            <a:r>
              <a:rPr lang="en-US" altLang="zh-CN" smtClean="0"/>
              <a:t>0.9</a:t>
            </a:r>
            <a:r>
              <a:rPr lang="zh-CN" altLang="en-US" smtClean="0"/>
              <a:t>，批次大小</a:t>
            </a:r>
            <a:r>
              <a:rPr lang="en-US" altLang="zh-CN" smtClean="0"/>
              <a:t>256</a:t>
            </a:r>
          </a:p>
          <a:p>
            <a:pPr marL="800100" lvl="1" indent="-342900">
              <a:buFont typeface="+mj-lt"/>
              <a:buAutoNum type="alphaLcPeriod"/>
            </a:pPr>
            <a:r>
              <a:rPr lang="zh-CN" altLang="en-US" smtClean="0"/>
              <a:t>定义</a:t>
            </a:r>
            <a:r>
              <a:rPr lang="en-US" altLang="zh-CN" smtClean="0"/>
              <a:t>4</a:t>
            </a:r>
            <a:r>
              <a:rPr lang="zh-CN" altLang="en-US" smtClean="0"/>
              <a:t>个权重，分别是</a:t>
            </a:r>
            <a:endParaRPr lang="en-US" altLang="zh-CN" smtClean="0"/>
          </a:p>
          <a:p>
            <a:pPr marL="1257300" lvl="2" indent="-342900">
              <a:buFont typeface="+mj-ea"/>
              <a:buAutoNum type="circleNumDbPlain"/>
            </a:pPr>
            <a:r>
              <a:rPr lang="zh-CN" altLang="en-US" smtClean="0"/>
              <a:t>输入映射到隐层（</a:t>
            </a:r>
            <a:r>
              <a:rPr lang="en-US" altLang="zh-CN" smtClean="0"/>
              <a:t>input_to_hidden</a:t>
            </a:r>
            <a:r>
              <a:rPr lang="zh-CN" altLang="en-US" smtClean="0"/>
              <a:t>）：</a:t>
            </a:r>
            <a:r>
              <a:rPr lang="en-US" altLang="zh-CN" smtClean="0"/>
              <a:t>784 x 1024</a:t>
            </a:r>
          </a:p>
          <a:p>
            <a:pPr marL="1257300" lvl="2" indent="-342900">
              <a:buFont typeface="+mj-ea"/>
              <a:buAutoNum type="circleNumDbPlain"/>
            </a:pPr>
            <a:r>
              <a:rPr lang="zh-CN" altLang="en-US" smtClean="0"/>
              <a:t>隐层偏置（</a:t>
            </a:r>
            <a:r>
              <a:rPr lang="en-US" altLang="zh-CN" smtClean="0"/>
              <a:t>hidden_bias</a:t>
            </a:r>
            <a:r>
              <a:rPr lang="zh-CN" altLang="en-US" smtClean="0"/>
              <a:t>）：</a:t>
            </a:r>
            <a:r>
              <a:rPr lang="en-US" altLang="zh-CN" smtClean="0"/>
              <a:t>1 x 1024</a:t>
            </a:r>
          </a:p>
          <a:p>
            <a:pPr marL="1257300" lvl="2" indent="-342900">
              <a:buFont typeface="+mj-ea"/>
              <a:buAutoNum type="circleNumDbPlain"/>
            </a:pPr>
            <a:r>
              <a:rPr lang="zh-CN" altLang="en-US" smtClean="0"/>
              <a:t>隐层到输出层（</a:t>
            </a:r>
            <a:r>
              <a:rPr lang="en-US" altLang="zh-CN" smtClean="0"/>
              <a:t>hidden_to_output</a:t>
            </a:r>
            <a:r>
              <a:rPr lang="zh-CN" altLang="en-US" smtClean="0"/>
              <a:t>）：</a:t>
            </a:r>
            <a:r>
              <a:rPr lang="en-US" altLang="zh-CN" smtClean="0"/>
              <a:t>1024 x 10</a:t>
            </a:r>
          </a:p>
          <a:p>
            <a:pPr marL="1257300" lvl="2" indent="-342900">
              <a:buFont typeface="+mj-ea"/>
              <a:buAutoNum type="circleNumDbPlain"/>
            </a:pPr>
            <a:r>
              <a:rPr lang="zh-CN" altLang="en-US" smtClean="0"/>
              <a:t>输出层偏置（</a:t>
            </a:r>
            <a:r>
              <a:rPr lang="en-US" altLang="zh-CN" smtClean="0"/>
              <a:t>output_bias</a:t>
            </a:r>
            <a:r>
              <a:rPr lang="zh-CN" altLang="en-US" smtClean="0"/>
              <a:t>）：</a:t>
            </a:r>
            <a:r>
              <a:rPr lang="en-US" altLang="zh-CN" smtClean="0"/>
              <a:t>1 x 10</a:t>
            </a:r>
          </a:p>
          <a:p>
            <a:pPr marL="800100" lvl="1" indent="-342900">
              <a:buFont typeface="+mj-lt"/>
              <a:buAutoNum type="alphaLcPeriod"/>
            </a:pPr>
            <a:r>
              <a:rPr lang="zh-CN" altLang="en-US" smtClean="0"/>
              <a:t>初始化权重，使用凯明初始化</a:t>
            </a:r>
            <a:r>
              <a:rPr lang="en-US" altLang="zh-CN" smtClean="0"/>
              <a:t>fan_in + fan_out</a:t>
            </a:r>
            <a:r>
              <a:rPr lang="zh-CN" altLang="en-US" smtClean="0"/>
              <a:t>，偏置初始化为</a:t>
            </a:r>
            <a:r>
              <a:rPr lang="en-US" altLang="zh-CN" smtClean="0"/>
              <a:t>0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441403"/>
            <a:ext cx="4507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4.5  </a:t>
            </a:r>
            <a:r>
              <a:rPr lang="zh-CN" altLang="en-US" sz="3200" smtClean="0"/>
              <a:t>代码实现</a:t>
            </a:r>
            <a:r>
              <a:rPr lang="en-US" altLang="zh-CN" sz="3200" smtClean="0"/>
              <a:t>-</a:t>
            </a:r>
            <a:r>
              <a:rPr lang="zh-CN" altLang="en-US" sz="3200" smtClean="0"/>
              <a:t>训练逻辑</a:t>
            </a:r>
            <a:r>
              <a:rPr lang="en-US" altLang="zh-CN" sz="3200" smtClean="0"/>
              <a:t>2</a:t>
            </a:r>
            <a:endParaRPr lang="zh-CN" altLang="en-US" sz="3200"/>
          </a:p>
        </p:txBody>
      </p:sp>
      <p:sp>
        <p:nvSpPr>
          <p:cNvPr id="4" name="TextBox 3"/>
          <p:cNvSpPr txBox="1"/>
          <p:nvPr/>
        </p:nvSpPr>
        <p:spPr>
          <a:xfrm>
            <a:off x="500034" y="1270892"/>
            <a:ext cx="807249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zh-CN" altLang="en-US" smtClean="0"/>
              <a:t>前向部分 </a:t>
            </a:r>
            <a:r>
              <a:rPr lang="en-US" altLang="zh-CN" smtClean="0"/>
              <a:t>- forward</a:t>
            </a:r>
          </a:p>
          <a:p>
            <a:pPr marL="800100" lvl="1" indent="-342900">
              <a:buFont typeface="+mj-lt"/>
              <a:buAutoNum type="alphaLcPeriod"/>
            </a:pPr>
            <a:r>
              <a:rPr lang="zh-CN" altLang="en-US" smtClean="0"/>
              <a:t>从训练集中，随机选择</a:t>
            </a:r>
            <a:r>
              <a:rPr lang="en-US" altLang="zh-CN" smtClean="0"/>
              <a:t>batch</a:t>
            </a:r>
            <a:r>
              <a:rPr lang="zh-CN" altLang="en-US" smtClean="0"/>
              <a:t>个样本记为</a:t>
            </a:r>
            <a:r>
              <a:rPr lang="en-US" altLang="zh-CN" smtClean="0"/>
              <a:t>x(batch x 784)</a:t>
            </a:r>
            <a:r>
              <a:rPr lang="zh-CN" altLang="en-US" smtClean="0"/>
              <a:t>。选择对应的</a:t>
            </a:r>
            <a:r>
              <a:rPr lang="en-US" altLang="zh-CN" smtClean="0"/>
              <a:t>onehot</a:t>
            </a:r>
            <a:r>
              <a:rPr lang="zh-CN" altLang="en-US" smtClean="0"/>
              <a:t>标签记为</a:t>
            </a:r>
            <a:r>
              <a:rPr lang="en-US" altLang="zh-CN" smtClean="0"/>
              <a:t>y(batch x 10)</a:t>
            </a:r>
          </a:p>
          <a:p>
            <a:pPr marL="800100" lvl="1" indent="-342900">
              <a:buFont typeface="+mj-lt"/>
              <a:buAutoNum type="alphaLcPeriod"/>
            </a:pPr>
            <a:r>
              <a:rPr lang="zh-CN" altLang="en-US" smtClean="0"/>
              <a:t>以</a:t>
            </a:r>
            <a:r>
              <a:rPr lang="en-US" altLang="zh-CN" smtClean="0"/>
              <a:t>x</a:t>
            </a:r>
            <a:r>
              <a:rPr lang="zh-CN" altLang="en-US" smtClean="0"/>
              <a:t>乘以映射矩阵（</a:t>
            </a:r>
            <a:r>
              <a:rPr lang="en-US" altLang="zh-CN" smtClean="0"/>
              <a:t>input_to_hidden</a:t>
            </a:r>
            <a:r>
              <a:rPr lang="zh-CN" altLang="en-US" smtClean="0"/>
              <a:t>），然后加上隐层偏置，再对结果做激活。作为隐层输出，这里采用</a:t>
            </a:r>
            <a:r>
              <a:rPr lang="en-US" altLang="zh-CN" smtClean="0"/>
              <a:t>relu</a:t>
            </a:r>
            <a:r>
              <a:rPr lang="zh-CN" altLang="en-US" smtClean="0"/>
              <a:t>函数为激活</a:t>
            </a:r>
            <a:endParaRPr lang="en-US" altLang="zh-CN" smtClean="0"/>
          </a:p>
          <a:p>
            <a:pPr marL="1257300" lvl="2" indent="-342900"/>
            <a:r>
              <a:rPr lang="en-US" altLang="zh-CN" smtClean="0"/>
              <a:t>hidden_act = (x @ input_to_hidden + hidden_bias).relu()</a:t>
            </a:r>
          </a:p>
          <a:p>
            <a:pPr marL="800100" lvl="1" indent="-342900">
              <a:buFont typeface="+mj-lt"/>
              <a:buAutoNum type="alphaLcPeriod"/>
            </a:pPr>
            <a:r>
              <a:rPr lang="zh-CN" altLang="en-US" smtClean="0"/>
              <a:t>以</a:t>
            </a:r>
            <a:r>
              <a:rPr lang="en-US" altLang="zh-CN" smtClean="0"/>
              <a:t>hidden_act</a:t>
            </a:r>
            <a:r>
              <a:rPr lang="zh-CN" altLang="en-US" smtClean="0"/>
              <a:t>乘以映射矩阵（</a:t>
            </a:r>
            <a:r>
              <a:rPr lang="en-US" altLang="zh-CN" smtClean="0"/>
              <a:t>hidden_to_output</a:t>
            </a:r>
            <a:r>
              <a:rPr lang="zh-CN" altLang="en-US" smtClean="0"/>
              <a:t>），然后加上输出层偏置，再对结果做激活。作为输出层的输出值。这里采用</a:t>
            </a:r>
            <a:r>
              <a:rPr lang="en-US" altLang="zh-CN" smtClean="0"/>
              <a:t>sigmoid</a:t>
            </a:r>
            <a:r>
              <a:rPr lang="zh-CN" altLang="en-US" smtClean="0"/>
              <a:t>函数做激活</a:t>
            </a:r>
            <a:endParaRPr lang="en-US" altLang="zh-CN" smtClean="0"/>
          </a:p>
          <a:p>
            <a:pPr marL="1257300" lvl="2" indent="-342900"/>
            <a:r>
              <a:rPr lang="en-US" altLang="zh-CN" smtClean="0"/>
              <a:t>probability = (hidden_act @ hidden_to_output + output_bias).sigmoid()</a:t>
            </a:r>
          </a:p>
          <a:p>
            <a:pPr marL="800100" lvl="1" indent="-342900">
              <a:buFont typeface="+mj-lt"/>
              <a:buAutoNum type="alphaLcPeriod"/>
            </a:pPr>
            <a:r>
              <a:rPr lang="zh-CN" altLang="en-US" smtClean="0"/>
              <a:t>使用</a:t>
            </a:r>
            <a:r>
              <a:rPr lang="en-US" altLang="zh-CN" smtClean="0"/>
              <a:t>probability</a:t>
            </a:r>
            <a:r>
              <a:rPr lang="zh-CN" altLang="en-US" smtClean="0"/>
              <a:t>和</a:t>
            </a:r>
            <a:r>
              <a:rPr lang="en-US" altLang="zh-CN" smtClean="0"/>
              <a:t>y</a:t>
            </a:r>
            <a:r>
              <a:rPr lang="zh-CN" altLang="en-US" smtClean="0"/>
              <a:t>计算交叉熵损失，并打印损失</a:t>
            </a:r>
            <a:endParaRPr lang="en-US" altLang="zh-CN" smtClean="0"/>
          </a:p>
          <a:p>
            <a:pPr marL="342900" indent="-342900">
              <a:buFont typeface="+mj-lt"/>
              <a:buAutoNum type="arabicPeriod" startAt="4"/>
            </a:pPr>
            <a:r>
              <a:rPr lang="zh-CN" altLang="en-US" smtClean="0"/>
              <a:t>反向部分 </a:t>
            </a:r>
            <a:r>
              <a:rPr lang="en-US" altLang="zh-CN" smtClean="0"/>
              <a:t>- backward</a:t>
            </a:r>
          </a:p>
          <a:p>
            <a:pPr marL="800100" lvl="1" indent="-342900">
              <a:buFont typeface="+mj-lt"/>
              <a:buAutoNum type="alphaLcPeriod"/>
            </a:pPr>
            <a:r>
              <a:rPr lang="zh-CN" altLang="en-US" smtClean="0"/>
              <a:t>计算</a:t>
            </a:r>
            <a:r>
              <a:rPr lang="en-US" altLang="zh-CN" smtClean="0"/>
              <a:t>loss</a:t>
            </a:r>
            <a:r>
              <a:rPr lang="zh-CN" altLang="en-US" smtClean="0"/>
              <a:t>对所有权重的梯度，例如先计算对括号内的导数，然后链式求导往前递推直至所有权重梯度计算出来，</a:t>
            </a:r>
            <a:r>
              <a:rPr lang="zh-CN" altLang="en-US" b="1" smtClean="0">
                <a:solidFill>
                  <a:srgbClr val="FF0000"/>
                </a:solidFill>
              </a:rPr>
              <a:t>这里利用矩阵求导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zh-CN" altLang="en-US" smtClean="0"/>
              <a:t>对所有权重，和其梯度值，执行</a:t>
            </a:r>
            <a:r>
              <a:rPr lang="en-US" altLang="zh-CN" smtClean="0"/>
              <a:t>SGDMomentum</a:t>
            </a:r>
            <a:r>
              <a:rPr lang="zh-CN" altLang="en-US" smtClean="0"/>
              <a:t>算法更新权重。该算法相比前面讲的增加了动量因素。稍微公式不一样</a:t>
            </a:r>
            <a:endParaRPr lang="en-US" altLang="zh-CN" smtClean="0"/>
          </a:p>
          <a:p>
            <a:pPr marL="342900" indent="-342900">
              <a:buFont typeface="+mj-lt"/>
              <a:buAutoNum type="arabicPeriod" startAt="4"/>
            </a:pPr>
            <a:r>
              <a:rPr lang="zh-CN" altLang="en-US" smtClean="0"/>
              <a:t>循环迭代，直至迭代次数满足定义次数后结束并储存模型</a:t>
            </a:r>
            <a:endParaRPr lang="en-US" altLang="zh-CN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6291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41403"/>
            <a:ext cx="2757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1.2</a:t>
            </a:r>
            <a:r>
              <a:rPr lang="zh-CN" altLang="en-US" sz="3200" smtClean="0"/>
              <a:t>、矩阵乘法</a:t>
            </a:r>
            <a:endParaRPr lang="zh-CN" altLang="en-US" sz="3200"/>
          </a:p>
        </p:txBody>
      </p:sp>
      <p:sp>
        <p:nvSpPr>
          <p:cNvPr id="3" name="矩形 2"/>
          <p:cNvSpPr/>
          <p:nvPr/>
        </p:nvSpPr>
        <p:spPr>
          <a:xfrm>
            <a:off x="30603" y="6484175"/>
            <a:ext cx="6773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https://www.cnblogs.com/ljy-endl/p/11411665.html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900" y="1211106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定义矩阵乘法：</a:t>
            </a:r>
            <a:endParaRPr lang="en-US" altLang="zh-CN" smtClean="0"/>
          </a:p>
          <a:p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005064"/>
            <a:ext cx="461962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00" y="1695078"/>
            <a:ext cx="730567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97430" y="28131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A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61886" y="28131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</a:t>
            </a:r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156176" y="27809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264982" y="3356992"/>
            <a:ext cx="433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记法：</a:t>
            </a:r>
            <a:r>
              <a:rPr lang="en-US" altLang="zh-CN" smtClean="0"/>
              <a:t>C[r][c] = </a:t>
            </a:r>
            <a:r>
              <a:rPr lang="zh-CN" altLang="en-US" smtClean="0"/>
              <a:t>乘加</a:t>
            </a:r>
            <a:r>
              <a:rPr lang="en-US" altLang="zh-CN" smtClean="0"/>
              <a:t>(A</a:t>
            </a:r>
            <a:r>
              <a:rPr lang="zh-CN" altLang="en-US" smtClean="0"/>
              <a:t>中取</a:t>
            </a:r>
            <a:r>
              <a:rPr lang="en-US" altLang="zh-CN" smtClean="0"/>
              <a:t>r</a:t>
            </a:r>
            <a:r>
              <a:rPr lang="zh-CN" altLang="en-US" smtClean="0"/>
              <a:t>行，</a:t>
            </a:r>
            <a:r>
              <a:rPr lang="en-US" altLang="zh-CN" smtClean="0"/>
              <a:t>B</a:t>
            </a:r>
            <a:r>
              <a:rPr lang="zh-CN" altLang="en-US" smtClean="0"/>
              <a:t>中取</a:t>
            </a:r>
            <a:r>
              <a:rPr lang="en-US" altLang="zh-CN" smtClean="0"/>
              <a:t>c</a:t>
            </a:r>
            <a:r>
              <a:rPr lang="zh-CN" altLang="en-US" smtClean="0"/>
              <a:t>列</a:t>
            </a:r>
            <a:r>
              <a:rPr lang="en-US" altLang="zh-CN" smtClean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27040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441403"/>
            <a:ext cx="2347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1.3</a:t>
            </a:r>
            <a:r>
              <a:rPr lang="zh-CN" altLang="en-US" sz="3200" smtClean="0"/>
              <a:t>、感知机</a:t>
            </a:r>
            <a:endParaRPr lang="zh-CN" altLang="en-US" sz="3200"/>
          </a:p>
        </p:txBody>
      </p:sp>
      <p:sp>
        <p:nvSpPr>
          <p:cNvPr id="4" name="椭圆 3"/>
          <p:cNvSpPr/>
          <p:nvPr/>
        </p:nvSpPr>
        <p:spPr>
          <a:xfrm>
            <a:off x="2714612" y="1285860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a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714612" y="2714620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b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5000628" y="2000240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>
            <a:stCxn id="4" idx="6"/>
            <a:endCxn id="6" idx="2"/>
          </p:cNvCxnSpPr>
          <p:nvPr/>
        </p:nvCxnSpPr>
        <p:spPr>
          <a:xfrm>
            <a:off x="3357554" y="1607331"/>
            <a:ext cx="1643074" cy="7500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6"/>
            <a:endCxn id="6" idx="2"/>
          </p:cNvCxnSpPr>
          <p:nvPr/>
        </p:nvCxnSpPr>
        <p:spPr>
          <a:xfrm flipV="1">
            <a:off x="3357554" y="2357430"/>
            <a:ext cx="1643074" cy="6786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57620" y="157161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</a:t>
            </a:r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890892" y="271462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w2</a:t>
            </a: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29624" y="3666184"/>
            <a:ext cx="34140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这个图表示了：</a:t>
            </a:r>
            <a:endParaRPr lang="en-US" altLang="zh-CN" smtClean="0"/>
          </a:p>
          <a:p>
            <a:r>
              <a:rPr lang="zh-CN" altLang="en-US" smtClean="0"/>
              <a:t>第一点：</a:t>
            </a:r>
            <a:r>
              <a:rPr lang="en-US" altLang="zh-CN" smtClean="0"/>
              <a:t>c = a * w1 + b * w2</a:t>
            </a:r>
          </a:p>
          <a:p>
            <a:r>
              <a:rPr lang="zh-CN" altLang="en-US" smtClean="0"/>
              <a:t>第二点：</a:t>
            </a:r>
            <a:r>
              <a:rPr lang="en-US" altLang="zh-CN" smtClean="0"/>
              <a:t>d = activation(c)</a:t>
            </a:r>
          </a:p>
          <a:p>
            <a:endParaRPr lang="en-US" altLang="zh-CN" smtClean="0"/>
          </a:p>
          <a:p>
            <a:r>
              <a:rPr lang="zh-CN" altLang="en-US" smtClean="0"/>
              <a:t>这里的</a:t>
            </a:r>
            <a:r>
              <a:rPr lang="en-US" altLang="zh-CN" smtClean="0"/>
              <a:t>activation</a:t>
            </a:r>
            <a:r>
              <a:rPr lang="zh-CN" altLang="en-US" smtClean="0"/>
              <a:t>是一个</a:t>
            </a:r>
            <a:r>
              <a:rPr lang="zh-CN" altLang="en-US" b="1" smtClean="0">
                <a:solidFill>
                  <a:srgbClr val="FF0000"/>
                </a:solidFill>
              </a:rPr>
              <a:t>激活函数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18" name="直接连接符 17"/>
          <p:cNvCxnSpPr>
            <a:stCxn id="6" idx="0"/>
            <a:endCxn id="6" idx="4"/>
          </p:cNvCxnSpPr>
          <p:nvPr/>
        </p:nvCxnSpPr>
        <p:spPr>
          <a:xfrm rot="16200000" flipH="1">
            <a:off x="5000628" y="2357430"/>
            <a:ext cx="71438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72066" y="214311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</a:t>
            </a:r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357818" y="21431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d</a:t>
            </a:r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284818" y="5357826"/>
            <a:ext cx="6644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重点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1. </a:t>
            </a:r>
            <a:r>
              <a:rPr lang="zh-CN" altLang="en-US" smtClean="0"/>
              <a:t>任何两个节点的连接线是具有权重值的，例如</a:t>
            </a:r>
            <a:r>
              <a:rPr lang="en-US" altLang="zh-CN" smtClean="0"/>
              <a:t>w1</a:t>
            </a:r>
            <a:r>
              <a:rPr lang="zh-CN" altLang="en-US" smtClean="0"/>
              <a:t>，</a:t>
            </a:r>
            <a:r>
              <a:rPr lang="en-US" altLang="zh-CN" smtClean="0"/>
              <a:t>w2</a:t>
            </a:r>
          </a:p>
          <a:p>
            <a:r>
              <a:rPr lang="en-US" altLang="zh-CN" smtClean="0"/>
              <a:t>2. </a:t>
            </a:r>
            <a:r>
              <a:rPr lang="zh-CN" altLang="en-US" smtClean="0"/>
              <a:t>多个节点连接到一个节点，指这多个节点值加权求和后，经过</a:t>
            </a:r>
            <a:endParaRPr lang="en-US" altLang="zh-CN" smtClean="0"/>
          </a:p>
          <a:p>
            <a:r>
              <a:rPr lang="zh-CN" altLang="en-US" smtClean="0"/>
              <a:t>激活函数的结果，即：</a:t>
            </a:r>
            <a:r>
              <a:rPr lang="en-US" altLang="zh-CN" smtClean="0"/>
              <a:t>d = activation(a * w1 + b * w2)</a:t>
            </a:r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688567" y="3000372"/>
            <a:ext cx="3455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激活函数通常是为了非线性映射</a:t>
            </a:r>
            <a:endParaRPr lang="en-US" altLang="zh-CN" smtClean="0"/>
          </a:p>
          <a:p>
            <a:r>
              <a:rPr lang="zh-CN" altLang="en-US" smtClean="0"/>
              <a:t>例如：</a:t>
            </a:r>
            <a:r>
              <a:rPr lang="en-US" altLang="zh-CN" smtClean="0"/>
              <a:t>sigmoid = 1 / (1 + exp(-x))</a:t>
            </a:r>
          </a:p>
          <a:p>
            <a:r>
              <a:rPr lang="zh-CN" altLang="en-US" smtClean="0"/>
              <a:t>或者：</a:t>
            </a:r>
            <a:r>
              <a:rPr lang="en-US" altLang="zh-CN" smtClean="0"/>
              <a:t>relu = max(0, x)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714612" y="1285860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a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714612" y="2714620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b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5000628" y="2000240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>
            <a:stCxn id="2" idx="6"/>
            <a:endCxn id="4" idx="2"/>
          </p:cNvCxnSpPr>
          <p:nvPr/>
        </p:nvCxnSpPr>
        <p:spPr>
          <a:xfrm>
            <a:off x="3357554" y="1607331"/>
            <a:ext cx="1643074" cy="7500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3" idx="6"/>
            <a:endCxn id="4" idx="2"/>
          </p:cNvCxnSpPr>
          <p:nvPr/>
        </p:nvCxnSpPr>
        <p:spPr>
          <a:xfrm flipV="1">
            <a:off x="3357554" y="2357430"/>
            <a:ext cx="1643074" cy="6786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57620" y="157161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90892" y="271462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w2</a:t>
            </a:r>
            <a:endParaRPr lang="zh-CN" altLang="en-US"/>
          </a:p>
        </p:txBody>
      </p:sp>
      <p:cxnSp>
        <p:nvCxnSpPr>
          <p:cNvPr id="9" name="直接连接符 8"/>
          <p:cNvCxnSpPr>
            <a:stCxn id="4" idx="0"/>
            <a:endCxn id="4" idx="4"/>
          </p:cNvCxnSpPr>
          <p:nvPr/>
        </p:nvCxnSpPr>
        <p:spPr>
          <a:xfrm rot="16200000" flipH="1">
            <a:off x="5000628" y="2357430"/>
            <a:ext cx="71438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72066" y="214311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57818" y="21431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d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441403"/>
            <a:ext cx="4113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1.4</a:t>
            </a:r>
            <a:r>
              <a:rPr lang="zh-CN" altLang="en-US" sz="3200" smtClean="0"/>
              <a:t>、感知机</a:t>
            </a:r>
            <a:r>
              <a:rPr lang="en-US" altLang="zh-CN" sz="3200" smtClean="0"/>
              <a:t>-</a:t>
            </a:r>
            <a:r>
              <a:rPr lang="zh-CN" altLang="en-US" sz="3200" smtClean="0"/>
              <a:t>矩阵表示</a:t>
            </a:r>
            <a:endParaRPr lang="zh-CN" altLang="en-US" sz="3200"/>
          </a:p>
        </p:txBody>
      </p:sp>
      <p:sp>
        <p:nvSpPr>
          <p:cNvPr id="13" name="TextBox 12"/>
          <p:cNvSpPr txBox="1"/>
          <p:nvPr/>
        </p:nvSpPr>
        <p:spPr>
          <a:xfrm>
            <a:off x="928662" y="37861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定义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993" y="3661293"/>
            <a:ext cx="21336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30" y="4280418"/>
            <a:ext cx="20669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043608" y="59492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那么</a:t>
            </a:r>
            <a:endParaRPr lang="zh-CN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984" y="5657696"/>
            <a:ext cx="46482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41403"/>
            <a:ext cx="5880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1.5</a:t>
            </a:r>
            <a:r>
              <a:rPr lang="zh-CN" altLang="en-US" sz="3200" smtClean="0"/>
              <a:t>、感知机</a:t>
            </a:r>
            <a:r>
              <a:rPr lang="en-US" altLang="zh-CN" sz="3200" smtClean="0"/>
              <a:t>-</a:t>
            </a:r>
            <a:r>
              <a:rPr lang="zh-CN" altLang="en-US" sz="3200" smtClean="0"/>
              <a:t>矩阵表示</a:t>
            </a:r>
            <a:r>
              <a:rPr lang="en-US" altLang="zh-CN" sz="3200" smtClean="0"/>
              <a:t>-</a:t>
            </a:r>
            <a:r>
              <a:rPr lang="zh-CN" altLang="en-US" sz="3200" smtClean="0"/>
              <a:t>多个样本</a:t>
            </a:r>
            <a:endParaRPr lang="zh-CN" altLang="en-US" sz="3200"/>
          </a:p>
        </p:txBody>
      </p:sp>
      <p:sp>
        <p:nvSpPr>
          <p:cNvPr id="3" name="椭圆 2"/>
          <p:cNvSpPr/>
          <p:nvPr/>
        </p:nvSpPr>
        <p:spPr>
          <a:xfrm>
            <a:off x="995540" y="1263267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a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995540" y="2692027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b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81556" y="1977647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>
            <a:stCxn id="3" idx="6"/>
            <a:endCxn id="5" idx="2"/>
          </p:cNvCxnSpPr>
          <p:nvPr/>
        </p:nvCxnSpPr>
        <p:spPr>
          <a:xfrm>
            <a:off x="1638482" y="1584738"/>
            <a:ext cx="1643074" cy="7500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6"/>
            <a:endCxn id="5" idx="2"/>
          </p:cNvCxnSpPr>
          <p:nvPr/>
        </p:nvCxnSpPr>
        <p:spPr>
          <a:xfrm flipV="1">
            <a:off x="1638482" y="2334837"/>
            <a:ext cx="1643074" cy="6786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38548" y="154901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171820" y="269202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w2</a:t>
            </a:r>
            <a:endParaRPr lang="zh-CN" altLang="en-US"/>
          </a:p>
        </p:txBody>
      </p:sp>
      <p:cxnSp>
        <p:nvCxnSpPr>
          <p:cNvPr id="10" name="直接连接符 9"/>
          <p:cNvCxnSpPr>
            <a:stCxn id="5" idx="0"/>
            <a:endCxn id="5" idx="4"/>
          </p:cNvCxnSpPr>
          <p:nvPr/>
        </p:nvCxnSpPr>
        <p:spPr>
          <a:xfrm rot="16200000" flipH="1">
            <a:off x="3281556" y="2334837"/>
            <a:ext cx="71438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52994" y="212052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638746" y="21205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d</a:t>
            </a: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967356" y="1213282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967356" y="2642042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y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253372" y="1927662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>
            <a:stCxn id="13" idx="6"/>
            <a:endCxn id="15" idx="2"/>
          </p:cNvCxnSpPr>
          <p:nvPr/>
        </p:nvCxnSpPr>
        <p:spPr>
          <a:xfrm>
            <a:off x="5610298" y="1534753"/>
            <a:ext cx="1643074" cy="7500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6"/>
            <a:endCxn id="15" idx="2"/>
          </p:cNvCxnSpPr>
          <p:nvPr/>
        </p:nvCxnSpPr>
        <p:spPr>
          <a:xfrm flipV="1">
            <a:off x="5610298" y="2284852"/>
            <a:ext cx="1643074" cy="6786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10364" y="149903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</a:t>
            </a:r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143636" y="264204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w2</a:t>
            </a:r>
            <a:endParaRPr lang="zh-CN" altLang="en-US"/>
          </a:p>
        </p:txBody>
      </p:sp>
      <p:cxnSp>
        <p:nvCxnSpPr>
          <p:cNvPr id="20" name="直接连接符 19"/>
          <p:cNvCxnSpPr>
            <a:stCxn id="15" idx="0"/>
            <a:endCxn id="15" idx="4"/>
          </p:cNvCxnSpPr>
          <p:nvPr/>
        </p:nvCxnSpPr>
        <p:spPr>
          <a:xfrm rot="16200000" flipH="1">
            <a:off x="7253372" y="2284852"/>
            <a:ext cx="71438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24810" y="207053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</a:t>
            </a:r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610562" y="207053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g</a:t>
            </a:r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503207" y="3429000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样本</a:t>
            </a:r>
            <a:r>
              <a:rPr lang="en-US" altLang="zh-CN" smtClean="0"/>
              <a:t>1</a:t>
            </a:r>
            <a:r>
              <a:rPr lang="zh-CN" altLang="en-US" smtClean="0"/>
              <a:t>是</a:t>
            </a:r>
            <a:r>
              <a:rPr lang="en-US" altLang="zh-CN" smtClean="0"/>
              <a:t>a, b</a:t>
            </a:r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675148" y="3429000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样本</a:t>
            </a:r>
            <a:r>
              <a:rPr lang="en-US" altLang="zh-CN" smtClean="0"/>
              <a:t>2</a:t>
            </a:r>
            <a:r>
              <a:rPr lang="zh-CN" altLang="en-US" smtClean="0"/>
              <a:t>是</a:t>
            </a:r>
            <a:r>
              <a:rPr lang="en-US" altLang="zh-CN" smtClean="0"/>
              <a:t>x, y</a:t>
            </a:r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973861" y="3178378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注意权重是同一组</a:t>
            </a:r>
            <a:endParaRPr lang="en-US" altLang="zh-CN" b="1" smtClean="0">
              <a:solidFill>
                <a:srgbClr val="FF0000"/>
              </a:solidFill>
            </a:endParaRPr>
          </a:p>
          <a:p>
            <a:r>
              <a:rPr lang="zh-CN" altLang="en-US" b="1" smtClean="0">
                <a:solidFill>
                  <a:srgbClr val="FF0000"/>
                </a:solidFill>
              </a:rPr>
              <a:t>只是样本换了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124" y="3933056"/>
            <a:ext cx="4589883" cy="255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306540" y="41555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定义</a:t>
            </a:r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306539" y="58679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那么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0370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3352</Words>
  <Application>Microsoft Office PowerPoint</Application>
  <PresentationFormat>全屏显示(4:3)</PresentationFormat>
  <Paragraphs>676</Paragraphs>
  <Slides>53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4" baseType="lpstr">
      <vt:lpstr>Office 主题</vt:lpstr>
      <vt:lpstr>BP反向传播算法C++实现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BPC++</dc:title>
  <dc:creator>Administrator</dc:creator>
  <cp:lastModifiedBy>Administrator</cp:lastModifiedBy>
  <cp:revision>451</cp:revision>
  <dcterms:created xsi:type="dcterms:W3CDTF">2021-08-05T11:58:34Z</dcterms:created>
  <dcterms:modified xsi:type="dcterms:W3CDTF">2021-08-09T07:41:48Z</dcterms:modified>
</cp:coreProperties>
</file>