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59" r:id="rId3"/>
    <p:sldId id="260" r:id="rId4"/>
    <p:sldId id="261" r:id="rId5"/>
    <p:sldId id="262" r:id="rId6"/>
    <p:sldId id="264" r:id="rId7"/>
    <p:sldId id="267" r:id="rId8"/>
    <p:sldId id="265" r:id="rId9"/>
    <p:sldId id="268" r:id="rId10"/>
    <p:sldId id="266" r:id="rId11"/>
    <p:sldId id="269" r:id="rId12"/>
    <p:sldId id="263" r:id="rId13"/>
    <p:sldId id="273" r:id="rId14"/>
    <p:sldId id="272" r:id="rId15"/>
    <p:sldId id="270" r:id="rId16"/>
    <p:sldId id="271" r:id="rId17"/>
    <p:sldId id="275" r:id="rId18"/>
    <p:sldId id="276" r:id="rId19"/>
    <p:sldId id="274" r:id="rId20"/>
    <p:sldId id="278" r:id="rId21"/>
    <p:sldId id="279" r:id="rId22"/>
    <p:sldId id="280" r:id="rId23"/>
    <p:sldId id="277" r:id="rId24"/>
    <p:sldId id="282" r:id="rId25"/>
    <p:sldId id="283" r:id="rId26"/>
    <p:sldId id="285" r:id="rId27"/>
    <p:sldId id="284" r:id="rId28"/>
    <p:sldId id="281" r:id="rId29"/>
    <p:sldId id="25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3840" userDrawn="1">
          <p15:clr>
            <a:srgbClr val="A4A3A4"/>
          </p15:clr>
        </p15:guide>
        <p15:guide id="3" pos="665" userDrawn="1">
          <p15:clr>
            <a:srgbClr val="A4A3A4"/>
          </p15:clr>
        </p15:guide>
        <p15:guide id="4" pos="7015" userDrawn="1">
          <p15:clr>
            <a:srgbClr val="A4A3A4"/>
          </p15:clr>
        </p15:guide>
        <p15:guide id="5" orient="horz" pos="3974" userDrawn="1">
          <p15:clr>
            <a:srgbClr val="A4A3A4"/>
          </p15:clr>
        </p15:guide>
        <p15:guide id="6"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2"/>
      </p:cViewPr>
      <p:guideLst>
        <p:guide orient="horz" pos="346"/>
        <p:guide pos="3840"/>
        <p:guide pos="665"/>
        <p:guide pos="7015"/>
        <p:guide orient="horz" pos="3974"/>
        <p:guide orient="horz" pos="21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niel%20Zhou\Desktop\cansim-1110009-eng-8307909324980401896.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Annual</a:t>
            </a:r>
            <a:r>
              <a:rPr lang="en-US" baseline="0"/>
              <a:t> Incomes, Alberta vs Canada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'cansim-1110009-eng-830790932498'!$B$4</c:f>
              <c:strCache>
                <c:ptCount val="1"/>
                <c:pt idx="0">
                  <c:v>Canada</c:v>
                </c:pt>
              </c:strCache>
            </c:strRef>
          </c:tx>
          <c:spPr>
            <a:ln w="28575" cap="rnd">
              <a:solidFill>
                <a:schemeClr val="accent2"/>
              </a:solidFill>
              <a:round/>
            </a:ln>
            <a:effectLst/>
          </c:spPr>
          <c:marker>
            <c:symbol val="none"/>
          </c:marker>
          <c:cat>
            <c:numRef>
              <c:f>'cansim-1110009-eng-830790932498'!$A$6:$A$20</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'cansim-1110009-eng-830790932498'!$B$6:$B$20</c:f>
              <c:numCache>
                <c:formatCode>General</c:formatCode>
                <c:ptCount val="15"/>
                <c:pt idx="0">
                  <c:v>50800</c:v>
                </c:pt>
                <c:pt idx="1">
                  <c:v>53500</c:v>
                </c:pt>
                <c:pt idx="2">
                  <c:v>55000</c:v>
                </c:pt>
                <c:pt idx="3">
                  <c:v>56000</c:v>
                </c:pt>
                <c:pt idx="4">
                  <c:v>58100</c:v>
                </c:pt>
                <c:pt idx="5">
                  <c:v>60600</c:v>
                </c:pt>
                <c:pt idx="6">
                  <c:v>63600</c:v>
                </c:pt>
                <c:pt idx="7">
                  <c:v>66550</c:v>
                </c:pt>
                <c:pt idx="8">
                  <c:v>68860</c:v>
                </c:pt>
                <c:pt idx="9">
                  <c:v>68410</c:v>
                </c:pt>
                <c:pt idx="10">
                  <c:v>69860</c:v>
                </c:pt>
                <c:pt idx="11">
                  <c:v>72240</c:v>
                </c:pt>
                <c:pt idx="12">
                  <c:v>74540</c:v>
                </c:pt>
                <c:pt idx="13">
                  <c:v>76550</c:v>
                </c:pt>
                <c:pt idx="14">
                  <c:v>78870</c:v>
                </c:pt>
              </c:numCache>
            </c:numRef>
          </c:val>
          <c:smooth val="0"/>
          <c:extLst>
            <c:ext xmlns:c16="http://schemas.microsoft.com/office/drawing/2014/chart" uri="{C3380CC4-5D6E-409C-BE32-E72D297353CC}">
              <c16:uniqueId val="{00000000-8305-4FAB-8EDC-EDDC76A5DFD4}"/>
            </c:ext>
          </c:extLst>
        </c:ser>
        <c:ser>
          <c:idx val="1"/>
          <c:order val="1"/>
          <c:tx>
            <c:strRef>
              <c:f>'cansim-1110009-eng-830790932498'!$C$4</c:f>
              <c:strCache>
                <c:ptCount val="1"/>
                <c:pt idx="0">
                  <c:v>Calgary</c:v>
                </c:pt>
              </c:strCache>
            </c:strRef>
          </c:tx>
          <c:spPr>
            <a:ln w="28575" cap="rnd">
              <a:solidFill>
                <a:schemeClr val="accent4"/>
              </a:solidFill>
              <a:round/>
            </a:ln>
            <a:effectLst/>
          </c:spPr>
          <c:marker>
            <c:symbol val="none"/>
          </c:marker>
          <c:cat>
            <c:numRef>
              <c:f>'cansim-1110009-eng-830790932498'!$A$6:$A$20</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'cansim-1110009-eng-830790932498'!$C$6:$C$20</c:f>
              <c:numCache>
                <c:formatCode>General</c:formatCode>
                <c:ptCount val="15"/>
                <c:pt idx="0">
                  <c:v>60800</c:v>
                </c:pt>
                <c:pt idx="1">
                  <c:v>65100</c:v>
                </c:pt>
                <c:pt idx="2">
                  <c:v>66700</c:v>
                </c:pt>
                <c:pt idx="3">
                  <c:v>67800</c:v>
                </c:pt>
                <c:pt idx="4">
                  <c:v>71100</c:v>
                </c:pt>
                <c:pt idx="5">
                  <c:v>75400</c:v>
                </c:pt>
                <c:pt idx="6">
                  <c:v>83500</c:v>
                </c:pt>
                <c:pt idx="7">
                  <c:v>87970</c:v>
                </c:pt>
                <c:pt idx="8">
                  <c:v>91570</c:v>
                </c:pt>
                <c:pt idx="9">
                  <c:v>88410</c:v>
                </c:pt>
                <c:pt idx="10">
                  <c:v>89490</c:v>
                </c:pt>
                <c:pt idx="11">
                  <c:v>93410</c:v>
                </c:pt>
                <c:pt idx="12">
                  <c:v>98300</c:v>
                </c:pt>
                <c:pt idx="13">
                  <c:v>101260</c:v>
                </c:pt>
                <c:pt idx="14">
                  <c:v>104530</c:v>
                </c:pt>
              </c:numCache>
            </c:numRef>
          </c:val>
          <c:smooth val="0"/>
          <c:extLst>
            <c:ext xmlns:c16="http://schemas.microsoft.com/office/drawing/2014/chart" uri="{C3380CC4-5D6E-409C-BE32-E72D297353CC}">
              <c16:uniqueId val="{00000001-8305-4FAB-8EDC-EDDC76A5DFD4}"/>
            </c:ext>
          </c:extLst>
        </c:ser>
        <c:ser>
          <c:idx val="2"/>
          <c:order val="2"/>
          <c:tx>
            <c:strRef>
              <c:f>'cansim-1110009-eng-830790932498'!$D$4</c:f>
              <c:strCache>
                <c:ptCount val="1"/>
                <c:pt idx="0">
                  <c:v>Edmonton</c:v>
                </c:pt>
              </c:strCache>
            </c:strRef>
          </c:tx>
          <c:spPr>
            <a:ln w="28575" cap="rnd">
              <a:solidFill>
                <a:schemeClr val="accent6"/>
              </a:solidFill>
              <a:round/>
            </a:ln>
            <a:effectLst/>
          </c:spPr>
          <c:marker>
            <c:symbol val="none"/>
          </c:marker>
          <c:cat>
            <c:numRef>
              <c:f>'cansim-1110009-eng-830790932498'!$A$6:$A$20</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'cansim-1110009-eng-830790932498'!$D$6:$D$20</c:f>
              <c:numCache>
                <c:formatCode>General</c:formatCode>
                <c:ptCount val="15"/>
                <c:pt idx="0">
                  <c:v>56400</c:v>
                </c:pt>
                <c:pt idx="1">
                  <c:v>61200</c:v>
                </c:pt>
                <c:pt idx="2">
                  <c:v>63400</c:v>
                </c:pt>
                <c:pt idx="3">
                  <c:v>64800</c:v>
                </c:pt>
                <c:pt idx="4">
                  <c:v>68100</c:v>
                </c:pt>
                <c:pt idx="5">
                  <c:v>72600</c:v>
                </c:pt>
                <c:pt idx="6">
                  <c:v>79300</c:v>
                </c:pt>
                <c:pt idx="7">
                  <c:v>83460</c:v>
                </c:pt>
                <c:pt idx="8">
                  <c:v>88190</c:v>
                </c:pt>
                <c:pt idx="9">
                  <c:v>86250</c:v>
                </c:pt>
                <c:pt idx="10">
                  <c:v>87930</c:v>
                </c:pt>
                <c:pt idx="11">
                  <c:v>91860</c:v>
                </c:pt>
                <c:pt idx="12">
                  <c:v>96030</c:v>
                </c:pt>
                <c:pt idx="13">
                  <c:v>98480</c:v>
                </c:pt>
                <c:pt idx="14">
                  <c:v>101470</c:v>
                </c:pt>
              </c:numCache>
            </c:numRef>
          </c:val>
          <c:smooth val="0"/>
          <c:extLst>
            <c:ext xmlns:c16="http://schemas.microsoft.com/office/drawing/2014/chart" uri="{C3380CC4-5D6E-409C-BE32-E72D297353CC}">
              <c16:uniqueId val="{00000002-8305-4FAB-8EDC-EDDC76A5DFD4}"/>
            </c:ext>
          </c:extLst>
        </c:ser>
        <c:ser>
          <c:idx val="3"/>
          <c:order val="3"/>
          <c:tx>
            <c:strRef>
              <c:f>'cansim-1110009-eng-830790932498'!$E$4</c:f>
              <c:strCache>
                <c:ptCount val="1"/>
                <c:pt idx="0">
                  <c:v>Cold Lake</c:v>
                </c:pt>
              </c:strCache>
            </c:strRef>
          </c:tx>
          <c:spPr>
            <a:ln w="28575" cap="rnd">
              <a:solidFill>
                <a:schemeClr val="accent2">
                  <a:lumMod val="60000"/>
                </a:schemeClr>
              </a:solidFill>
              <a:round/>
            </a:ln>
            <a:effectLst/>
          </c:spPr>
          <c:marker>
            <c:symbol val="none"/>
          </c:marker>
          <c:cat>
            <c:numRef>
              <c:f>'cansim-1110009-eng-830790932498'!$A$6:$A$20</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'cansim-1110009-eng-830790932498'!$E$6:$E$20</c:f>
              <c:numCache>
                <c:formatCode>General</c:formatCode>
                <c:ptCount val="15"/>
                <c:pt idx="8">
                  <c:v>95540</c:v>
                </c:pt>
                <c:pt idx="9">
                  <c:v>94120</c:v>
                </c:pt>
                <c:pt idx="10">
                  <c:v>94980</c:v>
                </c:pt>
                <c:pt idx="11">
                  <c:v>101360</c:v>
                </c:pt>
                <c:pt idx="12">
                  <c:v>109420</c:v>
                </c:pt>
                <c:pt idx="13">
                  <c:v>116350</c:v>
                </c:pt>
                <c:pt idx="14">
                  <c:v>116850</c:v>
                </c:pt>
              </c:numCache>
            </c:numRef>
          </c:val>
          <c:smooth val="0"/>
          <c:extLst>
            <c:ext xmlns:c16="http://schemas.microsoft.com/office/drawing/2014/chart" uri="{C3380CC4-5D6E-409C-BE32-E72D297353CC}">
              <c16:uniqueId val="{00000003-8305-4FAB-8EDC-EDDC76A5DFD4}"/>
            </c:ext>
          </c:extLst>
        </c:ser>
        <c:dLbls>
          <c:showLegendKey val="0"/>
          <c:showVal val="0"/>
          <c:showCatName val="0"/>
          <c:showSerName val="0"/>
          <c:showPercent val="0"/>
          <c:showBubbleSize val="0"/>
        </c:dLbls>
        <c:smooth val="0"/>
        <c:axId val="455648976"/>
        <c:axId val="455646680"/>
      </c:lineChart>
      <c:catAx>
        <c:axId val="455648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646680"/>
        <c:crosses val="autoZero"/>
        <c:auto val="1"/>
        <c:lblAlgn val="ctr"/>
        <c:lblOffset val="100"/>
        <c:noMultiLvlLbl val="0"/>
      </c:catAx>
      <c:valAx>
        <c:axId val="4556466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Annual</a:t>
                </a:r>
                <a:r>
                  <a:rPr lang="en-US" baseline="0"/>
                  <a:t> Income, Families Census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648976"/>
        <c:crosses val="autoZero"/>
        <c:crossBetween val="between"/>
        <c:majorUnit val="4000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582199-DDE3-4377-837F-A84D85A61D44}" type="datetimeFigureOut">
              <a:rPr lang="en-US" smtClean="0"/>
              <a:t>4/11/2017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B0AB71-5426-4052-8F1A-C8945AA62206}" type="slidenum">
              <a:rPr lang="en-US" smtClean="0"/>
              <a:t>‹#›</a:t>
            </a:fld>
            <a:endParaRPr lang="en-US"/>
          </a:p>
        </p:txBody>
      </p:sp>
    </p:spTree>
    <p:extLst>
      <p:ext uri="{BB962C8B-B14F-4D97-AF65-F5344CB8AC3E}">
        <p14:creationId xmlns:p14="http://schemas.microsoft.com/office/powerpoint/2010/main" val="23920538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8240C-80BD-4289-BECC-D9BB87ED222F}" type="datetimeFigureOut">
              <a:rPr lang="en-US" smtClean="0"/>
              <a:t>4/11/2017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BCABB-C2DD-4AE1-B5E3-74B6B2362F01}" type="slidenum">
              <a:rPr lang="en-US" smtClean="0"/>
              <a:t>‹#›</a:t>
            </a:fld>
            <a:endParaRPr lang="en-US"/>
          </a:p>
        </p:txBody>
      </p:sp>
    </p:spTree>
    <p:extLst>
      <p:ext uri="{BB962C8B-B14F-4D97-AF65-F5344CB8AC3E}">
        <p14:creationId xmlns:p14="http://schemas.microsoft.com/office/powerpoint/2010/main" val="16172731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4E14FF-07E4-459A-A5EC-73943F423280}"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246625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CDD400-7828-4C72-B033-F6E160C4DF5C}"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384871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B14D00-B8D6-4683-AE2A-AE252FCD04D8}"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133929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40A778-FA44-4696-81F8-DED25FB07FCC}"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237853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1587F-369B-4D19-A6BD-FE58DD9A7A8D}"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15045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460AA5-C3CD-48B6-927A-67641BD3FF0A}" type="datetime1">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39554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07071C-DC6B-40F0-AD8C-AE6C581378A9}" type="datetime1">
              <a:rPr lang="en-US" smtClean="0"/>
              <a:t>4/11/2017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405697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914E4D-3F7E-4CDA-9B59-ECF72F360D97}" type="datetime1">
              <a:rPr lang="en-US" smtClean="0"/>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130417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6696-B123-4A9E-8847-44A8B975D541}" type="datetime1">
              <a:rPr lang="en-US" smtClean="0"/>
              <a:t>4/11/2017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341565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A1FDED-51BF-4B2B-80C1-7D733366983C}" type="datetime1">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262794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6DC561-DDEC-4329-939F-4AB9182B2348}" type="datetime1">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D188F-B27F-4175-9BA0-8179FAAF1C2F}" type="slidenum">
              <a:rPr lang="en-US" smtClean="0"/>
              <a:t>‹#›</a:t>
            </a:fld>
            <a:endParaRPr lang="en-US"/>
          </a:p>
        </p:txBody>
      </p:sp>
    </p:spTree>
    <p:extLst>
      <p:ext uri="{BB962C8B-B14F-4D97-AF65-F5344CB8AC3E}">
        <p14:creationId xmlns:p14="http://schemas.microsoft.com/office/powerpoint/2010/main" val="264522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62FBE-B65B-4B9A-B11E-AF0694A9C98F}" type="datetime1">
              <a:rPr lang="en-US" smtClean="0"/>
              <a:t>4/11/2017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D188F-B27F-4175-9BA0-8179FAAF1C2F}" type="slidenum">
              <a:rPr lang="en-US" smtClean="0"/>
              <a:t>‹#›</a:t>
            </a:fld>
            <a:endParaRPr lang="en-US"/>
          </a:p>
        </p:txBody>
      </p:sp>
    </p:spTree>
    <p:extLst>
      <p:ext uri="{BB962C8B-B14F-4D97-AF65-F5344CB8AC3E}">
        <p14:creationId xmlns:p14="http://schemas.microsoft.com/office/powerpoint/2010/main" val="1323999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a:t>
            </a:fld>
            <a:endParaRPr lang="en-US"/>
          </a:p>
        </p:txBody>
      </p:sp>
      <p:sp>
        <p:nvSpPr>
          <p:cNvPr id="3" name="TextBox 2"/>
          <p:cNvSpPr txBox="1"/>
          <p:nvPr/>
        </p:nvSpPr>
        <p:spPr>
          <a:xfrm>
            <a:off x="1055688" y="3429000"/>
            <a:ext cx="10080625" cy="1323439"/>
          </a:xfrm>
          <a:prstGeom prst="rect">
            <a:avLst/>
          </a:prstGeom>
          <a:noFill/>
        </p:spPr>
        <p:txBody>
          <a:bodyPr wrap="square" rtlCol="0">
            <a:spAutoFit/>
          </a:bodyPr>
          <a:lstStyle/>
          <a:p>
            <a:r>
              <a:rPr lang="en-US" sz="4000" b="1" dirty="0">
                <a:solidFill>
                  <a:schemeClr val="accent3"/>
                </a:solidFill>
              </a:rPr>
              <a:t>GROWTH INDUSTRIES </a:t>
            </a:r>
          </a:p>
          <a:p>
            <a:r>
              <a:rPr lang="en-US" sz="4000" b="1" dirty="0">
                <a:solidFill>
                  <a:schemeClr val="accent3"/>
                </a:solidFill>
              </a:rPr>
              <a:t>LOCALIZED ECONOMIC EFFECTS</a:t>
            </a:r>
            <a:endParaRPr lang="en-US" sz="3200" b="1" dirty="0">
              <a:solidFill>
                <a:schemeClr val="accent3"/>
              </a:solidFill>
            </a:endParaRPr>
          </a:p>
        </p:txBody>
      </p:sp>
      <p:sp>
        <p:nvSpPr>
          <p:cNvPr id="4" name="Rectangle 3"/>
          <p:cNvSpPr/>
          <p:nvPr/>
        </p:nvSpPr>
        <p:spPr>
          <a:xfrm>
            <a:off x="1055688" y="4862557"/>
            <a:ext cx="10805875" cy="2307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99477" y="1250030"/>
            <a:ext cx="727535" cy="732594"/>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55688" y="5193887"/>
            <a:ext cx="10080625" cy="369332"/>
          </a:xfrm>
          <a:prstGeom prst="rect">
            <a:avLst/>
          </a:prstGeom>
          <a:noFill/>
        </p:spPr>
        <p:txBody>
          <a:bodyPr wrap="square" rtlCol="0">
            <a:spAutoFit/>
          </a:bodyPr>
          <a:lstStyle/>
          <a:p>
            <a:r>
              <a:rPr lang="en-US" b="1" dirty="0">
                <a:solidFill>
                  <a:schemeClr val="accent3"/>
                </a:solidFill>
              </a:rPr>
              <a:t>Daniel Zhou</a:t>
            </a:r>
            <a:endParaRPr lang="en-US" sz="1400" b="1" dirty="0">
              <a:solidFill>
                <a:schemeClr val="accent3"/>
              </a:solidFill>
            </a:endParaRPr>
          </a:p>
        </p:txBody>
      </p:sp>
    </p:spTree>
    <p:extLst>
      <p:ext uri="{BB962C8B-B14F-4D97-AF65-F5344CB8AC3E}">
        <p14:creationId xmlns:p14="http://schemas.microsoft.com/office/powerpoint/2010/main" val="385723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10</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CASE 3: SHENZHEN</a:t>
            </a:r>
            <a:endParaRPr lang="en-US" sz="4800" b="1" dirty="0">
              <a:solidFill>
                <a:schemeClr val="accent3"/>
              </a:solidFill>
            </a:endParaRPr>
          </a:p>
        </p:txBody>
      </p:sp>
      <p:sp>
        <p:nvSpPr>
          <p:cNvPr id="5" name="TextBox 4"/>
          <p:cNvSpPr txBox="1"/>
          <p:nvPr/>
        </p:nvSpPr>
        <p:spPr>
          <a:xfrm>
            <a:off x="1055687" y="1967669"/>
            <a:ext cx="7661023" cy="3170099"/>
          </a:xfrm>
          <a:prstGeom prst="rect">
            <a:avLst/>
          </a:prstGeom>
          <a:noFill/>
        </p:spPr>
        <p:txBody>
          <a:bodyPr wrap="square" rtlCol="0">
            <a:spAutoFit/>
          </a:bodyPr>
          <a:lstStyle/>
          <a:p>
            <a:r>
              <a:rPr lang="en-CA" sz="4000" dirty="0">
                <a:solidFill>
                  <a:schemeClr val="accent3"/>
                </a:solidFill>
              </a:rPr>
              <a:t>1970’s – Rural Fishing Village 300K Pop.</a:t>
            </a:r>
          </a:p>
          <a:p>
            <a:r>
              <a:rPr lang="en-CA" sz="4000" dirty="0">
                <a:solidFill>
                  <a:schemeClr val="accent3"/>
                </a:solidFill>
              </a:rPr>
              <a:t>1980’s – Shenzhen SEZ Formed</a:t>
            </a:r>
          </a:p>
          <a:p>
            <a:r>
              <a:rPr lang="en-CA" sz="4000" dirty="0">
                <a:solidFill>
                  <a:schemeClr val="accent3"/>
                </a:solidFill>
              </a:rPr>
              <a:t>2010’s – </a:t>
            </a:r>
            <a:r>
              <a:rPr lang="en-CA" sz="4000" dirty="0" err="1">
                <a:solidFill>
                  <a:schemeClr val="accent3"/>
                </a:solidFill>
              </a:rPr>
              <a:t>IoT</a:t>
            </a:r>
            <a:endParaRPr lang="en-CA" sz="4000" dirty="0">
              <a:solidFill>
                <a:schemeClr val="accent3"/>
              </a:solidFill>
            </a:endParaRPr>
          </a:p>
          <a:p>
            <a:r>
              <a:rPr lang="en-CA" sz="4000" dirty="0">
                <a:solidFill>
                  <a:schemeClr val="accent3"/>
                </a:solidFill>
              </a:rPr>
              <a:t>2016’s – 11.91 Million Pop.</a:t>
            </a:r>
          </a:p>
        </p:txBody>
      </p:sp>
      <p:pic>
        <p:nvPicPr>
          <p:cNvPr id="5122" name="Picture 2" descr="https://upload.wikimedia.org/wikipedia/commons/thumb/d/d7/Shenzhen_CBD_and_River.jpg/320px-Shenzhen_CBD_and_Ri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313" y="4022725"/>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18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11</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CASE 3: SHENZHEN</a:t>
            </a:r>
            <a:endParaRPr lang="en-US" sz="4800" b="1" dirty="0">
              <a:solidFill>
                <a:schemeClr val="accent3"/>
              </a:solidFill>
            </a:endParaRPr>
          </a:p>
        </p:txBody>
      </p:sp>
      <p:pic>
        <p:nvPicPr>
          <p:cNvPr id="6146" name="Picture 2" descr="https://cdn2.techworld.com/cmsdata/slideshow/3572613/2_thumb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012" y="3365500"/>
            <a:ext cx="3924300" cy="2943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5688" y="1883153"/>
            <a:ext cx="10080624" cy="1323439"/>
          </a:xfrm>
          <a:prstGeom prst="rect">
            <a:avLst/>
          </a:prstGeom>
          <a:noFill/>
        </p:spPr>
        <p:txBody>
          <a:bodyPr wrap="square" rtlCol="0">
            <a:spAutoFit/>
          </a:bodyPr>
          <a:lstStyle/>
          <a:p>
            <a:r>
              <a:rPr lang="en-CA" sz="4000" dirty="0">
                <a:solidFill>
                  <a:schemeClr val="accent2"/>
                </a:solidFill>
              </a:rPr>
              <a:t>“Being in Software Simply Wasn’t Profitable” </a:t>
            </a:r>
            <a:r>
              <a:rPr lang="en-CA" sz="4000" dirty="0">
                <a:solidFill>
                  <a:srgbClr val="002060"/>
                </a:solidFill>
              </a:rPr>
              <a:t>…Hardware 2010s</a:t>
            </a:r>
          </a:p>
        </p:txBody>
      </p:sp>
      <p:sp>
        <p:nvSpPr>
          <p:cNvPr id="8" name="TextBox 7"/>
          <p:cNvSpPr txBox="1"/>
          <p:nvPr/>
        </p:nvSpPr>
        <p:spPr>
          <a:xfrm>
            <a:off x="1055689" y="3383190"/>
            <a:ext cx="5040311" cy="3170099"/>
          </a:xfrm>
          <a:prstGeom prst="rect">
            <a:avLst/>
          </a:prstGeom>
          <a:noFill/>
        </p:spPr>
        <p:txBody>
          <a:bodyPr wrap="square" rtlCol="0">
            <a:spAutoFit/>
          </a:bodyPr>
          <a:lstStyle/>
          <a:p>
            <a:r>
              <a:rPr lang="en-CA" sz="4000" dirty="0">
                <a:solidFill>
                  <a:schemeClr val="tx2"/>
                </a:solidFill>
              </a:rPr>
              <a:t>Foreign Investment</a:t>
            </a:r>
          </a:p>
          <a:p>
            <a:r>
              <a:rPr lang="en-CA" sz="4000" dirty="0">
                <a:solidFill>
                  <a:schemeClr val="tx2"/>
                </a:solidFill>
              </a:rPr>
              <a:t>Western Capitalism</a:t>
            </a:r>
          </a:p>
          <a:p>
            <a:r>
              <a:rPr lang="en-CA" sz="4000" dirty="0">
                <a:solidFill>
                  <a:schemeClr val="tx2"/>
                </a:solidFill>
              </a:rPr>
              <a:t>Urbanization</a:t>
            </a:r>
          </a:p>
          <a:p>
            <a:r>
              <a:rPr lang="en-CA" sz="4000" dirty="0">
                <a:solidFill>
                  <a:schemeClr val="tx2"/>
                </a:solidFill>
              </a:rPr>
              <a:t>New Generation</a:t>
            </a:r>
          </a:p>
          <a:p>
            <a:endParaRPr lang="en-CA" sz="4000" dirty="0">
              <a:solidFill>
                <a:schemeClr val="tx2"/>
              </a:solidFill>
            </a:endParaRPr>
          </a:p>
        </p:txBody>
      </p:sp>
    </p:spTree>
    <p:extLst>
      <p:ext uri="{BB962C8B-B14F-4D97-AF65-F5344CB8AC3E}">
        <p14:creationId xmlns:p14="http://schemas.microsoft.com/office/powerpoint/2010/main" val="33748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12</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COMMONALITIES</a:t>
            </a:r>
            <a:endParaRPr lang="en-US" sz="4800" b="1" dirty="0">
              <a:solidFill>
                <a:schemeClr val="accent3"/>
              </a:solidFill>
            </a:endParaRPr>
          </a:p>
        </p:txBody>
      </p:sp>
      <p:sp>
        <p:nvSpPr>
          <p:cNvPr id="4" name="TextBox 3"/>
          <p:cNvSpPr txBox="1"/>
          <p:nvPr/>
        </p:nvSpPr>
        <p:spPr>
          <a:xfrm>
            <a:off x="1055687" y="2001852"/>
            <a:ext cx="10080625" cy="3170099"/>
          </a:xfrm>
          <a:prstGeom prst="rect">
            <a:avLst/>
          </a:prstGeom>
          <a:noFill/>
        </p:spPr>
        <p:txBody>
          <a:bodyPr wrap="square" rtlCol="0">
            <a:spAutoFit/>
          </a:bodyPr>
          <a:lstStyle/>
          <a:p>
            <a:r>
              <a:rPr lang="en-CA" sz="4000" dirty="0">
                <a:solidFill>
                  <a:schemeClr val="accent3"/>
                </a:solidFill>
              </a:rPr>
              <a:t>Rising Incomes</a:t>
            </a:r>
          </a:p>
          <a:p>
            <a:r>
              <a:rPr lang="en-CA" sz="4000" dirty="0">
                <a:solidFill>
                  <a:schemeClr val="accent3"/>
                </a:solidFill>
              </a:rPr>
              <a:t>Population Migration</a:t>
            </a:r>
          </a:p>
          <a:p>
            <a:r>
              <a:rPr lang="en-CA" sz="4000" dirty="0">
                <a:solidFill>
                  <a:schemeClr val="accent3"/>
                </a:solidFill>
              </a:rPr>
              <a:t>Rising Costs Of Living</a:t>
            </a:r>
          </a:p>
          <a:p>
            <a:r>
              <a:rPr lang="en-CA" sz="4000" dirty="0">
                <a:solidFill>
                  <a:schemeClr val="accent3"/>
                </a:solidFill>
              </a:rPr>
              <a:t>Local Economy Strain</a:t>
            </a:r>
          </a:p>
          <a:p>
            <a:r>
              <a:rPr lang="en-CA" sz="4000" dirty="0">
                <a:solidFill>
                  <a:schemeClr val="accent3"/>
                </a:solidFill>
              </a:rPr>
              <a:t>Economic Risk</a:t>
            </a:r>
          </a:p>
        </p:txBody>
      </p:sp>
    </p:spTree>
    <p:extLst>
      <p:ext uri="{BB962C8B-B14F-4D97-AF65-F5344CB8AC3E}">
        <p14:creationId xmlns:p14="http://schemas.microsoft.com/office/powerpoint/2010/main" val="113470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13</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Rising Incomes</a:t>
            </a:r>
          </a:p>
        </p:txBody>
      </p:sp>
      <p:sp>
        <p:nvSpPr>
          <p:cNvPr id="7" name="TextBox 6"/>
          <p:cNvSpPr txBox="1"/>
          <p:nvPr/>
        </p:nvSpPr>
        <p:spPr>
          <a:xfrm>
            <a:off x="1055689" y="1983543"/>
            <a:ext cx="10080624" cy="5262979"/>
          </a:xfrm>
          <a:prstGeom prst="rect">
            <a:avLst/>
          </a:prstGeom>
          <a:noFill/>
        </p:spPr>
        <p:txBody>
          <a:bodyPr wrap="square" rtlCol="0">
            <a:spAutoFit/>
          </a:bodyPr>
          <a:lstStyle/>
          <a:p>
            <a:r>
              <a:rPr lang="en-CA" sz="4800" dirty="0">
                <a:solidFill>
                  <a:schemeClr val="accent3"/>
                </a:solidFill>
              </a:rPr>
              <a:t>Schumpeter's Creative Destruction</a:t>
            </a:r>
          </a:p>
          <a:p>
            <a:endParaRPr lang="en-CA" sz="4800" dirty="0">
              <a:solidFill>
                <a:schemeClr val="accent3"/>
              </a:solidFill>
            </a:endParaRPr>
          </a:p>
          <a:p>
            <a:r>
              <a:rPr lang="en-CA" sz="4800" dirty="0">
                <a:solidFill>
                  <a:schemeClr val="accent3"/>
                </a:solidFill>
              </a:rPr>
              <a:t>Labour Scarcity…</a:t>
            </a:r>
          </a:p>
          <a:p>
            <a:r>
              <a:rPr lang="en-CA" sz="4800" dirty="0">
                <a:solidFill>
                  <a:schemeClr val="accent3"/>
                </a:solidFill>
              </a:rPr>
              <a:t>			Trades Alberta</a:t>
            </a:r>
          </a:p>
          <a:p>
            <a:r>
              <a:rPr lang="en-CA" sz="4800" dirty="0">
                <a:solidFill>
                  <a:schemeClr val="accent3"/>
                </a:solidFill>
              </a:rPr>
              <a:t>			Programmers SF Bay Area</a:t>
            </a:r>
          </a:p>
          <a:p>
            <a:r>
              <a:rPr lang="en-CA" sz="4800" dirty="0">
                <a:solidFill>
                  <a:schemeClr val="accent3"/>
                </a:solidFill>
              </a:rPr>
              <a:t>			Labourers Shenzhen</a:t>
            </a:r>
          </a:p>
          <a:p>
            <a:r>
              <a:rPr lang="en-CA" sz="4800" dirty="0">
                <a:solidFill>
                  <a:schemeClr val="accent3"/>
                </a:solidFill>
              </a:rPr>
              <a:t>			</a:t>
            </a:r>
          </a:p>
        </p:txBody>
      </p:sp>
    </p:spTree>
    <p:extLst>
      <p:ext uri="{BB962C8B-B14F-4D97-AF65-F5344CB8AC3E}">
        <p14:creationId xmlns:p14="http://schemas.microsoft.com/office/powerpoint/2010/main" val="383172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14</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Rising Incomes</a:t>
            </a:r>
          </a:p>
        </p:txBody>
      </p:sp>
      <p:graphicFrame>
        <p:nvGraphicFramePr>
          <p:cNvPr id="8" name="Chart 7">
            <a:extLst>
              <a:ext uri="{FF2B5EF4-FFF2-40B4-BE49-F238E27FC236}">
                <a16:creationId xmlns:a16="http://schemas.microsoft.com/office/drawing/2014/main" id="{BC8EF115-7C0C-4E00-9C91-1F348A72EFEB}"/>
              </a:ext>
            </a:extLst>
          </p:cNvPr>
          <p:cNvGraphicFramePr/>
          <p:nvPr>
            <p:extLst>
              <p:ext uri="{D42A27DB-BD31-4B8C-83A1-F6EECF244321}">
                <p14:modId xmlns:p14="http://schemas.microsoft.com/office/powerpoint/2010/main" val="362369517"/>
              </p:ext>
            </p:extLst>
          </p:nvPr>
        </p:nvGraphicFramePr>
        <p:xfrm>
          <a:off x="2512464" y="1697487"/>
          <a:ext cx="7351219" cy="38603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71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15</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Rising Incomes</a:t>
            </a:r>
          </a:p>
        </p:txBody>
      </p:sp>
      <p:pic>
        <p:nvPicPr>
          <p:cNvPr id="5" name="Picture 4" descr="C:\Users\Daniel Zhou\AppData\Local\Microsoft\Windows\INetCache\Content.Word\char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5267" y="2001852"/>
            <a:ext cx="6701046" cy="4306873"/>
          </a:xfrm>
          <a:prstGeom prst="rect">
            <a:avLst/>
          </a:prstGeom>
          <a:noFill/>
          <a:ln>
            <a:noFill/>
          </a:ln>
        </p:spPr>
      </p:pic>
      <p:pic>
        <p:nvPicPr>
          <p:cNvPr id="6" name="Picture 5" descr="http://img.huffingtonpost.com/asset/scalefit_720_noupscale/56d620ab1e0000c60070f1e8.png"/>
          <p:cNvPicPr/>
          <p:nvPr/>
        </p:nvPicPr>
        <p:blipFill>
          <a:blip r:embed="rId3">
            <a:extLst>
              <a:ext uri="{28A0092B-C50C-407E-A947-70E740481C1C}">
                <a14:useLocalDpi xmlns:a14="http://schemas.microsoft.com/office/drawing/2010/main" val="0"/>
              </a:ext>
            </a:extLst>
          </a:blip>
          <a:srcRect/>
          <a:stretch>
            <a:fillRect/>
          </a:stretch>
        </p:blipFill>
        <p:spPr bwMode="auto">
          <a:xfrm>
            <a:off x="1055688" y="2001852"/>
            <a:ext cx="3256964" cy="3789347"/>
          </a:xfrm>
          <a:prstGeom prst="rect">
            <a:avLst/>
          </a:prstGeom>
          <a:noFill/>
          <a:ln>
            <a:noFill/>
          </a:ln>
        </p:spPr>
      </p:pic>
    </p:spTree>
    <p:extLst>
      <p:ext uri="{BB962C8B-B14F-4D97-AF65-F5344CB8AC3E}">
        <p14:creationId xmlns:p14="http://schemas.microsoft.com/office/powerpoint/2010/main" val="398058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16</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Population Migration</a:t>
            </a:r>
          </a:p>
        </p:txBody>
      </p:sp>
      <p:sp>
        <p:nvSpPr>
          <p:cNvPr id="6" name="TextBox 5"/>
          <p:cNvSpPr txBox="1"/>
          <p:nvPr/>
        </p:nvSpPr>
        <p:spPr>
          <a:xfrm>
            <a:off x="944594" y="1458496"/>
            <a:ext cx="10080624" cy="2308324"/>
          </a:xfrm>
          <a:prstGeom prst="rect">
            <a:avLst/>
          </a:prstGeom>
          <a:noFill/>
        </p:spPr>
        <p:txBody>
          <a:bodyPr wrap="square" rtlCol="0">
            <a:spAutoFit/>
          </a:bodyPr>
          <a:lstStyle/>
          <a:p>
            <a:r>
              <a:rPr lang="en-CA" sz="4800" dirty="0">
                <a:solidFill>
                  <a:schemeClr val="accent3"/>
                </a:solidFill>
              </a:rPr>
              <a:t>Income Seekers?</a:t>
            </a:r>
          </a:p>
          <a:p>
            <a:r>
              <a:rPr lang="en-CA" sz="4800" dirty="0">
                <a:solidFill>
                  <a:schemeClr val="accent3"/>
                </a:solidFill>
              </a:rPr>
              <a:t>Community Seeking?</a:t>
            </a:r>
          </a:p>
          <a:p>
            <a:r>
              <a:rPr lang="en-CA" sz="4800" dirty="0">
                <a:solidFill>
                  <a:schemeClr val="accent3"/>
                </a:solidFill>
              </a:rPr>
              <a:t>Risk Diversification?		</a:t>
            </a:r>
          </a:p>
        </p:txBody>
      </p:sp>
    </p:spTree>
    <p:extLst>
      <p:ext uri="{BB962C8B-B14F-4D97-AF65-F5344CB8AC3E}">
        <p14:creationId xmlns:p14="http://schemas.microsoft.com/office/powerpoint/2010/main" val="4134301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17</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Population Migration</a:t>
            </a:r>
          </a:p>
        </p:txBody>
      </p:sp>
      <p:sp>
        <p:nvSpPr>
          <p:cNvPr id="6" name="TextBox 5"/>
          <p:cNvSpPr txBox="1"/>
          <p:nvPr/>
        </p:nvSpPr>
        <p:spPr>
          <a:xfrm>
            <a:off x="1055689" y="1518317"/>
            <a:ext cx="10080624" cy="3416320"/>
          </a:xfrm>
          <a:prstGeom prst="rect">
            <a:avLst/>
          </a:prstGeom>
          <a:noFill/>
        </p:spPr>
        <p:txBody>
          <a:bodyPr wrap="square" rtlCol="0">
            <a:spAutoFit/>
          </a:bodyPr>
          <a:lstStyle/>
          <a:p>
            <a:r>
              <a:rPr lang="en-US" sz="5400" i="1" dirty="0">
                <a:solidFill>
                  <a:schemeClr val="accent2"/>
                </a:solidFill>
              </a:rPr>
              <a:t>“By 2012, there were 68,000 temporary foreign workers in Alberta, 20 per cent of the Canadian total.”</a:t>
            </a:r>
            <a:r>
              <a:rPr lang="en-CA" sz="2400" i="1" dirty="0">
                <a:solidFill>
                  <a:schemeClr val="accent2"/>
                </a:solidFill>
              </a:rPr>
              <a:t>		</a:t>
            </a:r>
          </a:p>
        </p:txBody>
      </p:sp>
    </p:spTree>
    <p:extLst>
      <p:ext uri="{BB962C8B-B14F-4D97-AF65-F5344CB8AC3E}">
        <p14:creationId xmlns:p14="http://schemas.microsoft.com/office/powerpoint/2010/main" val="227267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18</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Population Migration</a:t>
            </a:r>
          </a:p>
        </p:txBody>
      </p:sp>
      <p:pic>
        <p:nvPicPr>
          <p:cNvPr id="7170" name="Picture 2" descr="https://i2.wp.com/www.eurasiareview.com/wp-content/uploads/2017/01/1-537x2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1835979"/>
            <a:ext cx="8669426" cy="4520371"/>
          </a:xfrm>
          <a:prstGeom prst="rect">
            <a:avLst/>
          </a:prstGeom>
          <a:solidFill>
            <a:schemeClr val="accent4">
              <a:lumMod val="20000"/>
              <a:lumOff val="80000"/>
            </a:schemeClr>
          </a:solidFill>
        </p:spPr>
      </p:pic>
    </p:spTree>
    <p:extLst>
      <p:ext uri="{BB962C8B-B14F-4D97-AF65-F5344CB8AC3E}">
        <p14:creationId xmlns:p14="http://schemas.microsoft.com/office/powerpoint/2010/main" val="35608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19</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Rising Costs Of Living</a:t>
            </a:r>
          </a:p>
        </p:txBody>
      </p:sp>
      <p:sp>
        <p:nvSpPr>
          <p:cNvPr id="5" name="TextBox 4"/>
          <p:cNvSpPr txBox="1"/>
          <p:nvPr/>
        </p:nvSpPr>
        <p:spPr>
          <a:xfrm>
            <a:off x="944594" y="1458496"/>
            <a:ext cx="10080624" cy="3046988"/>
          </a:xfrm>
          <a:prstGeom prst="rect">
            <a:avLst/>
          </a:prstGeom>
          <a:noFill/>
        </p:spPr>
        <p:txBody>
          <a:bodyPr wrap="square" rtlCol="0">
            <a:spAutoFit/>
          </a:bodyPr>
          <a:lstStyle/>
          <a:p>
            <a:r>
              <a:rPr lang="en-CA" sz="4800" dirty="0">
                <a:solidFill>
                  <a:schemeClr val="accent3"/>
                </a:solidFill>
              </a:rPr>
              <a:t>Income Effect?</a:t>
            </a:r>
          </a:p>
          <a:p>
            <a:r>
              <a:rPr lang="en-CA" sz="4800" dirty="0">
                <a:solidFill>
                  <a:schemeClr val="accent3"/>
                </a:solidFill>
              </a:rPr>
              <a:t>Housing?</a:t>
            </a:r>
          </a:p>
          <a:p>
            <a:r>
              <a:rPr lang="en-CA" sz="4800" dirty="0">
                <a:solidFill>
                  <a:schemeClr val="accent3"/>
                </a:solidFill>
              </a:rPr>
              <a:t>Finer Tastes?</a:t>
            </a:r>
          </a:p>
          <a:p>
            <a:r>
              <a:rPr lang="en-CA" sz="4800" dirty="0">
                <a:solidFill>
                  <a:schemeClr val="accent3"/>
                </a:solidFill>
              </a:rPr>
              <a:t>Competition?</a:t>
            </a:r>
          </a:p>
        </p:txBody>
      </p:sp>
    </p:spTree>
    <p:extLst>
      <p:ext uri="{BB962C8B-B14F-4D97-AF65-F5344CB8AC3E}">
        <p14:creationId xmlns:p14="http://schemas.microsoft.com/office/powerpoint/2010/main" val="274134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a:t>
            </a:fld>
            <a:endParaRPr lang="en-US"/>
          </a:p>
        </p:txBody>
      </p:sp>
      <p:sp>
        <p:nvSpPr>
          <p:cNvPr id="3" name="TextBox 2"/>
          <p:cNvSpPr txBox="1"/>
          <p:nvPr/>
        </p:nvSpPr>
        <p:spPr>
          <a:xfrm>
            <a:off x="1055688" y="549275"/>
            <a:ext cx="7259370" cy="830997"/>
          </a:xfrm>
          <a:prstGeom prst="rect">
            <a:avLst/>
          </a:prstGeom>
          <a:noFill/>
        </p:spPr>
        <p:txBody>
          <a:bodyPr wrap="square" rtlCol="0">
            <a:spAutoFit/>
          </a:bodyPr>
          <a:lstStyle/>
          <a:p>
            <a:r>
              <a:rPr lang="en-CA" sz="4800" b="1" dirty="0">
                <a:solidFill>
                  <a:schemeClr val="accent3"/>
                </a:solidFill>
              </a:rPr>
              <a:t>AN OPEN QUESTION</a:t>
            </a:r>
            <a:endParaRPr lang="en-US" sz="4800" b="1" dirty="0">
              <a:solidFill>
                <a:schemeClr val="accent3"/>
              </a:solidFill>
            </a:endParaRPr>
          </a:p>
        </p:txBody>
      </p:sp>
      <p:sp>
        <p:nvSpPr>
          <p:cNvPr id="4" name="TextBox 3"/>
          <p:cNvSpPr txBox="1"/>
          <p:nvPr/>
        </p:nvSpPr>
        <p:spPr>
          <a:xfrm>
            <a:off x="1055687" y="2036035"/>
            <a:ext cx="10080625" cy="3785652"/>
          </a:xfrm>
          <a:prstGeom prst="rect">
            <a:avLst/>
          </a:prstGeom>
          <a:noFill/>
        </p:spPr>
        <p:txBody>
          <a:bodyPr wrap="square" rtlCol="0">
            <a:spAutoFit/>
          </a:bodyPr>
          <a:lstStyle/>
          <a:p>
            <a:r>
              <a:rPr lang="en-CA" sz="4000" dirty="0">
                <a:solidFill>
                  <a:schemeClr val="accent3"/>
                </a:solidFill>
              </a:rPr>
              <a:t>Would you start a family in for:</a:t>
            </a:r>
          </a:p>
          <a:p>
            <a:endParaRPr lang="en-CA" sz="4000" dirty="0">
              <a:solidFill>
                <a:schemeClr val="accent3"/>
              </a:solidFill>
            </a:endParaRPr>
          </a:p>
          <a:p>
            <a:r>
              <a:rPr lang="en-CA" sz="4000" dirty="0">
                <a:solidFill>
                  <a:schemeClr val="accent3"/>
                </a:solidFill>
              </a:rPr>
              <a:t>		Silicon Valley (120K USD) ?</a:t>
            </a:r>
          </a:p>
          <a:p>
            <a:r>
              <a:rPr lang="en-CA" sz="4000" dirty="0">
                <a:solidFill>
                  <a:schemeClr val="accent3"/>
                </a:solidFill>
              </a:rPr>
              <a:t>		Fort MacMurray (120K CAD) ?</a:t>
            </a:r>
          </a:p>
          <a:p>
            <a:r>
              <a:rPr lang="en-CA" sz="4000" dirty="0">
                <a:solidFill>
                  <a:schemeClr val="accent3"/>
                </a:solidFill>
              </a:rPr>
              <a:t>		Shenzhen  (40K RMB)?</a:t>
            </a:r>
          </a:p>
          <a:p>
            <a:endParaRPr lang="en-CA" sz="4000" dirty="0">
              <a:solidFill>
                <a:schemeClr val="accent3"/>
              </a:solidFill>
            </a:endParaRPr>
          </a:p>
        </p:txBody>
      </p:sp>
    </p:spTree>
    <p:extLst>
      <p:ext uri="{BB962C8B-B14F-4D97-AF65-F5344CB8AC3E}">
        <p14:creationId xmlns:p14="http://schemas.microsoft.com/office/powerpoint/2010/main" val="1073246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20</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Rising Costs Of Living</a:t>
            </a:r>
          </a:p>
        </p:txBody>
      </p:sp>
      <p:sp>
        <p:nvSpPr>
          <p:cNvPr id="5" name="TextBox 4"/>
          <p:cNvSpPr txBox="1"/>
          <p:nvPr/>
        </p:nvSpPr>
        <p:spPr>
          <a:xfrm>
            <a:off x="944594" y="1458496"/>
            <a:ext cx="10080624" cy="3046988"/>
          </a:xfrm>
          <a:prstGeom prst="rect">
            <a:avLst/>
          </a:prstGeom>
          <a:noFill/>
        </p:spPr>
        <p:txBody>
          <a:bodyPr wrap="square" rtlCol="0">
            <a:spAutoFit/>
          </a:bodyPr>
          <a:lstStyle/>
          <a:p>
            <a:r>
              <a:rPr lang="en-CA" sz="4800" dirty="0">
                <a:solidFill>
                  <a:schemeClr val="accent3"/>
                </a:solidFill>
              </a:rPr>
              <a:t>Income Effect?</a:t>
            </a:r>
          </a:p>
          <a:p>
            <a:r>
              <a:rPr lang="en-CA" sz="4800" dirty="0">
                <a:solidFill>
                  <a:schemeClr val="accent3"/>
                </a:solidFill>
              </a:rPr>
              <a:t>Housing?</a:t>
            </a:r>
          </a:p>
          <a:p>
            <a:r>
              <a:rPr lang="en-CA" sz="4800" dirty="0">
                <a:solidFill>
                  <a:schemeClr val="accent3"/>
                </a:solidFill>
              </a:rPr>
              <a:t>Finer Tastes?</a:t>
            </a:r>
          </a:p>
          <a:p>
            <a:r>
              <a:rPr lang="en-CA" sz="4800" dirty="0">
                <a:solidFill>
                  <a:schemeClr val="accent3"/>
                </a:solidFill>
              </a:rPr>
              <a:t>Competition?</a:t>
            </a:r>
          </a:p>
        </p:txBody>
      </p:sp>
      <p:pic>
        <p:nvPicPr>
          <p:cNvPr id="6" name="Picture 5"/>
          <p:cNvPicPr/>
          <p:nvPr/>
        </p:nvPicPr>
        <p:blipFill>
          <a:blip r:embed="rId2"/>
          <a:stretch>
            <a:fillRect/>
          </a:stretch>
        </p:blipFill>
        <p:spPr>
          <a:xfrm>
            <a:off x="1055688" y="1574610"/>
            <a:ext cx="8779259" cy="4105910"/>
          </a:xfrm>
          <a:prstGeom prst="rect">
            <a:avLst/>
          </a:prstGeom>
        </p:spPr>
      </p:pic>
    </p:spTree>
    <p:extLst>
      <p:ext uri="{BB962C8B-B14F-4D97-AF65-F5344CB8AC3E}">
        <p14:creationId xmlns:p14="http://schemas.microsoft.com/office/powerpoint/2010/main" val="1292993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21</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Rising Costs Of Living</a:t>
            </a:r>
          </a:p>
        </p:txBody>
      </p:sp>
      <p:pic>
        <p:nvPicPr>
          <p:cNvPr id="7" name="Picture 6" descr="https://www.theatlas.com/i/atlas_rkRXx-rT@2x.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830" y="1899224"/>
            <a:ext cx="7914141" cy="4457126"/>
          </a:xfrm>
          <a:prstGeom prst="rect">
            <a:avLst/>
          </a:prstGeom>
          <a:noFill/>
          <a:ln>
            <a:noFill/>
          </a:ln>
        </p:spPr>
      </p:pic>
    </p:spTree>
    <p:extLst>
      <p:ext uri="{BB962C8B-B14F-4D97-AF65-F5344CB8AC3E}">
        <p14:creationId xmlns:p14="http://schemas.microsoft.com/office/powerpoint/2010/main" val="2166618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22</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Rising Costs Of Living</a:t>
            </a:r>
          </a:p>
        </p:txBody>
      </p:sp>
      <p:sp>
        <p:nvSpPr>
          <p:cNvPr id="4" name="Rectangle 3"/>
          <p:cNvSpPr/>
          <p:nvPr/>
        </p:nvSpPr>
        <p:spPr>
          <a:xfrm>
            <a:off x="1055688" y="1410355"/>
            <a:ext cx="6520769" cy="4832092"/>
          </a:xfrm>
          <a:prstGeom prst="rect">
            <a:avLst/>
          </a:prstGeom>
        </p:spPr>
        <p:txBody>
          <a:bodyPr wrap="square">
            <a:spAutoFit/>
          </a:bodyPr>
          <a:lstStyle/>
          <a:p>
            <a:r>
              <a:rPr lang="en-CA" sz="4000" dirty="0">
                <a:solidFill>
                  <a:schemeClr val="accent2"/>
                </a:solidFill>
              </a:rPr>
              <a:t>Quartz on Shenzhen:</a:t>
            </a:r>
          </a:p>
          <a:p>
            <a:endParaRPr lang="en-CA" sz="4000" dirty="0">
              <a:solidFill>
                <a:schemeClr val="accent2"/>
              </a:solidFill>
            </a:endParaRPr>
          </a:p>
          <a:p>
            <a:r>
              <a:rPr lang="en-CA" sz="4000" dirty="0">
                <a:solidFill>
                  <a:schemeClr val="accent2"/>
                </a:solidFill>
              </a:rPr>
              <a:t>60-80 sq. ft. apartment</a:t>
            </a:r>
          </a:p>
          <a:p>
            <a:r>
              <a:rPr lang="en-US" sz="4000" dirty="0">
                <a:solidFill>
                  <a:schemeClr val="accent2"/>
                </a:solidFill>
              </a:rPr>
              <a:t>880,000 yuan ($131,957)</a:t>
            </a:r>
          </a:p>
          <a:p>
            <a:r>
              <a:rPr lang="en-US" sz="4000" dirty="0">
                <a:solidFill>
                  <a:schemeClr val="accent2"/>
                </a:solidFill>
              </a:rPr>
              <a:t>20x Average Salary</a:t>
            </a:r>
          </a:p>
          <a:p>
            <a:r>
              <a:rPr lang="en-CA" sz="5400" dirty="0">
                <a:solidFill>
                  <a:schemeClr val="accent2"/>
                </a:solidFill>
              </a:rPr>
              <a:t>	</a:t>
            </a:r>
          </a:p>
          <a:p>
            <a:r>
              <a:rPr lang="en-CA" sz="5400" dirty="0">
                <a:solidFill>
                  <a:schemeClr val="accent2"/>
                </a:solidFill>
              </a:rPr>
              <a:t>	</a:t>
            </a:r>
            <a:endParaRPr lang="en-US" sz="5400" dirty="0">
              <a:solidFill>
                <a:schemeClr val="accent2"/>
              </a:solidFill>
            </a:endParaRPr>
          </a:p>
        </p:txBody>
      </p:sp>
      <p:pic>
        <p:nvPicPr>
          <p:cNvPr id="8194" name="Picture 2" descr="http://image2.sixthtone.com/shenzhen-apartments-just-6-m2-sold-out-hours-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9199" y="1380271"/>
            <a:ext cx="3417113" cy="238374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A computer desk in the approximately 6-square-meter apartment. @xinhuawang from Weib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198" y="3868310"/>
            <a:ext cx="3417113" cy="238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83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23</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Local Economy Strain</a:t>
            </a:r>
          </a:p>
        </p:txBody>
      </p:sp>
      <p:sp>
        <p:nvSpPr>
          <p:cNvPr id="4" name="TextBox 3"/>
          <p:cNvSpPr txBox="1"/>
          <p:nvPr/>
        </p:nvSpPr>
        <p:spPr>
          <a:xfrm>
            <a:off x="1055687" y="2001852"/>
            <a:ext cx="10080625" cy="3170099"/>
          </a:xfrm>
          <a:prstGeom prst="rect">
            <a:avLst/>
          </a:prstGeom>
          <a:noFill/>
        </p:spPr>
        <p:txBody>
          <a:bodyPr wrap="square" rtlCol="0">
            <a:spAutoFit/>
          </a:bodyPr>
          <a:lstStyle/>
          <a:p>
            <a:r>
              <a:rPr lang="en-CA" sz="4000" dirty="0">
                <a:solidFill>
                  <a:schemeClr val="accent3"/>
                </a:solidFill>
              </a:rPr>
              <a:t>Locals versus Foreigners?</a:t>
            </a:r>
          </a:p>
          <a:p>
            <a:r>
              <a:rPr lang="en-CA" sz="4000" dirty="0">
                <a:solidFill>
                  <a:schemeClr val="accent3"/>
                </a:solidFill>
              </a:rPr>
              <a:t>Infrastructure?</a:t>
            </a:r>
          </a:p>
          <a:p>
            <a:r>
              <a:rPr lang="en-CA" sz="4000" dirty="0">
                <a:solidFill>
                  <a:schemeClr val="accent3"/>
                </a:solidFill>
              </a:rPr>
              <a:t>Culture?</a:t>
            </a:r>
          </a:p>
          <a:p>
            <a:r>
              <a:rPr lang="en-CA" sz="4000" dirty="0">
                <a:solidFill>
                  <a:schemeClr val="accent3"/>
                </a:solidFill>
              </a:rPr>
              <a:t>Governance?</a:t>
            </a:r>
          </a:p>
          <a:p>
            <a:r>
              <a:rPr lang="en-CA" sz="4000" dirty="0">
                <a:solidFill>
                  <a:schemeClr val="accent3"/>
                </a:solidFill>
              </a:rPr>
              <a:t>Ecology?</a:t>
            </a:r>
          </a:p>
        </p:txBody>
      </p:sp>
    </p:spTree>
    <p:extLst>
      <p:ext uri="{BB962C8B-B14F-4D97-AF65-F5344CB8AC3E}">
        <p14:creationId xmlns:p14="http://schemas.microsoft.com/office/powerpoint/2010/main" val="1398943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24</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Local Economy Strain</a:t>
            </a:r>
          </a:p>
        </p:txBody>
      </p:sp>
      <p:sp>
        <p:nvSpPr>
          <p:cNvPr id="5" name="TextBox 4"/>
          <p:cNvSpPr txBox="1"/>
          <p:nvPr/>
        </p:nvSpPr>
        <p:spPr>
          <a:xfrm>
            <a:off x="1055688" y="1784410"/>
            <a:ext cx="10080624" cy="2554545"/>
          </a:xfrm>
          <a:prstGeom prst="rect">
            <a:avLst/>
          </a:prstGeom>
          <a:noFill/>
        </p:spPr>
        <p:txBody>
          <a:bodyPr wrap="square" rtlCol="0">
            <a:spAutoFit/>
          </a:bodyPr>
          <a:lstStyle/>
          <a:p>
            <a:r>
              <a:rPr lang="en-US" sz="3200" i="1" dirty="0">
                <a:solidFill>
                  <a:schemeClr val="accent2"/>
                </a:solidFill>
              </a:rPr>
              <a:t>One of the more unusual results has been the effect on the high-school dropout rate. These young people are well aware that, in the current economic climate, they can make as much or more money than they would if they learned a trade or earned a degree. - CBC</a:t>
            </a:r>
          </a:p>
        </p:txBody>
      </p:sp>
    </p:spTree>
    <p:extLst>
      <p:ext uri="{BB962C8B-B14F-4D97-AF65-F5344CB8AC3E}">
        <p14:creationId xmlns:p14="http://schemas.microsoft.com/office/powerpoint/2010/main" val="1404755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25</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Local Economy Strain</a:t>
            </a:r>
          </a:p>
        </p:txBody>
      </p:sp>
      <p:pic>
        <p:nvPicPr>
          <p:cNvPr id="4" name="Picture 3"/>
          <p:cNvPicPr>
            <a:picLocks noChangeAspect="1"/>
          </p:cNvPicPr>
          <p:nvPr/>
        </p:nvPicPr>
        <p:blipFill>
          <a:blip r:embed="rId2"/>
          <a:stretch>
            <a:fillRect/>
          </a:stretch>
        </p:blipFill>
        <p:spPr>
          <a:xfrm>
            <a:off x="2667089" y="1588449"/>
            <a:ext cx="6096000" cy="6800850"/>
          </a:xfrm>
          <a:prstGeom prst="rect">
            <a:avLst/>
          </a:prstGeom>
        </p:spPr>
      </p:pic>
    </p:spTree>
    <p:extLst>
      <p:ext uri="{BB962C8B-B14F-4D97-AF65-F5344CB8AC3E}">
        <p14:creationId xmlns:p14="http://schemas.microsoft.com/office/powerpoint/2010/main" val="3141480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26</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Local Economy Strain</a:t>
            </a:r>
          </a:p>
        </p:txBody>
      </p:sp>
      <p:sp>
        <p:nvSpPr>
          <p:cNvPr id="5" name="Rectangle 4"/>
          <p:cNvSpPr/>
          <p:nvPr/>
        </p:nvSpPr>
        <p:spPr>
          <a:xfrm>
            <a:off x="1055687" y="1598064"/>
            <a:ext cx="6490249" cy="4401205"/>
          </a:xfrm>
          <a:prstGeom prst="rect">
            <a:avLst/>
          </a:prstGeom>
        </p:spPr>
        <p:txBody>
          <a:bodyPr wrap="square">
            <a:spAutoFit/>
          </a:bodyPr>
          <a:lstStyle/>
          <a:p>
            <a:r>
              <a:rPr lang="en-US" sz="2800" i="1" dirty="0">
                <a:solidFill>
                  <a:schemeClr val="accent2"/>
                </a:solidFill>
              </a:rPr>
              <a:t>Remarkably, slightly more than one-third of students – or 1,147 children – are defined as homeless here, mostly sharing homes with other families because their parents cannot afford one of their own, and also living in RVs and shelters. The district is being squeezed from every side: teachers, administrative staff and even principals have housing woes of their own. – The Guardian</a:t>
            </a:r>
          </a:p>
        </p:txBody>
      </p:sp>
      <p:pic>
        <p:nvPicPr>
          <p:cNvPr id="6" name="Picture 5" descr="http://cedam.info/wp-content/files/gentrification-comic.jpg"/>
          <p:cNvPicPr/>
          <p:nvPr/>
        </p:nvPicPr>
        <p:blipFill>
          <a:blip r:embed="rId2">
            <a:extLst>
              <a:ext uri="{28A0092B-C50C-407E-A947-70E740481C1C}">
                <a14:useLocalDpi xmlns:a14="http://schemas.microsoft.com/office/drawing/2010/main" val="0"/>
              </a:ext>
            </a:extLst>
          </a:blip>
          <a:srcRect/>
          <a:stretch>
            <a:fillRect/>
          </a:stretch>
        </p:blipFill>
        <p:spPr bwMode="auto">
          <a:xfrm>
            <a:off x="7896542" y="2047453"/>
            <a:ext cx="3239770" cy="3326130"/>
          </a:xfrm>
          <a:prstGeom prst="rect">
            <a:avLst/>
          </a:prstGeom>
          <a:noFill/>
          <a:ln>
            <a:noFill/>
          </a:ln>
        </p:spPr>
      </p:pic>
    </p:spTree>
    <p:extLst>
      <p:ext uri="{BB962C8B-B14F-4D97-AF65-F5344CB8AC3E}">
        <p14:creationId xmlns:p14="http://schemas.microsoft.com/office/powerpoint/2010/main" val="1972418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27</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Local Economy Strain</a:t>
            </a:r>
          </a:p>
        </p:txBody>
      </p:sp>
      <p:pic>
        <p:nvPicPr>
          <p:cNvPr id="5" name="Picture 4"/>
          <p:cNvPicPr/>
          <p:nvPr/>
        </p:nvPicPr>
        <p:blipFill>
          <a:blip r:embed="rId2"/>
          <a:stretch>
            <a:fillRect/>
          </a:stretch>
        </p:blipFill>
        <p:spPr>
          <a:xfrm>
            <a:off x="3576002" y="1590992"/>
            <a:ext cx="5039995" cy="3676015"/>
          </a:xfrm>
          <a:prstGeom prst="rect">
            <a:avLst/>
          </a:prstGeom>
        </p:spPr>
      </p:pic>
    </p:spTree>
    <p:extLst>
      <p:ext uri="{BB962C8B-B14F-4D97-AF65-F5344CB8AC3E}">
        <p14:creationId xmlns:p14="http://schemas.microsoft.com/office/powerpoint/2010/main" val="3822610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28</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Economic Risk</a:t>
            </a:r>
          </a:p>
        </p:txBody>
      </p:sp>
      <p:pic>
        <p:nvPicPr>
          <p:cNvPr id="5" name="Picture 4"/>
          <p:cNvPicPr>
            <a:picLocks noChangeAspect="1"/>
          </p:cNvPicPr>
          <p:nvPr/>
        </p:nvPicPr>
        <p:blipFill>
          <a:blip r:embed="rId2"/>
          <a:stretch>
            <a:fillRect/>
          </a:stretch>
        </p:blipFill>
        <p:spPr>
          <a:xfrm>
            <a:off x="2844903" y="1389711"/>
            <a:ext cx="5772012" cy="4669257"/>
          </a:xfrm>
          <a:prstGeom prst="rect">
            <a:avLst/>
          </a:prstGeom>
        </p:spPr>
      </p:pic>
    </p:spTree>
    <p:extLst>
      <p:ext uri="{BB962C8B-B14F-4D97-AF65-F5344CB8AC3E}">
        <p14:creationId xmlns:p14="http://schemas.microsoft.com/office/powerpoint/2010/main" val="194200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5688" y="549275"/>
            <a:ext cx="5040312" cy="830997"/>
          </a:xfrm>
          <a:prstGeom prst="rect">
            <a:avLst/>
          </a:prstGeom>
          <a:noFill/>
        </p:spPr>
        <p:txBody>
          <a:bodyPr wrap="square" rtlCol="0">
            <a:spAutoFit/>
          </a:bodyPr>
          <a:lstStyle/>
          <a:p>
            <a:r>
              <a:rPr lang="en-CA" sz="4800" b="1" dirty="0">
                <a:solidFill>
                  <a:schemeClr val="accent3"/>
                </a:solidFill>
              </a:rPr>
              <a:t>Title</a:t>
            </a:r>
            <a:endParaRPr lang="en-US" sz="4800" b="1" dirty="0">
              <a:solidFill>
                <a:schemeClr val="accent3"/>
              </a:solidFill>
            </a:endParaRPr>
          </a:p>
        </p:txBody>
      </p:sp>
      <p:sp>
        <p:nvSpPr>
          <p:cNvPr id="5" name="TextBox 4"/>
          <p:cNvSpPr txBox="1"/>
          <p:nvPr/>
        </p:nvSpPr>
        <p:spPr>
          <a:xfrm>
            <a:off x="1055688" y="3429000"/>
            <a:ext cx="5040312" cy="1815882"/>
          </a:xfrm>
          <a:prstGeom prst="rect">
            <a:avLst/>
          </a:prstGeom>
          <a:noFill/>
        </p:spPr>
        <p:txBody>
          <a:bodyPr wrap="square" rtlCol="0">
            <a:spAutoFit/>
          </a:bodyPr>
          <a:lstStyle/>
          <a:p>
            <a:r>
              <a:rPr lang="en-CA" sz="4000" dirty="0">
                <a:solidFill>
                  <a:schemeClr val="accent3"/>
                </a:solidFill>
              </a:rPr>
              <a:t>B1</a:t>
            </a:r>
          </a:p>
          <a:p>
            <a:r>
              <a:rPr lang="en-CA" sz="4000" dirty="0">
                <a:solidFill>
                  <a:schemeClr val="accent3"/>
                </a:solidFill>
              </a:rPr>
              <a:t>	</a:t>
            </a:r>
            <a:r>
              <a:rPr lang="en-CA" sz="3200" dirty="0">
                <a:solidFill>
                  <a:schemeClr val="accent3"/>
                </a:solidFill>
              </a:rPr>
              <a:t>B2</a:t>
            </a:r>
          </a:p>
          <a:p>
            <a:r>
              <a:rPr lang="en-CA" sz="3200" dirty="0">
                <a:solidFill>
                  <a:schemeClr val="accent3"/>
                </a:solidFill>
              </a:rPr>
              <a:t>		</a:t>
            </a:r>
            <a:r>
              <a:rPr lang="en-CA" sz="2400" dirty="0">
                <a:solidFill>
                  <a:schemeClr val="accent3"/>
                </a:solidFill>
              </a:rPr>
              <a:t>B3</a:t>
            </a:r>
            <a:endParaRPr lang="en-US" sz="4800" dirty="0">
              <a:solidFill>
                <a:schemeClr val="accent3"/>
              </a:solidFill>
            </a:endParaRPr>
          </a:p>
        </p:txBody>
      </p:sp>
      <p:sp>
        <p:nvSpPr>
          <p:cNvPr id="6" name="Slide Number Placeholder 5"/>
          <p:cNvSpPr>
            <a:spLocks noGrp="1"/>
          </p:cNvSpPr>
          <p:nvPr>
            <p:ph type="sldNum" sz="quarter" idx="12"/>
          </p:nvPr>
        </p:nvSpPr>
        <p:spPr/>
        <p:txBody>
          <a:bodyPr/>
          <a:lstStyle/>
          <a:p>
            <a:fld id="{04CD188F-B27F-4175-9BA0-8179FAAF1C2F}" type="slidenum">
              <a:rPr lang="en-US" sz="1800" smtClean="0"/>
              <a:t>29</a:t>
            </a:fld>
            <a:endParaRPr lang="en-US" sz="1800" dirty="0"/>
          </a:p>
        </p:txBody>
      </p:sp>
    </p:spTree>
    <p:extLst>
      <p:ext uri="{BB962C8B-B14F-4D97-AF65-F5344CB8AC3E}">
        <p14:creationId xmlns:p14="http://schemas.microsoft.com/office/powerpoint/2010/main" val="249563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3</a:t>
            </a:fld>
            <a:endParaRPr lang="en-US"/>
          </a:p>
        </p:txBody>
      </p:sp>
      <p:sp>
        <p:nvSpPr>
          <p:cNvPr id="3" name="TextBox 2"/>
          <p:cNvSpPr txBox="1"/>
          <p:nvPr/>
        </p:nvSpPr>
        <p:spPr>
          <a:xfrm>
            <a:off x="1055688" y="549275"/>
            <a:ext cx="5040312" cy="830997"/>
          </a:xfrm>
          <a:prstGeom prst="rect">
            <a:avLst/>
          </a:prstGeom>
          <a:noFill/>
        </p:spPr>
        <p:txBody>
          <a:bodyPr wrap="square" rtlCol="0">
            <a:spAutoFit/>
          </a:bodyPr>
          <a:lstStyle/>
          <a:p>
            <a:r>
              <a:rPr lang="en-CA" sz="4800" b="1" dirty="0">
                <a:solidFill>
                  <a:schemeClr val="accent3"/>
                </a:solidFill>
              </a:rPr>
              <a:t>CONTENTS</a:t>
            </a:r>
            <a:endParaRPr lang="en-US" sz="4800" b="1" dirty="0">
              <a:solidFill>
                <a:schemeClr val="accent3"/>
              </a:solidFill>
            </a:endParaRPr>
          </a:p>
        </p:txBody>
      </p:sp>
      <p:sp>
        <p:nvSpPr>
          <p:cNvPr id="4" name="TextBox 3"/>
          <p:cNvSpPr txBox="1"/>
          <p:nvPr/>
        </p:nvSpPr>
        <p:spPr>
          <a:xfrm>
            <a:off x="1055687" y="2001852"/>
            <a:ext cx="10080625" cy="4031873"/>
          </a:xfrm>
          <a:prstGeom prst="rect">
            <a:avLst/>
          </a:prstGeom>
          <a:noFill/>
        </p:spPr>
        <p:txBody>
          <a:bodyPr wrap="square" rtlCol="0">
            <a:spAutoFit/>
          </a:bodyPr>
          <a:lstStyle/>
          <a:p>
            <a:pPr marL="742950" indent="-742950">
              <a:buFont typeface="+mj-lt"/>
              <a:buAutoNum type="arabicPeriod"/>
            </a:pPr>
            <a:r>
              <a:rPr lang="en-CA" sz="4000" dirty="0">
                <a:solidFill>
                  <a:schemeClr val="accent3"/>
                </a:solidFill>
              </a:rPr>
              <a:t>On Industry Hubs</a:t>
            </a:r>
          </a:p>
          <a:p>
            <a:pPr marL="742950" indent="-742950">
              <a:buFont typeface="+mj-lt"/>
              <a:buAutoNum type="arabicPeriod"/>
            </a:pPr>
            <a:r>
              <a:rPr lang="en-CA" sz="4000" dirty="0">
                <a:solidFill>
                  <a:schemeClr val="accent3"/>
                </a:solidFill>
              </a:rPr>
              <a:t>Three Examples</a:t>
            </a:r>
          </a:p>
          <a:p>
            <a:pPr marL="1657350" lvl="2" indent="-742950">
              <a:buFont typeface="Arial" panose="020B0604020202020204" pitchFamily="34" charset="0"/>
              <a:buChar char="•"/>
            </a:pPr>
            <a:r>
              <a:rPr lang="en-CA" sz="3200" dirty="0">
                <a:solidFill>
                  <a:schemeClr val="accent3"/>
                </a:solidFill>
              </a:rPr>
              <a:t>Alberta Oil Sands</a:t>
            </a:r>
          </a:p>
          <a:p>
            <a:pPr marL="1657350" lvl="2" indent="-742950">
              <a:buFont typeface="Arial" panose="020B0604020202020204" pitchFamily="34" charset="0"/>
              <a:buChar char="•"/>
            </a:pPr>
            <a:r>
              <a:rPr lang="en-CA" sz="3200" dirty="0">
                <a:solidFill>
                  <a:schemeClr val="accent3"/>
                </a:solidFill>
              </a:rPr>
              <a:t>Silicon Valley</a:t>
            </a:r>
          </a:p>
          <a:p>
            <a:pPr marL="1657350" lvl="2" indent="-742950">
              <a:buFont typeface="Arial" panose="020B0604020202020204" pitchFamily="34" charset="0"/>
              <a:buChar char="•"/>
            </a:pPr>
            <a:r>
              <a:rPr lang="en-CA" sz="3200" dirty="0">
                <a:solidFill>
                  <a:schemeClr val="accent3"/>
                </a:solidFill>
              </a:rPr>
              <a:t>Shenzhen</a:t>
            </a:r>
          </a:p>
          <a:p>
            <a:pPr marL="742950" indent="-742950">
              <a:buFont typeface="+mj-lt"/>
              <a:buAutoNum type="arabicPeriod"/>
            </a:pPr>
            <a:r>
              <a:rPr lang="en-CA" sz="4000" dirty="0">
                <a:solidFill>
                  <a:schemeClr val="accent3"/>
                </a:solidFill>
              </a:rPr>
              <a:t>Commonalities</a:t>
            </a:r>
          </a:p>
          <a:p>
            <a:pPr marL="742950" indent="-742950">
              <a:buFont typeface="+mj-lt"/>
              <a:buAutoNum type="arabicPeriod"/>
            </a:pPr>
            <a:endParaRPr lang="en-CA" sz="4000" dirty="0">
              <a:solidFill>
                <a:schemeClr val="accent3"/>
              </a:solidFill>
            </a:endParaRPr>
          </a:p>
        </p:txBody>
      </p:sp>
    </p:spTree>
    <p:extLst>
      <p:ext uri="{BB962C8B-B14F-4D97-AF65-F5344CB8AC3E}">
        <p14:creationId xmlns:p14="http://schemas.microsoft.com/office/powerpoint/2010/main" val="303244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4</a:t>
            </a:fld>
            <a:endParaRPr lang="en-US"/>
          </a:p>
        </p:txBody>
      </p:sp>
      <p:sp>
        <p:nvSpPr>
          <p:cNvPr id="3" name="TextBox 2"/>
          <p:cNvSpPr txBox="1"/>
          <p:nvPr/>
        </p:nvSpPr>
        <p:spPr>
          <a:xfrm>
            <a:off x="1055687" y="549275"/>
            <a:ext cx="10080625" cy="830997"/>
          </a:xfrm>
          <a:prstGeom prst="rect">
            <a:avLst/>
          </a:prstGeom>
          <a:noFill/>
        </p:spPr>
        <p:txBody>
          <a:bodyPr wrap="square" rtlCol="0">
            <a:spAutoFit/>
          </a:bodyPr>
          <a:lstStyle/>
          <a:p>
            <a:r>
              <a:rPr lang="en-CA" sz="4800" b="1" dirty="0">
                <a:solidFill>
                  <a:schemeClr val="accent3"/>
                </a:solidFill>
              </a:rPr>
              <a:t>ON INDUSTRY HUBS</a:t>
            </a:r>
            <a:endParaRPr lang="en-US" sz="4800" b="1" dirty="0">
              <a:solidFill>
                <a:schemeClr val="accent3"/>
              </a:solidFill>
            </a:endParaRPr>
          </a:p>
        </p:txBody>
      </p:sp>
      <p:sp>
        <p:nvSpPr>
          <p:cNvPr id="4" name="TextBox 3"/>
          <p:cNvSpPr txBox="1"/>
          <p:nvPr/>
        </p:nvSpPr>
        <p:spPr>
          <a:xfrm>
            <a:off x="1055687" y="2001852"/>
            <a:ext cx="10080625" cy="1938992"/>
          </a:xfrm>
          <a:prstGeom prst="rect">
            <a:avLst/>
          </a:prstGeom>
          <a:noFill/>
        </p:spPr>
        <p:txBody>
          <a:bodyPr wrap="square" rtlCol="0">
            <a:spAutoFit/>
          </a:bodyPr>
          <a:lstStyle/>
          <a:p>
            <a:r>
              <a:rPr lang="en-CA" sz="4000" dirty="0">
                <a:solidFill>
                  <a:schemeClr val="accent3"/>
                </a:solidFill>
              </a:rPr>
              <a:t>Why Do Similar Firms Cluster?</a:t>
            </a:r>
          </a:p>
          <a:p>
            <a:r>
              <a:rPr lang="en-CA" sz="4000" dirty="0">
                <a:solidFill>
                  <a:schemeClr val="accent3"/>
                </a:solidFill>
              </a:rPr>
              <a:t>						Convenience?</a:t>
            </a:r>
          </a:p>
          <a:p>
            <a:r>
              <a:rPr lang="en-CA" sz="4000" dirty="0">
                <a:solidFill>
                  <a:schemeClr val="accent3"/>
                </a:solidFill>
              </a:rPr>
              <a:t>						Necessity?</a:t>
            </a:r>
            <a:endParaRPr lang="en-US" sz="4800" dirty="0">
              <a:solidFill>
                <a:schemeClr val="accent3"/>
              </a:solidFill>
            </a:endParaRPr>
          </a:p>
        </p:txBody>
      </p:sp>
    </p:spTree>
    <p:extLst>
      <p:ext uri="{BB962C8B-B14F-4D97-AF65-F5344CB8AC3E}">
        <p14:creationId xmlns:p14="http://schemas.microsoft.com/office/powerpoint/2010/main" val="57717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5</a:t>
            </a:fld>
            <a:endParaRPr lang="en-US"/>
          </a:p>
        </p:txBody>
      </p:sp>
      <p:sp>
        <p:nvSpPr>
          <p:cNvPr id="3" name="TextBox 2"/>
          <p:cNvSpPr txBox="1"/>
          <p:nvPr/>
        </p:nvSpPr>
        <p:spPr>
          <a:xfrm>
            <a:off x="1055687" y="549275"/>
            <a:ext cx="10080625" cy="830997"/>
          </a:xfrm>
          <a:prstGeom prst="rect">
            <a:avLst/>
          </a:prstGeom>
          <a:noFill/>
        </p:spPr>
        <p:txBody>
          <a:bodyPr wrap="square" rtlCol="0">
            <a:spAutoFit/>
          </a:bodyPr>
          <a:lstStyle/>
          <a:p>
            <a:r>
              <a:rPr lang="en-CA" sz="4800" b="1" dirty="0">
                <a:solidFill>
                  <a:schemeClr val="accent3"/>
                </a:solidFill>
              </a:rPr>
              <a:t>ON INDUSTRY HUBS</a:t>
            </a:r>
            <a:endParaRPr lang="en-US" sz="4800" b="1" dirty="0">
              <a:solidFill>
                <a:schemeClr val="accent3"/>
              </a:solidFill>
            </a:endParaRPr>
          </a:p>
        </p:txBody>
      </p:sp>
      <p:sp>
        <p:nvSpPr>
          <p:cNvPr id="6" name="Rectangle 5"/>
          <p:cNvSpPr/>
          <p:nvPr/>
        </p:nvSpPr>
        <p:spPr>
          <a:xfrm>
            <a:off x="1055687" y="2067817"/>
            <a:ext cx="10080625" cy="3170099"/>
          </a:xfrm>
          <a:prstGeom prst="rect">
            <a:avLst/>
          </a:prstGeom>
        </p:spPr>
        <p:txBody>
          <a:bodyPr wrap="square">
            <a:spAutoFit/>
          </a:bodyPr>
          <a:lstStyle/>
          <a:p>
            <a:r>
              <a:rPr lang="en-CA" sz="4000" dirty="0">
                <a:solidFill>
                  <a:schemeClr val="accent3"/>
                </a:solidFill>
              </a:rPr>
              <a:t>W</a:t>
            </a:r>
            <a:r>
              <a:rPr lang="en-US" sz="4000" dirty="0">
                <a:solidFill>
                  <a:schemeClr val="accent3"/>
                </a:solidFill>
              </a:rPr>
              <a:t>ho Benefits?		        </a:t>
            </a:r>
            <a:r>
              <a:rPr lang="en-US" sz="4000" dirty="0">
                <a:solidFill>
                  <a:schemeClr val="accent2"/>
                </a:solidFill>
              </a:rPr>
              <a:t>…And Who Loses?</a:t>
            </a:r>
          </a:p>
          <a:p>
            <a:r>
              <a:rPr lang="en-CA" sz="4000" dirty="0">
                <a:solidFill>
                  <a:schemeClr val="accent3"/>
                </a:solidFill>
              </a:rPr>
              <a:t>	</a:t>
            </a:r>
            <a:r>
              <a:rPr lang="en-US" sz="4000" dirty="0">
                <a:solidFill>
                  <a:schemeClr val="accent3"/>
                </a:solidFill>
              </a:rPr>
              <a:t>		Firms?</a:t>
            </a:r>
          </a:p>
          <a:p>
            <a:r>
              <a:rPr lang="en-CA" sz="4000" dirty="0">
                <a:solidFill>
                  <a:schemeClr val="accent3"/>
                </a:solidFill>
              </a:rPr>
              <a:t>	</a:t>
            </a:r>
            <a:r>
              <a:rPr lang="en-US" sz="4000" dirty="0">
                <a:solidFill>
                  <a:schemeClr val="accent3"/>
                </a:solidFill>
              </a:rPr>
              <a:t>		Local Government?</a:t>
            </a:r>
          </a:p>
          <a:p>
            <a:r>
              <a:rPr lang="en-CA" sz="4000" dirty="0">
                <a:solidFill>
                  <a:schemeClr val="accent3"/>
                </a:solidFill>
              </a:rPr>
              <a:t>	</a:t>
            </a:r>
            <a:r>
              <a:rPr lang="en-US" sz="4000" dirty="0">
                <a:solidFill>
                  <a:schemeClr val="accent3"/>
                </a:solidFill>
              </a:rPr>
              <a:t>		Residences?</a:t>
            </a:r>
          </a:p>
          <a:p>
            <a:r>
              <a:rPr lang="en-CA" sz="4000" dirty="0">
                <a:solidFill>
                  <a:schemeClr val="accent3"/>
                </a:solidFill>
              </a:rPr>
              <a:t>			W</a:t>
            </a:r>
            <a:r>
              <a:rPr lang="en-US" sz="4000" dirty="0" err="1">
                <a:solidFill>
                  <a:schemeClr val="accent3"/>
                </a:solidFill>
              </a:rPr>
              <a:t>orkers</a:t>
            </a:r>
            <a:r>
              <a:rPr lang="en-US" sz="4000" dirty="0">
                <a:solidFill>
                  <a:schemeClr val="accent3"/>
                </a:solidFill>
              </a:rPr>
              <a:t>?</a:t>
            </a:r>
            <a:endParaRPr lang="en-CA" sz="3200" dirty="0">
              <a:solidFill>
                <a:schemeClr val="accent3"/>
              </a:solidFill>
            </a:endParaRPr>
          </a:p>
        </p:txBody>
      </p:sp>
    </p:spTree>
    <p:extLst>
      <p:ext uri="{BB962C8B-B14F-4D97-AF65-F5344CB8AC3E}">
        <p14:creationId xmlns:p14="http://schemas.microsoft.com/office/powerpoint/2010/main" val="245753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6</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CASE 1: ALBERTA OIL SANDS</a:t>
            </a:r>
            <a:endParaRPr lang="en-US" sz="4800" b="1" dirty="0">
              <a:solidFill>
                <a:schemeClr val="accent3"/>
              </a:solidFill>
            </a:endParaRPr>
          </a:p>
        </p:txBody>
      </p:sp>
      <p:sp>
        <p:nvSpPr>
          <p:cNvPr id="4" name="TextBox 3"/>
          <p:cNvSpPr txBox="1"/>
          <p:nvPr/>
        </p:nvSpPr>
        <p:spPr>
          <a:xfrm>
            <a:off x="1055687" y="1967669"/>
            <a:ext cx="6517133" cy="3170099"/>
          </a:xfrm>
          <a:prstGeom prst="rect">
            <a:avLst/>
          </a:prstGeom>
          <a:noFill/>
        </p:spPr>
        <p:txBody>
          <a:bodyPr wrap="square" rtlCol="0">
            <a:spAutoFit/>
          </a:bodyPr>
          <a:lstStyle/>
          <a:p>
            <a:r>
              <a:rPr lang="en-CA" sz="4000" dirty="0">
                <a:solidFill>
                  <a:schemeClr val="accent3"/>
                </a:solidFill>
              </a:rPr>
              <a:t>167.2 Billion Barrels</a:t>
            </a:r>
          </a:p>
          <a:p>
            <a:r>
              <a:rPr lang="en-CA" sz="4000" dirty="0">
                <a:solidFill>
                  <a:schemeClr val="accent3"/>
                </a:solidFill>
              </a:rPr>
              <a:t>97% of Canada’s Reserves</a:t>
            </a:r>
          </a:p>
          <a:p>
            <a:endParaRPr lang="en-CA" sz="4000" dirty="0">
              <a:solidFill>
                <a:schemeClr val="accent3"/>
              </a:solidFill>
            </a:endParaRPr>
          </a:p>
          <a:p>
            <a:r>
              <a:rPr lang="en-CA" sz="4000" dirty="0">
                <a:solidFill>
                  <a:schemeClr val="accent3"/>
                </a:solidFill>
              </a:rPr>
              <a:t>1980’s – Two Projects</a:t>
            </a:r>
          </a:p>
          <a:p>
            <a:r>
              <a:rPr lang="en-CA" sz="4000" dirty="0">
                <a:solidFill>
                  <a:schemeClr val="accent3"/>
                </a:solidFill>
              </a:rPr>
              <a:t>2010’s – 127 Projects</a:t>
            </a:r>
          </a:p>
        </p:txBody>
      </p:sp>
      <p:pic>
        <p:nvPicPr>
          <p:cNvPr id="1028" name="Picture 4" descr="https://upload.wikimedia.org/wikipedia/commons/thumb/5/57/Syncrude_mildred_lake_plant.jpg/300px-Syncrude_mildred_lake_pla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820" y="342900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7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7</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CASE 1: ALBERTA OIL SANDS</a:t>
            </a:r>
            <a:endParaRPr lang="en-US" sz="4800" b="1" dirty="0">
              <a:solidFill>
                <a:schemeClr val="accent3"/>
              </a:solidFill>
            </a:endParaRPr>
          </a:p>
        </p:txBody>
      </p:sp>
      <p:sp>
        <p:nvSpPr>
          <p:cNvPr id="4" name="TextBox 3"/>
          <p:cNvSpPr txBox="1"/>
          <p:nvPr/>
        </p:nvSpPr>
        <p:spPr>
          <a:xfrm>
            <a:off x="1055687" y="1967669"/>
            <a:ext cx="6517133" cy="3170099"/>
          </a:xfrm>
          <a:prstGeom prst="rect">
            <a:avLst/>
          </a:prstGeom>
          <a:noFill/>
        </p:spPr>
        <p:txBody>
          <a:bodyPr wrap="square" rtlCol="0">
            <a:spAutoFit/>
          </a:bodyPr>
          <a:lstStyle/>
          <a:p>
            <a:r>
              <a:rPr lang="en-CA" sz="4000" dirty="0">
                <a:solidFill>
                  <a:schemeClr val="accent3"/>
                </a:solidFill>
              </a:rPr>
              <a:t>Innovation in Oil Sands</a:t>
            </a:r>
          </a:p>
          <a:p>
            <a:r>
              <a:rPr lang="en-CA" sz="4000" dirty="0">
                <a:solidFill>
                  <a:schemeClr val="accent3"/>
                </a:solidFill>
              </a:rPr>
              <a:t>Processing</a:t>
            </a:r>
          </a:p>
          <a:p>
            <a:endParaRPr lang="en-CA" sz="4000" dirty="0">
              <a:solidFill>
                <a:schemeClr val="accent3"/>
              </a:solidFill>
            </a:endParaRPr>
          </a:p>
          <a:p>
            <a:r>
              <a:rPr lang="en-CA" sz="4000" dirty="0">
                <a:solidFill>
                  <a:schemeClr val="accent3"/>
                </a:solidFill>
              </a:rPr>
              <a:t>Necessity of Location</a:t>
            </a:r>
          </a:p>
          <a:p>
            <a:r>
              <a:rPr lang="en-CA" sz="4000" dirty="0">
                <a:solidFill>
                  <a:schemeClr val="accent3"/>
                </a:solidFill>
              </a:rPr>
              <a:t>Relative Isolation</a:t>
            </a:r>
          </a:p>
        </p:txBody>
      </p:sp>
      <p:pic>
        <p:nvPicPr>
          <p:cNvPr id="6" name="Picture 5" descr="Athabasca Oil Sands map.png"/>
          <p:cNvPicPr/>
          <p:nvPr/>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l="28172" t="3207" r="5010" b="27090"/>
          <a:stretch/>
        </p:blipFill>
        <p:spPr bwMode="auto">
          <a:xfrm>
            <a:off x="7895748" y="2366880"/>
            <a:ext cx="3240565" cy="39418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202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8</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CASE 2: SILICON VALLEY</a:t>
            </a:r>
            <a:endParaRPr lang="en-US" sz="4800" b="1" dirty="0">
              <a:solidFill>
                <a:schemeClr val="accent3"/>
              </a:solidFill>
            </a:endParaRPr>
          </a:p>
        </p:txBody>
      </p:sp>
      <p:pic>
        <p:nvPicPr>
          <p:cNvPr id="2052" name="Picture 4" descr="http://programming4.us/image/062013/25/17452233.jpg"/>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708306" y="3430292"/>
            <a:ext cx="3428005" cy="28716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5687" y="1967669"/>
            <a:ext cx="7661023" cy="1938992"/>
          </a:xfrm>
          <a:prstGeom prst="rect">
            <a:avLst/>
          </a:prstGeom>
          <a:noFill/>
        </p:spPr>
        <p:txBody>
          <a:bodyPr wrap="square" rtlCol="0">
            <a:spAutoFit/>
          </a:bodyPr>
          <a:lstStyle/>
          <a:p>
            <a:r>
              <a:rPr lang="en-CA" sz="4000" dirty="0">
                <a:solidFill>
                  <a:schemeClr val="accent3"/>
                </a:solidFill>
              </a:rPr>
              <a:t>1970’s – Computers In Academia</a:t>
            </a:r>
          </a:p>
          <a:p>
            <a:r>
              <a:rPr lang="en-CA" sz="4000" dirty="0">
                <a:solidFill>
                  <a:schemeClr val="accent3"/>
                </a:solidFill>
              </a:rPr>
              <a:t>1980’s – Widespread Adoption</a:t>
            </a:r>
          </a:p>
          <a:p>
            <a:r>
              <a:rPr lang="en-CA" sz="4000" dirty="0">
                <a:solidFill>
                  <a:schemeClr val="accent3"/>
                </a:solidFill>
              </a:rPr>
              <a:t>1090’s – Advent of Internet</a:t>
            </a:r>
          </a:p>
        </p:txBody>
      </p:sp>
      <p:sp>
        <p:nvSpPr>
          <p:cNvPr id="8" name="TextBox 7"/>
          <p:cNvSpPr txBox="1"/>
          <p:nvPr/>
        </p:nvSpPr>
        <p:spPr>
          <a:xfrm>
            <a:off x="1055688" y="4204400"/>
            <a:ext cx="7661023" cy="3539430"/>
          </a:xfrm>
          <a:prstGeom prst="rect">
            <a:avLst/>
          </a:prstGeom>
          <a:noFill/>
        </p:spPr>
        <p:txBody>
          <a:bodyPr wrap="square" rtlCol="0">
            <a:spAutoFit/>
          </a:bodyPr>
          <a:lstStyle/>
          <a:p>
            <a:r>
              <a:rPr lang="en-CA" sz="2800" dirty="0">
                <a:solidFill>
                  <a:schemeClr val="accent3"/>
                </a:solidFill>
              </a:rPr>
              <a:t>Major players</a:t>
            </a:r>
          </a:p>
          <a:p>
            <a:r>
              <a:rPr lang="en-CA" sz="2800" dirty="0">
                <a:solidFill>
                  <a:schemeClr val="accent3"/>
                </a:solidFill>
              </a:rPr>
              <a:t>	Stanford</a:t>
            </a:r>
          </a:p>
          <a:p>
            <a:r>
              <a:rPr lang="en-CA" sz="2800" dirty="0">
                <a:solidFill>
                  <a:schemeClr val="accent3"/>
                </a:solidFill>
              </a:rPr>
              <a:t>	Caltech</a:t>
            </a:r>
          </a:p>
          <a:p>
            <a:r>
              <a:rPr lang="en-CA" sz="2800" dirty="0">
                <a:solidFill>
                  <a:schemeClr val="accent3"/>
                </a:solidFill>
              </a:rPr>
              <a:t>	Fairchild Conductor</a:t>
            </a:r>
          </a:p>
          <a:p>
            <a:r>
              <a:rPr lang="en-CA" sz="2800" dirty="0">
                <a:solidFill>
                  <a:schemeClr val="accent3"/>
                </a:solidFill>
              </a:rPr>
              <a:t>	ARPA</a:t>
            </a:r>
          </a:p>
          <a:p>
            <a:r>
              <a:rPr lang="en-CA" sz="2800" dirty="0">
                <a:solidFill>
                  <a:schemeClr val="accent3"/>
                </a:solidFill>
              </a:rPr>
              <a:t>	</a:t>
            </a:r>
          </a:p>
          <a:p>
            <a:r>
              <a:rPr lang="en-CA" sz="2800" dirty="0">
                <a:solidFill>
                  <a:schemeClr val="accent3"/>
                </a:solidFill>
              </a:rPr>
              <a:t>	</a:t>
            </a:r>
          </a:p>
          <a:p>
            <a:endParaRPr lang="en-CA" sz="2800" dirty="0">
              <a:solidFill>
                <a:schemeClr val="accent3"/>
              </a:solidFill>
            </a:endParaRPr>
          </a:p>
        </p:txBody>
      </p:sp>
    </p:spTree>
    <p:extLst>
      <p:ext uri="{BB962C8B-B14F-4D97-AF65-F5344CB8AC3E}">
        <p14:creationId xmlns:p14="http://schemas.microsoft.com/office/powerpoint/2010/main" val="288912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CD188F-B27F-4175-9BA0-8179FAAF1C2F}" type="slidenum">
              <a:rPr lang="en-US" smtClean="0"/>
              <a:t>9</a:t>
            </a:fld>
            <a:endParaRPr lang="en-US"/>
          </a:p>
        </p:txBody>
      </p:sp>
      <p:sp>
        <p:nvSpPr>
          <p:cNvPr id="3" name="TextBox 2"/>
          <p:cNvSpPr txBox="1"/>
          <p:nvPr/>
        </p:nvSpPr>
        <p:spPr>
          <a:xfrm>
            <a:off x="1055688" y="549275"/>
            <a:ext cx="10080624" cy="830997"/>
          </a:xfrm>
          <a:prstGeom prst="rect">
            <a:avLst/>
          </a:prstGeom>
          <a:noFill/>
        </p:spPr>
        <p:txBody>
          <a:bodyPr wrap="square" rtlCol="0">
            <a:spAutoFit/>
          </a:bodyPr>
          <a:lstStyle/>
          <a:p>
            <a:r>
              <a:rPr lang="en-CA" sz="4800" b="1" dirty="0">
                <a:solidFill>
                  <a:schemeClr val="accent3"/>
                </a:solidFill>
              </a:rPr>
              <a:t>CASE 2: SILICON VALLEY</a:t>
            </a:r>
            <a:endParaRPr lang="en-US" sz="4800" b="1" dirty="0">
              <a:solidFill>
                <a:schemeClr val="accent3"/>
              </a:solidFill>
            </a:endParaRPr>
          </a:p>
        </p:txBody>
      </p:sp>
      <p:sp>
        <p:nvSpPr>
          <p:cNvPr id="7" name="TextBox 6"/>
          <p:cNvSpPr txBox="1"/>
          <p:nvPr/>
        </p:nvSpPr>
        <p:spPr>
          <a:xfrm>
            <a:off x="1055688" y="4868861"/>
            <a:ext cx="10080624" cy="1323439"/>
          </a:xfrm>
          <a:prstGeom prst="rect">
            <a:avLst/>
          </a:prstGeom>
          <a:noFill/>
        </p:spPr>
        <p:txBody>
          <a:bodyPr wrap="square" rtlCol="0">
            <a:spAutoFit/>
          </a:bodyPr>
          <a:lstStyle/>
          <a:p>
            <a:r>
              <a:rPr lang="en-CA" sz="4000" dirty="0">
                <a:solidFill>
                  <a:schemeClr val="accent2"/>
                </a:solidFill>
              </a:rPr>
              <a:t>“Being in Hardware Simply Wasn’t Profitable” </a:t>
            </a:r>
            <a:r>
              <a:rPr lang="en-CA" sz="4000" dirty="0">
                <a:solidFill>
                  <a:srgbClr val="002060"/>
                </a:solidFill>
              </a:rPr>
              <a:t>…Software 1980s</a:t>
            </a:r>
          </a:p>
        </p:txBody>
      </p:sp>
      <p:pic>
        <p:nvPicPr>
          <p:cNvPr id="4100" name="Picture 4" descr="http://topyaps.com/wp-content/uploads/2016/05/mooreslaw.gif"/>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6343294" y="1380272"/>
            <a:ext cx="4297362" cy="2879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55688" y="1542861"/>
            <a:ext cx="5040312" cy="2554545"/>
          </a:xfrm>
          <a:prstGeom prst="rect">
            <a:avLst/>
          </a:prstGeom>
          <a:noFill/>
        </p:spPr>
        <p:txBody>
          <a:bodyPr wrap="square" rtlCol="0">
            <a:spAutoFit/>
          </a:bodyPr>
          <a:lstStyle/>
          <a:p>
            <a:r>
              <a:rPr lang="en-CA" sz="4000" dirty="0">
                <a:solidFill>
                  <a:schemeClr val="tx2"/>
                </a:solidFill>
              </a:rPr>
              <a:t>What’s Common To:</a:t>
            </a:r>
          </a:p>
          <a:p>
            <a:r>
              <a:rPr lang="en-CA" sz="4000" dirty="0">
                <a:solidFill>
                  <a:schemeClr val="tx2"/>
                </a:solidFill>
              </a:rPr>
              <a:t>		Google</a:t>
            </a:r>
          </a:p>
          <a:p>
            <a:r>
              <a:rPr lang="en-CA" sz="4000" dirty="0">
                <a:solidFill>
                  <a:schemeClr val="tx2"/>
                </a:solidFill>
              </a:rPr>
              <a:t>		Microsoft</a:t>
            </a:r>
          </a:p>
          <a:p>
            <a:r>
              <a:rPr lang="en-CA" sz="4000" dirty="0">
                <a:solidFill>
                  <a:schemeClr val="tx2"/>
                </a:solidFill>
              </a:rPr>
              <a:t>		Facebook?</a:t>
            </a:r>
            <a:endParaRPr lang="en-US" sz="4000" dirty="0">
              <a:solidFill>
                <a:schemeClr val="tx2"/>
              </a:solidFill>
            </a:endParaRPr>
          </a:p>
        </p:txBody>
      </p:sp>
    </p:spTree>
    <p:extLst>
      <p:ext uri="{BB962C8B-B14F-4D97-AF65-F5344CB8AC3E}">
        <p14:creationId xmlns:p14="http://schemas.microsoft.com/office/powerpoint/2010/main" val="3043008539"/>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5E8D7"/>
      </a:lt1>
      <a:dk2>
        <a:srgbClr val="44546A"/>
      </a:dk2>
      <a:lt2>
        <a:srgbClr val="F5E8D7"/>
      </a:lt2>
      <a:accent1>
        <a:srgbClr val="FFCFB3"/>
      </a:accent1>
      <a:accent2>
        <a:srgbClr val="8F223A"/>
      </a:accent2>
      <a:accent3>
        <a:srgbClr val="505B70"/>
      </a:accent3>
      <a:accent4>
        <a:srgbClr val="A6A29F"/>
      </a:accent4>
      <a:accent5>
        <a:srgbClr val="5B9BD5"/>
      </a:accent5>
      <a:accent6>
        <a:srgbClr val="70AD47"/>
      </a:accent6>
      <a:hlink>
        <a:srgbClr val="0563C1"/>
      </a:hlink>
      <a:folHlink>
        <a:srgbClr val="954F72"/>
      </a:folHlink>
    </a:clrScheme>
    <a:fontScheme name="Custom 2">
      <a:majorFont>
        <a:latin typeface="Futura LT"/>
        <a:ea typeface=""/>
        <a:cs typeface=""/>
      </a:majorFont>
      <a:minorFont>
        <a:latin typeface="Futur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484</Words>
  <Application>Microsoft Office PowerPoint</Application>
  <PresentationFormat>Widescreen</PresentationFormat>
  <Paragraphs>157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Futura 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Zhou</dc:creator>
  <cp:lastModifiedBy>Daniel Zhou</cp:lastModifiedBy>
  <cp:revision>25</cp:revision>
  <dcterms:created xsi:type="dcterms:W3CDTF">2017-04-09T23:49:19Z</dcterms:created>
  <dcterms:modified xsi:type="dcterms:W3CDTF">2017-04-11T06:07:09Z</dcterms:modified>
</cp:coreProperties>
</file>