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75" r:id="rId6"/>
    <p:sldId id="263" r:id="rId7"/>
    <p:sldId id="264" r:id="rId8"/>
    <p:sldId id="265" r:id="rId9"/>
    <p:sldId id="266" r:id="rId10"/>
    <p:sldId id="276" r:id="rId11"/>
    <p:sldId id="267" r:id="rId12"/>
    <p:sldId id="268" r:id="rId13"/>
    <p:sldId id="269" r:id="rId14"/>
    <p:sldId id="270" r:id="rId15"/>
    <p:sldId id="271" r:id="rId16"/>
    <p:sldId id="277" r:id="rId17"/>
    <p:sldId id="281" r:id="rId18"/>
    <p:sldId id="272" r:id="rId19"/>
    <p:sldId id="280" r:id="rId20"/>
    <p:sldId id="274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16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6E9E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-7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32638B-88E9-4B5F-94F2-4281DCC2093D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1BBDC2-E636-4EC0-84E6-A05E6DC71B0A}">
      <dgm:prSet phldrT="[Text]" phldr="1"/>
      <dgm:spPr/>
      <dgm:t>
        <a:bodyPr/>
        <a:lstStyle/>
        <a:p>
          <a:endParaRPr lang="en-US"/>
        </a:p>
      </dgm:t>
    </dgm:pt>
    <dgm:pt modelId="{E6A4FAF7-66FB-4EFC-AB28-4E0453BD2621}" type="parTrans" cxnId="{14437150-2996-4F69-BECA-ADE0F2D7B6C4}">
      <dgm:prSet/>
      <dgm:spPr/>
      <dgm:t>
        <a:bodyPr/>
        <a:lstStyle/>
        <a:p>
          <a:endParaRPr lang="en-US"/>
        </a:p>
      </dgm:t>
    </dgm:pt>
    <dgm:pt modelId="{3ABA8FF9-B07E-4841-8DA3-849A273A65A3}" type="sibTrans" cxnId="{14437150-2996-4F69-BECA-ADE0F2D7B6C4}">
      <dgm:prSet/>
      <dgm:spPr/>
      <dgm:t>
        <a:bodyPr/>
        <a:lstStyle/>
        <a:p>
          <a:endParaRPr lang="en-US"/>
        </a:p>
      </dgm:t>
    </dgm:pt>
    <dgm:pt modelId="{2284379D-2387-4A1D-9E33-0DF1910DD107}">
      <dgm:prSet phldrT="[Text]"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Synergies</a:t>
          </a:r>
        </a:p>
      </dgm:t>
    </dgm:pt>
    <dgm:pt modelId="{92E3E278-CC48-4AEE-BDB5-DD5B74690A8B}" type="parTrans" cxnId="{AB1BF018-2DD7-4BFC-A82C-4801AD925A6D}">
      <dgm:prSet/>
      <dgm:spPr/>
      <dgm:t>
        <a:bodyPr/>
        <a:lstStyle/>
        <a:p>
          <a:endParaRPr lang="en-US"/>
        </a:p>
      </dgm:t>
    </dgm:pt>
    <dgm:pt modelId="{CF43BA16-59F3-48FE-9D2D-C6DD4C16ADB2}" type="sibTrans" cxnId="{AB1BF018-2DD7-4BFC-A82C-4801AD925A6D}">
      <dgm:prSet/>
      <dgm:spPr/>
      <dgm:t>
        <a:bodyPr/>
        <a:lstStyle/>
        <a:p>
          <a:endParaRPr lang="en-US"/>
        </a:p>
      </dgm:t>
    </dgm:pt>
    <dgm:pt modelId="{92D9CD48-D677-49DC-8D2E-F00707860786}">
      <dgm:prSet phldrT="[Text]" phldr="1"/>
      <dgm:spPr/>
      <dgm:t>
        <a:bodyPr/>
        <a:lstStyle/>
        <a:p>
          <a:endParaRPr lang="en-US"/>
        </a:p>
      </dgm:t>
    </dgm:pt>
    <dgm:pt modelId="{34797B82-B362-40B6-8AAC-4B9855F3B6E9}" type="parTrans" cxnId="{E492290E-23AA-4EDB-A737-008BC1F8BF7C}">
      <dgm:prSet/>
      <dgm:spPr/>
      <dgm:t>
        <a:bodyPr/>
        <a:lstStyle/>
        <a:p>
          <a:endParaRPr lang="en-US"/>
        </a:p>
      </dgm:t>
    </dgm:pt>
    <dgm:pt modelId="{ED130E3F-ACD1-415C-9F93-36CA93552765}" type="sibTrans" cxnId="{E492290E-23AA-4EDB-A737-008BC1F8BF7C}">
      <dgm:prSet/>
      <dgm:spPr/>
      <dgm:t>
        <a:bodyPr/>
        <a:lstStyle/>
        <a:p>
          <a:endParaRPr lang="en-US"/>
        </a:p>
      </dgm:t>
    </dgm:pt>
    <dgm:pt modelId="{3995F2EC-5497-461F-97A7-55B8FEA40A2B}">
      <dgm:prSet phldrT="[Text]"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Growth</a:t>
          </a:r>
        </a:p>
      </dgm:t>
    </dgm:pt>
    <dgm:pt modelId="{B6D02BD6-FECF-4717-B34A-CB72081DF355}" type="parTrans" cxnId="{49A308DB-5646-4EB6-B030-5799EF9FEFBD}">
      <dgm:prSet/>
      <dgm:spPr/>
      <dgm:t>
        <a:bodyPr/>
        <a:lstStyle/>
        <a:p>
          <a:endParaRPr lang="en-US"/>
        </a:p>
      </dgm:t>
    </dgm:pt>
    <dgm:pt modelId="{339E26B5-0073-443F-8393-A829C87BF352}" type="sibTrans" cxnId="{49A308DB-5646-4EB6-B030-5799EF9FEFBD}">
      <dgm:prSet/>
      <dgm:spPr/>
      <dgm:t>
        <a:bodyPr/>
        <a:lstStyle/>
        <a:p>
          <a:endParaRPr lang="en-US"/>
        </a:p>
      </dgm:t>
    </dgm:pt>
    <dgm:pt modelId="{2AD3396C-72C7-463D-B600-5F76760756EA}">
      <dgm:prSet phldrT="[Text]" phldr="1"/>
      <dgm:spPr/>
      <dgm:t>
        <a:bodyPr/>
        <a:lstStyle/>
        <a:p>
          <a:endParaRPr lang="en-US"/>
        </a:p>
      </dgm:t>
    </dgm:pt>
    <dgm:pt modelId="{AF9EDDD8-77ED-42DE-BF0E-91713BCC3DEC}" type="parTrans" cxnId="{C5702545-DA7B-42B7-A6B8-2086300459C5}">
      <dgm:prSet/>
      <dgm:spPr/>
      <dgm:t>
        <a:bodyPr/>
        <a:lstStyle/>
        <a:p>
          <a:endParaRPr lang="en-US"/>
        </a:p>
      </dgm:t>
    </dgm:pt>
    <dgm:pt modelId="{5589285E-8184-44E5-93E1-FBC697CFDAD1}" type="sibTrans" cxnId="{C5702545-DA7B-42B7-A6B8-2086300459C5}">
      <dgm:prSet/>
      <dgm:spPr/>
      <dgm:t>
        <a:bodyPr/>
        <a:lstStyle/>
        <a:p>
          <a:endParaRPr lang="en-US"/>
        </a:p>
      </dgm:t>
    </dgm:pt>
    <dgm:pt modelId="{E484030A-5FE3-4317-BA67-84BBA890F4A4}">
      <dgm:prSet phldrT="[Text]"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Value Bid</a:t>
          </a:r>
        </a:p>
      </dgm:t>
    </dgm:pt>
    <dgm:pt modelId="{035B22C0-A661-4F8D-9884-FFB17B49E5B4}" type="parTrans" cxnId="{198BC943-EBD5-43ED-BD71-E18DF6AB4CF3}">
      <dgm:prSet/>
      <dgm:spPr/>
      <dgm:t>
        <a:bodyPr/>
        <a:lstStyle/>
        <a:p>
          <a:endParaRPr lang="en-US"/>
        </a:p>
      </dgm:t>
    </dgm:pt>
    <dgm:pt modelId="{45F3A1BC-1DB5-4F61-A6A2-E89322CDB1E4}" type="sibTrans" cxnId="{198BC943-EBD5-43ED-BD71-E18DF6AB4CF3}">
      <dgm:prSet/>
      <dgm:spPr/>
      <dgm:t>
        <a:bodyPr/>
        <a:lstStyle/>
        <a:p>
          <a:endParaRPr lang="en-US"/>
        </a:p>
      </dgm:t>
    </dgm:pt>
    <dgm:pt modelId="{7689682B-3D21-4034-AE9B-DB87B7C5DAE1}" type="pres">
      <dgm:prSet presAssocID="{7932638B-88E9-4B5F-94F2-4281DCC2093D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CA"/>
        </a:p>
      </dgm:t>
    </dgm:pt>
    <dgm:pt modelId="{F570BCB9-C74C-4948-8933-C7BA5AFBBF27}" type="pres">
      <dgm:prSet presAssocID="{761BBDC2-E636-4EC0-84E6-A05E6DC71B0A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4AEA023-33E2-4863-A16F-43B99DEBD0A5}" type="pres">
      <dgm:prSet presAssocID="{761BBDC2-E636-4EC0-84E6-A05E6DC71B0A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F9CAFB6-4BF7-47FC-BF3D-BD15D2EF64D8}" type="pres">
      <dgm:prSet presAssocID="{92D9CD48-D677-49DC-8D2E-F00707860786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5E818D2-CF9B-49C3-8FEE-A403A68EDBD2}" type="pres">
      <dgm:prSet presAssocID="{92D9CD48-D677-49DC-8D2E-F00707860786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06259F6-9AF5-4310-8472-E5AA5F4457C9}" type="pres">
      <dgm:prSet presAssocID="{2AD3396C-72C7-463D-B600-5F76760756EA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C7923F1-500C-4E19-A376-43597B3159FF}" type="pres">
      <dgm:prSet presAssocID="{2AD3396C-72C7-463D-B600-5F76760756EA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FA31673-22BE-491D-9C97-C8EA2BC28BE2}" type="presOf" srcId="{7932638B-88E9-4B5F-94F2-4281DCC2093D}" destId="{7689682B-3D21-4034-AE9B-DB87B7C5DAE1}" srcOrd="0" destOrd="0" presId="urn:microsoft.com/office/officeart/2009/3/layout/IncreasingArrowsProcess"/>
    <dgm:cxn modelId="{AB1BF018-2DD7-4BFC-A82C-4801AD925A6D}" srcId="{761BBDC2-E636-4EC0-84E6-A05E6DC71B0A}" destId="{2284379D-2387-4A1D-9E33-0DF1910DD107}" srcOrd="0" destOrd="0" parTransId="{92E3E278-CC48-4AEE-BDB5-DD5B74690A8B}" sibTransId="{CF43BA16-59F3-48FE-9D2D-C6DD4C16ADB2}"/>
    <dgm:cxn modelId="{14437150-2996-4F69-BECA-ADE0F2D7B6C4}" srcId="{7932638B-88E9-4B5F-94F2-4281DCC2093D}" destId="{761BBDC2-E636-4EC0-84E6-A05E6DC71B0A}" srcOrd="0" destOrd="0" parTransId="{E6A4FAF7-66FB-4EFC-AB28-4E0453BD2621}" sibTransId="{3ABA8FF9-B07E-4841-8DA3-849A273A65A3}"/>
    <dgm:cxn modelId="{12D92B66-8B91-4A23-909E-D06F745ACE4A}" type="presOf" srcId="{E484030A-5FE3-4317-BA67-84BBA890F4A4}" destId="{0C7923F1-500C-4E19-A376-43597B3159FF}" srcOrd="0" destOrd="0" presId="urn:microsoft.com/office/officeart/2009/3/layout/IncreasingArrowsProcess"/>
    <dgm:cxn modelId="{49A308DB-5646-4EB6-B030-5799EF9FEFBD}" srcId="{92D9CD48-D677-49DC-8D2E-F00707860786}" destId="{3995F2EC-5497-461F-97A7-55B8FEA40A2B}" srcOrd="0" destOrd="0" parTransId="{B6D02BD6-FECF-4717-B34A-CB72081DF355}" sibTransId="{339E26B5-0073-443F-8393-A829C87BF352}"/>
    <dgm:cxn modelId="{198BC943-EBD5-43ED-BD71-E18DF6AB4CF3}" srcId="{2AD3396C-72C7-463D-B600-5F76760756EA}" destId="{E484030A-5FE3-4317-BA67-84BBA890F4A4}" srcOrd="0" destOrd="0" parTransId="{035B22C0-A661-4F8D-9884-FFB17B49E5B4}" sibTransId="{45F3A1BC-1DB5-4F61-A6A2-E89322CDB1E4}"/>
    <dgm:cxn modelId="{9875109F-F0FC-4400-953C-2AE02794B4DB}" type="presOf" srcId="{92D9CD48-D677-49DC-8D2E-F00707860786}" destId="{BF9CAFB6-4BF7-47FC-BF3D-BD15D2EF64D8}" srcOrd="0" destOrd="0" presId="urn:microsoft.com/office/officeart/2009/3/layout/IncreasingArrowsProcess"/>
    <dgm:cxn modelId="{E492290E-23AA-4EDB-A737-008BC1F8BF7C}" srcId="{7932638B-88E9-4B5F-94F2-4281DCC2093D}" destId="{92D9CD48-D677-49DC-8D2E-F00707860786}" srcOrd="1" destOrd="0" parTransId="{34797B82-B362-40B6-8AAC-4B9855F3B6E9}" sibTransId="{ED130E3F-ACD1-415C-9F93-36CA93552765}"/>
    <dgm:cxn modelId="{C5702545-DA7B-42B7-A6B8-2086300459C5}" srcId="{7932638B-88E9-4B5F-94F2-4281DCC2093D}" destId="{2AD3396C-72C7-463D-B600-5F76760756EA}" srcOrd="2" destOrd="0" parTransId="{AF9EDDD8-77ED-42DE-BF0E-91713BCC3DEC}" sibTransId="{5589285E-8184-44E5-93E1-FBC697CFDAD1}"/>
    <dgm:cxn modelId="{3C4F110E-5F27-407D-B93F-05062EF66E53}" type="presOf" srcId="{3995F2EC-5497-461F-97A7-55B8FEA40A2B}" destId="{85E818D2-CF9B-49C3-8FEE-A403A68EDBD2}" srcOrd="0" destOrd="0" presId="urn:microsoft.com/office/officeart/2009/3/layout/IncreasingArrowsProcess"/>
    <dgm:cxn modelId="{3E40D83A-BB98-4271-BF9E-4C05B42C4A9C}" type="presOf" srcId="{2284379D-2387-4A1D-9E33-0DF1910DD107}" destId="{54AEA023-33E2-4863-A16F-43B99DEBD0A5}" srcOrd="0" destOrd="0" presId="urn:microsoft.com/office/officeart/2009/3/layout/IncreasingArrowsProcess"/>
    <dgm:cxn modelId="{32029A58-1482-4824-8795-50BC3A4BB9E5}" type="presOf" srcId="{2AD3396C-72C7-463D-B600-5F76760756EA}" destId="{906259F6-9AF5-4310-8472-E5AA5F4457C9}" srcOrd="0" destOrd="0" presId="urn:microsoft.com/office/officeart/2009/3/layout/IncreasingArrowsProcess"/>
    <dgm:cxn modelId="{532B7F5D-3A86-41DE-93ED-C437191C5333}" type="presOf" srcId="{761BBDC2-E636-4EC0-84E6-A05E6DC71B0A}" destId="{F570BCB9-C74C-4948-8933-C7BA5AFBBF27}" srcOrd="0" destOrd="0" presId="urn:microsoft.com/office/officeart/2009/3/layout/IncreasingArrowsProcess"/>
    <dgm:cxn modelId="{3FC0344F-1D01-4989-A2B7-A0B98925A26D}" type="presParOf" srcId="{7689682B-3D21-4034-AE9B-DB87B7C5DAE1}" destId="{F570BCB9-C74C-4948-8933-C7BA5AFBBF27}" srcOrd="0" destOrd="0" presId="urn:microsoft.com/office/officeart/2009/3/layout/IncreasingArrowsProcess"/>
    <dgm:cxn modelId="{0480F440-0BEF-4C05-BC73-B2A1C88D9DF8}" type="presParOf" srcId="{7689682B-3D21-4034-AE9B-DB87B7C5DAE1}" destId="{54AEA023-33E2-4863-A16F-43B99DEBD0A5}" srcOrd="1" destOrd="0" presId="urn:microsoft.com/office/officeart/2009/3/layout/IncreasingArrowsProcess"/>
    <dgm:cxn modelId="{47E42CD5-F572-4C97-B46B-60BDF313D170}" type="presParOf" srcId="{7689682B-3D21-4034-AE9B-DB87B7C5DAE1}" destId="{BF9CAFB6-4BF7-47FC-BF3D-BD15D2EF64D8}" srcOrd="2" destOrd="0" presId="urn:microsoft.com/office/officeart/2009/3/layout/IncreasingArrowsProcess"/>
    <dgm:cxn modelId="{37487E83-F899-4C42-AB68-F016BF81A387}" type="presParOf" srcId="{7689682B-3D21-4034-AE9B-DB87B7C5DAE1}" destId="{85E818D2-CF9B-49C3-8FEE-A403A68EDBD2}" srcOrd="3" destOrd="0" presId="urn:microsoft.com/office/officeart/2009/3/layout/IncreasingArrowsProcess"/>
    <dgm:cxn modelId="{F1C2C7D2-E3D6-496B-8BC4-64903D73D8AE}" type="presParOf" srcId="{7689682B-3D21-4034-AE9B-DB87B7C5DAE1}" destId="{906259F6-9AF5-4310-8472-E5AA5F4457C9}" srcOrd="4" destOrd="0" presId="urn:microsoft.com/office/officeart/2009/3/layout/IncreasingArrowsProcess"/>
    <dgm:cxn modelId="{F7C75256-1A44-4132-A1CB-69598B4A2085}" type="presParOf" srcId="{7689682B-3D21-4034-AE9B-DB87B7C5DAE1}" destId="{0C7923F1-500C-4E19-A376-43597B3159FF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0BCB9-C74C-4948-8933-C7BA5AFBBF27}">
      <dsp:nvSpPr>
        <dsp:cNvPr id="0" name=""/>
        <dsp:cNvSpPr/>
      </dsp:nvSpPr>
      <dsp:spPr>
        <a:xfrm>
          <a:off x="0" y="734852"/>
          <a:ext cx="8128000" cy="118374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879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0" y="1030789"/>
        <a:ext cx="7832064" cy="591873"/>
      </dsp:txXfrm>
    </dsp:sp>
    <dsp:sp modelId="{54AEA023-33E2-4863-A16F-43B99DEBD0A5}">
      <dsp:nvSpPr>
        <dsp:cNvPr id="0" name=""/>
        <dsp:cNvSpPr/>
      </dsp:nvSpPr>
      <dsp:spPr>
        <a:xfrm>
          <a:off x="0" y="1647691"/>
          <a:ext cx="2503424" cy="2280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>
              <a:solidFill>
                <a:schemeClr val="accent1"/>
              </a:solidFill>
            </a:rPr>
            <a:t>Synergies</a:t>
          </a:r>
        </a:p>
      </dsp:txBody>
      <dsp:txXfrm>
        <a:off x="0" y="1647691"/>
        <a:ext cx="2503424" cy="2280331"/>
      </dsp:txXfrm>
    </dsp:sp>
    <dsp:sp modelId="{BF9CAFB6-4BF7-47FC-BF3D-BD15D2EF64D8}">
      <dsp:nvSpPr>
        <dsp:cNvPr id="0" name=""/>
        <dsp:cNvSpPr/>
      </dsp:nvSpPr>
      <dsp:spPr>
        <a:xfrm>
          <a:off x="2503423" y="1129434"/>
          <a:ext cx="5624576" cy="118374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879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503423" y="1425371"/>
        <a:ext cx="5328640" cy="591873"/>
      </dsp:txXfrm>
    </dsp:sp>
    <dsp:sp modelId="{85E818D2-CF9B-49C3-8FEE-A403A68EDBD2}">
      <dsp:nvSpPr>
        <dsp:cNvPr id="0" name=""/>
        <dsp:cNvSpPr/>
      </dsp:nvSpPr>
      <dsp:spPr>
        <a:xfrm>
          <a:off x="2503423" y="2042273"/>
          <a:ext cx="2503424" cy="2280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>
              <a:solidFill>
                <a:schemeClr val="accent1"/>
              </a:solidFill>
            </a:rPr>
            <a:t>Growth</a:t>
          </a:r>
        </a:p>
      </dsp:txBody>
      <dsp:txXfrm>
        <a:off x="2503423" y="2042273"/>
        <a:ext cx="2503424" cy="2280331"/>
      </dsp:txXfrm>
    </dsp:sp>
    <dsp:sp modelId="{906259F6-9AF5-4310-8472-E5AA5F4457C9}">
      <dsp:nvSpPr>
        <dsp:cNvPr id="0" name=""/>
        <dsp:cNvSpPr/>
      </dsp:nvSpPr>
      <dsp:spPr>
        <a:xfrm>
          <a:off x="5006848" y="1524016"/>
          <a:ext cx="3121152" cy="118374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879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006848" y="1819953"/>
        <a:ext cx="2825216" cy="591873"/>
      </dsp:txXfrm>
    </dsp:sp>
    <dsp:sp modelId="{0C7923F1-500C-4E19-A376-43597B3159FF}">
      <dsp:nvSpPr>
        <dsp:cNvPr id="0" name=""/>
        <dsp:cNvSpPr/>
      </dsp:nvSpPr>
      <dsp:spPr>
        <a:xfrm>
          <a:off x="5006848" y="2436855"/>
          <a:ext cx="2503424" cy="22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>
              <a:solidFill>
                <a:schemeClr val="accent1"/>
              </a:solidFill>
            </a:rPr>
            <a:t>Value Bid</a:t>
          </a:r>
        </a:p>
      </dsp:txBody>
      <dsp:txXfrm>
        <a:off x="5006848" y="2436855"/>
        <a:ext cx="2503424" cy="2246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9F7-3A14-4081-A2D3-394037DFCE3B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050-5FF5-4ED5-84A5-AE54D799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0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9F7-3A14-4081-A2D3-394037DFCE3B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050-5FF5-4ED5-84A5-AE54D799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9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9F7-3A14-4081-A2D3-394037DFCE3B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050-5FF5-4ED5-84A5-AE54D799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9F7-3A14-4081-A2D3-394037DFCE3B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050-5FF5-4ED5-84A5-AE54D799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1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9F7-3A14-4081-A2D3-394037DFCE3B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050-5FF5-4ED5-84A5-AE54D799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4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9F7-3A14-4081-A2D3-394037DFCE3B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050-5FF5-4ED5-84A5-AE54D799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9F7-3A14-4081-A2D3-394037DFCE3B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050-5FF5-4ED5-84A5-AE54D799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9F7-3A14-4081-A2D3-394037DFCE3B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050-5FF5-4ED5-84A5-AE54D799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9F7-3A14-4081-A2D3-394037DFCE3B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050-5FF5-4ED5-84A5-AE54D799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9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9F7-3A14-4081-A2D3-394037DFCE3B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050-5FF5-4ED5-84A5-AE54D799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9F7-3A14-4081-A2D3-394037DFCE3B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050-5FF5-4ED5-84A5-AE54D799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2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79F7-3A14-4081-A2D3-394037DFCE3B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E4050-5FF5-4ED5-84A5-AE54D799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0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67951" y="5187820"/>
            <a:ext cx="12428375" cy="179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67950" y="5322341"/>
            <a:ext cx="6058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Case 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0055" y="5322341"/>
            <a:ext cx="6301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Canadian Occidental Petroleum Ltd. </a:t>
            </a:r>
          </a:p>
          <a:p>
            <a:r>
              <a:rPr lang="en-US" sz="3200" b="1" dirty="0" err="1">
                <a:solidFill>
                  <a:schemeClr val="bg1"/>
                </a:solidFill>
              </a:rPr>
              <a:t>Wascana</a:t>
            </a:r>
            <a:r>
              <a:rPr lang="en-US" sz="3200" b="1" dirty="0">
                <a:solidFill>
                  <a:schemeClr val="bg1"/>
                </a:solidFill>
              </a:rPr>
              <a:t> Energy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6898" y="4818488"/>
            <a:ext cx="536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Case 5: Joshua, Sara,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Shouyang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Shaolun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Yongqin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Riina</a:t>
            </a:r>
          </a:p>
        </p:txBody>
      </p:sp>
    </p:spTree>
    <p:extLst>
      <p:ext uri="{BB962C8B-B14F-4D97-AF65-F5344CB8AC3E}">
        <p14:creationId xmlns:p14="http://schemas.microsoft.com/office/powerpoint/2010/main" val="246958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1985" y="3105834"/>
            <a:ext cx="42680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Quantitative Analysis</a:t>
            </a:r>
          </a:p>
        </p:txBody>
      </p:sp>
    </p:spTree>
    <p:extLst>
      <p:ext uri="{BB962C8B-B14F-4D97-AF65-F5344CB8AC3E}">
        <p14:creationId xmlns:p14="http://schemas.microsoft.com/office/powerpoint/2010/main" val="43845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397" y="3848492"/>
            <a:ext cx="849718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Discounted Cash Flow – Results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Discounted Cash Flow – Cost of Capital Assumptions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Discounted Cash Flow – Operation Assumptions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Discounted Cash Flow – Overview</a:t>
            </a:r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Relative Valuation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Quantitative Analysis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210560"/>
              </p:ext>
            </p:extLst>
          </p:nvPr>
        </p:nvGraphicFramePr>
        <p:xfrm>
          <a:off x="226398" y="93785"/>
          <a:ext cx="10636988" cy="3818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1177"/>
                <a:gridCol w="800589"/>
                <a:gridCol w="1713761"/>
                <a:gridCol w="800589"/>
                <a:gridCol w="800589"/>
                <a:gridCol w="1667893"/>
                <a:gridCol w="1484424"/>
                <a:gridCol w="1767966"/>
              </a:tblGrid>
              <a:tr h="24569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Inputs (Derived or Hardcoded)</a:t>
                      </a:r>
                      <a:endParaRPr lang="en-CA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54126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Wascana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r>
                        <a:rPr lang="en-CA" sz="1200" b="1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Price/</a:t>
                      </a:r>
                    </a:p>
                    <a:p>
                      <a:pPr algn="l" fontAlgn="b"/>
                      <a:r>
                        <a:rPr lang="en-CA" sz="1200" b="1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Trailing </a:t>
                      </a:r>
                    </a:p>
                    <a:p>
                      <a:pPr algn="l" fontAlgn="b"/>
                      <a:r>
                        <a:rPr lang="en-CA" sz="1200" b="1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CFPS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r>
                        <a:rPr lang="en-CA" sz="1200" b="1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Price/</a:t>
                      </a:r>
                    </a:p>
                    <a:p>
                      <a:pPr algn="l" fontAlgn="b"/>
                      <a:r>
                        <a:rPr lang="en-CA" sz="1200" b="1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Forward CFPS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r>
                        <a:rPr lang="en-CA" sz="1200" b="1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Debt BV/</a:t>
                      </a:r>
                    </a:p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Forward</a:t>
                      </a:r>
                    </a:p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CFPS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Asset BV/</a:t>
                      </a:r>
                    </a:p>
                    <a:p>
                      <a:pPr algn="l" fontAlgn="b"/>
                      <a:r>
                        <a:rPr lang="en-CA" sz="1200" b="1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BOE/D</a:t>
                      </a:r>
                      <a:r>
                        <a:rPr lang="en-CA" sz="1200" b="1" u="none" strike="noStrike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of</a:t>
                      </a:r>
                    </a:p>
                    <a:p>
                      <a:pPr algn="l" fontAlgn="b"/>
                      <a:r>
                        <a:rPr lang="en-CA" sz="1200" b="1" u="none" strike="noStrike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Production</a:t>
                      </a:r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Asset BV/</a:t>
                      </a:r>
                    </a:p>
                    <a:p>
                      <a:pPr algn="l" fontAlgn="b"/>
                      <a:r>
                        <a:rPr lang="en-CA" sz="1200" b="1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BOE</a:t>
                      </a:r>
                      <a:r>
                        <a:rPr lang="en-CA" sz="1200" b="1" u="none" strike="noStrike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of Reserves</a:t>
                      </a:r>
                      <a:r>
                        <a:rPr lang="en-CA" sz="1200" b="1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18943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1996 CFPS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                     2.55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18943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1997 CFPS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                     2.98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18943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Total BV of Debt </a:t>
                      </a:r>
                      <a:r>
                        <a:rPr lang="en-US" sz="1200" b="1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Mulitiple</a:t>
                      </a:r>
                      <a:endParaRPr lang="en-US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                     2.68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18943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BOE/D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                 71,400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18943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BOE reserves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        589,240,000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18943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Share Count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          67,010,309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5257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Comparables</a:t>
                      </a:r>
                      <a:r>
                        <a:rPr lang="en-CA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Valuations</a:t>
                      </a:r>
                      <a:endParaRPr lang="en-CA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rgbClr val="2E6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(p/share)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rgbClr val="2E6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(p/share)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rgbClr val="2E6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(Debt BV)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rgbClr val="2E6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(Asset BV)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rgbClr val="2E6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(Asset BV)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rgbClr val="2E6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575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Crestar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rgbClr val="2E6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rgbClr val="2E6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rgbClr val="2E6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14.02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rgbClr val="2E6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15.80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rgbClr val="2E6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           233,726,901 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rgbClr val="2E6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1,864,539,600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rgbClr val="2E6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          4,996,755,200 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rgbClr val="2E6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8943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ELAN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13.00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14.61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       125,852,947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1,735,305,600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      3,629,718,400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18943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Poco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18.86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18.48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           215,747,909 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    2,545,124,400 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      6,145,773,200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18943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Ranger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20.39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22.06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         89,894,962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    2,356,200,000 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      5,886,507,600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18943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Rigel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15.80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17.29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           233,726,901 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    2,038,755,600 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      4,348,591,200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18943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Stampeder</a:t>
                      </a:r>
                      <a:endParaRPr lang="en-CA" sz="1200" b="1" i="0" u="none" strike="noStrike" dirty="0">
                        <a:solidFill>
                          <a:schemeClr val="accent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    17.58 </a:t>
                      </a:r>
                      <a:endParaRPr lang="en-CA" sz="1200" b="1" i="0" u="none" strike="noStrike" dirty="0">
                        <a:solidFill>
                          <a:schemeClr val="accent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    16.69 </a:t>
                      </a:r>
                      <a:endParaRPr lang="en-CA" sz="1200" b="1" i="0" u="none" strike="noStrike" dirty="0">
                        <a:solidFill>
                          <a:schemeClr val="accent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           215,747,909 </a:t>
                      </a:r>
                      <a:endParaRPr lang="en-CA" sz="1200" b="1" i="0" u="none" strike="noStrike" dirty="0">
                        <a:solidFill>
                          <a:schemeClr val="accent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    1,835,622,600 </a:t>
                      </a:r>
                      <a:endParaRPr lang="en-CA" sz="1200" b="1" i="0" u="none" strike="noStrike" dirty="0">
                        <a:solidFill>
                          <a:schemeClr val="accent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          4,124,680,000 </a:t>
                      </a:r>
                      <a:endParaRPr lang="en-CA" sz="1200" b="1" i="0" u="none" strike="noStrike" dirty="0">
                        <a:solidFill>
                          <a:schemeClr val="accent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18943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Tarragon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17.84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17.29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           233,726,901 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    2,685,496,800 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      4,625,534,000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18943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AVERAGE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16.82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17.59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       197,768,917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2,151,567,600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      4,819,983,200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22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397" y="3848492"/>
            <a:ext cx="849718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chemeClr val="tx2"/>
              </a:solidFill>
            </a:endParaRPr>
          </a:p>
          <a:p>
            <a:r>
              <a:rPr lang="en-US" sz="2800" b="1" dirty="0">
                <a:solidFill>
                  <a:schemeClr val="tx2"/>
                </a:solidFill>
              </a:rPr>
              <a:t>Discounted Cash Flow – Results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Discounted Cash Flow – Cost of Capital Assumptions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Discounted Cash Flow – Operation Assumptions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Discounted Cash Flow – Overview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Quantitative Analysis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6397" y="563404"/>
            <a:ext cx="2304392" cy="12088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Barrels of Oil Equivalent Production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82769" y="563404"/>
            <a:ext cx="2304392" cy="12088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Decompose</a:t>
            </a:r>
          </a:p>
          <a:p>
            <a:pPr algn="ctr"/>
            <a:r>
              <a:rPr lang="en-CA" b="1" dirty="0">
                <a:solidFill>
                  <a:schemeClr val="accent1"/>
                </a:solidFill>
              </a:rPr>
              <a:t>Production Costs and Requirements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987161" y="1998535"/>
            <a:ext cx="2304392" cy="12088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Income Growth</a:t>
            </a:r>
          </a:p>
          <a:p>
            <a:pPr algn="ctr"/>
            <a:r>
              <a:rPr lang="en-CA" b="1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CA" b="1" dirty="0">
                <a:solidFill>
                  <a:schemeClr val="accent1"/>
                </a:solidFill>
              </a:rPr>
              <a:t>Production Forecast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455776" y="1989594"/>
            <a:ext cx="2304392" cy="12088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Income Statement </a:t>
            </a:r>
          </a:p>
          <a:p>
            <a:pPr algn="ctr"/>
            <a:r>
              <a:rPr lang="en-CA" b="1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CA" b="1" dirty="0">
                <a:solidFill>
                  <a:schemeClr val="accent1"/>
                </a:solidFill>
              </a:rPr>
              <a:t>Capital Structure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760168" y="3545210"/>
            <a:ext cx="2304392" cy="12088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Free Cash Flow</a:t>
            </a:r>
          </a:p>
          <a:p>
            <a:pPr algn="ctr"/>
            <a:r>
              <a:rPr lang="en-CA" b="1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CA" b="1" dirty="0">
                <a:solidFill>
                  <a:schemeClr val="accent1"/>
                </a:solidFill>
              </a:rPr>
              <a:t>Valuation</a:t>
            </a:r>
          </a:p>
        </p:txBody>
      </p:sp>
      <p:sp>
        <p:nvSpPr>
          <p:cNvPr id="24" name="Bent-Up Arrow 23"/>
          <p:cNvSpPr/>
          <p:nvPr/>
        </p:nvSpPr>
        <p:spPr>
          <a:xfrm rot="5400000">
            <a:off x="2702458" y="1902908"/>
            <a:ext cx="795645" cy="1133722"/>
          </a:xfrm>
          <a:prstGeom prst="bentUp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Bent-Up Arrow 24"/>
          <p:cNvSpPr/>
          <p:nvPr/>
        </p:nvSpPr>
        <p:spPr>
          <a:xfrm rot="5400000">
            <a:off x="7460591" y="3376172"/>
            <a:ext cx="795645" cy="1133722"/>
          </a:xfrm>
          <a:prstGeom prst="bentUp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749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397" y="3848492"/>
            <a:ext cx="786656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r>
              <a:rPr lang="en-US" sz="2800" b="1" dirty="0">
                <a:solidFill>
                  <a:schemeClr val="tx2"/>
                </a:solidFill>
              </a:rPr>
              <a:t>Discounted Cash Flow – Results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Discounted Cash Flow – Cost of Capital Assumptions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Discounted Cash Flow – Operation Assumptions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Quantitative Analysis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6" y="138193"/>
            <a:ext cx="11669947" cy="343532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965" y="3848493"/>
            <a:ext cx="3942099" cy="228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8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397" y="3848492"/>
            <a:ext cx="849718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r>
              <a:rPr lang="en-US" sz="2800" b="1" dirty="0">
                <a:solidFill>
                  <a:schemeClr val="tx2"/>
                </a:solidFill>
              </a:rPr>
              <a:t>Discounted Cash Flow – Results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Discounted Cash Flow – Cost of Capital Assumptions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Quantitative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7" y="720584"/>
            <a:ext cx="7761465" cy="2086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86" y="3096738"/>
            <a:ext cx="7726086" cy="17485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3981" y="258919"/>
            <a:ext cx="388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err="1">
                <a:solidFill>
                  <a:schemeClr val="accent1"/>
                </a:solidFill>
              </a:rPr>
              <a:t>Wascana</a:t>
            </a:r>
            <a:r>
              <a:rPr lang="en-CA" sz="2400" b="1" dirty="0">
                <a:solidFill>
                  <a:schemeClr val="accent1"/>
                </a:solidFill>
              </a:rPr>
              <a:t> Inc. After Merger</a:t>
            </a:r>
          </a:p>
        </p:txBody>
      </p:sp>
    </p:spTree>
    <p:extLst>
      <p:ext uri="{BB962C8B-B14F-4D97-AF65-F5344CB8AC3E}">
        <p14:creationId xmlns:p14="http://schemas.microsoft.com/office/powerpoint/2010/main" val="309302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397" y="3848492"/>
            <a:ext cx="849718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Discounted Cash Flow – Results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Quantitative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70" y="3878577"/>
            <a:ext cx="5883044" cy="12657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397" y="3308948"/>
            <a:ext cx="388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accent1"/>
                </a:solidFill>
              </a:rPr>
              <a:t>Canadian Occidental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70" y="759459"/>
            <a:ext cx="9039847" cy="20123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397" y="219915"/>
            <a:ext cx="388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err="1">
                <a:solidFill>
                  <a:schemeClr val="accent1"/>
                </a:solidFill>
              </a:rPr>
              <a:t>Wascana</a:t>
            </a:r>
            <a:r>
              <a:rPr lang="en-CA" sz="2400" b="1" dirty="0">
                <a:solidFill>
                  <a:schemeClr val="accent1"/>
                </a:solidFill>
              </a:rPr>
              <a:t> Inc. After Merger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497" y="1916354"/>
            <a:ext cx="2764220" cy="8554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82607" y="5756706"/>
            <a:ext cx="3883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b="1" dirty="0">
                <a:solidFill>
                  <a:schemeClr val="tx2">
                    <a:lumMod val="75000"/>
                  </a:schemeClr>
                </a:solidFill>
              </a:rPr>
              <a:t>See Appendices for FCF Calculation</a:t>
            </a:r>
          </a:p>
        </p:txBody>
      </p:sp>
    </p:spTree>
    <p:extLst>
      <p:ext uri="{BB962C8B-B14F-4D97-AF65-F5344CB8AC3E}">
        <p14:creationId xmlns:p14="http://schemas.microsoft.com/office/powerpoint/2010/main" val="181780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5439" y="3105834"/>
            <a:ext cx="52611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Qualitative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13112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748" y="4062390"/>
            <a:ext cx="60218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Diversification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Undeveloped Reserves</a:t>
            </a:r>
          </a:p>
          <a:p>
            <a:r>
              <a:rPr lang="en-US" sz="3200" b="1" dirty="0" err="1">
                <a:solidFill>
                  <a:schemeClr val="tx2"/>
                </a:solidFill>
              </a:rPr>
              <a:t>Wascana</a:t>
            </a:r>
            <a:r>
              <a:rPr lang="en-US" sz="3200" b="1" dirty="0">
                <a:solidFill>
                  <a:schemeClr val="tx2"/>
                </a:solidFill>
              </a:rPr>
              <a:t> Risk Mitigation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Historical Risk Factors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Qualitative Considerations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48" y="177907"/>
            <a:ext cx="1128442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Historical Risk Factors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sz="3200" b="1" dirty="0">
                <a:solidFill>
                  <a:schemeClr val="accent1"/>
                </a:solidFill>
              </a:rPr>
              <a:t>Commodity price volatility</a:t>
            </a:r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sz="3200" b="1" dirty="0">
                <a:solidFill>
                  <a:schemeClr val="accent1"/>
                </a:solidFill>
              </a:rPr>
              <a:t>FX change risk</a:t>
            </a:r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sz="3200" b="1" dirty="0">
                <a:solidFill>
                  <a:schemeClr val="accent1"/>
                </a:solidFill>
              </a:rPr>
              <a:t>Interest rate risk</a:t>
            </a:r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sz="3200" b="1" dirty="0">
                <a:solidFill>
                  <a:schemeClr val="accent1"/>
                </a:solidFill>
              </a:rPr>
              <a:t>Geopolitics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5989" y="147129"/>
            <a:ext cx="1147116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accent1"/>
                </a:solidFill>
              </a:rPr>
              <a:t>Wascana</a:t>
            </a:r>
            <a:r>
              <a:rPr lang="en-US" sz="4400" b="1" dirty="0">
                <a:solidFill>
                  <a:schemeClr val="accent1"/>
                </a:solidFill>
              </a:rPr>
              <a:t> Risk Management </a:t>
            </a:r>
          </a:p>
          <a:p>
            <a:endParaRPr lang="en-US" sz="1200" b="1" dirty="0">
              <a:solidFill>
                <a:schemeClr val="accent1"/>
              </a:solidFill>
            </a:endParaRPr>
          </a:p>
          <a:p>
            <a:pPr algn="r"/>
            <a:r>
              <a:rPr lang="en-US" sz="3600" b="1" dirty="0">
                <a:solidFill>
                  <a:schemeClr val="accent1"/>
                </a:solidFill>
              </a:rPr>
              <a:t>Price risk hedge: futures contracts</a:t>
            </a:r>
            <a:endParaRPr 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Cons| Basis Risk Truncation of upside Liquidity Pressure</a:t>
            </a:r>
          </a:p>
          <a:p>
            <a:pPr algn="r"/>
            <a:endParaRPr lang="en-US" sz="24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r"/>
            <a:endParaRPr lang="en-US" sz="1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en-US" sz="3600" b="1" dirty="0">
                <a:solidFill>
                  <a:schemeClr val="accent1"/>
                </a:solidFill>
              </a:rPr>
              <a:t>FX change risk hedge: Currency derivatives</a:t>
            </a:r>
          </a:p>
          <a:p>
            <a:pPr algn="ctr"/>
            <a:endParaRPr lang="en-US" sz="2400" b="1" dirty="0">
              <a:solidFill>
                <a:schemeClr val="accent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28162" y="3148914"/>
            <a:ext cx="8253724" cy="1795369"/>
            <a:chOff x="2001795" y="1680518"/>
            <a:chExt cx="8038171" cy="1748482"/>
          </a:xfrm>
        </p:grpSpPr>
        <p:sp>
          <p:nvSpPr>
            <p:cNvPr id="4" name="Rounded Rectangle 3"/>
            <p:cNvSpPr/>
            <p:nvPr/>
          </p:nvSpPr>
          <p:spPr>
            <a:xfrm>
              <a:off x="2001795" y="1680519"/>
              <a:ext cx="2191264" cy="174848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F5F4F1"/>
                  </a:solidFill>
                </a:rPr>
                <a:t>Wascana</a:t>
              </a:r>
              <a:endParaRPr lang="en-US" b="1" dirty="0">
                <a:solidFill>
                  <a:srgbClr val="F5F4F1"/>
                </a:solidFill>
              </a:endParaRPr>
            </a:p>
            <a:p>
              <a:pPr algn="ctr"/>
              <a:r>
                <a:rPr lang="en-US" b="1" dirty="0" err="1">
                  <a:solidFill>
                    <a:srgbClr val="F5F4F1"/>
                  </a:solidFill>
                </a:rPr>
                <a:t>Inc</a:t>
              </a:r>
              <a:endParaRPr lang="en-US" b="1" dirty="0">
                <a:solidFill>
                  <a:srgbClr val="F5F4F1"/>
                </a:solidFill>
              </a:endParaRPr>
            </a:p>
            <a:p>
              <a:pPr algn="ctr"/>
              <a:endParaRPr lang="en-US" dirty="0"/>
            </a:p>
          </p:txBody>
        </p:sp>
        <p:pic>
          <p:nvPicPr>
            <p:cNvPr id="15" name="Picture 2" descr="Flag of Canada.sv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970" y="2804670"/>
              <a:ext cx="444441" cy="277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ounded Rectangle 17"/>
            <p:cNvSpPr/>
            <p:nvPr/>
          </p:nvSpPr>
          <p:spPr>
            <a:xfrm>
              <a:off x="7848702" y="1680518"/>
              <a:ext cx="2191264" cy="174848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5F4F1"/>
                  </a:solidFill>
                </a:rPr>
                <a:t>Swap Counterparty</a:t>
              </a:r>
            </a:p>
            <a:p>
              <a:pPr algn="ctr"/>
              <a:endParaRPr lang="en-US" dirty="0"/>
            </a:p>
          </p:txBody>
        </p:sp>
        <p:pic>
          <p:nvPicPr>
            <p:cNvPr id="21" name="Picture 4" descr="https://upload.wikimedia.org/wikipedia/en/thumb/a/a4/Flag_of_the_United_States.svg/1235px-Flag_of_the_United_States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781" y="2864023"/>
              <a:ext cx="479106" cy="277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ight Arrow 22"/>
            <p:cNvSpPr/>
            <p:nvPr/>
          </p:nvSpPr>
          <p:spPr>
            <a:xfrm>
              <a:off x="4915092" y="1919560"/>
              <a:ext cx="2429187" cy="55294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5F4F1"/>
                  </a:solidFill>
                </a:rPr>
                <a:t>Pays CDN$ Interest</a:t>
              </a:r>
            </a:p>
          </p:txBody>
        </p:sp>
        <p:sp>
          <p:nvSpPr>
            <p:cNvPr id="24" name="Left Arrow 23"/>
            <p:cNvSpPr/>
            <p:nvPr/>
          </p:nvSpPr>
          <p:spPr>
            <a:xfrm>
              <a:off x="4813551" y="2721351"/>
              <a:ext cx="2414659" cy="562985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Receives US$ Interest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6748" y="4062390"/>
            <a:ext cx="60218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tx2"/>
                </a:solidFill>
              </a:rPr>
              <a:t>Diversification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Undeveloped Reserves</a:t>
            </a:r>
          </a:p>
          <a:p>
            <a:r>
              <a:rPr lang="en-US" sz="3200" b="1" dirty="0" err="1">
                <a:solidFill>
                  <a:schemeClr val="accent1"/>
                </a:solidFill>
              </a:rPr>
              <a:t>Wascana</a:t>
            </a:r>
            <a:r>
              <a:rPr lang="en-US" sz="3200" b="1" dirty="0">
                <a:solidFill>
                  <a:schemeClr val="accent1"/>
                </a:solidFill>
              </a:rPr>
              <a:t> Risk Mitigation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Qualitative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402187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748" y="4062390"/>
            <a:ext cx="60218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tx2"/>
                </a:solidFill>
              </a:rPr>
              <a:t>Diversification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Undeveloped Reserves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Qualitative Considerations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5989" y="147129"/>
            <a:ext cx="1147116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Risked Undeveloped Land</a:t>
            </a:r>
          </a:p>
          <a:p>
            <a:endParaRPr lang="en-US" sz="1200" b="1" dirty="0">
              <a:solidFill>
                <a:schemeClr val="accent1"/>
              </a:solidFill>
            </a:endParaRPr>
          </a:p>
          <a:p>
            <a:r>
              <a:rPr lang="en-US" sz="4000" b="1" dirty="0">
                <a:solidFill>
                  <a:schemeClr val="accent1"/>
                </a:solidFill>
              </a:rPr>
              <a:t>Price per Acre: $50.00-$75.00</a:t>
            </a:r>
          </a:p>
          <a:p>
            <a:endParaRPr lang="en-US" sz="4000" b="1" dirty="0">
              <a:solidFill>
                <a:schemeClr val="accent1"/>
              </a:solidFill>
            </a:endParaRPr>
          </a:p>
          <a:p>
            <a:endParaRPr lang="en-US" sz="4000" b="1" dirty="0">
              <a:solidFill>
                <a:schemeClr val="accent1"/>
              </a:solidFill>
            </a:endParaRPr>
          </a:p>
          <a:p>
            <a:endParaRPr lang="en-US" sz="4000" b="1" dirty="0">
              <a:solidFill>
                <a:schemeClr val="accent1"/>
              </a:solidFill>
            </a:endParaRPr>
          </a:p>
          <a:p>
            <a:endParaRPr lang="en-US" sz="40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Conservative Approach: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Market Prices Are An Expectation of Gross Profit</a:t>
            </a:r>
            <a:endParaRPr lang="en-US" sz="2800" b="1" dirty="0">
              <a:solidFill>
                <a:schemeClr val="accent1"/>
              </a:solidFill>
            </a:endParaRPr>
          </a:p>
          <a:p>
            <a:pPr algn="ctr"/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248" y="385011"/>
            <a:ext cx="5309142" cy="367737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841369" y="610468"/>
            <a:ext cx="6069" cy="304713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142205" y="610468"/>
            <a:ext cx="1699164" cy="3047132"/>
          </a:xfrm>
          <a:prstGeom prst="rect">
            <a:avLst/>
          </a:prstGeom>
          <a:solidFill>
            <a:srgbClr val="2E6E9E">
              <a:alpha val="18824"/>
            </a:srgb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1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99" y="5762625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Issues To Address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1853203"/>
            <a:ext cx="5675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accent1"/>
                </a:solidFill>
              </a:rPr>
              <a:t>Quantitative 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01515" y="2680018"/>
            <a:ext cx="6870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accent1"/>
                </a:solidFill>
              </a:rPr>
              <a:t>Qualitative Considerations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1026388"/>
            <a:ext cx="5675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accent1"/>
                </a:solidFill>
              </a:rPr>
              <a:t>Background Information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13189" y="318502"/>
            <a:ext cx="7158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accent1"/>
                </a:solidFill>
              </a:rPr>
              <a:t>Problem and Decision Statement</a:t>
            </a:r>
          </a:p>
        </p:txBody>
      </p:sp>
    </p:spTree>
    <p:extLst>
      <p:ext uri="{BB962C8B-B14F-4D97-AF65-F5344CB8AC3E}">
        <p14:creationId xmlns:p14="http://schemas.microsoft.com/office/powerpoint/2010/main" val="329959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748" y="4062390"/>
            <a:ext cx="60218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  <a:p>
            <a:endParaRPr lang="en-US" sz="3200" b="1" dirty="0">
              <a:solidFill>
                <a:schemeClr val="tx2"/>
              </a:solidFill>
            </a:endParaRP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accent1"/>
                </a:solidFill>
              </a:rPr>
              <a:t>Diversification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Qualitative Considerations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2077" y="276545"/>
            <a:ext cx="649947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Canadian Occidental Petroleum Ltd.</a:t>
            </a:r>
          </a:p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Canada (Overall) | United States | Yemen</a:t>
            </a:r>
          </a:p>
        </p:txBody>
      </p:sp>
      <p:sp>
        <p:nvSpPr>
          <p:cNvPr id="5" name="Rectangle 4"/>
          <p:cNvSpPr/>
          <p:nvPr/>
        </p:nvSpPr>
        <p:spPr>
          <a:xfrm>
            <a:off x="542077" y="1712086"/>
            <a:ext cx="973676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Wascana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Energy Inc.</a:t>
            </a:r>
          </a:p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Saskatchewan | Venezuela | Algeria | Northern United States</a:t>
            </a:r>
          </a:p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077" y="3317660"/>
            <a:ext cx="1106803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The Combined Firm</a:t>
            </a:r>
          </a:p>
          <a:p>
            <a:r>
              <a:rPr lang="en-US" sz="4000" b="1" dirty="0">
                <a:solidFill>
                  <a:schemeClr val="accent1"/>
                </a:solidFill>
              </a:rPr>
              <a:t>     </a:t>
            </a:r>
            <a:r>
              <a:rPr lang="en-US" sz="3600" b="1" dirty="0">
                <a:solidFill>
                  <a:schemeClr val="accent1"/>
                </a:solidFill>
              </a:rPr>
              <a:t>Canada | Venezuela | Algeria | United States | Yemen</a:t>
            </a:r>
            <a:endParaRPr lang="en-US" sz="40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07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1177" y="3105834"/>
            <a:ext cx="5749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Recap: Problem and Decision</a:t>
            </a:r>
          </a:p>
        </p:txBody>
      </p:sp>
    </p:spTree>
    <p:extLst>
      <p:ext uri="{BB962C8B-B14F-4D97-AF65-F5344CB8AC3E}">
        <p14:creationId xmlns:p14="http://schemas.microsoft.com/office/powerpoint/2010/main" val="307454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79126" y="3105834"/>
            <a:ext cx="46772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80067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610" y="4972881"/>
            <a:ext cx="715868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Conclusions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accent1"/>
                </a:solidFill>
              </a:rPr>
              <a:t>Issue At Hand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Problem and Decision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610" y="833368"/>
            <a:ext cx="97453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What is a fair per share acquisition price?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73622" y="3172388"/>
            <a:ext cx="84849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Acquirer</a:t>
            </a:r>
          </a:p>
          <a:p>
            <a:r>
              <a:rPr lang="en-US" sz="4000" b="1" dirty="0">
                <a:solidFill>
                  <a:schemeClr val="accent1"/>
                </a:solidFill>
              </a:rPr>
              <a:t>Canadian Occidental Petroleum Ltd. </a:t>
            </a:r>
          </a:p>
          <a:p>
            <a:r>
              <a:rPr lang="en-US" sz="4000" b="1" dirty="0" err="1">
                <a:solidFill>
                  <a:schemeClr val="accent1"/>
                </a:solidFill>
              </a:rPr>
              <a:t>Acquiree</a:t>
            </a:r>
            <a:endParaRPr lang="en-US" sz="4000" b="1" dirty="0">
              <a:solidFill>
                <a:schemeClr val="accent1"/>
              </a:solidFill>
            </a:endParaRPr>
          </a:p>
          <a:p>
            <a:r>
              <a:rPr lang="en-US" sz="4000" b="1" dirty="0" err="1">
                <a:solidFill>
                  <a:schemeClr val="accent1"/>
                </a:solidFill>
              </a:rPr>
              <a:t>Wascana</a:t>
            </a:r>
            <a:r>
              <a:rPr lang="en-US" sz="4000" b="1" dirty="0">
                <a:solidFill>
                  <a:schemeClr val="accent1"/>
                </a:solidFill>
              </a:rPr>
              <a:t> Energy Inc. </a:t>
            </a:r>
          </a:p>
        </p:txBody>
      </p:sp>
    </p:spTree>
    <p:extLst>
      <p:ext uri="{BB962C8B-B14F-4D97-AF65-F5344CB8AC3E}">
        <p14:creationId xmlns:p14="http://schemas.microsoft.com/office/powerpoint/2010/main" val="195217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059" y="5434199"/>
            <a:ext cx="71586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Conclusions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tx2"/>
                </a:solidFill>
              </a:rPr>
              <a:t>Problem and Decision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90076" y="509830"/>
            <a:ext cx="7346306" cy="5601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err="1">
                <a:solidFill>
                  <a:schemeClr val="accent1"/>
                </a:solidFill>
              </a:rPr>
              <a:t>Wascana</a:t>
            </a:r>
            <a:r>
              <a:rPr lang="en-US" sz="6600" b="1" dirty="0">
                <a:solidFill>
                  <a:schemeClr val="accent1"/>
                </a:solidFill>
              </a:rPr>
              <a:t> Energy Inc.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</a:rPr>
              <a:t>Pre-Takeover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</a:rPr>
              <a:t>$13.95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</a:rPr>
              <a:t>Post-Takeover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</a:rPr>
              <a:t>$17.28 </a:t>
            </a:r>
          </a:p>
          <a:p>
            <a:pPr algn="ctr"/>
            <a:endParaRPr lang="en-US" sz="4400" dirty="0">
              <a:solidFill>
                <a:schemeClr val="accent1"/>
              </a:solidFill>
            </a:endParaRPr>
          </a:p>
          <a:p>
            <a:pPr algn="ctr"/>
            <a:r>
              <a:rPr lang="en-US" sz="3600" b="1" dirty="0">
                <a:solidFill>
                  <a:schemeClr val="accent1"/>
                </a:solidFill>
              </a:rPr>
              <a:t>Talisman’s Bid</a:t>
            </a:r>
          </a:p>
          <a:p>
            <a:pPr algn="ctr"/>
            <a:r>
              <a:rPr lang="en-US" sz="3600" b="1" dirty="0">
                <a:solidFill>
                  <a:schemeClr val="accent1"/>
                </a:solidFill>
              </a:rPr>
              <a:t>$18.50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718" y="1100438"/>
            <a:ext cx="715868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Valuation Methods:</a:t>
            </a:r>
          </a:p>
          <a:p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</a:rPr>
              <a:t>Comparables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Method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Discounted Cash Flow</a:t>
            </a: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Considerations: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Value Drivers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Risk Management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Uncertain Resources</a:t>
            </a:r>
          </a:p>
        </p:txBody>
      </p:sp>
    </p:spTree>
    <p:extLst>
      <p:ext uri="{BB962C8B-B14F-4D97-AF65-F5344CB8AC3E}">
        <p14:creationId xmlns:p14="http://schemas.microsoft.com/office/powerpoint/2010/main" val="49018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70592" y="3105834"/>
            <a:ext cx="4850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Background Information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785" y="4267266"/>
            <a:ext cx="72674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Target:       </a:t>
            </a:r>
            <a:r>
              <a:rPr lang="en-US" sz="3200" b="1" dirty="0" err="1">
                <a:solidFill>
                  <a:schemeClr val="tx2"/>
                </a:solidFill>
              </a:rPr>
              <a:t>Wascana</a:t>
            </a:r>
            <a:r>
              <a:rPr lang="en-US" sz="3200" b="1" dirty="0">
                <a:solidFill>
                  <a:schemeClr val="tx2"/>
                </a:solidFill>
              </a:rPr>
              <a:t> Energy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Acquirer:  Canadian Occidental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Value Drivers: Oil and Gas Companies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Benefits of Acquisitions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Background Information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80859052"/>
              </p:ext>
            </p:extLst>
          </p:nvPr>
        </p:nvGraphicFramePr>
        <p:xfrm>
          <a:off x="1702487" y="-64781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454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785" y="4267266"/>
            <a:ext cx="72674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tx2"/>
                </a:solidFill>
              </a:rPr>
              <a:t>Target:       </a:t>
            </a:r>
            <a:r>
              <a:rPr lang="en-US" sz="3200" b="1" dirty="0" err="1">
                <a:solidFill>
                  <a:schemeClr val="tx2"/>
                </a:solidFill>
              </a:rPr>
              <a:t>Wascana</a:t>
            </a:r>
            <a:r>
              <a:rPr lang="en-US" sz="3200" b="1" dirty="0">
                <a:solidFill>
                  <a:schemeClr val="tx2"/>
                </a:solidFill>
              </a:rPr>
              <a:t> Energy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Acquirer:  Canadian Occidental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Value Drivers: Oil and Gas Companies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Background Information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367030" y="321276"/>
            <a:ext cx="1839652" cy="5886150"/>
            <a:chOff x="6409038" y="687860"/>
            <a:chExt cx="1598140" cy="5478227"/>
          </a:xfrm>
        </p:grpSpPr>
        <p:sp>
          <p:nvSpPr>
            <p:cNvPr id="5" name="Flowchart: Off-page Connector 4"/>
            <p:cNvSpPr/>
            <p:nvPr/>
          </p:nvSpPr>
          <p:spPr>
            <a:xfrm>
              <a:off x="6409038" y="2586681"/>
              <a:ext cx="1598140" cy="1598140"/>
            </a:xfrm>
            <a:prstGeom prst="flowChartOffpage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Efficiencies</a:t>
              </a:r>
              <a:endParaRPr lang="en-US" b="1" dirty="0"/>
            </a:p>
          </p:txBody>
        </p:sp>
        <p:sp>
          <p:nvSpPr>
            <p:cNvPr id="7" name="Flowchart: Off-page Connector 6"/>
            <p:cNvSpPr/>
            <p:nvPr/>
          </p:nvSpPr>
          <p:spPr>
            <a:xfrm>
              <a:off x="6409038" y="4567947"/>
              <a:ext cx="1598140" cy="1598140"/>
            </a:xfrm>
            <a:prstGeom prst="flowChartOffpage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/>
                <a:t>Horizon</a:t>
              </a:r>
              <a:endParaRPr lang="en-US" b="1" dirty="0"/>
            </a:p>
          </p:txBody>
        </p:sp>
        <p:sp>
          <p:nvSpPr>
            <p:cNvPr id="8" name="Flowchart: Off-page Connector 7"/>
            <p:cNvSpPr/>
            <p:nvPr/>
          </p:nvSpPr>
          <p:spPr>
            <a:xfrm>
              <a:off x="6409038" y="687860"/>
              <a:ext cx="1598140" cy="1598140"/>
            </a:xfrm>
            <a:prstGeom prst="flowChartOffpage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Value</a:t>
              </a:r>
            </a:p>
            <a:p>
              <a:pPr algn="ctr"/>
              <a:r>
                <a:rPr lang="en-US" sz="3600" b="1" dirty="0"/>
                <a:t>Anchors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0785" y="296948"/>
            <a:ext cx="72674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2P (Proven + Possible) Reserves</a:t>
            </a:r>
          </a:p>
          <a:p>
            <a:r>
              <a:rPr lang="en-US" sz="3600" b="1" dirty="0">
                <a:solidFill>
                  <a:schemeClr val="accent1"/>
                </a:solidFill>
              </a:rPr>
              <a:t>Commodity Quality</a:t>
            </a:r>
          </a:p>
          <a:p>
            <a:endParaRPr lang="en-US" sz="3600" b="1" dirty="0">
              <a:solidFill>
                <a:schemeClr val="accent1"/>
              </a:solidFill>
            </a:endParaRPr>
          </a:p>
          <a:p>
            <a:r>
              <a:rPr lang="en-US" sz="3600" b="1" dirty="0">
                <a:solidFill>
                  <a:schemeClr val="accent1"/>
                </a:solidFill>
              </a:rPr>
              <a:t>Field Netback</a:t>
            </a:r>
          </a:p>
          <a:p>
            <a:r>
              <a:rPr lang="en-US" sz="3600" b="1" dirty="0">
                <a:solidFill>
                  <a:schemeClr val="accent1"/>
                </a:solidFill>
              </a:rPr>
              <a:t>Extraction Technology</a:t>
            </a:r>
          </a:p>
          <a:p>
            <a:endParaRPr lang="en-US" sz="3600" b="1" dirty="0">
              <a:solidFill>
                <a:schemeClr val="accent1"/>
              </a:solidFill>
            </a:endParaRPr>
          </a:p>
          <a:p>
            <a:r>
              <a:rPr lang="en-US" sz="3600" b="1" dirty="0">
                <a:solidFill>
                  <a:schemeClr val="accent1"/>
                </a:solidFill>
              </a:rPr>
              <a:t>Reserve replacement</a:t>
            </a:r>
          </a:p>
        </p:txBody>
      </p:sp>
    </p:spTree>
    <p:extLst>
      <p:ext uri="{BB962C8B-B14F-4D97-AF65-F5344CB8AC3E}">
        <p14:creationId xmlns:p14="http://schemas.microsoft.com/office/powerpoint/2010/main" val="144372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785" y="4267266"/>
            <a:ext cx="72674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tx2"/>
                </a:solidFill>
              </a:rPr>
              <a:t>Target:       </a:t>
            </a:r>
            <a:r>
              <a:rPr lang="en-US" sz="3200" b="1" dirty="0" err="1">
                <a:solidFill>
                  <a:schemeClr val="tx2"/>
                </a:solidFill>
              </a:rPr>
              <a:t>Wascana</a:t>
            </a:r>
            <a:r>
              <a:rPr lang="en-US" sz="3200" b="1" dirty="0">
                <a:solidFill>
                  <a:schemeClr val="tx2"/>
                </a:solidFill>
              </a:rPr>
              <a:t> Energy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Acquirer:  Canadian Occidental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Background Information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785" y="163383"/>
            <a:ext cx="79078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Canadian Occidental Petroleum Ltd.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562" y="996778"/>
            <a:ext cx="73893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Global Energy and Chemicals</a:t>
            </a:r>
          </a:p>
          <a:p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93" y="1957096"/>
            <a:ext cx="4346825" cy="7925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92346" y="968085"/>
            <a:ext cx="64535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Production per Day</a:t>
            </a:r>
          </a:p>
          <a:p>
            <a:pPr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137,600 Barrels</a:t>
            </a:r>
          </a:p>
          <a:p>
            <a:pPr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244 Million Cubic Feet Gas</a:t>
            </a:r>
          </a:p>
          <a:p>
            <a:pPr algn="r"/>
            <a:r>
              <a:rPr lang="en-US" sz="2800" b="1" dirty="0">
                <a:solidFill>
                  <a:schemeClr val="accent1"/>
                </a:solidFill>
              </a:rPr>
              <a:t>162,000 Barrels of Oil Equivalent in Total</a:t>
            </a:r>
          </a:p>
          <a:p>
            <a:pPr algn="r"/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Reserves</a:t>
            </a:r>
          </a:p>
          <a:p>
            <a:pPr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518 mm bbl. </a:t>
            </a:r>
          </a:p>
          <a:p>
            <a:pPr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824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bcf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r"/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Undeveloped “Risked” Land</a:t>
            </a:r>
          </a:p>
          <a:p>
            <a:pPr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8.6 Million Acres</a:t>
            </a:r>
          </a:p>
        </p:txBody>
      </p:sp>
    </p:spTree>
    <p:extLst>
      <p:ext uri="{BB962C8B-B14F-4D97-AF65-F5344CB8AC3E}">
        <p14:creationId xmlns:p14="http://schemas.microsoft.com/office/powerpoint/2010/main" val="384724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785" y="4267266"/>
            <a:ext cx="72674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  <a:p>
            <a:endParaRPr lang="en-US" sz="3200" b="1" dirty="0">
              <a:solidFill>
                <a:schemeClr val="tx2"/>
              </a:solidFill>
            </a:endParaRP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accent1"/>
                </a:solidFill>
              </a:rPr>
              <a:t>Target:       </a:t>
            </a:r>
            <a:r>
              <a:rPr lang="en-US" sz="3200" b="1" dirty="0" err="1">
                <a:solidFill>
                  <a:schemeClr val="accent1"/>
                </a:solidFill>
              </a:rPr>
              <a:t>Wascana</a:t>
            </a:r>
            <a:r>
              <a:rPr lang="en-US" sz="3200" b="1" dirty="0">
                <a:solidFill>
                  <a:schemeClr val="accent1"/>
                </a:solidFill>
              </a:rPr>
              <a:t> Energy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Background Information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785" y="163383"/>
            <a:ext cx="464069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chemeClr val="accent1"/>
                </a:solidFill>
              </a:rPr>
              <a:t>Wascana</a:t>
            </a:r>
            <a:r>
              <a:rPr lang="en-US" sz="4000" b="1" dirty="0">
                <a:solidFill>
                  <a:schemeClr val="accent1"/>
                </a:solidFill>
              </a:rPr>
              <a:t> Energy Inc. </a:t>
            </a:r>
          </a:p>
          <a:p>
            <a:r>
              <a:rPr lang="en-US" sz="40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2832" y="968085"/>
            <a:ext cx="67830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Production per Day</a:t>
            </a:r>
          </a:p>
          <a:p>
            <a:pPr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51,400 Barrels</a:t>
            </a:r>
          </a:p>
          <a:p>
            <a:pPr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200 Million Cubic Feet Gas</a:t>
            </a:r>
          </a:p>
          <a:p>
            <a:pPr algn="r"/>
            <a:r>
              <a:rPr lang="en-US" sz="2800" b="1" dirty="0">
                <a:solidFill>
                  <a:schemeClr val="accent1"/>
                </a:solidFill>
              </a:rPr>
              <a:t>71,400 Barrels of Oil Equivalent in Total</a:t>
            </a:r>
          </a:p>
          <a:p>
            <a:pPr algn="r"/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Reserves</a:t>
            </a:r>
          </a:p>
          <a:p>
            <a:pPr algn="r"/>
            <a:r>
              <a:rPr lang="en-US" sz="2800" b="1" dirty="0">
                <a:solidFill>
                  <a:schemeClr val="accent1"/>
                </a:solidFill>
              </a:rPr>
              <a:t>71 Million Barrels of Oil Equivalent in Total  </a:t>
            </a:r>
          </a:p>
          <a:p>
            <a:pPr algn="r"/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Undeveloped “Risked” Land</a:t>
            </a:r>
          </a:p>
          <a:p>
            <a:pPr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2.5 Million Acres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562" y="996778"/>
            <a:ext cx="73893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North American Oil and Gas</a:t>
            </a:r>
          </a:p>
          <a:p>
            <a:endParaRPr lang="en-US" sz="3200" b="1" dirty="0">
              <a:solidFill>
                <a:schemeClr val="accent1"/>
              </a:solidFill>
            </a:endParaRPr>
          </a:p>
          <a:p>
            <a:r>
              <a:rPr lang="en-US" sz="3200" b="1" dirty="0">
                <a:solidFill>
                  <a:schemeClr val="accent1"/>
                </a:solidFill>
              </a:rPr>
              <a:t>Saskatchewan Based</a:t>
            </a:r>
          </a:p>
          <a:p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63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FF1E0"/>
      </a:lt1>
      <a:dk2>
        <a:srgbClr val="CEC6B9"/>
      </a:dk2>
      <a:lt2>
        <a:srgbClr val="FFF1E0"/>
      </a:lt2>
      <a:accent1>
        <a:srgbClr val="2E6E9E"/>
      </a:accent1>
      <a:accent2>
        <a:srgbClr val="275E86"/>
      </a:accent2>
      <a:accent3>
        <a:srgbClr val="09A25C"/>
      </a:accent3>
      <a:accent4>
        <a:srgbClr val="A1DBB2"/>
      </a:accent4>
      <a:accent5>
        <a:srgbClr val="CC0033"/>
      </a:accent5>
      <a:accent6>
        <a:srgbClr val="70AD47"/>
      </a:accent6>
      <a:hlink>
        <a:srgbClr val="9E2F50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715</Words>
  <Application>Microsoft Office PowerPoint</Application>
  <PresentationFormat>Custom</PresentationFormat>
  <Paragraphs>344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 Fights</dc:creator>
  <cp:lastModifiedBy>default</cp:lastModifiedBy>
  <cp:revision>85</cp:revision>
  <dcterms:created xsi:type="dcterms:W3CDTF">2016-03-27T21:07:14Z</dcterms:created>
  <dcterms:modified xsi:type="dcterms:W3CDTF">2016-04-02T19:38:26Z</dcterms:modified>
</cp:coreProperties>
</file>