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2" r:id="rId1"/>
  </p:sldMasterIdLst>
  <p:sldIdLst>
    <p:sldId id="272" r:id="rId2"/>
    <p:sldId id="270" r:id="rId3"/>
    <p:sldId id="257" r:id="rId4"/>
    <p:sldId id="258" r:id="rId5"/>
    <p:sldId id="259" r:id="rId6"/>
    <p:sldId id="260" r:id="rId7"/>
    <p:sldId id="262" r:id="rId8"/>
    <p:sldId id="263" r:id="rId9"/>
    <p:sldId id="264" r:id="rId10"/>
    <p:sldId id="265" r:id="rId11"/>
    <p:sldId id="271" r:id="rId12"/>
    <p:sldId id="273" r:id="rId1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5C750-A7FD-432A-BD13-088FCFE01EB3}" v="7" dt="2022-04-21T09:01:51.062"/>
    <p1510:client id="{DB1880F3-4317-4A9C-B811-E2D247ABC107}" v="1496" dt="2022-04-21T08:33:57.1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IN" smtClean="0"/>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129559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9209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83240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4992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92329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10274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1749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39187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8318300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4473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52632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1866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4/22/2022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176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900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403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85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78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4/22/2022</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71390245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01D06C-9075-4817-88C8-C0F36BB4A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996" y="1143223"/>
            <a:ext cx="5488008" cy="4571554"/>
          </a:xfrm>
          <a:prstGeom prst="rect">
            <a:avLst/>
          </a:prstGeom>
        </p:spPr>
      </p:pic>
    </p:spTree>
    <p:extLst>
      <p:ext uri="{BB962C8B-B14F-4D97-AF65-F5344CB8AC3E}">
        <p14:creationId xmlns:p14="http://schemas.microsoft.com/office/powerpoint/2010/main" val="161074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5999" y="528827"/>
            <a:ext cx="5852159" cy="580034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739" y="428066"/>
            <a:ext cx="2795332" cy="690574"/>
          </a:xfrm>
          <a:prstGeom prst="rect">
            <a:avLst/>
          </a:prstGeom>
        </p:spPr>
        <p:txBody>
          <a:bodyPr vert="horz" wrap="square" lIns="0" tIns="13335" rIns="0" bIns="0" rtlCol="0" anchor="t">
            <a:spAutoFit/>
          </a:bodyPr>
          <a:lstStyle/>
          <a:p>
            <a:pPr marL="12700">
              <a:spcBef>
                <a:spcPts val="105"/>
              </a:spcBef>
            </a:pPr>
            <a:r>
              <a:rPr lang="en-US" sz="4400" b="1" spc="-5" dirty="0">
                <a:solidFill>
                  <a:srgbClr val="001F5F"/>
                </a:solidFill>
                <a:latin typeface="Liberation Sans Narrow"/>
                <a:cs typeface="Liberation Sans Narrow"/>
              </a:rPr>
              <a:t>Solution</a:t>
            </a:r>
            <a:r>
              <a:rPr lang="en-US" sz="4400" b="1" spc="-110" dirty="0">
                <a:solidFill>
                  <a:srgbClr val="001F5F"/>
                </a:solidFill>
                <a:latin typeface="Liberation Sans Narrow"/>
                <a:cs typeface="Liberation Sans Narrow"/>
              </a:rPr>
              <a:t> </a:t>
            </a:r>
            <a:r>
              <a:rPr sz="4400" b="1" dirty="0">
                <a:solidFill>
                  <a:srgbClr val="001F5F"/>
                </a:solidFill>
                <a:latin typeface="Liberation Sans Narrow"/>
                <a:cs typeface="Liberation Sans Narrow"/>
              </a:rPr>
              <a:t>:</a:t>
            </a:r>
            <a:endParaRPr sz="4400" dirty="0">
              <a:latin typeface="Liberation Sans Narrow"/>
              <a:cs typeface="Liberation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C506-ECFE-093B-61AC-1E13F11E1FD2}"/>
              </a:ext>
            </a:extLst>
          </p:cNvPr>
          <p:cNvSpPr>
            <a:spLocks noGrp="1"/>
          </p:cNvSpPr>
          <p:nvPr>
            <p:ph type="title"/>
          </p:nvPr>
        </p:nvSpPr>
        <p:spPr>
          <a:xfrm>
            <a:off x="416731" y="318487"/>
            <a:ext cx="8477075" cy="830997"/>
          </a:xfrm>
        </p:spPr>
        <p:txBody>
          <a:bodyPr wrap="square" lIns="0" tIns="0" rIns="0" bIns="0" anchor="t">
            <a:spAutoFit/>
          </a:bodyPr>
          <a:lstStyle/>
          <a:p>
            <a:pPr algn="ctr"/>
            <a:r>
              <a:rPr lang="en-US" sz="5400" dirty="0">
                <a:latin typeface="Franklin Gothic Medium"/>
              </a:rPr>
              <a:t>Working-</a:t>
            </a:r>
            <a:endParaRPr lang="en-US" sz="5400" dirty="0"/>
          </a:p>
        </p:txBody>
      </p:sp>
      <p:sp>
        <p:nvSpPr>
          <p:cNvPr id="3" name="TextBox 2">
            <a:extLst>
              <a:ext uri="{FF2B5EF4-FFF2-40B4-BE49-F238E27FC236}">
                <a16:creationId xmlns:a16="http://schemas.microsoft.com/office/drawing/2014/main" id="{D4C6E229-1D86-8B6E-F1AB-0F7E725D994E}"/>
              </a:ext>
            </a:extLst>
          </p:cNvPr>
          <p:cNvSpPr txBox="1"/>
          <p:nvPr/>
        </p:nvSpPr>
        <p:spPr>
          <a:xfrm>
            <a:off x="523023" y="2168587"/>
            <a:ext cx="809795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Franklin Gothic Medium"/>
                <a:cs typeface="Calibri"/>
              </a:rPr>
              <a:t>When  the camera and the sound sensor detects an approaching emergency vehicle it will inform the other traffic lights and turn that way's line to green or reduce  their wait time . The same will be done as the vehicle approaches the next traffic light . </a:t>
            </a:r>
            <a:endParaRPr lang="en-US" sz="2400" dirty="0">
              <a:cs typeface="Calibri"/>
            </a:endParaRPr>
          </a:p>
        </p:txBody>
      </p:sp>
    </p:spTree>
    <p:extLst>
      <p:ext uri="{BB962C8B-B14F-4D97-AF65-F5344CB8AC3E}">
        <p14:creationId xmlns:p14="http://schemas.microsoft.com/office/powerpoint/2010/main" val="239969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E0B1-2C44-415A-803A-28337B01A289}"/>
              </a:ext>
            </a:extLst>
          </p:cNvPr>
          <p:cNvSpPr>
            <a:spLocks noGrp="1"/>
          </p:cNvSpPr>
          <p:nvPr>
            <p:ph type="title"/>
          </p:nvPr>
        </p:nvSpPr>
        <p:spPr/>
        <p:txBody>
          <a:bodyPr>
            <a:normAutofit/>
          </a:bodyPr>
          <a:lstStyle/>
          <a:p>
            <a:r>
              <a:rPr lang="en-US" sz="7200" b="1" dirty="0">
                <a:latin typeface="Arial Rounded MT Bold" panose="020F0704030504030204" pitchFamily="34" charset="0"/>
              </a:rPr>
              <a:t>Team Members:-</a:t>
            </a:r>
            <a:endParaRPr lang="en-IN" sz="7200" b="1" dirty="0">
              <a:latin typeface="Arial Rounded MT Bold" panose="020F0704030504030204" pitchFamily="34" charset="0"/>
            </a:endParaRPr>
          </a:p>
        </p:txBody>
      </p:sp>
      <p:pic>
        <p:nvPicPr>
          <p:cNvPr id="4" name="Picture 3">
            <a:extLst>
              <a:ext uri="{FF2B5EF4-FFF2-40B4-BE49-F238E27FC236}">
                <a16:creationId xmlns:a16="http://schemas.microsoft.com/office/drawing/2014/main" id="{DC06C0F7-0F0E-436A-A3FB-A70E11EA9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133" y="2209800"/>
            <a:ext cx="1828800" cy="1828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6" name="Picture 5">
            <a:extLst>
              <a:ext uri="{FF2B5EF4-FFF2-40B4-BE49-F238E27FC236}">
                <a16:creationId xmlns:a16="http://schemas.microsoft.com/office/drawing/2014/main" id="{F522ADEC-0B94-493F-945F-616CF13C3B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1422" y="2209800"/>
            <a:ext cx="1566088" cy="189031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TextBox 6">
            <a:extLst>
              <a:ext uri="{FF2B5EF4-FFF2-40B4-BE49-F238E27FC236}">
                <a16:creationId xmlns:a16="http://schemas.microsoft.com/office/drawing/2014/main" id="{4F87EF44-E305-41D4-8A00-8200FB1509CA}"/>
              </a:ext>
            </a:extLst>
          </p:cNvPr>
          <p:cNvSpPr txBox="1"/>
          <p:nvPr/>
        </p:nvSpPr>
        <p:spPr>
          <a:xfrm>
            <a:off x="982133" y="4724400"/>
            <a:ext cx="1828799" cy="369332"/>
          </a:xfrm>
          <a:prstGeom prst="rect">
            <a:avLst/>
          </a:prstGeom>
          <a:noFill/>
        </p:spPr>
        <p:txBody>
          <a:bodyPr wrap="square" rtlCol="0">
            <a:spAutoFit/>
          </a:bodyPr>
          <a:lstStyle/>
          <a:p>
            <a:r>
              <a:rPr lang="en-US" dirty="0">
                <a:latin typeface="Bauhaus 93" panose="04030905020B02020C02" pitchFamily="82" charset="0"/>
              </a:rPr>
              <a:t>Aadish Parashar</a:t>
            </a:r>
            <a:endParaRPr lang="en-IN" dirty="0">
              <a:latin typeface="Bauhaus 93" panose="04030905020B02020C02" pitchFamily="82" charset="0"/>
            </a:endParaRPr>
          </a:p>
        </p:txBody>
      </p:sp>
      <p:pic>
        <p:nvPicPr>
          <p:cNvPr id="16" name="Picture 15">
            <a:extLst>
              <a:ext uri="{FF2B5EF4-FFF2-40B4-BE49-F238E27FC236}">
                <a16:creationId xmlns:a16="http://schemas.microsoft.com/office/drawing/2014/main" id="{C50520D2-F73D-4733-8C7D-9BB93273B5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6022" y="2209800"/>
            <a:ext cx="1363133" cy="206792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8" name="Arc 17">
            <a:extLst>
              <a:ext uri="{FF2B5EF4-FFF2-40B4-BE49-F238E27FC236}">
                <a16:creationId xmlns:a16="http://schemas.microsoft.com/office/drawing/2014/main" id="{65EF4847-7518-41F1-A9CD-515581239BD4}"/>
              </a:ext>
            </a:extLst>
          </p:cNvPr>
          <p:cNvSpPr/>
          <p:nvPr/>
        </p:nvSpPr>
        <p:spPr>
          <a:xfrm>
            <a:off x="3840481" y="4637033"/>
            <a:ext cx="1566088" cy="34823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C91A52D7-64D2-4B21-B758-D9A42671C546}"/>
              </a:ext>
            </a:extLst>
          </p:cNvPr>
          <p:cNvSpPr txBox="1"/>
          <p:nvPr/>
        </p:nvSpPr>
        <p:spPr>
          <a:xfrm>
            <a:off x="3835661" y="4724400"/>
            <a:ext cx="1828799" cy="369332"/>
          </a:xfrm>
          <a:prstGeom prst="rect">
            <a:avLst/>
          </a:prstGeom>
          <a:noFill/>
        </p:spPr>
        <p:txBody>
          <a:bodyPr wrap="square" rtlCol="0">
            <a:spAutoFit/>
          </a:bodyPr>
          <a:lstStyle/>
          <a:p>
            <a:r>
              <a:rPr lang="en-US" dirty="0" err="1">
                <a:latin typeface="Bauhaus 93" panose="04030905020B02020C02" pitchFamily="82" charset="0"/>
              </a:rPr>
              <a:t>Tanush</a:t>
            </a:r>
            <a:r>
              <a:rPr lang="en-US" dirty="0">
                <a:latin typeface="Bauhaus 93" panose="04030905020B02020C02" pitchFamily="82" charset="0"/>
              </a:rPr>
              <a:t> Dev</a:t>
            </a:r>
            <a:endParaRPr lang="en-IN" dirty="0">
              <a:latin typeface="Bauhaus 93" panose="04030905020B02020C02" pitchFamily="82" charset="0"/>
            </a:endParaRPr>
          </a:p>
        </p:txBody>
      </p:sp>
      <p:sp>
        <p:nvSpPr>
          <p:cNvPr id="21" name="TextBox 20">
            <a:extLst>
              <a:ext uri="{FF2B5EF4-FFF2-40B4-BE49-F238E27FC236}">
                <a16:creationId xmlns:a16="http://schemas.microsoft.com/office/drawing/2014/main" id="{11C17421-6235-4B1F-827A-BA50DF7FFFB7}"/>
              </a:ext>
            </a:extLst>
          </p:cNvPr>
          <p:cNvSpPr txBox="1"/>
          <p:nvPr/>
        </p:nvSpPr>
        <p:spPr>
          <a:xfrm>
            <a:off x="6333070" y="4724400"/>
            <a:ext cx="1828797" cy="369332"/>
          </a:xfrm>
          <a:prstGeom prst="rect">
            <a:avLst/>
          </a:prstGeom>
          <a:noFill/>
        </p:spPr>
        <p:txBody>
          <a:bodyPr wrap="square" rtlCol="0">
            <a:spAutoFit/>
          </a:bodyPr>
          <a:lstStyle/>
          <a:p>
            <a:r>
              <a:rPr lang="en-US" dirty="0" err="1">
                <a:latin typeface="Bauhaus 93" panose="04030905020B02020C02" pitchFamily="82" charset="0"/>
              </a:rPr>
              <a:t>Shouzaf</a:t>
            </a:r>
            <a:r>
              <a:rPr lang="en-US" dirty="0">
                <a:latin typeface="Bauhaus 93" panose="04030905020B02020C02" pitchFamily="82" charset="0"/>
              </a:rPr>
              <a:t> Zafar</a:t>
            </a:r>
            <a:endParaRPr lang="en-IN" dirty="0">
              <a:latin typeface="Bauhaus 93" panose="04030905020B02020C02" pitchFamily="82" charset="0"/>
            </a:endParaRPr>
          </a:p>
        </p:txBody>
      </p:sp>
    </p:spTree>
    <p:extLst>
      <p:ext uri="{BB962C8B-B14F-4D97-AF65-F5344CB8AC3E}">
        <p14:creationId xmlns:p14="http://schemas.microsoft.com/office/powerpoint/2010/main" val="235794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983A1-BFFB-3FAD-3CFD-681A5F6C56BF}"/>
              </a:ext>
            </a:extLst>
          </p:cNvPr>
          <p:cNvSpPr txBox="1"/>
          <p:nvPr/>
        </p:nvSpPr>
        <p:spPr>
          <a:xfrm>
            <a:off x="960207" y="346757"/>
            <a:ext cx="7118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i="1" dirty="0">
                <a:latin typeface="Franklin Gothic Medium"/>
                <a:cs typeface="Calibri"/>
              </a:rPr>
              <a:t>Idea/Approach Details</a:t>
            </a:r>
            <a:endParaRPr lang="en-US" sz="4000" dirty="0"/>
          </a:p>
        </p:txBody>
      </p:sp>
      <p:sp>
        <p:nvSpPr>
          <p:cNvPr id="3" name="Subtitle 2">
            <a:extLst>
              <a:ext uri="{FF2B5EF4-FFF2-40B4-BE49-F238E27FC236}">
                <a16:creationId xmlns:a16="http://schemas.microsoft.com/office/drawing/2014/main" id="{3663CABA-B974-2490-CC02-AD2552672FAA}"/>
              </a:ext>
            </a:extLst>
          </p:cNvPr>
          <p:cNvSpPr>
            <a:spLocks noGrp="1"/>
          </p:cNvSpPr>
          <p:nvPr/>
        </p:nvSpPr>
        <p:spPr>
          <a:xfrm>
            <a:off x="291101" y="2745857"/>
            <a:ext cx="8553236" cy="1364661"/>
          </a:xfrm>
          <a:prstGeom prst="rect">
            <a:avLst/>
          </a:prstGeom>
        </p:spPr>
        <p:txBody>
          <a:bodyPr vert="horz" lIns="91440" tIns="45720" rIns="91440" bIns="45720" rtlCol="0" anchor="t">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latin typeface="Franklin Gothic Medium"/>
              <a:cs typeface="Calibri" panose="020F0502020204030204"/>
            </a:endParaRPr>
          </a:p>
          <a:p>
            <a:pPr algn="l"/>
            <a:r>
              <a:rPr lang="en-US" dirty="0">
                <a:latin typeface="Franklin Gothic Medium"/>
                <a:cs typeface="Calibri" panose="020F0502020204030204"/>
              </a:rPr>
              <a:t>Problem Statement- Giving priority to emergency vehicle's at traffic lights.</a:t>
            </a:r>
          </a:p>
          <a:p>
            <a:pPr algn="l"/>
            <a:r>
              <a:rPr lang="en-US" dirty="0">
                <a:latin typeface="Franklin Gothic Medium"/>
                <a:cs typeface="Calibri" panose="020F0502020204030204"/>
              </a:rPr>
              <a:t>Team Name- Morse Coders                                         </a:t>
            </a:r>
          </a:p>
          <a:p>
            <a:pPr algn="l"/>
            <a:r>
              <a:rPr lang="en-US" dirty="0">
                <a:latin typeface="Franklin Gothic Medium"/>
                <a:cs typeface="Calibri" panose="020F0502020204030204"/>
              </a:rPr>
              <a:t>Team Leader Name- Aadish Parashar</a:t>
            </a:r>
            <a:endParaRPr lang="en-US" dirty="0"/>
          </a:p>
        </p:txBody>
      </p:sp>
    </p:spTree>
    <p:extLst>
      <p:ext uri="{BB962C8B-B14F-4D97-AF65-F5344CB8AC3E}">
        <p14:creationId xmlns:p14="http://schemas.microsoft.com/office/powerpoint/2010/main" val="77793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5635" y="283463"/>
            <a:ext cx="8705088" cy="3909060"/>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A9E396FD-AA29-D649-27FC-6117ABF2FA81}"/>
              </a:ext>
            </a:extLst>
          </p:cNvPr>
          <p:cNvSpPr txBox="1"/>
          <p:nvPr/>
        </p:nvSpPr>
        <p:spPr>
          <a:xfrm>
            <a:off x="425178" y="4481272"/>
            <a:ext cx="811574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Franklin Gothic Medium"/>
                <a:cs typeface="Calibri"/>
              </a:rPr>
              <a:t>Intelligent Traffic Signal for Prioritized Vehicles using Object Detection</a:t>
            </a:r>
            <a:endParaRPr lang="en-US" sz="4000"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1066800"/>
            <a:ext cx="8534400" cy="5219700"/>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7B14747E-7EB6-467E-899E-2768E79749E1}"/>
              </a:ext>
            </a:extLst>
          </p:cNvPr>
          <p:cNvSpPr txBox="1"/>
          <p:nvPr/>
        </p:nvSpPr>
        <p:spPr>
          <a:xfrm>
            <a:off x="914400" y="152400"/>
            <a:ext cx="7391400" cy="584775"/>
          </a:xfrm>
          <a:prstGeom prst="rect">
            <a:avLst/>
          </a:prstGeom>
          <a:noFill/>
        </p:spPr>
        <p:txBody>
          <a:bodyPr wrap="square" rtlCol="0">
            <a:spAutoFit/>
          </a:bodyPr>
          <a:lstStyle/>
          <a:p>
            <a:pPr algn="ctr"/>
            <a:r>
              <a:rPr lang="en-US" sz="3200" dirty="0">
                <a:latin typeface="Franklin Gothic Heavy" panose="020B0903020102020204" pitchFamily="34" charset="0"/>
              </a:rPr>
              <a:t>Generic Intersection design:-</a:t>
            </a:r>
            <a:endParaRPr lang="en-IN" sz="3200" dirty="0">
              <a:latin typeface="Franklin Gothic Heavy" panose="020B0903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9740" y="1467463"/>
            <a:ext cx="7981315" cy="3227705"/>
          </a:xfrm>
          <a:prstGeom prst="rect">
            <a:avLst/>
          </a:prstGeom>
        </p:spPr>
        <p:txBody>
          <a:bodyPr vert="horz" wrap="square" lIns="0" tIns="226695" rIns="0" bIns="0" rtlCol="0">
            <a:spAutoFit/>
          </a:bodyPr>
          <a:lstStyle/>
          <a:p>
            <a:pPr marL="469900" indent="-457200">
              <a:lnSpc>
                <a:spcPct val="100000"/>
              </a:lnSpc>
              <a:spcBef>
                <a:spcPts val="1785"/>
              </a:spcBef>
              <a:buFont typeface="Wingdings"/>
              <a:buChar char=""/>
              <a:tabLst>
                <a:tab pos="469265" algn="l"/>
                <a:tab pos="469900" algn="l"/>
              </a:tabLst>
            </a:pPr>
            <a:r>
              <a:rPr sz="2800" spc="-5" dirty="0">
                <a:latin typeface="Liberation Sans Narrow"/>
                <a:cs typeface="Liberation Sans Narrow"/>
              </a:rPr>
              <a:t>Present system is </a:t>
            </a:r>
            <a:r>
              <a:rPr sz="2800" spc="-10" dirty="0">
                <a:latin typeface="Liberation Sans Narrow"/>
                <a:cs typeface="Liberation Sans Narrow"/>
              </a:rPr>
              <a:t>completely static</a:t>
            </a:r>
            <a:r>
              <a:rPr sz="2800" spc="45" dirty="0">
                <a:latin typeface="Liberation Sans Narrow"/>
                <a:cs typeface="Liberation Sans Narrow"/>
              </a:rPr>
              <a:t> </a:t>
            </a:r>
            <a:r>
              <a:rPr sz="2800" spc="-10" dirty="0">
                <a:latin typeface="Liberation Sans Narrow"/>
                <a:cs typeface="Liberation Sans Narrow"/>
              </a:rPr>
              <a:t>case.</a:t>
            </a:r>
            <a:endParaRPr sz="2800" dirty="0">
              <a:latin typeface="Liberation Sans Narrow"/>
              <a:cs typeface="Liberation Sans Narrow"/>
            </a:endParaRPr>
          </a:p>
          <a:p>
            <a:pPr marL="469900" marR="5080" indent="-457200">
              <a:lnSpc>
                <a:spcPct val="150000"/>
              </a:lnSpc>
              <a:spcBef>
                <a:spcPts val="5"/>
              </a:spcBef>
              <a:buFont typeface="Wingdings"/>
              <a:buChar char=""/>
              <a:tabLst>
                <a:tab pos="469265" algn="l"/>
                <a:tab pos="469900" algn="l"/>
              </a:tabLst>
            </a:pPr>
            <a:r>
              <a:rPr sz="2800" spc="-5" dirty="0">
                <a:latin typeface="Liberation Sans Narrow"/>
                <a:cs typeface="Liberation Sans Narrow"/>
              </a:rPr>
              <a:t>vehicles </a:t>
            </a:r>
            <a:r>
              <a:rPr sz="2800" spc="-10" dirty="0">
                <a:latin typeface="Liberation Sans Narrow"/>
                <a:cs typeface="Liberation Sans Narrow"/>
              </a:rPr>
              <a:t>must </a:t>
            </a:r>
            <a:r>
              <a:rPr sz="2800" spc="-5" dirty="0">
                <a:latin typeface="Liberation Sans Narrow"/>
                <a:cs typeface="Liberation Sans Narrow"/>
              </a:rPr>
              <a:t>wait at the </a:t>
            </a:r>
            <a:r>
              <a:rPr sz="2800" spc="-10" dirty="0">
                <a:latin typeface="Liberation Sans Narrow"/>
                <a:cs typeface="Liberation Sans Narrow"/>
              </a:rPr>
              <a:t>intersection </a:t>
            </a:r>
            <a:r>
              <a:rPr sz="2800" spc="-5" dirty="0">
                <a:latin typeface="Liberation Sans Narrow"/>
                <a:cs typeface="Liberation Sans Narrow"/>
              </a:rPr>
              <a:t>for a </a:t>
            </a:r>
            <a:r>
              <a:rPr sz="2800" spc="-10" dirty="0">
                <a:latin typeface="Liberation Sans Narrow"/>
                <a:cs typeface="Liberation Sans Narrow"/>
              </a:rPr>
              <a:t>predefined time  until microcontroller </a:t>
            </a:r>
            <a:r>
              <a:rPr sz="2800" spc="-5" dirty="0">
                <a:latin typeface="Liberation Sans Narrow"/>
                <a:cs typeface="Liberation Sans Narrow"/>
              </a:rPr>
              <a:t>switches </a:t>
            </a:r>
            <a:r>
              <a:rPr sz="2800" spc="-10" dirty="0">
                <a:latin typeface="Liberation Sans Narrow"/>
                <a:cs typeface="Liberation Sans Narrow"/>
              </a:rPr>
              <a:t>green light </a:t>
            </a:r>
            <a:r>
              <a:rPr sz="2800" spc="-5" dirty="0">
                <a:latin typeface="Liberation Sans Narrow"/>
                <a:cs typeface="Liberation Sans Narrow"/>
              </a:rPr>
              <a:t>for that</a:t>
            </a:r>
            <a:r>
              <a:rPr sz="2800" spc="110" dirty="0">
                <a:latin typeface="Liberation Sans Narrow"/>
                <a:cs typeface="Liberation Sans Narrow"/>
              </a:rPr>
              <a:t> </a:t>
            </a:r>
            <a:r>
              <a:rPr sz="2800" spc="-10" dirty="0">
                <a:latin typeface="Liberation Sans Narrow"/>
                <a:cs typeface="Liberation Sans Narrow"/>
              </a:rPr>
              <a:t>lane.</a:t>
            </a:r>
            <a:endParaRPr sz="2800" dirty="0">
              <a:latin typeface="Liberation Sans Narrow"/>
              <a:cs typeface="Liberation Sans Narrow"/>
            </a:endParaRPr>
          </a:p>
          <a:p>
            <a:pPr marL="469900" indent="-457200">
              <a:lnSpc>
                <a:spcPct val="100000"/>
              </a:lnSpc>
              <a:spcBef>
                <a:spcPts val="1680"/>
              </a:spcBef>
              <a:buFont typeface="Wingdings"/>
              <a:buChar char=""/>
              <a:tabLst>
                <a:tab pos="469265" algn="l"/>
                <a:tab pos="469900" algn="l"/>
              </a:tabLst>
            </a:pPr>
            <a:r>
              <a:rPr sz="2800" spc="-5" dirty="0">
                <a:latin typeface="Liberation Sans Narrow"/>
                <a:cs typeface="Liberation Sans Narrow"/>
              </a:rPr>
              <a:t>Exists no process of</a:t>
            </a:r>
            <a:r>
              <a:rPr sz="2800" spc="25" dirty="0">
                <a:latin typeface="Liberation Sans Narrow"/>
                <a:cs typeface="Liberation Sans Narrow"/>
              </a:rPr>
              <a:t> </a:t>
            </a:r>
            <a:r>
              <a:rPr sz="2800" spc="-10" dirty="0">
                <a:latin typeface="Liberation Sans Narrow"/>
                <a:cs typeface="Liberation Sans Narrow"/>
              </a:rPr>
              <a:t>preemption.</a:t>
            </a:r>
            <a:endParaRPr sz="2800" dirty="0">
              <a:latin typeface="Liberation Sans Narrow"/>
              <a:cs typeface="Liberation Sans Narrow"/>
            </a:endParaRPr>
          </a:p>
          <a:p>
            <a:pPr marL="469900" indent="-457200">
              <a:lnSpc>
                <a:spcPct val="100000"/>
              </a:lnSpc>
              <a:spcBef>
                <a:spcPts val="1680"/>
              </a:spcBef>
              <a:buFont typeface="Wingdings"/>
              <a:buChar char=""/>
              <a:tabLst>
                <a:tab pos="469265" algn="l"/>
                <a:tab pos="469900" algn="l"/>
              </a:tabLst>
            </a:pPr>
            <a:r>
              <a:rPr sz="2800" spc="-5" dirty="0">
                <a:latin typeface="Liberation Sans Narrow"/>
                <a:cs typeface="Liberation Sans Narrow"/>
              </a:rPr>
              <a:t>No </a:t>
            </a:r>
            <a:r>
              <a:rPr sz="2800" spc="-10" dirty="0">
                <a:latin typeface="Liberation Sans Narrow"/>
                <a:cs typeface="Liberation Sans Narrow"/>
              </a:rPr>
              <a:t>green light </a:t>
            </a:r>
            <a:r>
              <a:rPr sz="2800" spc="-5" dirty="0">
                <a:latin typeface="Liberation Sans Narrow"/>
                <a:cs typeface="Liberation Sans Narrow"/>
              </a:rPr>
              <a:t>service for priority </a:t>
            </a:r>
            <a:r>
              <a:rPr sz="2800" spc="-10" dirty="0">
                <a:latin typeface="Liberation Sans Narrow"/>
                <a:cs typeface="Liberation Sans Narrow"/>
              </a:rPr>
              <a:t>based</a:t>
            </a:r>
            <a:r>
              <a:rPr sz="2800" spc="45" dirty="0">
                <a:latin typeface="Liberation Sans Narrow"/>
                <a:cs typeface="Liberation Sans Narrow"/>
              </a:rPr>
              <a:t> </a:t>
            </a:r>
            <a:r>
              <a:rPr sz="2800" spc="-10" dirty="0">
                <a:latin typeface="Liberation Sans Narrow"/>
                <a:cs typeface="Liberation Sans Narrow"/>
              </a:rPr>
              <a:t>vehicles.</a:t>
            </a:r>
            <a:endParaRPr sz="2800" dirty="0">
              <a:latin typeface="Liberation Sans Narrow"/>
              <a:cs typeface="Liberation Sans Narrow"/>
            </a:endParaRPr>
          </a:p>
        </p:txBody>
      </p:sp>
      <p:sp>
        <p:nvSpPr>
          <p:cNvPr id="10" name="TextBox 9">
            <a:extLst>
              <a:ext uri="{FF2B5EF4-FFF2-40B4-BE49-F238E27FC236}">
                <a16:creationId xmlns:a16="http://schemas.microsoft.com/office/drawing/2014/main" id="{63019C19-88EE-4760-A1BC-DE9203E6F186}"/>
              </a:ext>
            </a:extLst>
          </p:cNvPr>
          <p:cNvSpPr txBox="1"/>
          <p:nvPr/>
        </p:nvSpPr>
        <p:spPr>
          <a:xfrm flipH="1">
            <a:off x="990600" y="359593"/>
            <a:ext cx="7619999" cy="707886"/>
          </a:xfrm>
          <a:prstGeom prst="rect">
            <a:avLst/>
          </a:prstGeom>
          <a:noFill/>
        </p:spPr>
        <p:txBody>
          <a:bodyPr wrap="square" rtlCol="0">
            <a:spAutoFit/>
          </a:bodyPr>
          <a:lstStyle/>
          <a:p>
            <a:pPr algn="ctr"/>
            <a:r>
              <a:rPr lang="en-US" sz="4000" dirty="0">
                <a:latin typeface="Franklin Gothic Heavy" panose="020B0903020102020204" pitchFamily="34" charset="0"/>
              </a:rPr>
              <a:t>Static Intersection Case:-</a:t>
            </a:r>
            <a:endParaRPr lang="en-IN" sz="4000" dirty="0">
              <a:latin typeface="Franklin Gothic Heavy" panose="020B0903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4472" y="359393"/>
            <a:ext cx="6889087" cy="1962076"/>
          </a:xfrm>
          <a:prstGeom prst="rect">
            <a:avLst/>
          </a:prstGeom>
        </p:spPr>
        <p:txBody>
          <a:bodyPr vert="horz" wrap="square" lIns="0" tIns="12700" rIns="0" bIns="0" rtlCol="0" anchor="t">
            <a:spAutoFit/>
          </a:bodyPr>
          <a:lstStyle/>
          <a:p>
            <a:pPr marL="379730" indent="-367665">
              <a:spcBef>
                <a:spcPts val="100"/>
              </a:spcBef>
              <a:buSzPct val="116666"/>
              <a:buFont typeface="Wingdings"/>
              <a:buChar char=""/>
              <a:tabLst>
                <a:tab pos="380365" algn="l"/>
              </a:tabLst>
            </a:pPr>
            <a:r>
              <a:rPr lang="en-US" sz="2400" spc="-5" dirty="0">
                <a:latin typeface="Franklin Gothic Medium"/>
                <a:cs typeface="Liberation Sans Narrow"/>
              </a:rPr>
              <a:t>Deep learning algos for image classification-</a:t>
            </a:r>
          </a:p>
          <a:p>
            <a:pPr marL="12065">
              <a:spcBef>
                <a:spcPts val="100"/>
              </a:spcBef>
              <a:buSzPct val="116666"/>
              <a:tabLst>
                <a:tab pos="380365" algn="l"/>
              </a:tabLst>
            </a:pPr>
            <a:r>
              <a:rPr lang="en-US" sz="2400" spc="-5" dirty="0">
                <a:latin typeface="Franklin Gothic Medium"/>
                <a:cs typeface="Liberation Sans Narrow"/>
              </a:rPr>
              <a:t>     1.AlexNet</a:t>
            </a:r>
          </a:p>
          <a:p>
            <a:pPr marL="12065">
              <a:spcBef>
                <a:spcPts val="100"/>
              </a:spcBef>
              <a:tabLst>
                <a:tab pos="2334895" algn="l"/>
                <a:tab pos="2335530" algn="l"/>
              </a:tabLst>
            </a:pPr>
            <a:r>
              <a:rPr lang="en-US" sz="2400" spc="-5" dirty="0">
                <a:latin typeface="Franklin Gothic Medium"/>
                <a:cs typeface="Liberation Sans Narrow"/>
              </a:rPr>
              <a:t>     2.MobileNet</a:t>
            </a:r>
          </a:p>
          <a:p>
            <a:pPr>
              <a:spcBef>
                <a:spcPts val="5"/>
              </a:spcBef>
              <a:tabLst>
                <a:tab pos="2334895" algn="l"/>
                <a:tab pos="2335530" algn="l"/>
              </a:tabLst>
            </a:pPr>
            <a:r>
              <a:rPr lang="en-US" sz="2650" dirty="0">
                <a:latin typeface="Franklin Gothic Medium"/>
                <a:cs typeface="Liberation Sans Narrow"/>
              </a:rPr>
              <a:t>     3.VGGNet</a:t>
            </a:r>
          </a:p>
          <a:p>
            <a:pPr>
              <a:spcBef>
                <a:spcPts val="5"/>
              </a:spcBef>
              <a:tabLst>
                <a:tab pos="2334895" algn="l"/>
                <a:tab pos="2335530" algn="l"/>
              </a:tabLst>
            </a:pPr>
            <a:r>
              <a:rPr lang="en-US" sz="2650" dirty="0">
                <a:latin typeface="Franklin Gothic Medium"/>
                <a:cs typeface="Liberation Sans Narrow"/>
              </a:rPr>
              <a:t>     4.GoogleNet</a:t>
            </a:r>
          </a:p>
        </p:txBody>
      </p:sp>
      <p:sp>
        <p:nvSpPr>
          <p:cNvPr id="4" name="object 3">
            <a:extLst>
              <a:ext uri="{FF2B5EF4-FFF2-40B4-BE49-F238E27FC236}">
                <a16:creationId xmlns:a16="http://schemas.microsoft.com/office/drawing/2014/main" id="{E04631B6-B7C0-CADA-8D5E-5E75553CDDBD}"/>
              </a:ext>
            </a:extLst>
          </p:cNvPr>
          <p:cNvSpPr txBox="1"/>
          <p:nvPr/>
        </p:nvSpPr>
        <p:spPr>
          <a:xfrm>
            <a:off x="824471" y="2585459"/>
            <a:ext cx="7120255" cy="2062103"/>
          </a:xfrm>
          <a:prstGeom prst="rect">
            <a:avLst/>
          </a:prstGeom>
        </p:spPr>
        <p:txBody>
          <a:bodyPr vert="horz" wrap="square" lIns="0" tIns="12700" rIns="0" bIns="0" rtlCol="0" anchor="t">
            <a:spAutoFit/>
          </a:bodyPr>
          <a:lstStyle/>
          <a:p>
            <a:pPr marL="379730" indent="-367665">
              <a:spcBef>
                <a:spcPts val="100"/>
              </a:spcBef>
              <a:buSzPct val="116666"/>
              <a:buFont typeface="Wingdings"/>
              <a:buChar char=""/>
              <a:tabLst>
                <a:tab pos="380365" algn="l"/>
              </a:tabLst>
            </a:pPr>
            <a:r>
              <a:rPr lang="en-US" sz="2400" spc="-5" dirty="0">
                <a:latin typeface="Franklin Gothic Medium"/>
                <a:cs typeface="Liberation Sans Narrow"/>
              </a:rPr>
              <a:t>Data set we are using here is -</a:t>
            </a:r>
          </a:p>
          <a:p>
            <a:pPr marL="12065">
              <a:spcBef>
                <a:spcPts val="100"/>
              </a:spcBef>
              <a:buSzPct val="116666"/>
              <a:tabLst>
                <a:tab pos="380365" algn="l"/>
              </a:tabLst>
            </a:pPr>
            <a:r>
              <a:rPr lang="en-US" sz="2650" dirty="0">
                <a:latin typeface="Franklin Gothic Medium"/>
                <a:cs typeface="Liberation Sans Narrow"/>
              </a:rPr>
              <a:t>    1.ImageNet (1000 classes)</a:t>
            </a:r>
            <a:endParaRPr lang="en-US" sz="2400" spc="-5" dirty="0">
              <a:latin typeface="Franklin Gothic Medium"/>
              <a:cs typeface="Liberation Sans Narrow"/>
            </a:endParaRPr>
          </a:p>
          <a:p>
            <a:pPr marL="12065">
              <a:spcBef>
                <a:spcPts val="100"/>
              </a:spcBef>
              <a:tabLst>
                <a:tab pos="380365" algn="l"/>
              </a:tabLst>
            </a:pPr>
            <a:r>
              <a:rPr lang="en-US" sz="2650" dirty="0">
                <a:latin typeface="Franklin Gothic Medium"/>
                <a:cs typeface="Liberation Sans Narrow"/>
              </a:rPr>
              <a:t>    2.CoCo (80 classes)  </a:t>
            </a:r>
            <a:r>
              <a:rPr lang="en-US" sz="2650" dirty="0">
                <a:latin typeface="Liberation Sans Narrow"/>
                <a:cs typeface="Liberation Sans Narrow"/>
              </a:rPr>
              <a:t>   </a:t>
            </a:r>
            <a:endParaRPr lang="en-US" sz="2400" spc="-5" dirty="0">
              <a:latin typeface="Franklin Gothic Medium"/>
              <a:cs typeface="Liberation Sans Narrow"/>
            </a:endParaRPr>
          </a:p>
          <a:p>
            <a:pPr>
              <a:spcBef>
                <a:spcPts val="5"/>
              </a:spcBef>
              <a:buFontTx/>
              <a:buChar char=""/>
              <a:tabLst>
                <a:tab pos="2334895" algn="l"/>
                <a:tab pos="2335530" algn="l"/>
              </a:tabLst>
            </a:pPr>
            <a:endParaRPr lang="en-US" sz="2650" dirty="0">
              <a:solidFill>
                <a:srgbClr val="000000"/>
              </a:solidFill>
              <a:latin typeface="Liberation Sans Narrow"/>
              <a:cs typeface="Liberation Sans Narrow"/>
            </a:endParaRPr>
          </a:p>
          <a:p>
            <a:pPr marL="2334895" lvl="1" indent="-457200">
              <a:buFont typeface="Wingdings"/>
              <a:buChar char=""/>
              <a:tabLst>
                <a:tab pos="2334895" algn="l"/>
                <a:tab pos="2335530" algn="l"/>
              </a:tabLst>
            </a:pPr>
            <a:endParaRPr lang="en-US" sz="2800" b="1" spc="-5" dirty="0">
              <a:solidFill>
                <a:srgbClr val="00AF50"/>
              </a:solidFill>
              <a:latin typeface="Liberation Sans Narrow"/>
              <a:cs typeface="Liberation Sans Narrow"/>
            </a:endParaRPr>
          </a:p>
        </p:txBody>
      </p:sp>
      <p:sp>
        <p:nvSpPr>
          <p:cNvPr id="5" name="object 3">
            <a:extLst>
              <a:ext uri="{FF2B5EF4-FFF2-40B4-BE49-F238E27FC236}">
                <a16:creationId xmlns:a16="http://schemas.microsoft.com/office/drawing/2014/main" id="{1FEF1142-3C5F-DBF6-BAB3-927D87298E6E}"/>
              </a:ext>
            </a:extLst>
          </p:cNvPr>
          <p:cNvSpPr txBox="1"/>
          <p:nvPr/>
        </p:nvSpPr>
        <p:spPr>
          <a:xfrm>
            <a:off x="824470" y="4220762"/>
            <a:ext cx="7120255" cy="2367315"/>
          </a:xfrm>
          <a:prstGeom prst="rect">
            <a:avLst/>
          </a:prstGeom>
        </p:spPr>
        <p:txBody>
          <a:bodyPr vert="horz" wrap="square" lIns="0" tIns="12700" rIns="0" bIns="0" rtlCol="0" anchor="t">
            <a:spAutoFit/>
          </a:bodyPr>
          <a:lstStyle/>
          <a:p>
            <a:pPr marL="379730" indent="-367665">
              <a:spcBef>
                <a:spcPts val="100"/>
              </a:spcBef>
              <a:buSzPct val="116666"/>
              <a:buFont typeface="Wingdings"/>
              <a:buChar char=""/>
              <a:tabLst>
                <a:tab pos="380365" algn="l"/>
              </a:tabLst>
            </a:pPr>
            <a:r>
              <a:rPr lang="en-US" sz="2400" spc="-5" dirty="0">
                <a:latin typeface="Franklin Gothic Medium"/>
              </a:rPr>
              <a:t>Famous Algorithms-</a:t>
            </a:r>
          </a:p>
          <a:p>
            <a:pPr marL="12065">
              <a:spcBef>
                <a:spcPts val="100"/>
              </a:spcBef>
              <a:tabLst>
                <a:tab pos="380365" algn="l"/>
              </a:tabLst>
            </a:pPr>
            <a:r>
              <a:rPr lang="en-US" sz="2400" spc="-5" dirty="0">
                <a:latin typeface="Franklin Gothic Medium"/>
                <a:cs typeface="Liberation Sans Narrow"/>
              </a:rPr>
              <a:t>    1.YOLO V1, V2</a:t>
            </a:r>
          </a:p>
          <a:p>
            <a:pPr marL="12065">
              <a:spcBef>
                <a:spcPts val="100"/>
              </a:spcBef>
              <a:tabLst>
                <a:tab pos="380365" algn="l"/>
              </a:tabLst>
            </a:pPr>
            <a:r>
              <a:rPr lang="en-US" sz="2400" spc="-5" dirty="0">
                <a:latin typeface="Franklin Gothic Medium"/>
                <a:cs typeface="Liberation Sans Narrow"/>
              </a:rPr>
              <a:t>    2. SSD MobileNet V2</a:t>
            </a:r>
          </a:p>
          <a:p>
            <a:pPr marL="12065">
              <a:spcBef>
                <a:spcPts val="100"/>
              </a:spcBef>
              <a:tabLst>
                <a:tab pos="380365" algn="l"/>
              </a:tabLst>
            </a:pPr>
            <a:r>
              <a:rPr lang="en-US" sz="2400" spc="-5" dirty="0">
                <a:latin typeface="Franklin Gothic Medium"/>
                <a:cs typeface="Liberation Sans Narrow"/>
              </a:rPr>
              <a:t>    3. SSD MobileNet V3</a:t>
            </a:r>
          </a:p>
          <a:p>
            <a:pPr>
              <a:spcBef>
                <a:spcPts val="5"/>
              </a:spcBef>
              <a:buFontTx/>
              <a:buChar char=""/>
              <a:tabLst>
                <a:tab pos="380365" algn="l"/>
              </a:tabLst>
            </a:pPr>
            <a:endParaRPr lang="en-US" sz="2650" dirty="0">
              <a:solidFill>
                <a:srgbClr val="000000"/>
              </a:solidFill>
              <a:latin typeface="Liberation Sans Narrow"/>
              <a:cs typeface="Liberation Sans Narrow"/>
            </a:endParaRPr>
          </a:p>
          <a:p>
            <a:pPr marL="2334895" lvl="1" indent="-457200">
              <a:buFont typeface="Wingdings"/>
              <a:buChar char=""/>
              <a:tabLst>
                <a:tab pos="380365" algn="l"/>
              </a:tabLst>
            </a:pPr>
            <a:endParaRPr lang="en-US" sz="2800" b="1" spc="-5" dirty="0">
              <a:solidFill>
                <a:srgbClr val="00AF50"/>
              </a:solidFill>
              <a:latin typeface="Liberation Sans Narrow"/>
              <a:cs typeface="Liberation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2082"/>
            <a:ext cx="7431405" cy="690574"/>
          </a:xfrm>
          <a:prstGeom prst="rect">
            <a:avLst/>
          </a:prstGeom>
        </p:spPr>
        <p:txBody>
          <a:bodyPr vert="horz" wrap="square" lIns="0" tIns="13335" rIns="0" bIns="0" rtlCol="0" anchor="t">
            <a:spAutoFit/>
          </a:bodyPr>
          <a:lstStyle/>
          <a:p>
            <a:pPr marL="12700">
              <a:spcBef>
                <a:spcPts val="105"/>
              </a:spcBef>
            </a:pPr>
            <a:r>
              <a:rPr lang="en-US" sz="4400" b="1" spc="-5" dirty="0">
                <a:latin typeface="Liberation Sans Narrow"/>
                <a:cs typeface="Liberation Sans Narrow"/>
              </a:rPr>
              <a:t>Sound</a:t>
            </a:r>
            <a:r>
              <a:rPr lang="en-US" sz="4400" b="1" spc="-60" dirty="0">
                <a:latin typeface="Liberation Sans Narrow"/>
                <a:cs typeface="Liberation Sans Narrow"/>
              </a:rPr>
              <a:t> S</a:t>
            </a:r>
            <a:r>
              <a:rPr lang="en-US" sz="4400" b="1" spc="-5" dirty="0">
                <a:latin typeface="Liberation Sans Narrow"/>
                <a:cs typeface="Liberation Sans Narrow"/>
              </a:rPr>
              <a:t>ensors</a:t>
            </a:r>
            <a:r>
              <a:rPr sz="4400" b="1" spc="-5" dirty="0">
                <a:latin typeface="Liberation Sans Narrow"/>
                <a:cs typeface="Liberation Sans Narrow"/>
              </a:rPr>
              <a:t>:</a:t>
            </a:r>
            <a:endParaRPr sz="4400" dirty="0">
              <a:latin typeface="Liberation Sans Narrow"/>
              <a:cs typeface="Liberation Sans Narrow"/>
            </a:endParaRPr>
          </a:p>
        </p:txBody>
      </p:sp>
      <p:sp>
        <p:nvSpPr>
          <p:cNvPr id="3" name="object 3"/>
          <p:cNvSpPr txBox="1"/>
          <p:nvPr/>
        </p:nvSpPr>
        <p:spPr>
          <a:xfrm>
            <a:off x="383540" y="1444497"/>
            <a:ext cx="8270240" cy="4473019"/>
          </a:xfrm>
          <a:prstGeom prst="rect">
            <a:avLst/>
          </a:prstGeom>
        </p:spPr>
        <p:txBody>
          <a:bodyPr vert="horz" wrap="square" lIns="0" tIns="12700" rIns="0" bIns="0" rtlCol="0" anchor="t">
            <a:spAutoFit/>
          </a:bodyPr>
          <a:lstStyle/>
          <a:p>
            <a:pPr marL="412750" marR="88900" indent="-412750">
              <a:spcBef>
                <a:spcPts val="100"/>
              </a:spcBef>
              <a:buFont typeface="Wingdings"/>
              <a:buChar char=""/>
              <a:tabLst>
                <a:tab pos="412750" algn="l"/>
                <a:tab pos="413384" algn="l"/>
                <a:tab pos="2914015" algn="l"/>
              </a:tabLst>
            </a:pPr>
            <a:r>
              <a:rPr sz="2400" b="1" spc="-5" dirty="0">
                <a:latin typeface="Liberation Sans Narrow"/>
                <a:cs typeface="Liberation Sans Narrow"/>
              </a:rPr>
              <a:t>Road</a:t>
            </a:r>
            <a:r>
              <a:rPr sz="2400" b="1" spc="15" dirty="0">
                <a:latin typeface="Liberation Sans Narrow"/>
                <a:cs typeface="Liberation Sans Narrow"/>
              </a:rPr>
              <a:t> </a:t>
            </a:r>
            <a:r>
              <a:rPr sz="2400" b="1" dirty="0">
                <a:latin typeface="Liberation Sans Narrow"/>
                <a:cs typeface="Liberation Sans Narrow"/>
              </a:rPr>
              <a:t>rule</a:t>
            </a:r>
            <a:r>
              <a:rPr sz="2400" b="1" spc="10" dirty="0">
                <a:latin typeface="Liberation Sans Narrow"/>
                <a:cs typeface="Liberation Sans Narrow"/>
              </a:rPr>
              <a:t> </a:t>
            </a:r>
            <a:r>
              <a:rPr sz="2400" b="1" spc="-5" dirty="0">
                <a:latin typeface="Liberation Sans Narrow"/>
                <a:cs typeface="Liberation Sans Narrow"/>
              </a:rPr>
              <a:t>standard:	</a:t>
            </a:r>
            <a:endParaRPr lang="en-US" sz="2400" dirty="0">
              <a:latin typeface="Liberation Sans Narrow"/>
              <a:cs typeface="Liberation Sans Narrow"/>
            </a:endParaRPr>
          </a:p>
          <a:p>
            <a:pPr marR="88900">
              <a:spcBef>
                <a:spcPts val="100"/>
              </a:spcBef>
              <a:tabLst>
                <a:tab pos="412750" algn="l"/>
                <a:tab pos="413384" algn="l"/>
                <a:tab pos="2914015" algn="l"/>
              </a:tabLst>
            </a:pPr>
            <a:r>
              <a:rPr lang="en-US" sz="2400" b="1" dirty="0">
                <a:latin typeface="Liberation Sans Narrow"/>
                <a:cs typeface="Liberation Sans Narrow"/>
              </a:rPr>
              <a:t>    </a:t>
            </a:r>
            <a:r>
              <a:rPr sz="2400" b="1" dirty="0">
                <a:latin typeface="Liberation Sans Narrow"/>
                <a:cs typeface="Liberation Sans Narrow"/>
              </a:rPr>
              <a:t>Emergency </a:t>
            </a:r>
            <a:r>
              <a:rPr sz="2400" b="1" spc="-5" dirty="0">
                <a:latin typeface="Liberation Sans Narrow"/>
                <a:cs typeface="Liberation Sans Narrow"/>
              </a:rPr>
              <a:t>vehicles </a:t>
            </a:r>
            <a:r>
              <a:rPr sz="2400" b="1" dirty="0">
                <a:latin typeface="Liberation Sans Narrow"/>
                <a:cs typeface="Liberation Sans Narrow"/>
              </a:rPr>
              <a:t>– </a:t>
            </a:r>
            <a:r>
              <a:rPr sz="2400" b="1" spc="-5" dirty="0">
                <a:latin typeface="Liberation Sans Narrow"/>
                <a:cs typeface="Liberation Sans Narrow"/>
              </a:rPr>
              <a:t>Honk</a:t>
            </a:r>
            <a:r>
              <a:rPr sz="2400" b="1" spc="-10" dirty="0">
                <a:latin typeface="Liberation Sans Narrow"/>
                <a:cs typeface="Liberation Sans Narrow"/>
              </a:rPr>
              <a:t> </a:t>
            </a:r>
            <a:r>
              <a:rPr sz="2400" b="1" spc="-5" dirty="0">
                <a:latin typeface="Liberation Sans Narrow"/>
                <a:cs typeface="Liberation Sans Narrow"/>
              </a:rPr>
              <a:t>intensity:128dB</a:t>
            </a:r>
            <a:endParaRPr lang="en-US" sz="2400" dirty="0">
              <a:latin typeface="Liberation Sans Narrow"/>
              <a:cs typeface="Liberation Sans Narrow"/>
            </a:endParaRPr>
          </a:p>
          <a:p>
            <a:pPr marR="5080"/>
            <a:r>
              <a:rPr lang="en-US" sz="2400" b="1" spc="-10" dirty="0">
                <a:latin typeface="Liberation Sans Narrow"/>
                <a:cs typeface="Liberation Sans Narrow"/>
              </a:rPr>
              <a:t>    </a:t>
            </a:r>
            <a:r>
              <a:rPr sz="2400" b="1" spc="-10" dirty="0">
                <a:latin typeface="Liberation Sans Narrow"/>
                <a:cs typeface="Liberation Sans Narrow"/>
              </a:rPr>
              <a:t>Transportation </a:t>
            </a:r>
            <a:r>
              <a:rPr sz="2400" b="1" spc="-5" dirty="0">
                <a:latin typeface="Liberation Sans Narrow"/>
                <a:cs typeface="Liberation Sans Narrow"/>
              </a:rPr>
              <a:t>vehicles-Honk</a:t>
            </a:r>
            <a:r>
              <a:rPr sz="2400" b="1" dirty="0">
                <a:latin typeface="Liberation Sans Narrow"/>
                <a:cs typeface="Liberation Sans Narrow"/>
              </a:rPr>
              <a:t> </a:t>
            </a:r>
            <a:r>
              <a:rPr sz="2400" b="1" spc="-5" dirty="0">
                <a:latin typeface="Liberation Sans Narrow"/>
                <a:cs typeface="Liberation Sans Narrow"/>
              </a:rPr>
              <a:t>intensity:86dB</a:t>
            </a:r>
            <a:endParaRPr lang="en-US" sz="2400" b="1" spc="-5" dirty="0">
              <a:latin typeface="Liberation Sans Narrow"/>
              <a:cs typeface="Liberation Sans Narrow"/>
            </a:endParaRPr>
          </a:p>
          <a:p>
            <a:pPr marR="5080"/>
            <a:endParaRPr sz="2500" dirty="0">
              <a:latin typeface="Liberation Sans Narrow"/>
              <a:cs typeface="Liberation Sans Narrow"/>
            </a:endParaRPr>
          </a:p>
          <a:p>
            <a:pPr marL="342900" marR="50800" indent="-342900">
              <a:lnSpc>
                <a:spcPct val="100000"/>
              </a:lnSpc>
              <a:spcBef>
                <a:spcPts val="5"/>
              </a:spcBef>
              <a:buFont typeface="Wingdings"/>
              <a:buChar char=""/>
              <a:tabLst>
                <a:tab pos="342900" algn="l"/>
              </a:tabLst>
            </a:pPr>
            <a:r>
              <a:rPr sz="2400" b="1" spc="-5" dirty="0">
                <a:latin typeface="Liberation Sans Narrow"/>
                <a:cs typeface="Liberation Sans Narrow"/>
              </a:rPr>
              <a:t>Acoustic sensing is possible </a:t>
            </a:r>
            <a:r>
              <a:rPr sz="2400" b="1" dirty="0">
                <a:latin typeface="Liberation Sans Narrow"/>
                <a:cs typeface="Liberation Sans Narrow"/>
              </a:rPr>
              <a:t>by </a:t>
            </a:r>
            <a:r>
              <a:rPr sz="2400" b="1" spc="-5" dirty="0">
                <a:latin typeface="Liberation Sans Narrow"/>
                <a:cs typeface="Liberation Sans Narrow"/>
              </a:rPr>
              <a:t>setting </a:t>
            </a:r>
            <a:r>
              <a:rPr sz="2400" b="1" dirty="0">
                <a:latin typeface="Liberation Sans Narrow"/>
                <a:cs typeface="Liberation Sans Narrow"/>
              </a:rPr>
              <a:t>threshold detection</a:t>
            </a:r>
            <a:r>
              <a:rPr sz="2400" b="1" spc="50" dirty="0">
                <a:latin typeface="Liberation Sans Narrow"/>
                <a:cs typeface="Liberation Sans Narrow"/>
              </a:rPr>
              <a:t> </a:t>
            </a:r>
            <a:r>
              <a:rPr sz="2400" b="1" spc="-5" dirty="0">
                <a:latin typeface="Liberation Sans Narrow"/>
                <a:cs typeface="Liberation Sans Narrow"/>
              </a:rPr>
              <a:t>value.</a:t>
            </a:r>
            <a:endParaRPr sz="2500" dirty="0">
              <a:latin typeface="Liberation Sans Narrow"/>
              <a:cs typeface="Liberation Sans Narrow"/>
            </a:endParaRPr>
          </a:p>
          <a:p>
            <a:pPr marL="355600" indent="-342900">
              <a:buFont typeface="Wingdings"/>
              <a:buChar char=""/>
              <a:tabLst>
                <a:tab pos="355600" algn="l"/>
              </a:tabLst>
            </a:pPr>
            <a:endParaRPr lang="en-US" sz="2400" b="1" spc="-5" dirty="0">
              <a:latin typeface="Liberation Sans Narrow"/>
              <a:cs typeface="Liberation Sans Narrow"/>
            </a:endParaRPr>
          </a:p>
          <a:p>
            <a:pPr marL="355600" indent="-342900">
              <a:buFont typeface="Wingdings"/>
              <a:buChar char=""/>
              <a:tabLst>
                <a:tab pos="355600" algn="l"/>
              </a:tabLst>
            </a:pPr>
            <a:r>
              <a:rPr sz="2400" b="1" spc="-5" dirty="0">
                <a:latin typeface="Liberation Sans Narrow"/>
                <a:cs typeface="Liberation Sans Narrow"/>
              </a:rPr>
              <a:t>Thus differentiation is made </a:t>
            </a:r>
            <a:r>
              <a:rPr sz="2400" b="1" dirty="0">
                <a:latin typeface="Liberation Sans Narrow"/>
                <a:cs typeface="Liberation Sans Narrow"/>
              </a:rPr>
              <a:t>between </a:t>
            </a:r>
            <a:r>
              <a:rPr sz="2400" b="1" spc="-15" dirty="0">
                <a:latin typeface="Liberation Sans Narrow"/>
                <a:cs typeface="Liberation Sans Narrow"/>
              </a:rPr>
              <a:t>Transport </a:t>
            </a:r>
            <a:r>
              <a:rPr sz="2400" b="1" dirty="0">
                <a:latin typeface="Liberation Sans Narrow"/>
                <a:cs typeface="Liberation Sans Narrow"/>
              </a:rPr>
              <a:t>&amp;</a:t>
            </a:r>
            <a:r>
              <a:rPr sz="2400" b="1" spc="40" dirty="0">
                <a:latin typeface="Liberation Sans Narrow"/>
                <a:cs typeface="Liberation Sans Narrow"/>
              </a:rPr>
              <a:t> </a:t>
            </a:r>
            <a:r>
              <a:rPr lang="en-US" sz="2400" b="1" spc="-5" dirty="0">
                <a:latin typeface="Liberation Sans Narrow"/>
                <a:cs typeface="Liberation Sans Narrow"/>
              </a:rPr>
              <a:t>Emergency vehicles</a:t>
            </a:r>
            <a:endParaRPr sz="2400" dirty="0">
              <a:latin typeface="Liberation Sans Narrow"/>
              <a:cs typeface="Liberation Sans Narrow"/>
            </a:endParaRPr>
          </a:p>
          <a:p>
            <a:pPr marL="415925" indent="-403860">
              <a:lnSpc>
                <a:spcPct val="100000"/>
              </a:lnSpc>
              <a:buFont typeface="Wingdings"/>
              <a:buChar char=""/>
              <a:tabLst>
                <a:tab pos="415925" algn="l"/>
                <a:tab pos="416559" algn="l"/>
              </a:tabLst>
            </a:pPr>
            <a:endParaRPr lang="en-US" sz="2400" b="1" spc="-5" dirty="0">
              <a:latin typeface="Liberation Sans Narrow"/>
              <a:cs typeface="Liberation Sans Narrow"/>
            </a:endParaRPr>
          </a:p>
          <a:p>
            <a:pPr marL="415925" indent="-403860">
              <a:lnSpc>
                <a:spcPct val="100000"/>
              </a:lnSpc>
              <a:buFont typeface="Wingdings"/>
              <a:buChar char=""/>
              <a:tabLst>
                <a:tab pos="415925" algn="l"/>
                <a:tab pos="416559" algn="l"/>
              </a:tabLst>
            </a:pPr>
            <a:r>
              <a:rPr sz="2400" b="1" spc="-5" dirty="0">
                <a:latin typeface="Liberation Sans Narrow"/>
                <a:cs typeface="Liberation Sans Narrow"/>
              </a:rPr>
              <a:t>Arranged </a:t>
            </a:r>
            <a:r>
              <a:rPr sz="2400" b="1" dirty="0">
                <a:latin typeface="Liberation Sans Narrow"/>
                <a:cs typeface="Liberation Sans Narrow"/>
              </a:rPr>
              <a:t>up to </a:t>
            </a:r>
            <a:r>
              <a:rPr sz="2400" b="1" spc="-5" dirty="0">
                <a:latin typeface="Liberation Sans Narrow"/>
                <a:cs typeface="Liberation Sans Narrow"/>
              </a:rPr>
              <a:t>300 </a:t>
            </a:r>
            <a:r>
              <a:rPr sz="2400" b="1" dirty="0">
                <a:latin typeface="Liberation Sans Narrow"/>
                <a:cs typeface="Liberation Sans Narrow"/>
              </a:rPr>
              <a:t>to </a:t>
            </a:r>
            <a:r>
              <a:rPr sz="2400" b="1" spc="-5" dirty="0">
                <a:latin typeface="Liberation Sans Narrow"/>
                <a:cs typeface="Liberation Sans Narrow"/>
              </a:rPr>
              <a:t>400 meters </a:t>
            </a:r>
            <a:r>
              <a:rPr sz="2400" b="1" dirty="0">
                <a:latin typeface="Liberation Sans Narrow"/>
                <a:cs typeface="Liberation Sans Narrow"/>
              </a:rPr>
              <a:t>from the</a:t>
            </a:r>
            <a:r>
              <a:rPr sz="2400" b="1" spc="35" dirty="0">
                <a:latin typeface="Liberation Sans Narrow"/>
                <a:cs typeface="Liberation Sans Narrow"/>
              </a:rPr>
              <a:t> </a:t>
            </a:r>
            <a:r>
              <a:rPr sz="2400" b="1" dirty="0">
                <a:latin typeface="Liberation Sans Narrow"/>
                <a:cs typeface="Liberation Sans Narrow"/>
              </a:rPr>
              <a:t>intersection.</a:t>
            </a:r>
            <a:endParaRPr sz="2400" dirty="0">
              <a:latin typeface="Liberation Sans Narrow"/>
              <a:cs typeface="Liberation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787" y="106235"/>
            <a:ext cx="8226425" cy="998350"/>
          </a:xfrm>
          <a:prstGeom prst="rect">
            <a:avLst/>
          </a:prstGeom>
        </p:spPr>
        <p:txBody>
          <a:bodyPr vert="horz" wrap="square" lIns="0" tIns="13335" rIns="0" bIns="0" rtlCol="0">
            <a:spAutoFit/>
          </a:bodyPr>
          <a:lstStyle/>
          <a:p>
            <a:pPr marL="12700">
              <a:lnSpc>
                <a:spcPct val="100000"/>
              </a:lnSpc>
              <a:spcBef>
                <a:spcPts val="105"/>
              </a:spcBef>
            </a:pPr>
            <a:r>
              <a:rPr sz="3200" b="1" dirty="0">
                <a:latin typeface="Liberation Sans Narrow"/>
                <a:cs typeface="Liberation Sans Narrow"/>
              </a:rPr>
              <a:t>Sensor Detection &amp; </a:t>
            </a:r>
            <a:r>
              <a:rPr sz="3200" b="1" spc="-5" dirty="0">
                <a:latin typeface="Liberation Sans Narrow"/>
                <a:cs typeface="Liberation Sans Narrow"/>
              </a:rPr>
              <a:t>communication with</a:t>
            </a:r>
            <a:r>
              <a:rPr sz="3200" b="1" spc="-105" dirty="0">
                <a:latin typeface="Liberation Sans Narrow"/>
                <a:cs typeface="Liberation Sans Narrow"/>
              </a:rPr>
              <a:t> </a:t>
            </a:r>
            <a:r>
              <a:rPr sz="3200" b="1" dirty="0">
                <a:latin typeface="Liberation Sans Narrow"/>
                <a:cs typeface="Liberation Sans Narrow"/>
              </a:rPr>
              <a:t>neighbors:</a:t>
            </a:r>
            <a:endParaRPr sz="3200" dirty="0">
              <a:latin typeface="Liberation Sans Narrow"/>
              <a:cs typeface="Liberation Sans Narrow"/>
            </a:endParaRPr>
          </a:p>
        </p:txBody>
      </p:sp>
      <p:sp>
        <p:nvSpPr>
          <p:cNvPr id="3" name="object 3"/>
          <p:cNvSpPr/>
          <p:nvPr/>
        </p:nvSpPr>
        <p:spPr>
          <a:xfrm>
            <a:off x="205739" y="1219285"/>
            <a:ext cx="5119198" cy="339995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51828" y="1705102"/>
            <a:ext cx="2670810" cy="2513509"/>
          </a:xfrm>
          <a:prstGeom prst="rect">
            <a:avLst/>
          </a:prstGeom>
        </p:spPr>
        <p:txBody>
          <a:bodyPr vert="horz" wrap="square" lIns="0" tIns="12700" rIns="0" bIns="0" rtlCol="0" anchor="t">
            <a:spAutoFit/>
          </a:bodyPr>
          <a:lstStyle/>
          <a:p>
            <a:pPr marL="299085" indent="-287020">
              <a:lnSpc>
                <a:spcPct val="100000"/>
              </a:lnSpc>
              <a:spcBef>
                <a:spcPts val="100"/>
              </a:spcBef>
              <a:buFont typeface="Wingdings"/>
              <a:buChar char=""/>
              <a:tabLst>
                <a:tab pos="299720" algn="l"/>
              </a:tabLst>
            </a:pPr>
            <a:r>
              <a:rPr sz="1800" b="1" spc="-5" dirty="0">
                <a:latin typeface="Liberation Sans Narrow"/>
                <a:cs typeface="Liberation Sans Narrow"/>
              </a:rPr>
              <a:t>Each </a:t>
            </a:r>
            <a:r>
              <a:rPr sz="1800" b="1" dirty="0">
                <a:latin typeface="Liberation Sans Narrow"/>
                <a:cs typeface="Liberation Sans Narrow"/>
              </a:rPr>
              <a:t>road </a:t>
            </a:r>
            <a:r>
              <a:rPr sz="1800" b="1" spc="-5" dirty="0">
                <a:latin typeface="Liberation Sans Narrow"/>
                <a:cs typeface="Liberation Sans Narrow"/>
              </a:rPr>
              <a:t>side sensor</a:t>
            </a:r>
            <a:r>
              <a:rPr sz="1800" b="1" spc="-20" dirty="0">
                <a:latin typeface="Liberation Sans Narrow"/>
                <a:cs typeface="Liberation Sans Narrow"/>
              </a:rPr>
              <a:t> </a:t>
            </a:r>
            <a:r>
              <a:rPr sz="1800" b="1" spc="-5" dirty="0">
                <a:latin typeface="Liberation Sans Narrow"/>
                <a:cs typeface="Liberation Sans Narrow"/>
              </a:rPr>
              <a:t>will</a:t>
            </a:r>
            <a:endParaRPr sz="1800">
              <a:latin typeface="Liberation Sans Narrow"/>
              <a:cs typeface="Liberation Sans Narrow"/>
            </a:endParaRPr>
          </a:p>
          <a:p>
            <a:pPr marL="326390">
              <a:lnSpc>
                <a:spcPct val="100000"/>
              </a:lnSpc>
            </a:pPr>
            <a:r>
              <a:rPr sz="1800" b="1" spc="-5" dirty="0">
                <a:latin typeface="Liberation Sans Narrow"/>
                <a:cs typeface="Liberation Sans Narrow"/>
              </a:rPr>
              <a:t>communicate</a:t>
            </a:r>
            <a:r>
              <a:rPr sz="1800" b="1" spc="25" dirty="0">
                <a:latin typeface="Liberation Sans Narrow"/>
                <a:cs typeface="Liberation Sans Narrow"/>
              </a:rPr>
              <a:t> </a:t>
            </a:r>
            <a:r>
              <a:rPr sz="1800" b="1" spc="-5" dirty="0">
                <a:latin typeface="Liberation Sans Narrow"/>
                <a:cs typeface="Liberation Sans Narrow"/>
              </a:rPr>
              <a:t>with</a:t>
            </a:r>
            <a:endParaRPr sz="1800">
              <a:latin typeface="Liberation Sans Narrow"/>
              <a:cs typeface="Liberation Sans Narrow"/>
            </a:endParaRPr>
          </a:p>
          <a:p>
            <a:pPr marL="12700"/>
            <a:r>
              <a:rPr lang="en-US" b="1" spc="-15" dirty="0">
                <a:latin typeface="Liberation Sans Narrow"/>
                <a:cs typeface="Liberation Sans Narrow"/>
              </a:rPr>
              <a:t>     </a:t>
            </a:r>
            <a:r>
              <a:rPr sz="1800" b="1" spc="-15" dirty="0">
                <a:latin typeface="Liberation Sans Narrow"/>
                <a:cs typeface="Liberation Sans Narrow"/>
              </a:rPr>
              <a:t>controller.</a:t>
            </a:r>
            <a:endParaRPr sz="1800" dirty="0">
              <a:latin typeface="Liberation Sans Narrow"/>
              <a:cs typeface="Liberation Sans Narrow"/>
            </a:endParaRPr>
          </a:p>
          <a:p>
            <a:pPr>
              <a:lnSpc>
                <a:spcPct val="100000"/>
              </a:lnSpc>
              <a:spcBef>
                <a:spcPts val="40"/>
              </a:spcBef>
            </a:pPr>
            <a:endParaRPr sz="1850">
              <a:latin typeface="Liberation Sans Narrow"/>
              <a:cs typeface="Liberation Sans Narrow"/>
            </a:endParaRPr>
          </a:p>
          <a:p>
            <a:pPr marL="299085" marR="290830" indent="-287020">
              <a:lnSpc>
                <a:spcPct val="100000"/>
              </a:lnSpc>
              <a:buFont typeface="Wingdings"/>
              <a:buChar char=""/>
              <a:tabLst>
                <a:tab pos="299720" algn="l"/>
              </a:tabLst>
            </a:pPr>
            <a:r>
              <a:rPr sz="1800" b="1" spc="-5" dirty="0">
                <a:latin typeface="Liberation Sans Narrow"/>
                <a:cs typeface="Liberation Sans Narrow"/>
              </a:rPr>
              <a:t>Ever intersection will  communicate with next  intersection</a:t>
            </a:r>
            <a:endParaRPr sz="1800">
              <a:latin typeface="Liberation Sans Narrow"/>
              <a:cs typeface="Liberation Sans Narrow"/>
            </a:endParaRPr>
          </a:p>
        </p:txBody>
      </p:sp>
      <p:sp>
        <p:nvSpPr>
          <p:cNvPr id="5" name="object 5"/>
          <p:cNvSpPr txBox="1"/>
          <p:nvPr/>
        </p:nvSpPr>
        <p:spPr>
          <a:xfrm>
            <a:off x="283870" y="5592267"/>
            <a:ext cx="5069840" cy="574040"/>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350520" algn="l"/>
                <a:tab pos="351155" algn="l"/>
              </a:tabLst>
            </a:pPr>
            <a:r>
              <a:rPr dirty="0"/>
              <a:t>	</a:t>
            </a:r>
            <a:r>
              <a:rPr sz="1800" b="1" dirty="0">
                <a:latin typeface="Liberation Sans Narrow"/>
                <a:cs typeface="Liberation Sans Narrow"/>
              </a:rPr>
              <a:t>Entire </a:t>
            </a:r>
            <a:r>
              <a:rPr sz="1800" b="1" spc="-5" dirty="0">
                <a:latin typeface="Liberation Sans Narrow"/>
                <a:cs typeface="Liberation Sans Narrow"/>
              </a:rPr>
              <a:t>communication </a:t>
            </a:r>
            <a:r>
              <a:rPr sz="1800" b="1" dirty="0">
                <a:latin typeface="Liberation Sans Narrow"/>
                <a:cs typeface="Liberation Sans Narrow"/>
              </a:rPr>
              <a:t>is </a:t>
            </a:r>
            <a:r>
              <a:rPr sz="1800" b="1" spc="-5" dirty="0">
                <a:latin typeface="Liberation Sans Narrow"/>
                <a:cs typeface="Liberation Sans Narrow"/>
              </a:rPr>
              <a:t>carried </a:t>
            </a:r>
            <a:r>
              <a:rPr sz="1800" b="1" dirty="0">
                <a:latin typeface="Liberation Sans Narrow"/>
                <a:cs typeface="Liberation Sans Narrow"/>
              </a:rPr>
              <a:t>out </a:t>
            </a:r>
            <a:r>
              <a:rPr sz="1800" b="1" spc="-5" dirty="0">
                <a:latin typeface="Liberation Sans Narrow"/>
                <a:cs typeface="Liberation Sans Narrow"/>
              </a:rPr>
              <a:t>wirelessly using  </a:t>
            </a:r>
            <a:r>
              <a:rPr sz="1800" b="1" dirty="0">
                <a:latin typeface="Liberation Sans Narrow"/>
                <a:cs typeface="Liberation Sans Narrow"/>
              </a:rPr>
              <a:t>ISM</a:t>
            </a:r>
            <a:r>
              <a:rPr sz="1800" b="1" spc="-10" dirty="0">
                <a:latin typeface="Liberation Sans Narrow"/>
                <a:cs typeface="Liberation Sans Narrow"/>
              </a:rPr>
              <a:t> </a:t>
            </a:r>
            <a:r>
              <a:rPr sz="1800" b="1" spc="-5" dirty="0">
                <a:latin typeface="Liberation Sans Narrow"/>
                <a:cs typeface="Liberation Sans Narrow"/>
              </a:rPr>
              <a:t>band.</a:t>
            </a:r>
            <a:endParaRPr sz="1800">
              <a:latin typeface="Liberation Sans Narrow"/>
              <a:cs typeface="Liberation Sans Narrow"/>
            </a:endParaRPr>
          </a:p>
        </p:txBody>
      </p:sp>
      <p:sp>
        <p:nvSpPr>
          <p:cNvPr id="6" name="object 6"/>
          <p:cNvSpPr/>
          <p:nvPr/>
        </p:nvSpPr>
        <p:spPr>
          <a:xfrm>
            <a:off x="5638800" y="3904488"/>
            <a:ext cx="3505200" cy="251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4676"/>
            <a:ext cx="7998460" cy="689932"/>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1F5F"/>
                </a:solidFill>
                <a:latin typeface="Liberation Sans Narrow"/>
                <a:cs typeface="Liberation Sans Narrow"/>
              </a:rPr>
              <a:t>Dead </a:t>
            </a:r>
            <a:r>
              <a:rPr sz="4400" b="1" spc="-5" dirty="0">
                <a:solidFill>
                  <a:srgbClr val="001F5F"/>
                </a:solidFill>
                <a:latin typeface="Liberation Sans Narrow"/>
                <a:cs typeface="Liberation Sans Narrow"/>
              </a:rPr>
              <a:t>lock</a:t>
            </a:r>
            <a:r>
              <a:rPr sz="4400" b="1" spc="-75" dirty="0">
                <a:solidFill>
                  <a:srgbClr val="001F5F"/>
                </a:solidFill>
                <a:latin typeface="Liberation Sans Narrow"/>
                <a:cs typeface="Liberation Sans Narrow"/>
              </a:rPr>
              <a:t> </a:t>
            </a:r>
            <a:r>
              <a:rPr sz="4400" b="1" spc="-5" dirty="0">
                <a:solidFill>
                  <a:srgbClr val="001F5F"/>
                </a:solidFill>
                <a:latin typeface="Liberation Sans Narrow"/>
                <a:cs typeface="Liberation Sans Narrow"/>
              </a:rPr>
              <a:t>scenario:</a:t>
            </a:r>
            <a:endParaRPr sz="4400" dirty="0">
              <a:latin typeface="Liberation Sans Narrow"/>
              <a:cs typeface="Liberation Sans Narrow"/>
            </a:endParaRPr>
          </a:p>
        </p:txBody>
      </p:sp>
      <p:sp>
        <p:nvSpPr>
          <p:cNvPr id="3" name="object 3"/>
          <p:cNvSpPr/>
          <p:nvPr/>
        </p:nvSpPr>
        <p:spPr>
          <a:xfrm>
            <a:off x="228600" y="829055"/>
            <a:ext cx="8686800" cy="56479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73</TotalTime>
  <Words>298</Words>
  <Application>Microsoft Office PowerPoint</Application>
  <PresentationFormat>On-screen Show (4:3)</PresentationFormat>
  <Paragraphs>49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Bauhaus 93</vt:lpstr>
      <vt:lpstr>Corbel</vt:lpstr>
      <vt:lpstr>Franklin Gothic Heavy</vt:lpstr>
      <vt:lpstr>Franklin Gothic Medium</vt:lpstr>
      <vt:lpstr>Liberation Sans Narrow</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Sound Sensors:</vt:lpstr>
      <vt:lpstr>Sensor Detection &amp; communication with neighbors:</vt:lpstr>
      <vt:lpstr>Dead lock scenario:</vt:lpstr>
      <vt:lpstr>Solution :</vt:lpstr>
      <vt:lpstr>Working-</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aadish</dc:creator>
  <cp:lastModifiedBy>Aadish parashar</cp:lastModifiedBy>
  <cp:revision>188</cp:revision>
  <dcterms:created xsi:type="dcterms:W3CDTF">2022-04-21T07:43:39Z</dcterms:created>
  <dcterms:modified xsi:type="dcterms:W3CDTF">2022-04-22T16:42:24Z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2015-03-16T00:00:00Z</vt:filetime>
  </property>
  <property fmtid="{D5CDD505-2E9C-101B-9397-08002B2CF9AE}" pid="3" name="Creator">
    <vt:lpwstr>Microsoft® PowerPoint® 2013</vt:lpwstr>
  </property>
  <property fmtid="{D5CDD505-2E9C-101B-9397-08002B2CF9AE}" pid="4" name="LastSaved">
    <vt:filetime>2022-04-21T00:00:00Z</vt:filetime>
  </property>
</Properties>
</file>