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9.png" ContentType="image/png"/>
  <Override PartName="/ppt/media/image98.png" ContentType="image/png"/>
  <Override PartName="/ppt/media/image9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35.png" ContentType="image/png"/>
  <Override PartName="/ppt/media/image25.jpeg" ContentType="image/jpeg"/>
  <Override PartName="/ppt/media/image24.png" ContentType="image/png"/>
  <Override PartName="/ppt/media/image59.png" ContentType="image/png"/>
  <Override PartName="/ppt/media/image38.jpeg" ContentType="image/jpeg"/>
  <Override PartName="/ppt/media/image10.png" ContentType="image/png"/>
  <Override PartName="/ppt/media/image69.png" ContentType="image/png"/>
  <Override PartName="/ppt/media/image23.png" ContentType="image/png"/>
  <Override PartName="/ppt/media/image58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57.png" ContentType="image/png"/>
  <Override PartName="/ppt/media/image22.png" ContentType="image/png"/>
  <Override PartName="/ppt/media/image3.png" ContentType="image/png"/>
  <Override PartName="/ppt/media/image53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9.png" ContentType="image/png"/>
  <Override PartName="/ppt/media/image94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7.png" ContentType="image/png"/>
  <Override PartName="/ppt/media/image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90.png" ContentType="image/png"/>
  <Override PartName="/ppt/media/image5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00.png" ContentType="image/png"/>
  <Override PartName="/ppt/media/image95.png" ContentType="image/png"/>
  <Override PartName="/ppt/media/image9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2133000"/>
            <a:ext cx="5832360" cy="230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32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請按滑鼠，編輯大綱文字格式。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第二個大綱層次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第三個大綱層次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第四個大綱層次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第五個大綱層次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第六個大綱層次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第七個大綱層次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請按滑鼠，編輯大綱文字格式。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第二個大綱層次</a:t>
            </a:r>
            <a:endParaRPr b="0" lang="zh-TW" sz="28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第六個大綱層次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第七個大綱層次按一下以編輯母片文字樣式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143000" indent="-228240">
              <a:lnSpc>
                <a:spcPct val="100000"/>
              </a:lnSpc>
              <a:buClr>
                <a:srgbClr val="984807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057400" indent="-228240">
              <a:lnSpc>
                <a:spcPct val="100000"/>
              </a:lnSpc>
              <a:buClr>
                <a:srgbClr val="0c3307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181880" y="2325600"/>
            <a:ext cx="30387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基礎入門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0960" y="6381360"/>
            <a:ext cx="1375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2015-10-01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-180360" y="2330640"/>
            <a:ext cx="1744200" cy="17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 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0829B06-E19F-40C9-B5EE-12F319CF84B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67640" y="4437000"/>
            <a:ext cx="5208120" cy="228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也是用於迴圈執行次數未知時。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迴圈最大不同之處，就是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會先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　判斷條件真假再決定是否執行迴圈主體，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　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會先做再判斷條件的真假。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使用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迴圈時至少會執行一次迴圈主體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891000" y="2137680"/>
            <a:ext cx="512244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程式敘述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while (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繼續條件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 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9D169BC-0D69-4444-8716-20E3C293432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043640" y="3378600"/>
            <a:ext cx="457164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= (9.0 * c) / 5.0 + 32.0;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System.out.println(c + "\t" + 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+= step;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while ( c &lt;= upper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8" descr=""/>
          <p:cNvPicPr/>
          <p:nvPr/>
        </p:nvPicPr>
        <p:blipFill>
          <a:blip r:embed="rId3"/>
          <a:stretch/>
        </p:blipFill>
        <p:spPr>
          <a:xfrm>
            <a:off x="5292000" y="2291400"/>
            <a:ext cx="3134520" cy="37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7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 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20AEBC1-F439-447F-96CD-D0E76BF11A3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9" name="圖片 1" descr=""/>
          <p:cNvPicPr/>
          <p:nvPr/>
        </p:nvPicPr>
        <p:blipFill>
          <a:blip r:embed="rId3"/>
          <a:stretch/>
        </p:blipFill>
        <p:spPr>
          <a:xfrm>
            <a:off x="539640" y="2456640"/>
            <a:ext cx="5733720" cy="3638160"/>
          </a:xfrm>
          <a:prstGeom prst="rect">
            <a:avLst/>
          </a:prstGeom>
          <a:ln>
            <a:noFill/>
          </a:ln>
        </p:spPr>
      </p:pic>
      <p:pic>
        <p:nvPicPr>
          <p:cNvPr id="180" name="圖片 2" descr=""/>
          <p:cNvPicPr/>
          <p:nvPr/>
        </p:nvPicPr>
        <p:blipFill>
          <a:blip r:embed="rId4"/>
          <a:stretch/>
        </p:blipFill>
        <p:spPr>
          <a:xfrm>
            <a:off x="7236360" y="3912120"/>
            <a:ext cx="1266480" cy="1723680"/>
          </a:xfrm>
          <a:prstGeom prst="rect">
            <a:avLst/>
          </a:prstGeom>
          <a:ln>
            <a:noFill/>
          </a:ln>
        </p:spPr>
      </p:pic>
      <p:sp>
        <p:nvSpPr>
          <p:cNvPr id="181" name="CustomShape 6"/>
          <p:cNvSpPr/>
          <p:nvPr/>
        </p:nvSpPr>
        <p:spPr>
          <a:xfrm>
            <a:off x="7146000" y="33339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8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BB4BB3F-F877-47BB-A6E8-D802C17B6B6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3"/>
          <a:stretch/>
        </p:blipFill>
        <p:spPr>
          <a:xfrm>
            <a:off x="814320" y="1917000"/>
            <a:ext cx="7515000" cy="2885760"/>
          </a:xfrm>
          <a:prstGeom prst="rect">
            <a:avLst/>
          </a:prstGeom>
          <a:ln w="9360">
            <a:noFill/>
          </a:ln>
        </p:spPr>
      </p:pic>
      <p:sp>
        <p:nvSpPr>
          <p:cNvPr id="190" name="CustomShape 6"/>
          <p:cNvSpPr/>
          <p:nvPr/>
        </p:nvSpPr>
        <p:spPr>
          <a:xfrm>
            <a:off x="474840" y="5211000"/>
            <a:ext cx="8211600" cy="88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當程式執行到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break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敘述時，即會離開迴圈，繼續執行迴圈外的下一個敘述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如果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break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敘述出現在巢狀迴圈中的內層迴圈，則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break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敘述只會跳離當層迴圈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95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FE101BB-4156-446A-8B1C-56B1ADF9DF8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79640" y="5229360"/>
            <a:ext cx="8964000" cy="39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2" descr=""/>
          <p:cNvPicPr/>
          <p:nvPr/>
        </p:nvPicPr>
        <p:blipFill>
          <a:blip r:embed="rId3"/>
          <a:stretch/>
        </p:blipFill>
        <p:spPr>
          <a:xfrm>
            <a:off x="755640" y="1989000"/>
            <a:ext cx="7561080" cy="273600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7"/>
          <p:cNvSpPr/>
          <p:nvPr/>
        </p:nvSpPr>
        <p:spPr>
          <a:xfrm>
            <a:off x="474840" y="5211000"/>
            <a:ext cx="8211600" cy="88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當程式執行到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continue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敘述時，即會繼續執行下一次迴圈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程式並不會執行程式區塊位在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continue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關鍵字後的程式碼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205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break &amp;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DC855C2-63BA-415D-96AB-EB28A9BAAD3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8" name="圖片 1" descr=""/>
          <p:cNvPicPr/>
          <p:nvPr/>
        </p:nvPicPr>
        <p:blipFill>
          <a:blip r:embed="rId3"/>
          <a:stretch/>
        </p:blipFill>
        <p:spPr>
          <a:xfrm>
            <a:off x="395640" y="1989360"/>
            <a:ext cx="5695560" cy="4552560"/>
          </a:xfrm>
          <a:prstGeom prst="rect">
            <a:avLst/>
          </a:prstGeom>
          <a:ln>
            <a:noFill/>
          </a:ln>
        </p:spPr>
      </p:pic>
      <p:sp>
        <p:nvSpPr>
          <p:cNvPr id="209" name="CustomShape 6"/>
          <p:cNvSpPr/>
          <p:nvPr/>
        </p:nvSpPr>
        <p:spPr>
          <a:xfrm>
            <a:off x="6983640" y="28983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圖片 2" descr=""/>
          <p:cNvPicPr/>
          <p:nvPr/>
        </p:nvPicPr>
        <p:blipFill>
          <a:blip r:embed="rId4"/>
          <a:stretch/>
        </p:blipFill>
        <p:spPr>
          <a:xfrm>
            <a:off x="6732360" y="3414960"/>
            <a:ext cx="2095200" cy="9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巢狀迴圈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DF0F922-CD42-4B92-A6CB-9E562BDD8BD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33920" y="1917000"/>
            <a:ext cx="9009720" cy="25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巢狀迴圈是在迴圈內擁有其他迴圈。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迴圈擁有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do/while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迴圈，同樣的，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迴圈內也可以擁有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do/while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539640" y="3468600"/>
            <a:ext cx="5122440" cy="28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(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繼續條件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初始值；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繼續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條件；變數更新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程式敘述；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巢狀迴圈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CD83D6-AAC6-42BC-917E-A0A90DF6BCD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3" name="圖片 1" descr=""/>
          <p:cNvPicPr/>
          <p:nvPr/>
        </p:nvPicPr>
        <p:blipFill>
          <a:blip r:embed="rId2"/>
          <a:stretch/>
        </p:blipFill>
        <p:spPr>
          <a:xfrm>
            <a:off x="107640" y="999720"/>
            <a:ext cx="4790880" cy="4562280"/>
          </a:xfrm>
          <a:prstGeom prst="rect">
            <a:avLst/>
          </a:prstGeom>
          <a:ln>
            <a:noFill/>
          </a:ln>
        </p:spPr>
      </p:pic>
      <p:pic>
        <p:nvPicPr>
          <p:cNvPr id="224" name="圖片 2" descr=""/>
          <p:cNvPicPr/>
          <p:nvPr/>
        </p:nvPicPr>
        <p:blipFill>
          <a:blip r:embed="rId3"/>
          <a:stretch/>
        </p:blipFill>
        <p:spPr>
          <a:xfrm>
            <a:off x="3564000" y="4892760"/>
            <a:ext cx="5447880" cy="1828440"/>
          </a:xfrm>
          <a:prstGeom prst="rect">
            <a:avLst/>
          </a:prstGeom>
          <a:ln>
            <a:noFill/>
          </a:ln>
        </p:spPr>
      </p:pic>
      <p:sp>
        <p:nvSpPr>
          <p:cNvPr id="225" name="CustomShape 5"/>
          <p:cNvSpPr/>
          <p:nvPr/>
        </p:nvSpPr>
        <p:spPr>
          <a:xfrm>
            <a:off x="6220080" y="43599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398760" y="293760"/>
            <a:ext cx="21805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>
            <a:off x="8352000" y="6704280"/>
            <a:ext cx="158364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4,2,8,2,2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7F81C6C-A54F-4360-959D-0FDAAE912C2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6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請輸入繩索長度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整數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並計算對折幾次後才會小於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20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公分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233" name="圖片 2" descr=""/>
          <p:cNvPicPr/>
          <p:nvPr/>
        </p:nvPicPr>
        <p:blipFill>
          <a:blip r:embed="rId2"/>
          <a:stretch/>
        </p:blipFill>
        <p:spPr>
          <a:xfrm>
            <a:off x="2411640" y="4820760"/>
            <a:ext cx="1392120" cy="791640"/>
          </a:xfrm>
          <a:prstGeom prst="rect">
            <a:avLst/>
          </a:prstGeom>
          <a:ln>
            <a:noFill/>
          </a:ln>
        </p:spPr>
      </p:pic>
      <p:pic>
        <p:nvPicPr>
          <p:cNvPr id="234" name="圖片 4" descr=""/>
          <p:cNvPicPr/>
          <p:nvPr/>
        </p:nvPicPr>
        <p:blipFill>
          <a:blip r:embed="rId3"/>
          <a:stretch/>
        </p:blipFill>
        <p:spPr>
          <a:xfrm>
            <a:off x="4284000" y="4820760"/>
            <a:ext cx="1570320" cy="79164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665640" y="42447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3243960" y="293760"/>
            <a:ext cx="2490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8352000" y="6704280"/>
            <a:ext cx="158364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4,2,8,2,2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C619423-7DEE-4CB4-9001-0FD215650C0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6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搖一粒骰子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6000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次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統計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1,2,3,4,5,6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點各出現幾次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提示</a:t>
            </a:r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 </a:t>
            </a:r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隨機產生</a:t>
            </a:r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1~6</a:t>
            </a:r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的數字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(int) Math.ceil(Math.random()*6);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665640" y="42447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圖片 2" descr=""/>
          <p:cNvPicPr/>
          <p:nvPr/>
        </p:nvPicPr>
        <p:blipFill>
          <a:blip r:embed="rId2"/>
          <a:stretch/>
        </p:blipFill>
        <p:spPr>
          <a:xfrm>
            <a:off x="1403640" y="4613760"/>
            <a:ext cx="1439640" cy="1928160"/>
          </a:xfrm>
          <a:prstGeom prst="rect">
            <a:avLst/>
          </a:prstGeom>
          <a:ln>
            <a:noFill/>
          </a:ln>
        </p:spPr>
      </p:pic>
      <p:pic>
        <p:nvPicPr>
          <p:cNvPr id="245" name="圖片 4" descr=""/>
          <p:cNvPicPr/>
          <p:nvPr/>
        </p:nvPicPr>
        <p:blipFill>
          <a:blip r:embed="rId3"/>
          <a:stretch/>
        </p:blipFill>
        <p:spPr>
          <a:xfrm>
            <a:off x="3570840" y="4613760"/>
            <a:ext cx="1572840" cy="19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79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2133A53-D14C-4FD3-AA83-298DF122BF8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971640" y="2133000"/>
            <a:ext cx="512244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初始值；繼續條件；變數更新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程式敘述；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33920" y="4010040"/>
            <a:ext cx="9009720" cy="25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第一次進入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迴圈時，會設定迴圈初值，也就是設定迴圈控制變數的起始值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根據判斷條件的內容，檢查是否要繼續執行迴圈，若為真則執行迴圈，否則跳離迴圈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3.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執行完迴圈主體敘述後，迴圈控制變數會根據增減量設定，更改迴圈控制變數值，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　再回到步驟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繼續判斷是否執行迴圈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執行特定函式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(function)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250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5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2401225-2515-4D5B-84CE-ADC1DCD8636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1043640" y="1484640"/>
            <a:ext cx="7416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除了利用選擇性敘述或是迴圈敘述來改變程式的執行流程式外，我們還可以利用呼叫函式的方式來改變程式的執行流程。函式是指將特定功能的程式敘述組成一個區塊，並定義區塊名稱，而這個程式區塊可以被重複的使用函式的定義語法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1043640" y="3650400"/>
            <a:ext cx="4392000" cy="19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模組化的優點：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便於分析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加速開發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維護簡單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容易偵錯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258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Top-down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877EA6F-81F8-40BA-9F14-3421F9EAA653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1043640" y="2003400"/>
            <a:ext cx="7416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先將解決整個問題的方法分解成幾個大模組，然後再將大模組分解成數個小模組，如此反覆細分下去。等整個問題的樹狀架構圖完成後，便從最底層的小模組做起，等完成後便將他們組合成大模組，如此層層向上至整個軟體完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1087920" y="3991320"/>
            <a:ext cx="64630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Top-down Design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的設計方法需注意下列問題：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1657440" y="4437000"/>
            <a:ext cx="241668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模組的獨立性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模組之間的結合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模組之間的溝通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6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741A5BA-A89A-4C6E-B009-2EE0CF39156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 algn="just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的程序屬於一種類別的成員，稱為「方法」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(Method)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的程序或函數稱為方法。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917640" y="2515320"/>
            <a:ext cx="7056360" cy="2385360"/>
          </a:xfrm>
          <a:prstGeom prst="roundRect">
            <a:avLst>
              <a:gd name="adj" fmla="val 7178"/>
            </a:avLst>
          </a:prstGeom>
          <a:solidFill>
            <a:srgbClr val="ffff99"/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存取敘述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傳回值型態 方法名稱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參數列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程式敘述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478800" y="5210280"/>
            <a:ext cx="7934040" cy="14396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「存取敘述」（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Access Specifier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）也一種修飾子，可以是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這個方法可以在程式任何地方進行呼叫，甚至是其它類別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這個方法只能在同一個類別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內進行呼叫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27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建立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呼叫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4570140-7E00-42E3-8648-6864EAEAB6C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91920" y="2445480"/>
            <a:ext cx="7110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方法的呼叫需要使用類別名稱或方法名稱，其語法格式如下所示：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方法名稱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參數列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類別名稱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方法名稱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參數列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702000" y="3767760"/>
            <a:ext cx="74703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範例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printMsg();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上述呼叫的方法因為在同一個類別，所以省略類別名稱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Example.add();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修飾子的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add()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方法呼叫方式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」運算子前的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就是類別名稱。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8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E034D08-0B8C-4256-8029-C411AC06BE8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6" name="圖片 1" descr=""/>
          <p:cNvPicPr/>
          <p:nvPr/>
        </p:nvPicPr>
        <p:blipFill>
          <a:blip r:embed="rId2"/>
          <a:stretch/>
        </p:blipFill>
        <p:spPr>
          <a:xfrm>
            <a:off x="683640" y="1742400"/>
            <a:ext cx="4968360" cy="4589280"/>
          </a:xfrm>
          <a:prstGeom prst="rect">
            <a:avLst/>
          </a:prstGeom>
          <a:ln>
            <a:noFill/>
          </a:ln>
        </p:spPr>
      </p:pic>
      <p:sp>
        <p:nvSpPr>
          <p:cNvPr id="287" name="CustomShape 5"/>
          <p:cNvSpPr/>
          <p:nvPr/>
        </p:nvSpPr>
        <p:spPr>
          <a:xfrm>
            <a:off x="6431040" y="24926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圖片 6" descr=""/>
          <p:cNvPicPr/>
          <p:nvPr/>
        </p:nvPicPr>
        <p:blipFill>
          <a:blip r:embed="rId3"/>
          <a:stretch/>
        </p:blipFill>
        <p:spPr>
          <a:xfrm>
            <a:off x="6553080" y="3216240"/>
            <a:ext cx="1218960" cy="4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293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94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類別方法的參數傳遞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EEF3CED-9338-4E96-BA3C-84614E0F42B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6"/>
          <p:cNvSpPr txBox="1"/>
          <p:nvPr/>
        </p:nvSpPr>
        <p:spPr>
          <a:xfrm>
            <a:off x="467640" y="223596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方法的參數列是資訊傳遞的機制，可以從外面將資訊送入程序的黑盒子。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一個方法如果擁有參數列，在呼叫方法時，傳入不同的參數就可以產生不同的執行結果。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0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類別方法的參數傳遞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314DE6E-9A68-4513-88AD-DB82292E4E1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4" name="圖片 4" descr=""/>
          <p:cNvPicPr/>
          <p:nvPr/>
        </p:nvPicPr>
        <p:blipFill>
          <a:blip r:embed="rId3"/>
          <a:stretch/>
        </p:blipFill>
        <p:spPr>
          <a:xfrm>
            <a:off x="469080" y="3053520"/>
            <a:ext cx="5752800" cy="2152440"/>
          </a:xfrm>
          <a:prstGeom prst="rect">
            <a:avLst/>
          </a:prstGeom>
          <a:ln>
            <a:noFill/>
          </a:ln>
        </p:spPr>
      </p:pic>
      <p:sp>
        <p:nvSpPr>
          <p:cNvPr id="305" name="CustomShape 6"/>
          <p:cNvSpPr/>
          <p:nvPr/>
        </p:nvSpPr>
        <p:spPr>
          <a:xfrm>
            <a:off x="7147440" y="26625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圖片 13" descr=""/>
          <p:cNvPicPr/>
          <p:nvPr/>
        </p:nvPicPr>
        <p:blipFill>
          <a:blip r:embed="rId4"/>
          <a:stretch/>
        </p:blipFill>
        <p:spPr>
          <a:xfrm>
            <a:off x="7095960" y="3166560"/>
            <a:ext cx="1590480" cy="19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1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類別方法的參數傳遞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7C24E5B-7187-4E4D-8B8F-9975D9456DD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4" name="圖片 2" descr=""/>
          <p:cNvPicPr/>
          <p:nvPr/>
        </p:nvPicPr>
        <p:blipFill>
          <a:blip r:embed="rId3"/>
          <a:stretch/>
        </p:blipFill>
        <p:spPr>
          <a:xfrm>
            <a:off x="1662120" y="2122560"/>
            <a:ext cx="5819400" cy="41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19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20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類別方法的傳回值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0AA94F7-AF00-47DE-9049-4980848E017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467640" y="223596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的方法的傳回值型態不是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void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，而是資料型態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或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char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等，表示這個方法擁有傳回值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因為方法在執行完程式區塊後，需要傳回一個值，傳回指令的語法格式如下所示：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return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運算式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模組化程式設計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2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1043640" y="1508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的類別方法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類別方法的傳回值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DDF6496-25C1-444F-921D-01F8F6A020E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30" name="圖片 1" descr=""/>
          <p:cNvPicPr/>
          <p:nvPr/>
        </p:nvPicPr>
        <p:blipFill>
          <a:blip r:embed="rId3"/>
          <a:stretch/>
        </p:blipFill>
        <p:spPr>
          <a:xfrm>
            <a:off x="691920" y="2525040"/>
            <a:ext cx="5705280" cy="3457080"/>
          </a:xfrm>
          <a:prstGeom prst="rect">
            <a:avLst/>
          </a:prstGeom>
          <a:ln>
            <a:noFill/>
          </a:ln>
        </p:spPr>
      </p:pic>
      <p:pic>
        <p:nvPicPr>
          <p:cNvPr id="331" name="圖片 2" descr=""/>
          <p:cNvPicPr/>
          <p:nvPr/>
        </p:nvPicPr>
        <p:blipFill>
          <a:blip r:embed="rId4"/>
          <a:stretch/>
        </p:blipFill>
        <p:spPr>
          <a:xfrm>
            <a:off x="6948360" y="4149000"/>
            <a:ext cx="1580760" cy="580680"/>
          </a:xfrm>
          <a:prstGeom prst="rect">
            <a:avLst/>
          </a:prstGeom>
          <a:ln>
            <a:noFill/>
          </a:ln>
        </p:spPr>
      </p:pic>
      <p:sp>
        <p:nvSpPr>
          <p:cNvPr id="332" name="CustomShape 6"/>
          <p:cNvSpPr/>
          <p:nvPr/>
        </p:nvSpPr>
        <p:spPr>
          <a:xfrm>
            <a:off x="6786000" y="364032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A860664-9C9B-44B6-9204-0D8ADA491A5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043640" y="3503160"/>
            <a:ext cx="4571640" cy="13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 i = 1; i &lt;= 15; i++ 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System.out.print("|" + i);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+=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8" descr=""/>
          <p:cNvPicPr/>
          <p:nvPr/>
        </p:nvPicPr>
        <p:blipFill>
          <a:blip r:embed="rId3"/>
          <a:stretch/>
        </p:blipFill>
        <p:spPr>
          <a:xfrm>
            <a:off x="5272200" y="1998360"/>
            <a:ext cx="2561760" cy="390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3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0C1C41-9474-4227-97A7-49A7B4080C5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輸入一範圍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整數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square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的平方值並回傳結果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39" name="圖片 2" descr=""/>
          <p:cNvPicPr/>
          <p:nvPr/>
        </p:nvPicPr>
        <p:blipFill>
          <a:blip r:embed="rId2"/>
          <a:stretch/>
        </p:blipFill>
        <p:spPr>
          <a:xfrm>
            <a:off x="6645240" y="3472920"/>
            <a:ext cx="1223640" cy="1715760"/>
          </a:xfrm>
          <a:prstGeom prst="rect">
            <a:avLst/>
          </a:prstGeom>
          <a:ln>
            <a:noFill/>
          </a:ln>
        </p:spPr>
      </p:pic>
      <p:sp>
        <p:nvSpPr>
          <p:cNvPr id="340" name="CustomShape 6"/>
          <p:cNvSpPr/>
          <p:nvPr/>
        </p:nvSpPr>
        <p:spPr>
          <a:xfrm>
            <a:off x="559800" y="2984760"/>
            <a:ext cx="3816000" cy="3016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private static int square(int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6554880" y="29847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34833CE-3AB9-4E47-BD1A-88FB639BC05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" name="圖片 1" descr=""/>
          <p:cNvPicPr/>
          <p:nvPr/>
        </p:nvPicPr>
        <p:blipFill>
          <a:blip r:embed="rId2"/>
          <a:stretch/>
        </p:blipFill>
        <p:spPr>
          <a:xfrm>
            <a:off x="6715080" y="3509640"/>
            <a:ext cx="1028520" cy="1285560"/>
          </a:xfrm>
          <a:prstGeom prst="rect">
            <a:avLst/>
          </a:prstGeom>
          <a:ln>
            <a:noFill/>
          </a:ln>
        </p:spPr>
      </p:pic>
      <p:sp>
        <p:nvSpPr>
          <p:cNvPr id="348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輸入三個整數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max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求此三整數之最大值並回傳結果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706320" y="3069000"/>
            <a:ext cx="4856760" cy="19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private static int max(int a, int b, int 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6554880" y="29847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5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84408A0-F6A8-40AA-A44D-6065F5C98AF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6" name="圖片 1" descr=""/>
          <p:cNvPicPr/>
          <p:nvPr/>
        </p:nvPicPr>
        <p:blipFill>
          <a:blip r:embed="rId2"/>
          <a:stretch/>
        </p:blipFill>
        <p:spPr>
          <a:xfrm>
            <a:off x="5868000" y="4581000"/>
            <a:ext cx="3018960" cy="1056960"/>
          </a:xfrm>
          <a:prstGeom prst="rect">
            <a:avLst/>
          </a:prstGeom>
          <a:ln>
            <a:noFill/>
          </a:ln>
        </p:spPr>
      </p:pic>
      <p:sp>
        <p:nvSpPr>
          <p:cNvPr id="357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輸入一範圍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整數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求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到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範圍間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所有的質數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primer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判斷是否為質數並回傳結果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If n is a primer, return 1;otherwise return 0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6774120" y="37976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896040" y="3353760"/>
            <a:ext cx="3816000" cy="265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private static int primer(int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935640" y="1258200"/>
            <a:ext cx="7704360" cy="557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玩家投擲兩顆骰子。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每一顆骰子有六面，分別有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1,2,3,4,5,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個點。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當骰子靜止下來後，將兩個骰子朝天的那一面的點數相加起來。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如果第一次投擲便擲出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點，那麼判定玩家贏。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若第一次擲出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點，那麼玩家輸。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如果第一次擲出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9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點，則這個點數成為玩家的目標點數。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玩家必須繼續投擲這兩顆骰子，直到擲出目標點數才算贏。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但若玩家在達成目標點數之前擲出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點，則判定玩家輸。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提示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隨機產生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1~6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的數字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(int) Math.ceil(Math.random()*6);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60" y="-143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Line 3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4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65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66" name="CustomShape 5"/>
          <p:cNvSpPr/>
          <p:nvPr/>
        </p:nvSpPr>
        <p:spPr>
          <a:xfrm>
            <a:off x="1043640" y="1508760"/>
            <a:ext cx="712836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2884EEC-03EE-489C-A033-BEDE3389875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372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373" name="CustomShape 4"/>
          <p:cNvSpPr/>
          <p:nvPr/>
        </p:nvSpPr>
        <p:spPr>
          <a:xfrm>
            <a:off x="1043640" y="1508760"/>
            <a:ext cx="712836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BBD4A55-CBF4-4C1E-AC09-9F8245A183A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1133280" y="1628640"/>
            <a:ext cx="3331080" cy="19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static int rolldice()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2540520" y="3393000"/>
            <a:ext cx="304560" cy="228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"/>
          <p:cNvSpPr/>
          <p:nvPr/>
        </p:nvSpPr>
        <p:spPr>
          <a:xfrm>
            <a:off x="1930680" y="4002480"/>
            <a:ext cx="1523520" cy="45684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case(point)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Line 9"/>
          <p:cNvSpPr/>
          <p:nvPr/>
        </p:nvSpPr>
        <p:spPr>
          <a:xfrm>
            <a:off x="2692440" y="362160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0"/>
          <p:cNvSpPr/>
          <p:nvPr/>
        </p:nvSpPr>
        <p:spPr>
          <a:xfrm>
            <a:off x="3454560" y="4231080"/>
            <a:ext cx="121932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1"/>
          <p:cNvSpPr/>
          <p:nvPr/>
        </p:nvSpPr>
        <p:spPr>
          <a:xfrm>
            <a:off x="2692440" y="44596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2"/>
          <p:cNvSpPr/>
          <p:nvPr/>
        </p:nvSpPr>
        <p:spPr>
          <a:xfrm flipH="1">
            <a:off x="1320840" y="4231080"/>
            <a:ext cx="60984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3"/>
          <p:cNvSpPr/>
          <p:nvPr/>
        </p:nvSpPr>
        <p:spPr>
          <a:xfrm>
            <a:off x="2540520" y="4916880"/>
            <a:ext cx="304560" cy="228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4"/>
          <p:cNvSpPr/>
          <p:nvPr/>
        </p:nvSpPr>
        <p:spPr>
          <a:xfrm>
            <a:off x="1016280" y="4155120"/>
            <a:ext cx="304560" cy="228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5"/>
          <p:cNvSpPr/>
          <p:nvPr/>
        </p:nvSpPr>
        <p:spPr>
          <a:xfrm>
            <a:off x="2754720" y="4591440"/>
            <a:ext cx="5756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7,11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6"/>
          <p:cNvSpPr/>
          <p:nvPr/>
        </p:nvSpPr>
        <p:spPr>
          <a:xfrm>
            <a:off x="1323000" y="3926520"/>
            <a:ext cx="74808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2,3,12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7"/>
          <p:cNvSpPr/>
          <p:nvPr/>
        </p:nvSpPr>
        <p:spPr>
          <a:xfrm>
            <a:off x="3441960" y="3829680"/>
            <a:ext cx="126468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4,5,6,8,9,10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8"/>
          <p:cNvSpPr/>
          <p:nvPr/>
        </p:nvSpPr>
        <p:spPr>
          <a:xfrm>
            <a:off x="4673880" y="4078800"/>
            <a:ext cx="1142640" cy="380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target=point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Line 19"/>
          <p:cNvSpPr/>
          <p:nvPr/>
        </p:nvSpPr>
        <p:spPr>
          <a:xfrm>
            <a:off x="5283360" y="445968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0"/>
          <p:cNvSpPr/>
          <p:nvPr/>
        </p:nvSpPr>
        <p:spPr>
          <a:xfrm>
            <a:off x="1782720" y="3621600"/>
            <a:ext cx="932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rolldice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1"/>
          <p:cNvSpPr/>
          <p:nvPr/>
        </p:nvSpPr>
        <p:spPr>
          <a:xfrm>
            <a:off x="4373640" y="4459680"/>
            <a:ext cx="932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rolldice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2"/>
          <p:cNvSpPr/>
          <p:nvPr/>
        </p:nvSpPr>
        <p:spPr>
          <a:xfrm>
            <a:off x="4673880" y="4840920"/>
            <a:ext cx="1218960" cy="45684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Point==7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Line 23"/>
          <p:cNvSpPr/>
          <p:nvPr/>
        </p:nvSpPr>
        <p:spPr>
          <a:xfrm>
            <a:off x="7051680" y="531864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4"/>
          <p:cNvSpPr/>
          <p:nvPr/>
        </p:nvSpPr>
        <p:spPr>
          <a:xfrm>
            <a:off x="6899760" y="5775840"/>
            <a:ext cx="304560" cy="228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5"/>
          <p:cNvSpPr/>
          <p:nvPr/>
        </p:nvSpPr>
        <p:spPr>
          <a:xfrm>
            <a:off x="5971680" y="5298120"/>
            <a:ext cx="7146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Line 26"/>
          <p:cNvSpPr/>
          <p:nvPr/>
        </p:nvSpPr>
        <p:spPr>
          <a:xfrm flipH="1">
            <a:off x="3988080" y="50691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7"/>
          <p:cNvSpPr/>
          <p:nvPr/>
        </p:nvSpPr>
        <p:spPr>
          <a:xfrm>
            <a:off x="3683520" y="4993200"/>
            <a:ext cx="304560" cy="228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8"/>
          <p:cNvSpPr/>
          <p:nvPr/>
        </p:nvSpPr>
        <p:spPr>
          <a:xfrm>
            <a:off x="3989160" y="4764600"/>
            <a:ext cx="2923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Line 29"/>
          <p:cNvSpPr/>
          <p:nvPr/>
        </p:nvSpPr>
        <p:spPr>
          <a:xfrm>
            <a:off x="5892840" y="5069160"/>
            <a:ext cx="381240" cy="36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30"/>
          <p:cNvSpPr/>
          <p:nvPr/>
        </p:nvSpPr>
        <p:spPr>
          <a:xfrm flipV="1">
            <a:off x="8178840" y="4231080"/>
            <a:ext cx="360" cy="8380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31"/>
          <p:cNvSpPr/>
          <p:nvPr/>
        </p:nvSpPr>
        <p:spPr>
          <a:xfrm flipH="1">
            <a:off x="5816880" y="4231080"/>
            <a:ext cx="23619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2"/>
          <p:cNvSpPr/>
          <p:nvPr/>
        </p:nvSpPr>
        <p:spPr>
          <a:xfrm>
            <a:off x="1627920" y="5145480"/>
            <a:ext cx="15757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print player win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3"/>
          <p:cNvSpPr/>
          <p:nvPr/>
        </p:nvSpPr>
        <p:spPr>
          <a:xfrm>
            <a:off x="631800" y="4459680"/>
            <a:ext cx="1766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print player loses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34"/>
          <p:cNvSpPr/>
          <p:nvPr/>
        </p:nvSpPr>
        <p:spPr>
          <a:xfrm>
            <a:off x="3146400" y="5221800"/>
            <a:ext cx="1766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print player loses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5"/>
          <p:cNvSpPr/>
          <p:nvPr/>
        </p:nvSpPr>
        <p:spPr>
          <a:xfrm>
            <a:off x="6428520" y="5983920"/>
            <a:ext cx="15757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print player win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6"/>
          <p:cNvSpPr/>
          <p:nvPr/>
        </p:nvSpPr>
        <p:spPr>
          <a:xfrm>
            <a:off x="3305520" y="3569400"/>
            <a:ext cx="1796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player rolled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7"/>
          <p:cNvSpPr/>
          <p:nvPr/>
        </p:nvSpPr>
        <p:spPr>
          <a:xfrm>
            <a:off x="6048720" y="3697920"/>
            <a:ext cx="1796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player rolled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8"/>
          <p:cNvSpPr/>
          <p:nvPr/>
        </p:nvSpPr>
        <p:spPr>
          <a:xfrm>
            <a:off x="6274080" y="4764600"/>
            <a:ext cx="1523520" cy="63000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新細明體"/>
              </a:rPr>
              <a:t>Point=target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Line 39"/>
          <p:cNvSpPr/>
          <p:nvPr/>
        </p:nvSpPr>
        <p:spPr>
          <a:xfrm>
            <a:off x="7797960" y="5069160"/>
            <a:ext cx="380880" cy="36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0"/>
          <p:cNvSpPr/>
          <p:nvPr/>
        </p:nvSpPr>
        <p:spPr>
          <a:xfrm>
            <a:off x="4292640" y="4726440"/>
            <a:ext cx="2923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1"/>
          <p:cNvSpPr/>
          <p:nvPr/>
        </p:nvSpPr>
        <p:spPr>
          <a:xfrm>
            <a:off x="5905440" y="4761360"/>
            <a:ext cx="286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42"/>
          <p:cNvSpPr/>
          <p:nvPr/>
        </p:nvSpPr>
        <p:spPr>
          <a:xfrm>
            <a:off x="7188120" y="5412240"/>
            <a:ext cx="2923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43"/>
          <p:cNvSpPr/>
          <p:nvPr/>
        </p:nvSpPr>
        <p:spPr>
          <a:xfrm>
            <a:off x="7810560" y="4459680"/>
            <a:ext cx="286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417" name="CustomShape 4"/>
          <p:cNvSpPr/>
          <p:nvPr/>
        </p:nvSpPr>
        <p:spPr>
          <a:xfrm>
            <a:off x="1043640" y="1508760"/>
            <a:ext cx="712836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C4C1311-60EA-4FD9-BBED-937C7776469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9" name="圖片 1" descr=""/>
          <p:cNvPicPr/>
          <p:nvPr/>
        </p:nvPicPr>
        <p:blipFill>
          <a:blip r:embed="rId2"/>
          <a:stretch/>
        </p:blipFill>
        <p:spPr>
          <a:xfrm>
            <a:off x="1651680" y="3598560"/>
            <a:ext cx="2023200" cy="1295640"/>
          </a:xfrm>
          <a:prstGeom prst="rect">
            <a:avLst/>
          </a:prstGeom>
          <a:ln>
            <a:noFill/>
          </a:ln>
        </p:spPr>
      </p:pic>
      <p:pic>
        <p:nvPicPr>
          <p:cNvPr id="420" name="圖片 2" descr=""/>
          <p:cNvPicPr/>
          <p:nvPr/>
        </p:nvPicPr>
        <p:blipFill>
          <a:blip r:embed="rId3"/>
          <a:stretch/>
        </p:blipFill>
        <p:spPr>
          <a:xfrm>
            <a:off x="4212000" y="3070080"/>
            <a:ext cx="1476000" cy="2352240"/>
          </a:xfrm>
          <a:prstGeom prst="rect">
            <a:avLst/>
          </a:prstGeom>
          <a:ln>
            <a:noFill/>
          </a:ln>
        </p:spPr>
      </p:pic>
      <p:sp>
        <p:nvSpPr>
          <p:cNvPr id="421" name="CustomShape 6"/>
          <p:cNvSpPr/>
          <p:nvPr/>
        </p:nvSpPr>
        <p:spPr>
          <a:xfrm>
            <a:off x="1623960" y="25160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554FA28-21AE-4B79-9E08-A9E6F2D64C3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0" name="圖片 2" descr=""/>
          <p:cNvPicPr/>
          <p:nvPr/>
        </p:nvPicPr>
        <p:blipFill>
          <a:blip r:embed="rId3"/>
          <a:stretch/>
        </p:blipFill>
        <p:spPr>
          <a:xfrm>
            <a:off x="502560" y="2506680"/>
            <a:ext cx="4105080" cy="182844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464400" y="47448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圖片 6" descr=""/>
          <p:cNvPicPr/>
          <p:nvPr/>
        </p:nvPicPr>
        <p:blipFill>
          <a:blip r:embed="rId4"/>
          <a:stretch/>
        </p:blipFill>
        <p:spPr>
          <a:xfrm>
            <a:off x="740880" y="5523120"/>
            <a:ext cx="3866760" cy="2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CC0E3CC-983F-414B-8E7B-C10DC02B8E3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404040" y="24566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圖片 11" descr=""/>
          <p:cNvPicPr/>
          <p:nvPr/>
        </p:nvPicPr>
        <p:blipFill>
          <a:blip r:embed="rId3"/>
          <a:stretch/>
        </p:blipFill>
        <p:spPr>
          <a:xfrm>
            <a:off x="251640" y="2130840"/>
            <a:ext cx="5714640" cy="4219200"/>
          </a:xfrm>
          <a:prstGeom prst="rect">
            <a:avLst/>
          </a:prstGeom>
          <a:ln>
            <a:noFill/>
          </a:ln>
        </p:spPr>
      </p:pic>
      <p:pic>
        <p:nvPicPr>
          <p:cNvPr id="112" name="圖片 7" descr=""/>
          <p:cNvPicPr/>
          <p:nvPr/>
        </p:nvPicPr>
        <p:blipFill>
          <a:blip r:embed="rId4"/>
          <a:stretch/>
        </p:blipFill>
        <p:spPr>
          <a:xfrm>
            <a:off x="6681960" y="3154680"/>
            <a:ext cx="1875960" cy="10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8B8EA3C-54DF-4352-ABBA-2C94780859A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4741200" y="3676680"/>
            <a:ext cx="4426560" cy="283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迴圈主體只有一行敘述就不需要用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 }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當迴圈重複執行的次數很確定時，會用</a:t>
            </a:r>
            <a:r>
              <a:rPr b="1" lang="en-US" sz="2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無法事先知道迴圈該執行多少次才夠時，就可用</a:t>
            </a:r>
            <a:r>
              <a:rPr b="1" lang="en-US" sz="2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迴圈或是</a:t>
            </a:r>
            <a:r>
              <a:rPr b="1" lang="en-US" sz="2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do while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3600" y="3646440"/>
            <a:ext cx="497808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迴圈流程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第一次進入迴圈前，須先設定變數初值。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　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依判斷的條件檢查是否要繼續執行迴圈。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3.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執行完迴圈後重新設定變數值。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915840" y="2012040"/>
            <a:ext cx="512244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(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繼續條件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程式敘述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05966C7-DAA1-4803-98B3-66E07A0D624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91920" y="3303000"/>
            <a:ext cx="457164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( level &lt;= 5 )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*= level;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System.out.println(level + "!=" + 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8" descr=""/>
          <p:cNvPicPr/>
          <p:nvPr/>
        </p:nvPicPr>
        <p:blipFill>
          <a:blip r:embed="rId3"/>
          <a:stretch/>
        </p:blipFill>
        <p:spPr>
          <a:xfrm>
            <a:off x="5580000" y="2201040"/>
            <a:ext cx="2472120" cy="36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AC4CBCC-8C7F-42A1-A9E5-2332BF6AE15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9" name="圖片 1" descr=""/>
          <p:cNvPicPr/>
          <p:nvPr/>
        </p:nvPicPr>
        <p:blipFill>
          <a:blip r:embed="rId3"/>
          <a:stretch/>
        </p:blipFill>
        <p:spPr>
          <a:xfrm>
            <a:off x="902520" y="2749320"/>
            <a:ext cx="4419360" cy="2695320"/>
          </a:xfrm>
          <a:prstGeom prst="rect">
            <a:avLst/>
          </a:prstGeom>
          <a:ln>
            <a:noFill/>
          </a:ln>
        </p:spPr>
      </p:pic>
      <p:sp>
        <p:nvSpPr>
          <p:cNvPr id="140" name="CustomShape 6"/>
          <p:cNvSpPr/>
          <p:nvPr/>
        </p:nvSpPr>
        <p:spPr>
          <a:xfrm>
            <a:off x="6404040" y="24566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圖片 2" descr=""/>
          <p:cNvPicPr/>
          <p:nvPr/>
        </p:nvPicPr>
        <p:blipFill>
          <a:blip r:embed="rId4"/>
          <a:stretch/>
        </p:blipFill>
        <p:spPr>
          <a:xfrm>
            <a:off x="6553080" y="3305160"/>
            <a:ext cx="811080" cy="11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迴圈控制敘述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1043640" y="1508760"/>
            <a:ext cx="71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無窮迴圈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3AB8CEB-D45C-4B25-B7E4-159C31D2FB1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1060920" y="4716720"/>
            <a:ext cx="6181920" cy="191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無窮迴圈就是在迴圈執行過程中，找不到可以離開迴圈的出口，所以只好不斷地重複執行迴圈中的敘述，而不會跳離程式。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★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while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迴圈中若是有無窮迴圈的產生，和”迴圈控制變數”與”判斷條件”脫不了關係。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圖片 1" descr=""/>
          <p:cNvPicPr/>
          <p:nvPr/>
        </p:nvPicPr>
        <p:blipFill>
          <a:blip r:embed="rId3"/>
          <a:stretch/>
        </p:blipFill>
        <p:spPr>
          <a:xfrm>
            <a:off x="691920" y="2410200"/>
            <a:ext cx="4000320" cy="1999800"/>
          </a:xfrm>
          <a:prstGeom prst="rect">
            <a:avLst/>
          </a:prstGeom>
          <a:ln>
            <a:noFill/>
          </a:ln>
        </p:spPr>
      </p:pic>
      <p:pic>
        <p:nvPicPr>
          <p:cNvPr id="151" name="圖片 2" descr=""/>
          <p:cNvPicPr/>
          <p:nvPr/>
        </p:nvPicPr>
        <p:blipFill>
          <a:blip r:embed="rId4"/>
          <a:stretch/>
        </p:blipFill>
        <p:spPr>
          <a:xfrm>
            <a:off x="5004000" y="2432880"/>
            <a:ext cx="3990600" cy="1980720"/>
          </a:xfrm>
          <a:prstGeom prst="rect">
            <a:avLst/>
          </a:prstGeom>
          <a:ln>
            <a:noFill/>
          </a:ln>
        </p:spPr>
      </p:pic>
      <p:sp>
        <p:nvSpPr>
          <p:cNvPr id="152" name="CustomShape 7"/>
          <p:cNvSpPr/>
          <p:nvPr/>
        </p:nvSpPr>
        <p:spPr>
          <a:xfrm>
            <a:off x="1915560" y="200304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條件永遠成立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193440" y="2010600"/>
            <a:ext cx="114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Application>LibreOffice/5.1.4.2$Linux_X86_64 LibreOffice_project/10m0$Build-2</Application>
  <Words>1636</Words>
  <Paragraphs>300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2016-10-05T12:11:19Z</dcterms:modified>
  <cp:revision>104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