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28" r:id="rId2"/>
    <p:sldId id="370" r:id="rId3"/>
    <p:sldId id="329" r:id="rId4"/>
    <p:sldId id="330" r:id="rId5"/>
    <p:sldId id="358" r:id="rId6"/>
    <p:sldId id="332" r:id="rId7"/>
    <p:sldId id="360" r:id="rId8"/>
    <p:sldId id="334" r:id="rId9"/>
    <p:sldId id="361" r:id="rId10"/>
    <p:sldId id="362" r:id="rId11"/>
    <p:sldId id="335" r:id="rId12"/>
    <p:sldId id="363" r:id="rId13"/>
    <p:sldId id="368" r:id="rId14"/>
    <p:sldId id="369" r:id="rId15"/>
    <p:sldId id="366" r:id="rId16"/>
    <p:sldId id="372" r:id="rId17"/>
    <p:sldId id="342" r:id="rId18"/>
    <p:sldId id="343" r:id="rId19"/>
    <p:sldId id="344" r:id="rId20"/>
    <p:sldId id="373" r:id="rId21"/>
    <p:sldId id="346" r:id="rId22"/>
    <p:sldId id="371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83431" y="293747"/>
            <a:ext cx="2211759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請輸入繩索長度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並計算對折幾次後才會小於</a:t>
            </a:r>
            <a:r>
              <a:rPr lang="en-US" altLang="zh-TW" dirty="0"/>
              <a:t>20</a:t>
            </a:r>
            <a:r>
              <a:rPr lang="zh-TW" altLang="en-US" dirty="0"/>
              <a:t>公分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820667"/>
            <a:ext cx="1392542" cy="7920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4820667"/>
            <a:ext cx="1570751" cy="79208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84102" y="424460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798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模組化程式設計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類別方法的參數傳遞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2" y="2122452"/>
            <a:ext cx="58197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8001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模組化程式設計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類別方法的傳回值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67544" y="2235886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的方法的傳回值型態不是</a:t>
            </a:r>
            <a:r>
              <a:rPr lang="en-US" altLang="zh-TW" dirty="0"/>
              <a:t>void</a:t>
            </a:r>
            <a:r>
              <a:rPr lang="zh-TW" altLang="en-US" dirty="0"/>
              <a:t>，而是資料型態</a:t>
            </a:r>
            <a:r>
              <a:rPr lang="en-US" altLang="zh-TW" dirty="0" err="1"/>
              <a:t>int</a:t>
            </a:r>
            <a:r>
              <a:rPr lang="zh-TW" altLang="en-US" dirty="0"/>
              <a:t>或</a:t>
            </a:r>
            <a:r>
              <a:rPr lang="en-US" altLang="zh-TW" dirty="0"/>
              <a:t>char</a:t>
            </a:r>
            <a:r>
              <a:rPr lang="zh-TW" altLang="en-US" dirty="0"/>
              <a:t>等，表示這個方法擁有傳回值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因為方法在執行完程式區塊後，需要傳回一個值，傳回指令的語法格式如下所示：</a:t>
            </a:r>
            <a:endParaRPr lang="en-US" altLang="zh-TW" dirty="0"/>
          </a:p>
          <a:p>
            <a:endParaRPr lang="zh-TW" altLang="en-US" dirty="0"/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return </a:t>
            </a:r>
            <a:r>
              <a:rPr lang="zh-TW" altLang="en-US" dirty="0">
                <a:solidFill>
                  <a:srgbClr val="FF0000"/>
                </a:solidFill>
              </a:rPr>
              <a:t>運算式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615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模組化程式設計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類別方法的傳回值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7" y="2524930"/>
            <a:ext cx="5705475" cy="34575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64" y="4149080"/>
            <a:ext cx="1581150" cy="5810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804248" y="364014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4028142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模組化程式設計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遞迴函式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2031928"/>
            <a:ext cx="8229600" cy="4205383"/>
          </a:xfrm>
        </p:spPr>
        <p:txBody>
          <a:bodyPr/>
          <a:lstStyle/>
          <a:p>
            <a:r>
              <a:rPr lang="zh-TW" altLang="en-US" dirty="0"/>
              <a:t>遞迴函式是函式裡面又呼叫本身函式</a:t>
            </a:r>
            <a:endParaRPr lang="en-US" altLang="zh-TW" dirty="0"/>
          </a:p>
          <a:p>
            <a:r>
              <a:rPr lang="zh-TW" altLang="en-US" dirty="0"/>
              <a:t>需要有一個終止條件，否則會落入無窮迴圈</a:t>
            </a:r>
            <a:endParaRPr lang="en-US" altLang="zh-TW" dirty="0"/>
          </a:p>
          <a:p>
            <a:r>
              <a:rPr lang="zh-TW" altLang="en-US" dirty="0"/>
              <a:t>範例如下所示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3" name="圖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91757" y="3571875"/>
            <a:ext cx="4572000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文字方塊 13"/>
          <p:cNvSpPr txBox="1"/>
          <p:nvPr/>
        </p:nvSpPr>
        <p:spPr>
          <a:xfrm>
            <a:off x="6156176" y="357187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426321" y="4286955"/>
            <a:ext cx="109791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6272415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模組化程式設計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Math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數學類別的方法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2031928"/>
            <a:ext cx="8229600" cy="4205383"/>
          </a:xfrm>
        </p:spPr>
        <p:txBody>
          <a:bodyPr/>
          <a:lstStyle/>
          <a:p>
            <a:r>
              <a:rPr lang="zh-TW" altLang="en-US" dirty="0"/>
              <a:t>數學類別是最常使用到的類別，撰寫</a:t>
            </a:r>
            <a:r>
              <a:rPr lang="en-US" altLang="zh-TW" dirty="0"/>
              <a:t>Java</a:t>
            </a:r>
            <a:r>
              <a:rPr lang="zh-TW" altLang="en-US" dirty="0"/>
              <a:t>的使用者不需再另外寫函式。</a:t>
            </a:r>
            <a:endParaRPr lang="en-US" altLang="zh-TW" dirty="0"/>
          </a:p>
          <a:p>
            <a:r>
              <a:rPr lang="zh-TW" altLang="en-US" dirty="0"/>
              <a:t>下表列出常用的數學函式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/>
          <a:srcRect b="6657"/>
          <a:stretch/>
        </p:blipFill>
        <p:spPr>
          <a:xfrm>
            <a:off x="1331640" y="3568323"/>
            <a:ext cx="5275256" cy="2988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131069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517687" y="283171"/>
            <a:ext cx="410862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Extend 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延伸</a:t>
            </a:r>
            <a:r>
              <a:rPr lang="en-US" altLang="zh-TW" dirty="0">
                <a:hlinkClick r:id="rId3" action="ppaction://hlinksldjump"/>
              </a:rPr>
              <a:t>Practice</a:t>
            </a:r>
            <a:r>
              <a:rPr lang="zh-TW" altLang="en-US" dirty="0"/>
              <a:t>，將其改成呼叫函式版本</a:t>
            </a:r>
            <a:endParaRPr lang="en-US" altLang="zh-TW" dirty="0"/>
          </a:p>
          <a:p>
            <a:r>
              <a:rPr lang="zh-TW" altLang="en-US" dirty="0"/>
              <a:t>函式輸入兩個參數，一是繩子長度，另一個是小於的長度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0178" y="456073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331640" y="4915706"/>
            <a:ext cx="2133600" cy="1381125"/>
          </a:xfrm>
          <a:prstGeom prst="rect">
            <a:avLst/>
          </a:prstGeom>
        </p:spPr>
      </p:pic>
      <p:pic>
        <p:nvPicPr>
          <p:cNvPr id="13" name="圖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4160912" y="4959987"/>
            <a:ext cx="2286000" cy="1400175"/>
          </a:xfrm>
          <a:prstGeom prst="rect">
            <a:avLst/>
          </a:prstGeom>
        </p:spPr>
      </p:pic>
      <p:sp>
        <p:nvSpPr>
          <p:cNvPr id="14" name="Text Box 1027"/>
          <p:cNvSpPr txBox="1">
            <a:spLocks noChangeArrowheads="1"/>
          </p:cNvSpPr>
          <p:nvPr/>
        </p:nvSpPr>
        <p:spPr bwMode="auto">
          <a:xfrm>
            <a:off x="755576" y="2946279"/>
            <a:ext cx="52255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微軟正黑體" pitchFamily="34" charset="-120"/>
              </a:rPr>
              <a:t>private static 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fold(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length, 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limit)</a:t>
            </a:r>
          </a:p>
          <a:p>
            <a:r>
              <a:rPr lang="en-US" altLang="zh-TW" sz="2400" dirty="0">
                <a:ea typeface="微軟正黑體" pitchFamily="34" charset="-120"/>
              </a:rPr>
              <a:t>{</a:t>
            </a:r>
          </a:p>
          <a:p>
            <a:r>
              <a:rPr lang="en-US" altLang="zh-TW" sz="2400" dirty="0">
                <a:ea typeface="微軟正黑體" pitchFamily="34" charset="-120"/>
              </a:rPr>
              <a:t>   ………………</a:t>
            </a:r>
          </a:p>
          <a:p>
            <a:r>
              <a:rPr lang="en-US" altLang="zh-TW" sz="2400" dirty="0">
                <a:ea typeface="微軟正黑體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90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138" y="293747"/>
            <a:ext cx="252434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Practice1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搖一粒骰子</a:t>
            </a:r>
            <a:r>
              <a:rPr lang="en-US" altLang="zh-TW" dirty="0"/>
              <a:t>6000</a:t>
            </a:r>
            <a:r>
              <a:rPr lang="zh-TW" altLang="en-US" dirty="0"/>
              <a:t>次</a:t>
            </a:r>
            <a:endParaRPr lang="en-US" altLang="zh-TW" dirty="0"/>
          </a:p>
          <a:p>
            <a:r>
              <a:rPr lang="zh-TW" altLang="en-US" dirty="0"/>
              <a:t>統計</a:t>
            </a:r>
            <a:r>
              <a:rPr lang="en-US" altLang="zh-TW" dirty="0"/>
              <a:t>1,2,3,4,5,6</a:t>
            </a:r>
            <a:r>
              <a:rPr lang="zh-TW" altLang="en-US" dirty="0"/>
              <a:t>點各出現幾次</a:t>
            </a:r>
            <a:endParaRPr lang="en-US" altLang="zh-TW" dirty="0"/>
          </a:p>
          <a:p>
            <a:endParaRPr lang="zh-TW" altLang="en-US" dirty="0"/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提示</a:t>
            </a:r>
            <a:r>
              <a:rPr lang="en-US" altLang="zh-TW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zh-TW" alt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隨機產生</a:t>
            </a:r>
            <a:r>
              <a:rPr lang="en-US" altLang="zh-TW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1~6</a:t>
            </a:r>
            <a:r>
              <a:rPr lang="zh-TW" alt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的數字</a:t>
            </a:r>
            <a:endParaRPr lang="en-US" altLang="zh-TW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</a:rPr>
              <a:t>) </a:t>
            </a:r>
            <a:r>
              <a:rPr lang="en-US" altLang="zh-TW" sz="2000" dirty="0" err="1">
                <a:solidFill>
                  <a:srgbClr val="FF0000"/>
                </a:solidFill>
              </a:rPr>
              <a:t>Math.ceil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Math.random</a:t>
            </a:r>
            <a:r>
              <a:rPr lang="en-US" altLang="zh-TW" sz="2000" dirty="0">
                <a:solidFill>
                  <a:srgbClr val="FF0000"/>
                </a:solidFill>
              </a:rPr>
              <a:t>()*6);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84102" y="424460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613935"/>
            <a:ext cx="1440160" cy="1928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891" y="4613935"/>
            <a:ext cx="1573301" cy="19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Practice2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輸入一範圍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呼叫</a:t>
            </a:r>
            <a:r>
              <a:rPr lang="en-US" altLang="zh-TW" dirty="0"/>
              <a:t>square</a:t>
            </a:r>
            <a:r>
              <a:rPr lang="zh-TW" altLang="en-US" dirty="0"/>
              <a:t>的平方值並回傳結果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26" y="3472950"/>
            <a:ext cx="1224136" cy="1716191"/>
          </a:xfrm>
          <a:prstGeom prst="rect">
            <a:avLst/>
          </a:prstGeom>
        </p:spPr>
      </p:pic>
      <p:sp>
        <p:nvSpPr>
          <p:cNvPr id="25" name="Text Box 1027"/>
          <p:cNvSpPr txBox="1">
            <a:spLocks noChangeArrowheads="1"/>
          </p:cNvSpPr>
          <p:nvPr/>
        </p:nvSpPr>
        <p:spPr bwMode="auto">
          <a:xfrm>
            <a:off x="539552" y="2984580"/>
            <a:ext cx="385695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微軟正黑體" pitchFamily="34" charset="-120"/>
              </a:rPr>
              <a:t>private static 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square(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n)</a:t>
            </a:r>
          </a:p>
          <a:p>
            <a:r>
              <a:rPr lang="en-US" altLang="zh-TW" sz="2400" dirty="0">
                <a:ea typeface="微軟正黑體" pitchFamily="34" charset="-120"/>
              </a:rPr>
              <a:t>{</a:t>
            </a:r>
          </a:p>
          <a:p>
            <a:r>
              <a:rPr lang="en-US" altLang="zh-TW" sz="2400" dirty="0">
                <a:ea typeface="微軟正黑體" pitchFamily="34" charset="-120"/>
              </a:rPr>
              <a:t>   ………………</a:t>
            </a:r>
          </a:p>
          <a:p>
            <a:r>
              <a:rPr lang="en-US" altLang="zh-TW" sz="2400" dirty="0">
                <a:ea typeface="微軟正黑體" pitchFamily="34" charset="-120"/>
              </a:rPr>
              <a:t>   ………………</a:t>
            </a:r>
          </a:p>
          <a:p>
            <a:r>
              <a:rPr lang="en-US" altLang="zh-TW" sz="2400" dirty="0">
                <a:ea typeface="微軟正黑體" pitchFamily="34" charset="-120"/>
              </a:rPr>
              <a:t>   ………………</a:t>
            </a:r>
          </a:p>
          <a:p>
            <a:endParaRPr lang="en-US" altLang="zh-TW" sz="2400" dirty="0">
              <a:ea typeface="微軟正黑體" pitchFamily="34" charset="-120"/>
            </a:endParaRPr>
          </a:p>
          <a:p>
            <a:r>
              <a:rPr lang="en-US" altLang="zh-TW" sz="2400" dirty="0">
                <a:ea typeface="微軟正黑體" pitchFamily="34" charset="-120"/>
              </a:rPr>
              <a:t>}</a:t>
            </a:r>
          </a:p>
          <a:p>
            <a:endParaRPr lang="en-US" altLang="zh-TW" sz="2400" dirty="0">
              <a:ea typeface="微軟正黑體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73118" y="298458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1123368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Practice3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31" y="3509736"/>
            <a:ext cx="1028700" cy="1285875"/>
          </a:xfrm>
          <a:prstGeom prst="rect">
            <a:avLst/>
          </a:prstGeom>
        </p:spPr>
      </p:pic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輸入三個整數</a:t>
            </a:r>
          </a:p>
          <a:p>
            <a:r>
              <a:rPr lang="zh-TW" altLang="en-US" dirty="0"/>
              <a:t>呼叫</a:t>
            </a:r>
            <a:r>
              <a:rPr lang="en-US" altLang="zh-TW" dirty="0"/>
              <a:t>max</a:t>
            </a:r>
            <a:r>
              <a:rPr lang="zh-TW" altLang="en-US" dirty="0"/>
              <a:t>求此三整數之最大值並回傳結果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83568" y="3068960"/>
            <a:ext cx="49023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微軟正黑體" pitchFamily="34" charset="-120"/>
              </a:rPr>
              <a:t>private static 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max(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a, 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b, 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c)</a:t>
            </a:r>
          </a:p>
          <a:p>
            <a:r>
              <a:rPr lang="en-US" altLang="zh-TW" sz="2400" dirty="0">
                <a:ea typeface="微軟正黑體" pitchFamily="34" charset="-120"/>
              </a:rPr>
              <a:t>{</a:t>
            </a:r>
          </a:p>
          <a:p>
            <a:r>
              <a:rPr lang="zh-TW" altLang="en-US" sz="2400" dirty="0">
                <a:ea typeface="微軟正黑體" pitchFamily="34" charset="-120"/>
              </a:rPr>
              <a:t>   </a:t>
            </a:r>
            <a:r>
              <a:rPr lang="en-US" altLang="zh-TW" sz="2400" dirty="0">
                <a:ea typeface="微軟正黑體" pitchFamily="34" charset="-120"/>
              </a:rPr>
              <a:t>…….</a:t>
            </a:r>
          </a:p>
          <a:p>
            <a:r>
              <a:rPr lang="en-US" altLang="zh-TW" sz="2400" dirty="0">
                <a:ea typeface="微軟正黑體" pitchFamily="34" charset="-120"/>
              </a:rPr>
              <a:t>   …….</a:t>
            </a:r>
          </a:p>
          <a:p>
            <a:r>
              <a:rPr lang="en-US" altLang="zh-TW" sz="2400" dirty="0">
                <a:ea typeface="微軟正黑體" pitchFamily="34" charset="-120"/>
              </a:rPr>
              <a:t>}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573118" y="298458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5653139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Practice4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581128"/>
            <a:ext cx="3019425" cy="1057275"/>
          </a:xfrm>
          <a:prstGeom prst="rect">
            <a:avLst/>
          </a:prstGeom>
        </p:spPr>
      </p:pic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輸入一範圍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zh-TW" altLang="en-US" dirty="0">
                <a:latin typeface="Calibri" pitchFamily="34" charset="0"/>
                <a:cs typeface="Calibri" pitchFamily="34" charset="0"/>
              </a:rPr>
              <a:t>求</a:t>
            </a:r>
            <a:r>
              <a:rPr lang="en-US" altLang="zh-TW" dirty="0">
                <a:latin typeface="Calibri" pitchFamily="34" charset="0"/>
                <a:cs typeface="Calibri" pitchFamily="34" charset="0"/>
              </a:rPr>
              <a:t>1</a:t>
            </a:r>
            <a:r>
              <a:rPr lang="zh-TW" altLang="en-US" dirty="0">
                <a:latin typeface="Calibri" pitchFamily="34" charset="0"/>
                <a:cs typeface="Calibri" pitchFamily="34" charset="0"/>
              </a:rPr>
              <a:t>到</a:t>
            </a:r>
            <a:r>
              <a:rPr lang="zh-TW" altLang="en-US" dirty="0"/>
              <a:t>範圍間</a:t>
            </a:r>
            <a:r>
              <a:rPr lang="zh-TW" altLang="en-US" dirty="0">
                <a:latin typeface="Calibri" pitchFamily="34" charset="0"/>
                <a:cs typeface="Calibri" pitchFamily="34" charset="0"/>
              </a:rPr>
              <a:t>所有的質數</a:t>
            </a:r>
            <a:endParaRPr lang="en-US" altLang="zh-TW" dirty="0">
              <a:latin typeface="Calibri" pitchFamily="34" charset="0"/>
              <a:cs typeface="Calibri" pitchFamily="34" charset="0"/>
            </a:endParaRPr>
          </a:p>
          <a:p>
            <a:r>
              <a:rPr lang="zh-TW" altLang="en-US" dirty="0"/>
              <a:t>呼叫</a:t>
            </a:r>
            <a:r>
              <a:rPr lang="en-US" altLang="zh-TW" dirty="0">
                <a:latin typeface="Calibri" pitchFamily="34" charset="0"/>
                <a:cs typeface="Calibri" pitchFamily="34" charset="0"/>
              </a:rPr>
              <a:t>primer</a:t>
            </a:r>
            <a:r>
              <a:rPr lang="zh-TW" altLang="en-US" dirty="0">
                <a:latin typeface="Calibri" pitchFamily="34" charset="0"/>
                <a:cs typeface="Calibri" pitchFamily="34" charset="0"/>
              </a:rPr>
              <a:t>判斷是否為質數並回傳結果</a:t>
            </a:r>
            <a:endParaRPr lang="en-US" altLang="zh-TW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altLang="zh-TW" dirty="0">
                <a:latin typeface="Calibri" pitchFamily="34" charset="0"/>
                <a:cs typeface="Calibri" pitchFamily="34" charset="0"/>
              </a:rPr>
              <a:t>If n is a primer, return 1;otherwise return 0</a:t>
            </a:r>
          </a:p>
          <a:p>
            <a:endParaRPr lang="zh-TW" altLang="en-US" dirty="0">
              <a:latin typeface="Calibri" pitchFamily="34" charset="0"/>
              <a:cs typeface="Calibri" pitchFamily="34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92599" y="379755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76786" y="3353912"/>
            <a:ext cx="38545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private static </a:t>
            </a:r>
            <a:r>
              <a:rPr lang="en-US" altLang="zh-TW" sz="2400" dirty="0" err="1">
                <a:latin typeface="Calibri" pitchFamily="34" charset="0"/>
                <a:ea typeface="微軟正黑體" pitchFamily="34" charset="-120"/>
                <a:cs typeface="Calibri" pitchFamily="34" charset="0"/>
              </a:rPr>
              <a:t>int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primer(</a:t>
            </a:r>
            <a:r>
              <a:rPr lang="en-US" altLang="zh-TW" sz="2400" dirty="0" err="1">
                <a:latin typeface="Calibri" pitchFamily="34" charset="0"/>
                <a:ea typeface="微軟正黑體" pitchFamily="34" charset="-120"/>
                <a:cs typeface="Calibri" pitchFamily="34" charset="0"/>
              </a:rPr>
              <a:t>int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n)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{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………………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………………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………………</a:t>
            </a:r>
          </a:p>
          <a:p>
            <a:endParaRPr lang="en-US" altLang="zh-TW" sz="2400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521301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92058" y="2636912"/>
            <a:ext cx="29546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>
                <a:latin typeface="標楷體" pitchFamily="65" charset="-120"/>
                <a:ea typeface="標楷體" pitchFamily="65" charset="-120"/>
              </a:rPr>
              <a:t>Java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函式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2015-10-08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323694"/>
            <a:ext cx="1744593" cy="17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285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Practice5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寫一函式，輸入兩個整數，回傳兩數的最大公因數。</a:t>
            </a:r>
            <a:endParaRPr lang="en-US" altLang="zh-TW" dirty="0">
              <a:latin typeface="Calibri" pitchFamily="34" charset="0"/>
              <a:cs typeface="Calibri" pitchFamily="34" charset="0"/>
            </a:endParaRPr>
          </a:p>
          <a:p>
            <a:endParaRPr lang="zh-TW" altLang="en-US" dirty="0">
              <a:latin typeface="Calibri" pitchFamily="34" charset="0"/>
              <a:cs typeface="Calibri" pitchFamily="34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382687" y="327655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83568" y="2733022"/>
            <a:ext cx="413683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private static </a:t>
            </a:r>
            <a:r>
              <a:rPr lang="en-US" altLang="zh-TW" sz="2400" dirty="0" err="1">
                <a:latin typeface="Calibri" pitchFamily="34" charset="0"/>
                <a:ea typeface="微軟正黑體" pitchFamily="34" charset="-120"/>
                <a:cs typeface="Calibri" pitchFamily="34" charset="0"/>
              </a:rPr>
              <a:t>int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sz="2400" dirty="0" err="1">
                <a:latin typeface="Calibri" pitchFamily="34" charset="0"/>
                <a:ea typeface="微軟正黑體" pitchFamily="34" charset="-120"/>
                <a:cs typeface="Calibri" pitchFamily="34" charset="0"/>
              </a:rPr>
              <a:t>gcd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(</a:t>
            </a:r>
            <a:r>
              <a:rPr lang="en-US" altLang="zh-TW" sz="2400" dirty="0" err="1">
                <a:latin typeface="Calibri" pitchFamily="34" charset="0"/>
                <a:ea typeface="微軟正黑體" pitchFamily="34" charset="-120"/>
                <a:cs typeface="Calibri" pitchFamily="34" charset="0"/>
              </a:rPr>
              <a:t>int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a, </a:t>
            </a:r>
            <a:r>
              <a:rPr lang="en-US" altLang="zh-TW" sz="2400" dirty="0" err="1">
                <a:latin typeface="Calibri" pitchFamily="34" charset="0"/>
                <a:ea typeface="微軟正黑體" pitchFamily="34" charset="-120"/>
                <a:cs typeface="Calibri" pitchFamily="34" charset="0"/>
              </a:rPr>
              <a:t>int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b)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{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For </a:t>
            </a:r>
            <a:r>
              <a:rPr lang="en-US" altLang="zh-TW" sz="2400" dirty="0" err="1">
                <a:latin typeface="Calibri" pitchFamily="34" charset="0"/>
                <a:ea typeface="微軟正黑體" pitchFamily="34" charset="-120"/>
                <a:cs typeface="Calibri" pitchFamily="34" charset="0"/>
              </a:rPr>
              <a:t>i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=1~a {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找出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a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的因數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for j = 1~b {</a:t>
            </a:r>
          </a:p>
          <a:p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   找出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b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的因數</a:t>
            </a:r>
          </a:p>
          <a:p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	比較是否相等</a:t>
            </a:r>
            <a:endParaRPr lang="en-US" altLang="zh-TW" sz="2400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}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}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}</a:t>
            </a: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478" y="3798914"/>
            <a:ext cx="1238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0738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971601" y="1486470"/>
            <a:ext cx="7704855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u"/>
            </a:pPr>
            <a:r>
              <a:rPr lang="zh-TW" altLang="en-US" sz="2800" b="1" dirty="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寫一個函式，輸入兩個整數，回傳兩數的最大公因數，需要用到遞迴函式。</a:t>
            </a:r>
            <a:endParaRPr lang="en-US" altLang="zh-TW" sz="2800" b="1" dirty="0">
              <a:solidFill>
                <a:srgbClr val="0C33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提示</a:t>
            </a: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:</a:t>
            </a: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輾轉相除法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HOMEWORK</a:t>
            </a:r>
            <a:endParaRPr lang="zh-TW" altLang="en-US" sz="4800" b="1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8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1115616" y="3216097"/>
            <a:ext cx="2505092" cy="2808312"/>
            <a:chOff x="676200" y="3212976"/>
            <a:chExt cx="2505092" cy="2808312"/>
          </a:xfrm>
        </p:grpSpPr>
        <p:cxnSp>
          <p:nvCxnSpPr>
            <p:cNvPr id="3" name="直線接點 2"/>
            <p:cNvCxnSpPr/>
            <p:nvPr/>
          </p:nvCxnSpPr>
          <p:spPr>
            <a:xfrm>
              <a:off x="1043608" y="3212976"/>
              <a:ext cx="0" cy="28083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2843808" y="3212976"/>
              <a:ext cx="0" cy="28083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1187624" y="321297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32</a:t>
              </a:r>
              <a:endParaRPr lang="zh-TW" altLang="en-US" sz="28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170214" y="321297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12</a:t>
              </a:r>
              <a:endParaRPr lang="zh-TW" altLang="en-US" sz="28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187623" y="3609908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2"/>
                  </a:solidFill>
                </a:rPr>
                <a:t>24</a:t>
              </a:r>
              <a:endParaRPr lang="zh-TW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76200" y="32129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2"/>
                  </a:solidFill>
                </a:rPr>
                <a:t>2</a:t>
              </a:r>
              <a:endParaRPr lang="zh-TW" alt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1042124" y="4127710"/>
              <a:ext cx="8293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1364438" y="415976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2"/>
                  </a:solidFill>
                </a:rPr>
                <a:t>8</a:t>
              </a:r>
              <a:endParaRPr lang="zh-TW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352957" y="360449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2"/>
                  </a:solidFill>
                </a:rPr>
                <a:t>8</a:t>
              </a:r>
              <a:endParaRPr lang="zh-TW" alt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26" name="直線接點 25"/>
            <p:cNvCxnSpPr/>
            <p:nvPr/>
          </p:nvCxnSpPr>
          <p:spPr>
            <a:xfrm>
              <a:off x="2014444" y="4127710"/>
              <a:ext cx="8293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813884" y="32129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2"/>
                  </a:solidFill>
                </a:rPr>
                <a:t>1</a:t>
              </a:r>
              <a:endParaRPr lang="zh-TW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352957" y="415976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2"/>
                  </a:solidFill>
                </a:rPr>
                <a:t>4</a:t>
              </a:r>
              <a:endParaRPr lang="zh-TW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364438" y="455127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2"/>
                  </a:solidFill>
                </a:rPr>
                <a:t>8</a:t>
              </a:r>
              <a:endParaRPr lang="zh-TW" alt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1042124" y="5074499"/>
              <a:ext cx="8293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1366029" y="507991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2"/>
                  </a:solidFill>
                </a:rPr>
                <a:t>0</a:t>
              </a:r>
              <a:endParaRPr lang="zh-TW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83568" y="415434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2"/>
                  </a:solidFill>
                </a:rPr>
                <a:t>2</a:t>
              </a:r>
              <a:endParaRPr lang="zh-TW" alt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4" idx="1"/>
              <a:endCxn id="16" idx="3"/>
            </p:cNvCxnSpPr>
            <p:nvPr/>
          </p:nvCxnSpPr>
          <p:spPr>
            <a:xfrm flipH="1">
              <a:off x="1737774" y="3474586"/>
              <a:ext cx="432440" cy="39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1" idx="3"/>
              <a:endCxn id="25" idx="1"/>
            </p:cNvCxnSpPr>
            <p:nvPr/>
          </p:nvCxnSpPr>
          <p:spPr>
            <a:xfrm flipV="1">
              <a:off x="1731846" y="3866100"/>
              <a:ext cx="621111" cy="555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1742119" y="4376966"/>
              <a:ext cx="621111" cy="51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橢圓 37"/>
            <p:cNvSpPr/>
            <p:nvPr/>
          </p:nvSpPr>
          <p:spPr>
            <a:xfrm>
              <a:off x="2309984" y="4180750"/>
              <a:ext cx="481520" cy="48152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4334065" y="418506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" name="圖片 40"/>
          <p:cNvPicPr/>
          <p:nvPr/>
        </p:nvPicPr>
        <p:blipFill>
          <a:blip r:embed="rId4"/>
          <a:stretch>
            <a:fillRect/>
          </a:stretch>
        </p:blipFill>
        <p:spPr>
          <a:xfrm>
            <a:off x="4377098" y="4683975"/>
            <a:ext cx="2002655" cy="1073423"/>
          </a:xfrm>
          <a:prstGeom prst="rect">
            <a:avLst/>
          </a:prstGeom>
        </p:spPr>
      </p:pic>
      <p:pic>
        <p:nvPicPr>
          <p:cNvPr id="42" name="圖片 41"/>
          <p:cNvPicPr/>
          <p:nvPr/>
        </p:nvPicPr>
        <p:blipFill>
          <a:blip r:embed="rId5"/>
          <a:stretch>
            <a:fillRect/>
          </a:stretch>
        </p:blipFill>
        <p:spPr>
          <a:xfrm>
            <a:off x="6589003" y="5077620"/>
            <a:ext cx="1783349" cy="1103978"/>
          </a:xfrm>
          <a:prstGeom prst="rect">
            <a:avLst/>
          </a:prstGeom>
        </p:spPr>
      </p:pic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469759" y="2375015"/>
            <a:ext cx="41368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private static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gcd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a,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b)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………………</a:t>
            </a:r>
          </a:p>
          <a:p>
            <a:r>
              <a:rPr lang="en-US" altLang="zh-TW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2351070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9821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執行特定函式</a:t>
            </a:r>
            <a:r>
              <a:rPr lang="en-US" altLang="zh-TW" sz="4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(function)</a:t>
            </a:r>
            <a:endParaRPr lang="zh-TW" altLang="en-US" sz="4800" b="1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43608" y="1484784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除了利用選擇性敘述或是迴圈敘述來改變程式的執行流程式外，我們還可以利用呼叫函式的方式來改變程式的執行流程。函式是指將特定功能的程式敘述組成一個區塊，並定義區塊名稱，而這個程式區塊可以被重複的使用函式的定義語法如下：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43608" y="3650248"/>
            <a:ext cx="43924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模組化的優點：</a:t>
            </a:r>
          </a:p>
          <a:p>
            <a:pPr marL="457200" indent="-457200"/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          </a:t>
            </a: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- </a:t>
            </a: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便於分析</a:t>
            </a:r>
          </a:p>
          <a:p>
            <a:pPr marL="457200" indent="-457200"/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          </a:t>
            </a: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- </a:t>
            </a: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加速開發</a:t>
            </a:r>
          </a:p>
          <a:p>
            <a:pPr marL="457200" indent="-457200"/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          </a:t>
            </a: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- </a:t>
            </a: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維護簡單</a:t>
            </a:r>
          </a:p>
          <a:p>
            <a:pPr marL="457200" indent="-457200"/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          </a:t>
            </a: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- </a:t>
            </a: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容易偵錯</a:t>
            </a:r>
          </a:p>
        </p:txBody>
      </p:sp>
    </p:spTree>
    <p:extLst>
      <p:ext uri="{BB962C8B-B14F-4D97-AF65-F5344CB8AC3E}">
        <p14:creationId xmlns:p14="http://schemas.microsoft.com/office/powerpoint/2010/main" val="173846861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模組化程式設計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ea typeface="微軟正黑體" pitchFamily="34" charset="-120"/>
              </a:rPr>
              <a:t>Top-down Design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43608" y="2003356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先將解決整個問題的方法分解成幾個大模組，然後再將大模組分解成數個小模組，如此反覆細分下去。等整個問題的樹狀架構圖完成後，便從最底層的小模組做起，等完成後便將他們組合成大模組，如此層層向上至整個軟體完成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114945" y="3991446"/>
            <a:ext cx="6409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Top-down Design </a:t>
            </a:r>
            <a:r>
              <a:rPr lang="zh-TW" altLang="en-US" sz="24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的設計方法需注意下列問題：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619672" y="4437112"/>
            <a:ext cx="24929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模組的獨立性</a:t>
            </a:r>
          </a:p>
          <a:p>
            <a:pPr>
              <a:buFontTx/>
              <a:buChar char="-"/>
            </a:pP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模組之間的結合</a:t>
            </a:r>
          </a:p>
          <a:p>
            <a:pPr>
              <a:buFontTx/>
              <a:buChar char="-"/>
            </a:pP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模組之間的溝通</a:t>
            </a:r>
          </a:p>
        </p:txBody>
      </p:sp>
    </p:spTree>
    <p:extLst>
      <p:ext uri="{BB962C8B-B14F-4D97-AF65-F5344CB8AC3E}">
        <p14:creationId xmlns:p14="http://schemas.microsoft.com/office/powerpoint/2010/main" val="19603168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模組化程式設計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的程序屬於一種類別的成員，稱為「方法」(</a:t>
            </a:r>
            <a:r>
              <a:rPr lang="en-US" altLang="zh-TW" dirty="0"/>
              <a:t>Method)，</a:t>
            </a:r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的程序或函數稱為方法。</a:t>
            </a:r>
          </a:p>
          <a:p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17488" y="2515483"/>
            <a:ext cx="7056784" cy="2397621"/>
          </a:xfrm>
          <a:prstGeom prst="roundRect">
            <a:avLst>
              <a:gd name="adj" fmla="val 7178"/>
            </a:avLst>
          </a:prstGeom>
          <a:solidFill>
            <a:srgbClr val="FFFF99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存取敘述 </a:t>
            </a:r>
            <a:r>
              <a:rPr lang="en-US" altLang="zh-TW" sz="2400" dirty="0">
                <a:solidFill>
                  <a:srgbClr val="FF0000"/>
                </a:solidFill>
              </a:rPr>
              <a:t>static </a:t>
            </a:r>
            <a:r>
              <a:rPr lang="zh-TW" altLang="en-US" sz="2400" dirty="0">
                <a:solidFill>
                  <a:srgbClr val="FF0000"/>
                </a:solidFill>
              </a:rPr>
              <a:t>傳回值型態 方法名稱</a:t>
            </a:r>
            <a:r>
              <a:rPr lang="en-US" altLang="zh-TW" sz="2400" dirty="0">
                <a:solidFill>
                  <a:srgbClr val="FF0000"/>
                </a:solidFill>
              </a:rPr>
              <a:t>( </a:t>
            </a:r>
            <a:r>
              <a:rPr lang="zh-TW" altLang="en-US" sz="2400" dirty="0">
                <a:solidFill>
                  <a:srgbClr val="FF0000"/>
                </a:solidFill>
              </a:rPr>
              <a:t>參數列 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……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</a:rPr>
              <a:t>程式敘述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……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8" name="矩形 17"/>
          <p:cNvSpPr/>
          <p:nvPr/>
        </p:nvSpPr>
        <p:spPr>
          <a:xfrm>
            <a:off x="478740" y="5210440"/>
            <a:ext cx="7934279" cy="14399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「存取敘述」（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Specifier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）也一種修飾子，可以是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，如下所示：</a:t>
            </a:r>
          </a:p>
          <a:p>
            <a:pPr lvl="1"/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這個方法可以在程式任何地方進行呼叫，甚至是其它類別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這個方法只能在同一個類別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內進行呼叫</a:t>
            </a:r>
          </a:p>
        </p:txBody>
      </p:sp>
    </p:spTree>
    <p:extLst>
      <p:ext uri="{BB962C8B-B14F-4D97-AF65-F5344CB8AC3E}">
        <p14:creationId xmlns:p14="http://schemas.microsoft.com/office/powerpoint/2010/main" val="131227411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模組化程式設計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建立</a:t>
            </a:r>
            <a:r>
              <a:rPr lang="en-US" altLang="zh-TW" sz="2800" b="1" dirty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呼叫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91757" y="2445556"/>
            <a:ext cx="7110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方法的呼叫需要使用類別名稱或方法名稱，其語法格式如下所示：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方法名稱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參數列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類別名稱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方法名稱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參數列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701824" y="3767898"/>
            <a:ext cx="747057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printMsg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上述呼叫的方法因為在同一個類別，所以省略類別名稱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Example.add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修飾子的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方法呼叫方式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上述程式碼「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」運算子前的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就是類別名稱。</a:t>
            </a:r>
          </a:p>
        </p:txBody>
      </p:sp>
    </p:spTree>
    <p:extLst>
      <p:ext uri="{BB962C8B-B14F-4D97-AF65-F5344CB8AC3E}">
        <p14:creationId xmlns:p14="http://schemas.microsoft.com/office/powerpoint/2010/main" val="340296740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模組化程式設計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42337"/>
            <a:ext cx="4968552" cy="458968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449487" y="249276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216188"/>
            <a:ext cx="1219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926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模組化程式設計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類別方法的參數傳遞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67544" y="2235886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方法的參數列是資訊傳遞的機制，可以從外面將資訊送入程序的黑盒子。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一個方法如果擁有參數列，在呼叫方法時，傳入不同的參數就可以產生不同的執行結果。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95899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模組化程式設計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類別方法的參數傳遞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37" y="3053659"/>
            <a:ext cx="5753100" cy="21526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165772" y="266261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125" y="3166669"/>
            <a:ext cx="1590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592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979</Words>
  <Application>Microsoft Office PowerPoint</Application>
  <PresentationFormat>如螢幕大小 (4:3)</PresentationFormat>
  <Paragraphs>199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奇鴻</cp:lastModifiedBy>
  <cp:revision>120</cp:revision>
  <dcterms:created xsi:type="dcterms:W3CDTF">2012-01-07T05:26:11Z</dcterms:created>
  <dcterms:modified xsi:type="dcterms:W3CDTF">2016-10-09T05:13:33Z</dcterms:modified>
</cp:coreProperties>
</file>