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6.wmf" ContentType="image/x-wmf"/>
  <Override PartName="/ppt/media/image53.wmf" ContentType="image/x-wmf"/>
  <Override PartName="/ppt/media/image51.wmf" ContentType="image/x-wmf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47.wmf" ContentType="image/x-wmf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wmf" ContentType="image/x-wmf"/>
  <Override PartName="/ppt/media/image43.png" ContentType="image/png"/>
  <Override PartName="/ppt/media/image30.png" ContentType="image/png"/>
  <Override PartName="/ppt/media/image32.png" ContentType="image/png"/>
  <Override PartName="/ppt/media/image15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2133000"/>
            <a:ext cx="5832360" cy="230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一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下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以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編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輯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母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片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標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題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樣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32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請按滑鼠，編輯大綱文字格式。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第二個大綱層次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第三個大綱層次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第四個大綱層次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第五個大綱層次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第六個大綱層次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第七個大綱層次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請按滑鼠，編輯大綱文字格式。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第二個大綱層次</a:t>
            </a:r>
            <a:endParaRPr b="0" lang="zh-TW" sz="28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第六個大綱層次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第七個大綱層次按一下以編輯母片文字樣式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143000" indent="-228240">
              <a:lnSpc>
                <a:spcPct val="100000"/>
              </a:lnSpc>
              <a:buClr>
                <a:srgbClr val="984807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057400" indent="-228240">
              <a:lnSpc>
                <a:spcPct val="100000"/>
              </a:lnSpc>
              <a:buClr>
                <a:srgbClr val="0c3307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wmf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wmf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wmf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wmf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wmf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43560" y="2325600"/>
            <a:ext cx="3753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物件和類別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2" descr=""/>
          <p:cNvPicPr/>
          <p:nvPr/>
        </p:nvPicPr>
        <p:blipFill>
          <a:blip r:embed="rId1"/>
          <a:stretch/>
        </p:blipFill>
        <p:spPr>
          <a:xfrm>
            <a:off x="-180360" y="2330640"/>
            <a:ext cx="1744200" cy="17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成員資料的存取 – 資訊隱藏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3B09D62-7448-4BB5-8E96-D04E178C1D6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類別宣告的成員資料或方法可以使用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兩種修飾子來指定其存取方式，其說明如下所示：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修飾子：成員資料或成員方法只能在類別本身呼叫或存取。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修飾子：成員資料或方法是此類別建立物件對外的使用介面，可以讓其他類別的程式碼呼叫此物件的實例方法或存取實例變數。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成員資料的存取 – 資訊隱藏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6B60A77-0063-4FBC-8D75-FACB691106C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8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例如：將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類別的成員資料都宣告成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，然後透過宣告成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的成員方法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setTime()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printTime()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來進行存取，如下所示：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 Time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 int second;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 int minute;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private int hour;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boolean setTime(int h, int m, int s) {  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printTime() {  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成員資料的存取 – 資訊隱藏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923876D-1F5B-4FB4-96FB-ABB24EC60E0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48" name="圖片 1" descr=""/>
          <p:cNvPicPr/>
          <p:nvPr/>
        </p:nvPicPr>
        <p:blipFill>
          <a:blip r:embed="rId2"/>
          <a:stretch/>
        </p:blipFill>
        <p:spPr>
          <a:xfrm>
            <a:off x="0" y="1268640"/>
            <a:ext cx="4259160" cy="4546800"/>
          </a:xfrm>
          <a:prstGeom prst="rect">
            <a:avLst/>
          </a:prstGeom>
          <a:ln>
            <a:noFill/>
          </a:ln>
        </p:spPr>
      </p:pic>
      <p:pic>
        <p:nvPicPr>
          <p:cNvPr id="149" name="圖片 2" descr=""/>
          <p:cNvPicPr/>
          <p:nvPr/>
        </p:nvPicPr>
        <p:blipFill>
          <a:blip r:embed="rId3"/>
          <a:stretch/>
        </p:blipFill>
        <p:spPr>
          <a:xfrm>
            <a:off x="4436640" y="1318680"/>
            <a:ext cx="4692960" cy="4075560"/>
          </a:xfrm>
          <a:prstGeom prst="rect">
            <a:avLst/>
          </a:prstGeom>
          <a:ln>
            <a:noFill/>
          </a:ln>
        </p:spPr>
      </p:pic>
      <p:sp>
        <p:nvSpPr>
          <p:cNvPr id="150" name="CustomShape 6"/>
          <p:cNvSpPr/>
          <p:nvPr/>
        </p:nvSpPr>
        <p:spPr>
          <a:xfrm>
            <a:off x="1385280" y="62373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圖片 4" descr=""/>
          <p:cNvPicPr/>
          <p:nvPr/>
        </p:nvPicPr>
        <p:blipFill>
          <a:blip r:embed="rId4"/>
          <a:stretch/>
        </p:blipFill>
        <p:spPr>
          <a:xfrm>
            <a:off x="2692080" y="6050520"/>
            <a:ext cx="1657080" cy="7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625120" y="293760"/>
            <a:ext cx="2490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7EF7D48-AAB0-448D-829D-4A7B7221CC3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宣告一個類別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Man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737280" y="512568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圖片 1" descr=""/>
          <p:cNvPicPr/>
          <p:nvPr/>
        </p:nvPicPr>
        <p:blipFill>
          <a:blip r:embed="rId2"/>
          <a:stretch/>
        </p:blipFill>
        <p:spPr>
          <a:xfrm>
            <a:off x="5180400" y="1445400"/>
            <a:ext cx="3804120" cy="5020920"/>
          </a:xfrm>
          <a:prstGeom prst="rect">
            <a:avLst/>
          </a:prstGeom>
          <a:ln>
            <a:noFill/>
          </a:ln>
        </p:spPr>
      </p:pic>
      <p:pic>
        <p:nvPicPr>
          <p:cNvPr id="159" name="Picture 16" descr=""/>
          <p:cNvPicPr/>
          <p:nvPr/>
        </p:nvPicPr>
        <p:blipFill>
          <a:blip r:embed="rId3"/>
          <a:stretch/>
        </p:blipFill>
        <p:spPr>
          <a:xfrm>
            <a:off x="1419840" y="2421000"/>
            <a:ext cx="2376000" cy="2160000"/>
          </a:xfrm>
          <a:prstGeom prst="rect">
            <a:avLst/>
          </a:prstGeom>
          <a:ln>
            <a:noFill/>
          </a:ln>
        </p:spPr>
      </p:pic>
      <p:pic>
        <p:nvPicPr>
          <p:cNvPr id="160" name="圖片 12" descr=""/>
          <p:cNvPicPr/>
          <p:nvPr/>
        </p:nvPicPr>
        <p:blipFill>
          <a:blip r:embed="rId4"/>
          <a:stretch/>
        </p:blipFill>
        <p:spPr>
          <a:xfrm>
            <a:off x="1123920" y="5637240"/>
            <a:ext cx="344772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類別的建構子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CEBB72E-9A19-4F21-A66A-2C82DEDF7CE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的建構子擁有一些特點，如下所示：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建構子與類別同名，例如：類別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的建構子方法是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Time()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建構子沒有傳回值。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建構子支援方法的「過載」（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Overload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），詳細的說明請參閱第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4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章，也就是說可以擁有多個同名的建構子方法，只是擁有不同的參數型態和參數個數，如下所示：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Time();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Time(int h, int m, int s);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類別的建構子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7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7A7BD77-4E84-4517-9136-59AB0D684B2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73" name="圖片 1" descr=""/>
          <p:cNvPicPr/>
          <p:nvPr/>
        </p:nvPicPr>
        <p:blipFill>
          <a:blip r:embed="rId2"/>
          <a:stretch/>
        </p:blipFill>
        <p:spPr>
          <a:xfrm>
            <a:off x="240840" y="1536480"/>
            <a:ext cx="3647880" cy="4933440"/>
          </a:xfrm>
          <a:prstGeom prst="rect">
            <a:avLst/>
          </a:prstGeom>
          <a:ln>
            <a:noFill/>
          </a:ln>
        </p:spPr>
      </p:pic>
      <p:pic>
        <p:nvPicPr>
          <p:cNvPr id="174" name="圖片 2" descr=""/>
          <p:cNvPicPr/>
          <p:nvPr/>
        </p:nvPicPr>
        <p:blipFill>
          <a:blip r:embed="rId3"/>
          <a:stretch/>
        </p:blipFill>
        <p:spPr>
          <a:xfrm>
            <a:off x="4076640" y="1587240"/>
            <a:ext cx="4952520" cy="48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類別的建構子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434B13B-03EA-4A44-BBE5-3E8A5A8E66C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81" name="圖片 4" descr=""/>
          <p:cNvPicPr/>
          <p:nvPr/>
        </p:nvPicPr>
        <p:blipFill>
          <a:blip r:embed="rId2"/>
          <a:stretch/>
        </p:blipFill>
        <p:spPr>
          <a:xfrm>
            <a:off x="683640" y="1463760"/>
            <a:ext cx="5609880" cy="525744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7290000" y="29250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圖片 6" descr=""/>
          <p:cNvPicPr/>
          <p:nvPr/>
        </p:nvPicPr>
        <p:blipFill>
          <a:blip r:embed="rId3"/>
          <a:stretch/>
        </p:blipFill>
        <p:spPr>
          <a:xfrm>
            <a:off x="6732360" y="3430800"/>
            <a:ext cx="2241000" cy="7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使用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this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參考物件本身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CE32C7A-37F1-4A0B-A281-ED3DF58797A8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457200" y="1600200"/>
            <a:ext cx="8229240" cy="512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8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在類別的成員方法可以使用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this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關鍵字參考物件本身的實例方法和變數，例如：參數列如果和實例變數名稱相同，我們可以使用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this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關鍵字指明是實例變數，如下所示：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boolean setTime(int hour,int minute,int second)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if ( validateTime(hour, minute, second) )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 this.hour = hour; this.minute = minute;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this.second = second;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return true;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  else return false;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使用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this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參考物件本身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9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2DE616E-A41B-4A3E-BF1F-206F19F128C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96" name="圖片 2" descr=""/>
          <p:cNvPicPr/>
          <p:nvPr/>
        </p:nvPicPr>
        <p:blipFill>
          <a:blip r:embed="rId2"/>
          <a:stretch/>
        </p:blipFill>
        <p:spPr>
          <a:xfrm>
            <a:off x="79920" y="2205000"/>
            <a:ext cx="4623120" cy="3720600"/>
          </a:xfrm>
          <a:prstGeom prst="rect">
            <a:avLst/>
          </a:prstGeom>
          <a:ln>
            <a:noFill/>
          </a:ln>
        </p:spPr>
      </p:pic>
      <p:pic>
        <p:nvPicPr>
          <p:cNvPr id="197" name="圖片 4" descr=""/>
          <p:cNvPicPr/>
          <p:nvPr/>
        </p:nvPicPr>
        <p:blipFill>
          <a:blip r:embed="rId3"/>
          <a:stretch/>
        </p:blipFill>
        <p:spPr>
          <a:xfrm>
            <a:off x="4677480" y="2179800"/>
            <a:ext cx="4386240" cy="408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使用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this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參考物件本身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0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806680E-7E0B-4A94-8687-177F5B9963C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204" name="圖片 1" descr=""/>
          <p:cNvPicPr/>
          <p:nvPr/>
        </p:nvPicPr>
        <p:blipFill>
          <a:blip r:embed="rId2"/>
          <a:stretch/>
        </p:blipFill>
        <p:spPr>
          <a:xfrm>
            <a:off x="539640" y="2210400"/>
            <a:ext cx="4790880" cy="4000320"/>
          </a:xfrm>
          <a:prstGeom prst="rect">
            <a:avLst/>
          </a:prstGeom>
          <a:ln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6930000" y="29930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圖片 6" descr=""/>
          <p:cNvPicPr/>
          <p:nvPr/>
        </p:nvPicPr>
        <p:blipFill>
          <a:blip r:embed="rId3"/>
          <a:stretch/>
        </p:blipFill>
        <p:spPr>
          <a:xfrm>
            <a:off x="6521760" y="3542400"/>
            <a:ext cx="2226600" cy="9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物件導向的基礎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7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69F51B0-26A0-425A-AF95-F08E2168CD3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611640" y="1800360"/>
            <a:ext cx="8208720" cy="47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在真實世界中，物件可視為是物體，例如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人是一個物件、車子是一個物件、電腦也是一個物件，每個物件都有其對應特徵和行為。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在程式設計領域中的物件，是使用程式技巧模擬真實世界中的物件而得到的程式碼與資料。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由於真實世界中的物件各有其特徵、行為等諸多特性，因此模擬真實世界中的物件，就必需使用程式碼與資料來模擬出物件的各種特徵、行為。物件導向程式設計必先對物件的特徵和行為分類，物件的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特徵以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屬性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來描述，物件的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行為以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(Methods)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描述，並用程式碼來加以模擬。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所以「物件」就是指具有屬性和方法的資料。以下說明構成物件的要素有那些：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5" descr=""/>
          <p:cNvPicPr/>
          <p:nvPr/>
        </p:nvPicPr>
        <p:blipFill>
          <a:blip r:embed="rId2"/>
          <a:stretch/>
        </p:blipFill>
        <p:spPr>
          <a:xfrm>
            <a:off x="467640" y="126864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81" name="CustomShape 6"/>
          <p:cNvSpPr/>
          <p:nvPr/>
        </p:nvSpPr>
        <p:spPr>
          <a:xfrm>
            <a:off x="1043640" y="1292760"/>
            <a:ext cx="7128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(Object)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2625120" y="293760"/>
            <a:ext cx="2490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EB19624-F0B3-419F-B374-AEA52F41414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7057080" y="507924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5" descr=""/>
          <p:cNvPicPr/>
          <p:nvPr/>
        </p:nvPicPr>
        <p:blipFill>
          <a:blip r:embed="rId2"/>
          <a:stretch/>
        </p:blipFill>
        <p:spPr>
          <a:xfrm>
            <a:off x="72000" y="153756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13" name="CustomShape 5"/>
          <p:cNvSpPr/>
          <p:nvPr/>
        </p:nvSpPr>
        <p:spPr>
          <a:xfrm>
            <a:off x="518760" y="1681560"/>
            <a:ext cx="822924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定義一個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MAC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類別，該類別的成員如下：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SerialNumber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產品序號屬性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用來存放產品序號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Year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年份屬性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用來存放購買年份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Month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月份屬性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用來存購買月份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Public int getSerialNumber()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用來取得產品序號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Public void getYear()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用來取得購買年份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Public void getMonth()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用來取得購買月份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Public void setProduct (int, int, String)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用來設定產品屬性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4" descr=""/>
          <p:cNvPicPr/>
          <p:nvPr/>
        </p:nvPicPr>
        <p:blipFill>
          <a:blip r:embed="rId3"/>
          <a:stretch/>
        </p:blipFill>
        <p:spPr>
          <a:xfrm>
            <a:off x="6377400" y="2354760"/>
            <a:ext cx="2256480" cy="2457360"/>
          </a:xfrm>
          <a:prstGeom prst="rect">
            <a:avLst/>
          </a:prstGeom>
          <a:ln>
            <a:noFill/>
          </a:ln>
        </p:spPr>
      </p:pic>
      <p:pic>
        <p:nvPicPr>
          <p:cNvPr id="215" name="圖片 18" descr=""/>
          <p:cNvPicPr/>
          <p:nvPr/>
        </p:nvPicPr>
        <p:blipFill>
          <a:blip r:embed="rId4"/>
          <a:stretch/>
        </p:blipFill>
        <p:spPr>
          <a:xfrm>
            <a:off x="6672600" y="5627880"/>
            <a:ext cx="1666440" cy="60912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409680" y="5974920"/>
            <a:ext cx="607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SetProduct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後在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get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三個屬性，年份需要加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表示保固期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90B212A-DC54-4AAC-89B4-63047AB0D94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2" name="Picture 5" descr=""/>
          <p:cNvPicPr/>
          <p:nvPr/>
        </p:nvPicPr>
        <p:blipFill>
          <a:blip r:embed="rId2"/>
          <a:stretch/>
        </p:blipFill>
        <p:spPr>
          <a:xfrm>
            <a:off x="72000" y="1537560"/>
            <a:ext cx="448200" cy="42804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518760" y="1681560"/>
            <a:ext cx="822924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定義一個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Tringle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類別，設定屬性與方法，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side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為一個整數陣列，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check()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方法用來判斷三邊是否可以組成三角形：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Side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三角形三邊屬性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整數陣列用來存放三邊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int[] getside();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用來取得三邊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SetTringle()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用來設定三角形三邊，判斷若可行才印出三邊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boolean check()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判斷陣列長度是否為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，且能否形成三角形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Picture 16" descr=""/>
          <p:cNvPicPr/>
          <p:nvPr/>
        </p:nvPicPr>
        <p:blipFill>
          <a:blip r:embed="rId3"/>
          <a:stretch/>
        </p:blipFill>
        <p:spPr>
          <a:xfrm>
            <a:off x="6596280" y="2803320"/>
            <a:ext cx="2046960" cy="21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2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0683791-AB2E-44A3-B8B8-B44999A0451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914400" y="1681560"/>
            <a:ext cx="822924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4893120" y="52938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11" descr=""/>
          <p:cNvPicPr/>
          <p:nvPr/>
        </p:nvPicPr>
        <p:blipFill>
          <a:blip r:embed="rId2"/>
          <a:stretch/>
        </p:blipFill>
        <p:spPr>
          <a:xfrm>
            <a:off x="107640" y="1866600"/>
            <a:ext cx="4648680" cy="3866400"/>
          </a:xfrm>
          <a:prstGeom prst="rect">
            <a:avLst/>
          </a:prstGeom>
          <a:ln>
            <a:noFill/>
          </a:ln>
        </p:spPr>
      </p:pic>
      <p:pic>
        <p:nvPicPr>
          <p:cNvPr id="233" name="圖片 21" descr=""/>
          <p:cNvPicPr/>
          <p:nvPr/>
        </p:nvPicPr>
        <p:blipFill>
          <a:blip r:embed="rId3"/>
          <a:stretch/>
        </p:blipFill>
        <p:spPr>
          <a:xfrm>
            <a:off x="6081840" y="5478120"/>
            <a:ext cx="1561680" cy="904680"/>
          </a:xfrm>
          <a:prstGeom prst="rect">
            <a:avLst/>
          </a:prstGeom>
          <a:ln>
            <a:noFill/>
          </a:ln>
        </p:spPr>
      </p:pic>
      <p:pic>
        <p:nvPicPr>
          <p:cNvPr id="234" name="圖片 22" descr=""/>
          <p:cNvPicPr/>
          <p:nvPr/>
        </p:nvPicPr>
        <p:blipFill>
          <a:blip r:embed="rId4"/>
          <a:stretch/>
        </p:blipFill>
        <p:spPr>
          <a:xfrm>
            <a:off x="7735320" y="5492880"/>
            <a:ext cx="1142640" cy="91404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310320" y="1411560"/>
            <a:ext cx="1435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程式碼提示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20" descr=""/>
          <p:cNvPicPr/>
          <p:nvPr/>
        </p:nvPicPr>
        <p:blipFill>
          <a:blip r:embed="rId5"/>
          <a:stretch/>
        </p:blipFill>
        <p:spPr>
          <a:xfrm>
            <a:off x="4756320" y="2006280"/>
            <a:ext cx="4275000" cy="25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-29880" y="0"/>
            <a:ext cx="9173520" cy="685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物件導向的基礎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8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A5566C9-45D6-4F7B-9C93-9F6C236ABA4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55640" y="1279440"/>
            <a:ext cx="8229240" cy="517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一</a:t>
            </a:r>
            <a:r>
              <a:rPr b="1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 </a:t>
            </a:r>
            <a:r>
              <a:rPr b="1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物件具有屬性</a:t>
            </a:r>
            <a:r>
              <a:rPr b="1" lang="en-US" sz="2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(Property)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在電腦領域中有不少地方使用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Attribute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來代表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「屬性」，不過一般在物件導向程式語言中大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部份是使用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Property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這個單字。通常描述一個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物件，都會針對物件的外觀、特質加以描述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David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的身高是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180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公分，代表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David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是一個物件的物件名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稱，身高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(tall)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是屬性名稱，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180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是身高屬性的屬性值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單位為公分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程式中則以下列方式來描述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David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的身高：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</a:t>
            </a: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David.tall=180;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物件名稱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屬性名稱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中間使用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點號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加以區隔。一個物件的屬性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不止一個，例如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David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還有「體重」、「出生日期」、「血型」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等其它屬性名稱，物件有了屬性後，就可完整描述物件的各項特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質。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 – 封裝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AD707E-6CA8-4898-897C-7AEF3094E6A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的類別是用來建立物件，更正確的說是沒有宣告成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static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的部分，才是屬於物件原型。它是一種使用者自行定義的資料型態。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9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使用變數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儲存狀態稱為「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屬性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」（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Property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）或「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實例變數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」（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Instance Variables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，也稱為副本變數），各種行為的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程序和函數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，在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稱為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（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Methods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9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 – 封裝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098CF4F-7C92-42A6-8A54-28AF977BD54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類別宣告是物件的原型宣告，對於物件原型宣告的類別可以分為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個部分，如下所示：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成員資料（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Data Member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）：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物件的資料部分，屬於基本資料型態的變數、常數或其它的物件的「成員變數」（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Member Variables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成員方法（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Method Member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）：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物件的操作部分，即程式與函數，也就是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的方法。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 – 封裝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0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6B97378-2909-477B-AD78-DA3CFD2FBD0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類別宣告語法，如下所示：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類別名稱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存取敘述修飾子 資料型態 成員資料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………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存取敘述修飾子 傳回值型態 成員方法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參數列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程式敘述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……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9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 – 封裝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1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8175C57-E2AC-45E4-AEA1-6D0C2E0FA75F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8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類別宣告，如下所示：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class Time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int second;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int minute;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int hour;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public void printTime()  {  System.out.println(hour+":"+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         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minute+":"+second);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8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12" name="Picture 6" descr=""/>
          <p:cNvPicPr/>
          <p:nvPr/>
        </p:nvPicPr>
        <p:blipFill>
          <a:blip r:embed="rId2"/>
          <a:stretch/>
        </p:blipFill>
        <p:spPr>
          <a:xfrm>
            <a:off x="6374160" y="1989000"/>
            <a:ext cx="2768400" cy="22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28D6BF7-C3F6-4979-904A-495E0EAA60B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宣告物件變數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 now, open, close;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建立物件實例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close = new Time();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存取實例變數與方法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實例變數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實例方法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呼叫實例方法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	</a:t>
            </a:r>
            <a:r>
              <a:rPr b="1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Close.printTime();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163040" y="3789000"/>
            <a:ext cx="457164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以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Time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類別建立的物件為例，如下所示：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close.hour = 22;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close.minute = 30;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close.second = 30;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395640" y="293760"/>
            <a:ext cx="8352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物件和類別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2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B0F5F4D-E31F-4C74-8397-E9ECFDEB6C3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126" name="圖片 1" descr=""/>
          <p:cNvPicPr/>
          <p:nvPr/>
        </p:nvPicPr>
        <p:blipFill>
          <a:blip r:embed="rId2"/>
          <a:stretch/>
        </p:blipFill>
        <p:spPr>
          <a:xfrm>
            <a:off x="114480" y="1109520"/>
            <a:ext cx="4331880" cy="1836360"/>
          </a:xfrm>
          <a:prstGeom prst="rect">
            <a:avLst/>
          </a:prstGeom>
          <a:ln>
            <a:noFill/>
          </a:ln>
        </p:spPr>
      </p:pic>
      <p:pic>
        <p:nvPicPr>
          <p:cNvPr id="127" name="圖片 2" descr=""/>
          <p:cNvPicPr/>
          <p:nvPr/>
        </p:nvPicPr>
        <p:blipFill>
          <a:blip r:embed="rId3"/>
          <a:stretch/>
        </p:blipFill>
        <p:spPr>
          <a:xfrm>
            <a:off x="114480" y="2946240"/>
            <a:ext cx="4358880" cy="391284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6305040" y="31986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圖片 4" descr=""/>
          <p:cNvPicPr/>
          <p:nvPr/>
        </p:nvPicPr>
        <p:blipFill>
          <a:blip r:embed="rId4"/>
          <a:stretch/>
        </p:blipFill>
        <p:spPr>
          <a:xfrm>
            <a:off x="5940000" y="3717000"/>
            <a:ext cx="1936440" cy="62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Application>LibreOffice/5.1.4.2$Linux_X86_64 LibreOffice_project/10m0$Build-2</Application>
  <Words>1111</Words>
  <Paragraphs>165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2016-11-02T11:30:52Z</dcterms:modified>
  <cp:revision>155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