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31.png" ContentType="image/png"/>
  <Override PartName="/ppt/media/image79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14.jpeg" ContentType="image/jpe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15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8880" cy="112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98040" y="2277000"/>
            <a:ext cx="39924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視窗程式設計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1320" y="6381360"/>
            <a:ext cx="1360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2015-11-12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-216360" y="2264040"/>
            <a:ext cx="1236240" cy="12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683640" y="44640"/>
            <a:ext cx="8064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標籤與按鈕元件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BA0B7DF-7A97-44C6-A49E-872CF389198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95256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1104840" y="149328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圖片 1" descr=""/>
          <p:cNvPicPr/>
          <p:nvPr/>
        </p:nvPicPr>
        <p:blipFill>
          <a:blip r:embed="rId2"/>
          <a:stretch/>
        </p:blipFill>
        <p:spPr>
          <a:xfrm>
            <a:off x="387360" y="2199960"/>
            <a:ext cx="5562000" cy="3152160"/>
          </a:xfrm>
          <a:prstGeom prst="rect">
            <a:avLst/>
          </a:prstGeom>
          <a:ln>
            <a:noFill/>
          </a:ln>
        </p:spPr>
      </p:pic>
      <p:pic>
        <p:nvPicPr>
          <p:cNvPr id="160" name="圖片 2" descr=""/>
          <p:cNvPicPr/>
          <p:nvPr/>
        </p:nvPicPr>
        <p:blipFill>
          <a:blip r:embed="rId3"/>
          <a:stretch/>
        </p:blipFill>
        <p:spPr>
          <a:xfrm>
            <a:off x="6181560" y="3255840"/>
            <a:ext cx="2875680" cy="961200"/>
          </a:xfrm>
          <a:prstGeom prst="rect">
            <a:avLst/>
          </a:prstGeom>
          <a:ln>
            <a:noFill/>
          </a:ln>
        </p:spPr>
      </p:pic>
      <p:sp>
        <p:nvSpPr>
          <p:cNvPr id="161" name="CustomShape 8"/>
          <p:cNvSpPr/>
          <p:nvPr/>
        </p:nvSpPr>
        <p:spPr>
          <a:xfrm>
            <a:off x="6141600" y="279180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JTextField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D01FB5B-0C60-4802-83EC-CD3D9AC86CB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"/>
          <p:cNvSpPr/>
          <p:nvPr/>
        </p:nvSpPr>
        <p:spPr>
          <a:xfrm>
            <a:off x="1257480" y="149328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JTextField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文字方塊元件是用來輸入或顯示一行可捲動的文字內容，其建構子參數是欄位寬度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JTextField and JPasswordField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JTextField text = new JTextField(12);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JPasswordField password     = new JPasswordField(12);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2"/>
          <a:stretch/>
        </p:blipFill>
        <p:spPr>
          <a:xfrm>
            <a:off x="1403640" y="4149000"/>
            <a:ext cx="2879640" cy="1504080"/>
          </a:xfrm>
          <a:prstGeom prst="rect">
            <a:avLst/>
          </a:prstGeom>
          <a:ln w="9360">
            <a:noFill/>
          </a:ln>
        </p:spPr>
      </p:pic>
      <p:pic>
        <p:nvPicPr>
          <p:cNvPr id="171" name="Picture 3" descr=""/>
          <p:cNvPicPr/>
          <p:nvPr/>
        </p:nvPicPr>
        <p:blipFill>
          <a:blip r:embed="rId3"/>
          <a:stretch/>
        </p:blipFill>
        <p:spPr>
          <a:xfrm>
            <a:off x="4860000" y="4149000"/>
            <a:ext cx="3023640" cy="1511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JTextField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062D1CB-856E-4D8B-BA1F-955EC5278E1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圖片 1" descr=""/>
          <p:cNvPicPr/>
          <p:nvPr/>
        </p:nvPicPr>
        <p:blipFill>
          <a:blip r:embed="rId2"/>
          <a:stretch/>
        </p:blipFill>
        <p:spPr>
          <a:xfrm>
            <a:off x="1757520" y="1497960"/>
            <a:ext cx="5628600" cy="46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JTextField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3B82699-C34A-49E5-81D0-FE77F78C8ED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2" descr=""/>
          <p:cNvPicPr/>
          <p:nvPr/>
        </p:nvPicPr>
        <p:blipFill>
          <a:blip r:embed="rId2"/>
          <a:stretch/>
        </p:blipFill>
        <p:spPr>
          <a:xfrm>
            <a:off x="6152400" y="3329280"/>
            <a:ext cx="2879640" cy="1504080"/>
          </a:xfrm>
          <a:prstGeom prst="rect">
            <a:avLst/>
          </a:prstGeom>
          <a:ln w="9360">
            <a:noFill/>
          </a:ln>
        </p:spPr>
      </p:pic>
      <p:pic>
        <p:nvPicPr>
          <p:cNvPr id="188" name="圖片 1" descr=""/>
          <p:cNvPicPr/>
          <p:nvPr/>
        </p:nvPicPr>
        <p:blipFill>
          <a:blip r:embed="rId3"/>
          <a:stretch/>
        </p:blipFill>
        <p:spPr>
          <a:xfrm>
            <a:off x="457200" y="2587320"/>
            <a:ext cx="5352480" cy="2751840"/>
          </a:xfrm>
          <a:prstGeom prst="rect">
            <a:avLst/>
          </a:prstGeom>
          <a:ln>
            <a:noFill/>
          </a:ln>
        </p:spPr>
      </p:pic>
      <p:sp>
        <p:nvSpPr>
          <p:cNvPr id="189" name="CustomShape 7"/>
          <p:cNvSpPr/>
          <p:nvPr/>
        </p:nvSpPr>
        <p:spPr>
          <a:xfrm>
            <a:off x="6141600" y="279180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5FE3551-AB5A-4F1D-8237-978D6E0E2D8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201600" y="16844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攝氏←→華氏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華氏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=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攝氏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*(9/5)+32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攝氏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=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華氏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-32)*5/9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圖片 9" descr=""/>
          <p:cNvPicPr/>
          <p:nvPr/>
        </p:nvPicPr>
        <p:blipFill>
          <a:blip r:embed="rId2"/>
          <a:stretch/>
        </p:blipFill>
        <p:spPr>
          <a:xfrm>
            <a:off x="4144320" y="1531080"/>
            <a:ext cx="4799880" cy="1428120"/>
          </a:xfrm>
          <a:prstGeom prst="rect">
            <a:avLst/>
          </a:prstGeom>
          <a:ln>
            <a:noFill/>
          </a:ln>
        </p:spPr>
      </p:pic>
      <p:pic>
        <p:nvPicPr>
          <p:cNvPr id="198" name="圖片 10" descr=""/>
          <p:cNvPicPr/>
          <p:nvPr/>
        </p:nvPicPr>
        <p:blipFill>
          <a:blip r:embed="rId3"/>
          <a:stretch/>
        </p:blipFill>
        <p:spPr>
          <a:xfrm>
            <a:off x="4180680" y="3325320"/>
            <a:ext cx="4818960" cy="1456560"/>
          </a:xfrm>
          <a:prstGeom prst="rect">
            <a:avLst/>
          </a:prstGeom>
          <a:ln>
            <a:noFill/>
          </a:ln>
        </p:spPr>
      </p:pic>
      <p:pic>
        <p:nvPicPr>
          <p:cNvPr id="199" name="圖片 11" descr=""/>
          <p:cNvPicPr/>
          <p:nvPr/>
        </p:nvPicPr>
        <p:blipFill>
          <a:blip r:embed="rId4"/>
          <a:stretch/>
        </p:blipFill>
        <p:spPr>
          <a:xfrm>
            <a:off x="4204440" y="4961880"/>
            <a:ext cx="4771440" cy="14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DEBE5AE-D3BF-4E57-AD39-52D7FF67FDC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JCheckBox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核取方塊元件是繼承自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JToggleButton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，屬於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AbstractButton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的子類別，這個元件是一個開關，按一下可以更改狀態值為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，其顯示外觀是在核取方塊中打勾，預設值為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，即沒有打勾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2"/>
          <a:stretch/>
        </p:blipFill>
        <p:spPr>
          <a:xfrm>
            <a:off x="3204000" y="3213000"/>
            <a:ext cx="3671640" cy="1223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345EC0A-8515-43E7-B031-108AB166A65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圖片 1" descr=""/>
          <p:cNvPicPr/>
          <p:nvPr/>
        </p:nvPicPr>
        <p:blipFill>
          <a:blip r:embed="rId2"/>
          <a:stretch/>
        </p:blipFill>
        <p:spPr>
          <a:xfrm>
            <a:off x="1331640" y="1535040"/>
            <a:ext cx="569520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1923E3D-3004-45A9-9493-6F6F6C9BE3A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2"/>
          <a:stretch/>
        </p:blipFill>
        <p:spPr>
          <a:xfrm>
            <a:off x="5824080" y="3357000"/>
            <a:ext cx="3239640" cy="1079280"/>
          </a:xfrm>
          <a:prstGeom prst="rect">
            <a:avLst/>
          </a:prstGeom>
          <a:ln w="9360">
            <a:noFill/>
          </a:ln>
        </p:spPr>
      </p:pic>
      <p:pic>
        <p:nvPicPr>
          <p:cNvPr id="222" name="圖片 1" descr=""/>
          <p:cNvPicPr/>
          <p:nvPr/>
        </p:nvPicPr>
        <p:blipFill>
          <a:blip r:embed="rId3"/>
          <a:stretch/>
        </p:blipFill>
        <p:spPr>
          <a:xfrm>
            <a:off x="107640" y="2240640"/>
            <a:ext cx="5390280" cy="3761640"/>
          </a:xfrm>
          <a:prstGeom prst="rect">
            <a:avLst/>
          </a:prstGeom>
          <a:ln>
            <a:noFill/>
          </a:ln>
        </p:spPr>
      </p:pic>
      <p:sp>
        <p:nvSpPr>
          <p:cNvPr id="223" name="CustomShape 6"/>
          <p:cNvSpPr/>
          <p:nvPr/>
        </p:nvSpPr>
        <p:spPr>
          <a:xfrm>
            <a:off x="5772240" y="281556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683640" y="211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JComboBox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A47EEB1-C442-4EDD-9101-6D44DDAB38E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JComboBox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下拉式清單元件是繼承自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JComponent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，它是一種選擇元件，不過，此元件只會顯示一個項目（目前選擇的選項），需按下旁邊的向下箭頭，才會拉出整張選單的選項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String[] items = { 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程式語言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 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計算機概論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                   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資料庫系統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 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網頁設計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JComboBox list = new JComboBox(items);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2"/>
          <a:stretch/>
        </p:blipFill>
        <p:spPr>
          <a:xfrm>
            <a:off x="2771640" y="4509000"/>
            <a:ext cx="2790000" cy="1885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683640" y="26244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JComboBox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9770F48-6B19-48A0-9C77-F0957C44B71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圖片 1" descr=""/>
          <p:cNvPicPr/>
          <p:nvPr/>
        </p:nvPicPr>
        <p:blipFill>
          <a:blip r:embed="rId2"/>
          <a:stretch/>
        </p:blipFill>
        <p:spPr>
          <a:xfrm>
            <a:off x="1523880" y="1408680"/>
            <a:ext cx="5238000" cy="48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7C91EDB-AE8E-4593-94A7-09CFD77269A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c330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 API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中有兩個套件，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AWT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與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可以製作圖形介面的程式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c330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AWT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為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Abstract Window Toolkit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的縮寫詞，這是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 1.1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版之前官方程式庫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(libiary)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提供的套件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(package)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，後來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1.2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版以後又採納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當第二個官方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GUI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的程式庫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520280" y="130320"/>
            <a:ext cx="822888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JComboBox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0B6DE83-2C40-4619-8848-133E3B87929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110484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3" descr=""/>
          <p:cNvPicPr/>
          <p:nvPr/>
        </p:nvPicPr>
        <p:blipFill>
          <a:blip r:embed="rId2"/>
          <a:stretch/>
        </p:blipFill>
        <p:spPr>
          <a:xfrm>
            <a:off x="5891040" y="3057120"/>
            <a:ext cx="2856960" cy="1904400"/>
          </a:xfrm>
          <a:prstGeom prst="rect">
            <a:avLst/>
          </a:prstGeom>
          <a:ln w="9360">
            <a:noFill/>
          </a:ln>
        </p:spPr>
      </p:pic>
      <p:pic>
        <p:nvPicPr>
          <p:cNvPr id="248" name="圖片 1" descr=""/>
          <p:cNvPicPr/>
          <p:nvPr/>
        </p:nvPicPr>
        <p:blipFill>
          <a:blip r:embed="rId3"/>
          <a:stretch/>
        </p:blipFill>
        <p:spPr>
          <a:xfrm>
            <a:off x="115920" y="3057120"/>
            <a:ext cx="5380920" cy="186624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5949720" y="265176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54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79ADAFE-D9E9-4C71-8737-57CB1B09E3D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683640" y="1268640"/>
            <a:ext cx="79192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「對話方塊」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(Dialog)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是很重要的視窗介面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在視窗應用程式的執行過程中，一定會出現一些對話方塊。如果對話方塊會擱置使用者輸入資料至其它視窗，這種對話方塊稱為「程式的對話方塊」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(Modal Dialog)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Swing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套件可使用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類別建立程式的對話方塊，否則需直接使用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類別來建立，繼承架構如下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2" descr=""/>
          <p:cNvPicPr/>
          <p:nvPr/>
        </p:nvPicPr>
        <p:blipFill>
          <a:blip r:embed="rId2"/>
          <a:stretch/>
        </p:blipFill>
        <p:spPr>
          <a:xfrm>
            <a:off x="1694880" y="3645000"/>
            <a:ext cx="5756760" cy="302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E659B2C-913A-4F13-8A4E-74DC1AA2B9A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683640" y="1268640"/>
            <a:ext cx="79192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類別的建構子：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常用的對話方塊有：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showMessageDialog()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showConfirmDialog()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showOptionDialog()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7" name="Table 8"/>
          <p:cNvGraphicFramePr/>
          <p:nvPr/>
        </p:nvGraphicFramePr>
        <p:xfrm>
          <a:off x="1043640" y="1845000"/>
          <a:ext cx="7488000" cy="2951640"/>
        </p:xfrm>
        <a:graphic>
          <a:graphicData uri="http://schemas.openxmlformats.org/drawingml/2006/table">
            <a:tbl>
              <a:tblPr/>
              <a:tblGrid>
                <a:gridCol w="3522240"/>
                <a:gridCol w="3966120"/>
              </a:tblGrid>
              <a:tr h="455040"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建構子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fac090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說明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fac090"/>
                    </a:solidFill>
                  </a:tcPr>
                </a:tc>
              </a:tr>
              <a:tr h="2496960">
                <a:tc>
                  <a:txBody>
                    <a:bodyPr lIns="68400" rIns="684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JDialog(JFrame, String)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JDialog(JFrame,boolean)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JDialog(JFrame,String,boolean)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729fc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建立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物件，參數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JFrame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物件是對話方塊附屬的視窗，參數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String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是標題文字，布林值表示程式的是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Modal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對話方塊或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Non-Modal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對話方塊。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72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0326A63-A4AA-4990-A769-FC85E327755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77720" y="2087280"/>
            <a:ext cx="820836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showMessageDialog()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方法可顯示【確定】按鈕的訊息視窗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例：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.showMessageDialog(jpane, 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一個測試的訊息視窗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Picture 2" descr=""/>
          <p:cNvPicPr/>
          <p:nvPr/>
        </p:nvPicPr>
        <p:blipFill>
          <a:blip r:embed="rId2"/>
          <a:stretch/>
        </p:blipFill>
        <p:spPr>
          <a:xfrm>
            <a:off x="2939400" y="3501000"/>
            <a:ext cx="3285000" cy="1583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6BCD4C6-1395-4B94-9662-C2C359FA240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511920" y="1928160"/>
            <a:ext cx="820836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showConfirmDialog()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方法可顯示詢問問題的對話方塊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例：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int n = JOptionPane.showConfirmDialog(jpane,"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您是否已經按下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showMessageDialog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按鈕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? ","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操作問題“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,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JOptionPane.YES_NO_OPTION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Picture 2" descr=""/>
          <p:cNvPicPr/>
          <p:nvPr/>
        </p:nvPicPr>
        <p:blipFill>
          <a:blip r:embed="rId2"/>
          <a:stretch/>
        </p:blipFill>
        <p:spPr>
          <a:xfrm>
            <a:off x="2887920" y="3800520"/>
            <a:ext cx="3836520" cy="1583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89B2DC7-D591-4EF7-A76C-471F474F60E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683640" y="1268640"/>
            <a:ext cx="820836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showOptionDialog()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方法可顯示指定標題文字、圖示、訊息和按鈕的對話方塊，例如：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Object[] options = {"showMessageDialog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按鈕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"showConfirmDialog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按鈕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int m = JOptionPane.showOptionDialog(jpane,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哪一個按鈕顯示警告訊息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?",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操作問題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 JOptionPane.YES_NO_OPTION,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JOptionPane.QUESTION_MESSAGE, null,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36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options, options[0]);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Picture 2" descr=""/>
          <p:cNvPicPr/>
          <p:nvPr/>
        </p:nvPicPr>
        <p:blipFill>
          <a:blip r:embed="rId2"/>
          <a:stretch/>
        </p:blipFill>
        <p:spPr>
          <a:xfrm>
            <a:off x="2627640" y="5157360"/>
            <a:ext cx="4210920" cy="1511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1C95D5E-562A-4C29-B17D-AD54E52FF64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683640" y="1268640"/>
            <a:ext cx="820836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圖片 1" descr=""/>
          <p:cNvPicPr/>
          <p:nvPr/>
        </p:nvPicPr>
        <p:blipFill>
          <a:blip r:embed="rId2"/>
          <a:stretch/>
        </p:blipFill>
        <p:spPr>
          <a:xfrm>
            <a:off x="2051640" y="2127600"/>
            <a:ext cx="5266440" cy="35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308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CFE2350-D944-4A34-9C69-D15CCB6B14A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683640" y="1268640"/>
            <a:ext cx="820836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圖片 1" descr=""/>
          <p:cNvPicPr/>
          <p:nvPr/>
        </p:nvPicPr>
        <p:blipFill>
          <a:blip r:embed="rId2"/>
          <a:stretch/>
        </p:blipFill>
        <p:spPr>
          <a:xfrm>
            <a:off x="1838160" y="1677600"/>
            <a:ext cx="546660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F837153-D1B3-40B4-86A6-04144C8AA0D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83640" y="1268640"/>
            <a:ext cx="820836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1" name="圖片 1" descr=""/>
          <p:cNvPicPr/>
          <p:nvPr/>
        </p:nvPicPr>
        <p:blipFill>
          <a:blip r:embed="rId2"/>
          <a:stretch/>
        </p:blipFill>
        <p:spPr>
          <a:xfrm>
            <a:off x="4643640" y="2372400"/>
            <a:ext cx="2999520" cy="1037520"/>
          </a:xfrm>
          <a:prstGeom prst="rect">
            <a:avLst/>
          </a:prstGeom>
          <a:ln>
            <a:noFill/>
          </a:ln>
        </p:spPr>
      </p:pic>
      <p:pic>
        <p:nvPicPr>
          <p:cNvPr id="322" name="圖片 10" descr=""/>
          <p:cNvPicPr/>
          <p:nvPr/>
        </p:nvPicPr>
        <p:blipFill>
          <a:blip r:embed="rId3"/>
          <a:stretch/>
        </p:blipFill>
        <p:spPr>
          <a:xfrm>
            <a:off x="383760" y="2588760"/>
            <a:ext cx="3190320" cy="2370960"/>
          </a:xfrm>
          <a:prstGeom prst="rect">
            <a:avLst/>
          </a:prstGeom>
          <a:ln>
            <a:noFill/>
          </a:ln>
        </p:spPr>
      </p:pic>
      <p:pic>
        <p:nvPicPr>
          <p:cNvPr id="323" name="圖片 2" descr=""/>
          <p:cNvPicPr/>
          <p:nvPr/>
        </p:nvPicPr>
        <p:blipFill>
          <a:blip r:embed="rId4"/>
          <a:stretch/>
        </p:blipFill>
        <p:spPr>
          <a:xfrm>
            <a:off x="4753080" y="4237560"/>
            <a:ext cx="2866320" cy="961200"/>
          </a:xfrm>
          <a:prstGeom prst="rect">
            <a:avLst/>
          </a:prstGeom>
          <a:ln>
            <a:noFill/>
          </a:ln>
        </p:spPr>
      </p:pic>
      <p:sp>
        <p:nvSpPr>
          <p:cNvPr id="324" name="CustomShape 8"/>
          <p:cNvSpPr/>
          <p:nvPr/>
        </p:nvSpPr>
        <p:spPr>
          <a:xfrm>
            <a:off x="231840" y="216828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4622040" y="195192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點選是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4695120" y="381600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點選否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46760" y="116640"/>
            <a:ext cx="822888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押大小遊戲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隨機產生兩個骰子點數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押大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&gt;7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&gt;7 – 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&lt;7 – 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=7 – 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幸運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押小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&lt;7 – 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&gt;7 – 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=7 – </a:t>
            </a:r>
            <a:r>
              <a:rPr b="1" lang="en-US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幸運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圖片 6" descr=""/>
          <p:cNvPicPr/>
          <p:nvPr/>
        </p:nvPicPr>
        <p:blipFill>
          <a:blip r:embed="rId1"/>
          <a:stretch/>
        </p:blipFill>
        <p:spPr>
          <a:xfrm>
            <a:off x="5455800" y="160560"/>
            <a:ext cx="3399840" cy="1494720"/>
          </a:xfrm>
          <a:prstGeom prst="rect">
            <a:avLst/>
          </a:prstGeom>
          <a:ln>
            <a:noFill/>
          </a:ln>
        </p:spPr>
      </p:pic>
      <p:pic>
        <p:nvPicPr>
          <p:cNvPr id="330" name="圖片 7" descr=""/>
          <p:cNvPicPr/>
          <p:nvPr/>
        </p:nvPicPr>
        <p:blipFill>
          <a:blip r:embed="rId2"/>
          <a:stretch/>
        </p:blipFill>
        <p:spPr>
          <a:xfrm>
            <a:off x="5493960" y="2360160"/>
            <a:ext cx="3361680" cy="1466280"/>
          </a:xfrm>
          <a:prstGeom prst="rect">
            <a:avLst/>
          </a:prstGeom>
          <a:ln>
            <a:noFill/>
          </a:ln>
        </p:spPr>
      </p:pic>
      <p:pic>
        <p:nvPicPr>
          <p:cNvPr id="331" name="圖片 8" descr=""/>
          <p:cNvPicPr/>
          <p:nvPr/>
        </p:nvPicPr>
        <p:blipFill>
          <a:blip r:embed="rId3"/>
          <a:stretch/>
        </p:blipFill>
        <p:spPr>
          <a:xfrm>
            <a:off x="5504400" y="4528440"/>
            <a:ext cx="3380760" cy="14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2A8C05C-F3B5-4FBE-A545-F9B523AF1CD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7200" y="1600200"/>
            <a:ext cx="8228880" cy="27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應用程式的架構像是在一個大盒子中放入多個小盒子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先將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套件的各種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GUI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元件（如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JButton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JLabel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等）新增到中間層容器元件（例如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JPanel)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，然後將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JPanel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新增到最上層容器類別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JFrame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是一種擁有標題列的視窗元件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520280" y="130320"/>
            <a:ext cx="822888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應用程式架構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550880" y="4509000"/>
            <a:ext cx="4680360" cy="2303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1793880" y="5027760"/>
            <a:ext cx="4132080" cy="1671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1977120" y="6065280"/>
            <a:ext cx="1457280" cy="517680"/>
          </a:xfrm>
          <a:prstGeom prst="rect">
            <a:avLst/>
          </a:prstGeom>
          <a:solidFill>
            <a:srgbClr val="dfec3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3739320" y="6065280"/>
            <a:ext cx="1457280" cy="517680"/>
          </a:xfrm>
          <a:prstGeom prst="rect">
            <a:avLst/>
          </a:prstGeom>
          <a:solidFill>
            <a:srgbClr val="dfec3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0"/>
          <p:cNvSpPr/>
          <p:nvPr/>
        </p:nvSpPr>
        <p:spPr>
          <a:xfrm>
            <a:off x="3904200" y="6122520"/>
            <a:ext cx="1113480" cy="45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4938840" y="4624560"/>
            <a:ext cx="1058760" cy="45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4885560" y="5200200"/>
            <a:ext cx="955080" cy="45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683640" y="283320"/>
            <a:ext cx="806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336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D8F0BF9-A93F-4C98-851D-66320727BA8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844200" y="218880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基本費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:80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公尺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含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以內免額外收費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超過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公尺，每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公尺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+5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若為夜間則總價必須加價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圖片 1" descr=""/>
          <p:cNvPicPr/>
          <p:nvPr/>
        </p:nvPicPr>
        <p:blipFill>
          <a:blip r:embed="rId2"/>
          <a:stretch/>
        </p:blipFill>
        <p:spPr>
          <a:xfrm>
            <a:off x="6172200" y="1371600"/>
            <a:ext cx="2894760" cy="1447200"/>
          </a:xfrm>
          <a:prstGeom prst="rect">
            <a:avLst/>
          </a:prstGeom>
          <a:ln>
            <a:noFill/>
          </a:ln>
        </p:spPr>
      </p:pic>
      <p:pic>
        <p:nvPicPr>
          <p:cNvPr id="340" name="圖片 2" descr=""/>
          <p:cNvPicPr/>
          <p:nvPr/>
        </p:nvPicPr>
        <p:blipFill>
          <a:blip r:embed="rId3"/>
          <a:stretch/>
        </p:blipFill>
        <p:spPr>
          <a:xfrm>
            <a:off x="6162120" y="2961720"/>
            <a:ext cx="2847240" cy="1418400"/>
          </a:xfrm>
          <a:prstGeom prst="rect">
            <a:avLst/>
          </a:prstGeom>
          <a:ln>
            <a:noFill/>
          </a:ln>
        </p:spPr>
      </p:pic>
      <p:pic>
        <p:nvPicPr>
          <p:cNvPr id="341" name="圖片 4" descr=""/>
          <p:cNvPicPr/>
          <p:nvPr/>
        </p:nvPicPr>
        <p:blipFill>
          <a:blip r:embed="rId4"/>
          <a:stretch/>
        </p:blipFill>
        <p:spPr>
          <a:xfrm>
            <a:off x="6162120" y="4573080"/>
            <a:ext cx="2875680" cy="14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-29880" y="0"/>
            <a:ext cx="9173160" cy="68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Thanks for your attention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395640" y="293760"/>
            <a:ext cx="835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Swing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886F6BF-B6C9-4B3B-B921-640EE05C304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Picture 3" descr=""/>
          <p:cNvPicPr/>
          <p:nvPr/>
        </p:nvPicPr>
        <p:blipFill>
          <a:blip r:embed="rId2"/>
          <a:stretch/>
        </p:blipFill>
        <p:spPr>
          <a:xfrm>
            <a:off x="6191280" y="3314160"/>
            <a:ext cx="2856960" cy="1428120"/>
          </a:xfrm>
          <a:prstGeom prst="rect">
            <a:avLst/>
          </a:prstGeom>
          <a:ln w="9360">
            <a:noFill/>
          </a:ln>
        </p:spPr>
      </p:pic>
      <p:pic>
        <p:nvPicPr>
          <p:cNvPr id="102" name="圖片 1" descr=""/>
          <p:cNvPicPr/>
          <p:nvPr/>
        </p:nvPicPr>
        <p:blipFill>
          <a:blip r:embed="rId3"/>
          <a:stretch/>
        </p:blipFill>
        <p:spPr>
          <a:xfrm>
            <a:off x="251640" y="2126520"/>
            <a:ext cx="5628600" cy="3342600"/>
          </a:xfrm>
          <a:prstGeom prst="rect">
            <a:avLst/>
          </a:prstGeom>
          <a:ln>
            <a:noFill/>
          </a:ln>
        </p:spPr>
      </p:pic>
      <p:sp>
        <p:nvSpPr>
          <p:cNvPr id="103" name="CustomShape 7"/>
          <p:cNvSpPr/>
          <p:nvPr/>
        </p:nvSpPr>
        <p:spPr>
          <a:xfrm>
            <a:off x="6141600" y="279180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683640" y="44640"/>
            <a:ext cx="806400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圖形介面元件的基礎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圖形元件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38C134D-1952-4C94-A983-916B9DD30ED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5256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套件的圖形介面元件都是繼承自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JComponent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，各圖形元件類別的繼承架構，如下圖所示：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2"/>
          <a:stretch/>
        </p:blipFill>
        <p:spPr>
          <a:xfrm>
            <a:off x="683640" y="2637000"/>
            <a:ext cx="7776360" cy="218196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3"/>
          <a:stretch/>
        </p:blipFill>
        <p:spPr>
          <a:xfrm>
            <a:off x="683640" y="5077080"/>
            <a:ext cx="7992360" cy="85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683640" y="44640"/>
            <a:ext cx="8064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標籤與按鈕元件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517F119-B060-482A-B98E-0CF23B6D821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89760" y="198900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元件是可以讓滑鼠按下的按鈕元件，在產生事件後，就可以建立事件處理程序來進行處理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建構子參數分別為字串和圖片，字串是顯示在按鈕上的說明文字。因為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btn1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有設定按鈕對應的鍵盤按鍵為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Alt-S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864000" y="4845960"/>
            <a:ext cx="7560000" cy="986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685800" y="326880"/>
            <a:ext cx="8064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A59D810-998B-4B74-ACA4-076D968D78A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371520" y="1514160"/>
            <a:ext cx="837612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圖片 1" descr=""/>
          <p:cNvPicPr/>
          <p:nvPr/>
        </p:nvPicPr>
        <p:blipFill>
          <a:blip r:embed="rId2"/>
          <a:stretch/>
        </p:blipFill>
        <p:spPr>
          <a:xfrm>
            <a:off x="1871640" y="2137680"/>
            <a:ext cx="4542840" cy="637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9" name="圖片 2" descr=""/>
          <p:cNvPicPr/>
          <p:nvPr/>
        </p:nvPicPr>
        <p:blipFill>
          <a:blip r:embed="rId3"/>
          <a:stretch/>
        </p:blipFill>
        <p:spPr>
          <a:xfrm>
            <a:off x="2581560" y="3275640"/>
            <a:ext cx="2894760" cy="246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0" name="圖片 4" descr=""/>
          <p:cNvPicPr/>
          <p:nvPr/>
        </p:nvPicPr>
        <p:blipFill>
          <a:blip r:embed="rId4"/>
          <a:stretch/>
        </p:blipFill>
        <p:spPr>
          <a:xfrm>
            <a:off x="2634120" y="3763800"/>
            <a:ext cx="2856960" cy="285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1" name="圖片 6" descr=""/>
          <p:cNvPicPr/>
          <p:nvPr/>
        </p:nvPicPr>
        <p:blipFill>
          <a:blip r:embed="rId5"/>
          <a:stretch/>
        </p:blipFill>
        <p:spPr>
          <a:xfrm>
            <a:off x="1763640" y="4551480"/>
            <a:ext cx="5028480" cy="1056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652320" y="326880"/>
            <a:ext cx="8064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7B7161F-287D-4504-9540-98E2B3C2268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52000" y="1538280"/>
            <a:ext cx="8639280" cy="50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圖片 1" descr=""/>
          <p:cNvPicPr/>
          <p:nvPr/>
        </p:nvPicPr>
        <p:blipFill>
          <a:blip r:embed="rId2"/>
          <a:stretch/>
        </p:blipFill>
        <p:spPr>
          <a:xfrm>
            <a:off x="2257560" y="1668240"/>
            <a:ext cx="4628520" cy="66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0" name="圖片 2" descr=""/>
          <p:cNvPicPr/>
          <p:nvPr/>
        </p:nvPicPr>
        <p:blipFill>
          <a:blip r:embed="rId3"/>
          <a:stretch/>
        </p:blipFill>
        <p:spPr>
          <a:xfrm>
            <a:off x="2209680" y="2617920"/>
            <a:ext cx="4723560" cy="1770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1" name="圖片 4" descr=""/>
          <p:cNvPicPr/>
          <p:nvPr/>
        </p:nvPicPr>
        <p:blipFill>
          <a:blip r:embed="rId4"/>
          <a:stretch/>
        </p:blipFill>
        <p:spPr>
          <a:xfrm>
            <a:off x="2152800" y="4834800"/>
            <a:ext cx="4733280" cy="17517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83640" y="44640"/>
            <a:ext cx="8064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標籤與按鈕元件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8E00559-E58B-4650-9F88-5241308E1CD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952560" y="134064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1104840" y="1493280"/>
            <a:ext cx="79304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圖片 1" descr=""/>
          <p:cNvPicPr/>
          <p:nvPr/>
        </p:nvPicPr>
        <p:blipFill>
          <a:blip r:embed="rId2"/>
          <a:stretch/>
        </p:blipFill>
        <p:spPr>
          <a:xfrm>
            <a:off x="323640" y="1505520"/>
            <a:ext cx="5190480" cy="47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Application>LibreOffice/5.1.4.2$Linux_X86_64 LibreOffice_project/10m0$Build-2</Application>
  <Words>933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2017-01-07T15:58:35Z</dcterms:modified>
  <cp:revision>221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