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86" r:id="rId2"/>
    <p:sldId id="406" r:id="rId3"/>
    <p:sldId id="410" r:id="rId4"/>
    <p:sldId id="443" r:id="rId5"/>
    <p:sldId id="440" r:id="rId6"/>
    <p:sldId id="449" r:id="rId7"/>
    <p:sldId id="444" r:id="rId8"/>
    <p:sldId id="442" r:id="rId9"/>
    <p:sldId id="445" r:id="rId10"/>
    <p:sldId id="446" r:id="rId11"/>
    <p:sldId id="447" r:id="rId12"/>
    <p:sldId id="451" r:id="rId13"/>
    <p:sldId id="448" r:id="rId14"/>
    <p:sldId id="403" r:id="rId15"/>
    <p:sldId id="402" r:id="rId16"/>
    <p:sldId id="31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82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55576" y="2492896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latin typeface="標楷體" pitchFamily="65" charset="-120"/>
                <a:ea typeface="標楷體" pitchFamily="65" charset="-120"/>
              </a:rPr>
              <a:t>Java</a:t>
            </a:r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的巢狀類別、</a:t>
            </a:r>
            <a:endParaRPr lang="en-US" altLang="zh-TW" sz="4800" b="1" dirty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介面與套件</a:t>
            </a:r>
            <a:endParaRPr lang="en-US" altLang="zh-TW" sz="48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57" y="226406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8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2" y="97245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套件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/>
              <a:t>套件是將相關的類別或介面做成集合，這樣能達到保護的功能，例如之前一職在使用的</a:t>
            </a:r>
            <a:r>
              <a:rPr lang="en-US" altLang="zh-TW" dirty="0"/>
              <a:t>Scanner</a:t>
            </a:r>
            <a:r>
              <a:rPr lang="zh-TW" altLang="en-US" dirty="0"/>
              <a:t>，就是</a:t>
            </a:r>
            <a:r>
              <a:rPr lang="en-US" altLang="zh-TW" dirty="0"/>
              <a:t>Java</a:t>
            </a:r>
            <a:r>
              <a:rPr lang="zh-TW" altLang="en-US" dirty="0"/>
              <a:t>內建的套件，如同其他程式語言的</a:t>
            </a:r>
            <a:r>
              <a:rPr lang="en-US" altLang="zh-TW" dirty="0"/>
              <a:t>Library</a:t>
            </a:r>
            <a:r>
              <a:rPr lang="zh-TW" altLang="en-US" dirty="0"/>
              <a:t>，在</a:t>
            </a:r>
            <a:r>
              <a:rPr lang="en-US" altLang="zh-TW" dirty="0"/>
              <a:t>Java</a:t>
            </a:r>
            <a:r>
              <a:rPr lang="zh-TW" altLang="en-US" dirty="0"/>
              <a:t>語言裡稱為</a:t>
            </a:r>
            <a:r>
              <a:rPr lang="en-US" altLang="zh-TW" dirty="0"/>
              <a:t>Java API(Applications Programming Interface)</a:t>
            </a:r>
            <a:r>
              <a:rPr lang="zh-TW" altLang="zh-TW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95761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套件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Example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11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45840" y="1337365"/>
            <a:ext cx="8229600" cy="4637112"/>
          </a:xfrm>
        </p:spPr>
        <p:txBody>
          <a:bodyPr>
            <a:normAutofit/>
          </a:bodyPr>
          <a:lstStyle/>
          <a:p>
            <a:r>
              <a:rPr lang="zh-TW" altLang="en-US" dirty="0"/>
              <a:t>範例分了四個檔案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Interface : Shape.java</a:t>
            </a:r>
          </a:p>
          <a:p>
            <a:pPr lvl="1"/>
            <a:r>
              <a:rPr lang="en-US" altLang="zh-TW" dirty="0"/>
              <a:t>Package : Circle.java &amp; Rectangle.java</a:t>
            </a:r>
          </a:p>
          <a:p>
            <a:pPr lvl="1"/>
            <a:r>
              <a:rPr lang="en-US" altLang="zh-TW" dirty="0"/>
              <a:t>Main : PackageExMain.java</a:t>
            </a:r>
            <a:endParaRPr lang="zh-TW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7" name="圖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4412193" y="1582297"/>
            <a:ext cx="2376264" cy="633445"/>
          </a:xfrm>
          <a:prstGeom prst="rect">
            <a:avLst/>
          </a:prstGeom>
        </p:spPr>
      </p:pic>
      <p:pic>
        <p:nvPicPr>
          <p:cNvPr id="18" name="圖片 17"/>
          <p:cNvPicPr/>
          <p:nvPr/>
        </p:nvPicPr>
        <p:blipFill>
          <a:blip r:embed="rId4"/>
          <a:stretch>
            <a:fillRect/>
          </a:stretch>
        </p:blipFill>
        <p:spPr>
          <a:xfrm>
            <a:off x="130186" y="5100746"/>
            <a:ext cx="4478263" cy="1440160"/>
          </a:xfrm>
          <a:prstGeom prst="rect">
            <a:avLst/>
          </a:prstGeom>
        </p:spPr>
      </p:pic>
      <p:pic>
        <p:nvPicPr>
          <p:cNvPr id="19" name="圖片 18"/>
          <p:cNvPicPr/>
          <p:nvPr/>
        </p:nvPicPr>
        <p:blipFill>
          <a:blip r:embed="rId5"/>
          <a:stretch>
            <a:fillRect/>
          </a:stretch>
        </p:blipFill>
        <p:spPr>
          <a:xfrm>
            <a:off x="163721" y="3379290"/>
            <a:ext cx="4248472" cy="1440094"/>
          </a:xfrm>
          <a:prstGeom prst="rect">
            <a:avLst/>
          </a:prstGeom>
        </p:spPr>
      </p:pic>
      <p:pic>
        <p:nvPicPr>
          <p:cNvPr id="21" name="圖片 20"/>
          <p:cNvPicPr/>
          <p:nvPr/>
        </p:nvPicPr>
        <p:blipFill>
          <a:blip r:embed="rId6"/>
          <a:stretch>
            <a:fillRect/>
          </a:stretch>
        </p:blipFill>
        <p:spPr>
          <a:xfrm>
            <a:off x="4977909" y="3068960"/>
            <a:ext cx="3914572" cy="2385556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4977908" y="5661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輸出結果：</a:t>
            </a:r>
          </a:p>
        </p:txBody>
      </p:sp>
      <p:pic>
        <p:nvPicPr>
          <p:cNvPr id="23" name="圖片 22"/>
          <p:cNvPicPr/>
          <p:nvPr/>
        </p:nvPicPr>
        <p:blipFill>
          <a:blip r:embed="rId7"/>
          <a:stretch>
            <a:fillRect/>
          </a:stretch>
        </p:blipFill>
        <p:spPr>
          <a:xfrm>
            <a:off x="6228184" y="5773469"/>
            <a:ext cx="2268240" cy="6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9226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12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延伸範例的介面實作多形，在介面</a:t>
            </a:r>
            <a:r>
              <a:rPr lang="en-US" altLang="zh-TW" dirty="0"/>
              <a:t>Shape</a:t>
            </a:r>
            <a:r>
              <a:rPr lang="zh-TW" altLang="en-US" dirty="0"/>
              <a:t>裡新增兩個方法分別為</a:t>
            </a:r>
            <a:r>
              <a:rPr lang="en-US" altLang="zh-TW" dirty="0" err="1"/>
              <a:t>printInfo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/>
              <a:t>perimeter()</a:t>
            </a:r>
            <a:r>
              <a:rPr lang="zh-TW" altLang="en-US" dirty="0"/>
              <a:t>。</a:t>
            </a:r>
            <a:r>
              <a:rPr lang="en-US" altLang="zh-TW" dirty="0"/>
              <a:t>perimeter()</a:t>
            </a:r>
            <a:r>
              <a:rPr lang="zh-TW" altLang="en-US" dirty="0"/>
              <a:t>和</a:t>
            </a:r>
            <a:r>
              <a:rPr lang="en-US" altLang="zh-TW" dirty="0"/>
              <a:t>area()</a:t>
            </a:r>
            <a:r>
              <a:rPr lang="zh-TW" altLang="en-US" dirty="0"/>
              <a:t>分別回傳周長和面積，</a:t>
            </a:r>
            <a:r>
              <a:rPr lang="en-US" altLang="zh-TW" dirty="0" err="1"/>
              <a:t>printInfo</a:t>
            </a:r>
            <a:r>
              <a:rPr lang="en-US" altLang="zh-TW" dirty="0"/>
              <a:t>()</a:t>
            </a:r>
            <a:r>
              <a:rPr lang="zh-TW" altLang="en-US" dirty="0"/>
              <a:t>將周長和面積印出來。</a:t>
            </a:r>
            <a:endParaRPr lang="en-US" altLang="zh-TW" dirty="0"/>
          </a:p>
          <a:p>
            <a:r>
              <a:rPr lang="zh-TW" altLang="en-US" dirty="0"/>
              <a:t>再將每個類別都分當作一個</a:t>
            </a:r>
            <a:r>
              <a:rPr lang="en-US" altLang="zh-TW" dirty="0"/>
              <a:t>java</a:t>
            </a:r>
            <a:r>
              <a:rPr lang="zh-TW" altLang="en-US" dirty="0"/>
              <a:t>檔，當作</a:t>
            </a:r>
            <a:r>
              <a:rPr lang="en-US" altLang="zh-TW" dirty="0"/>
              <a:t>package</a:t>
            </a:r>
            <a:r>
              <a:rPr lang="zh-TW" altLang="en-US" dirty="0"/>
              <a:t>會入主程式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618540" y="5124344"/>
            <a:ext cx="2627000" cy="111296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11760" y="46531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輸出結果：</a:t>
            </a:r>
          </a:p>
        </p:txBody>
      </p:sp>
    </p:spTree>
    <p:extLst>
      <p:ext uri="{BB962C8B-B14F-4D97-AF65-F5344CB8AC3E}">
        <p14:creationId xmlns:p14="http://schemas.microsoft.com/office/powerpoint/2010/main" val="3724777233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13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程式如下圖，</a:t>
            </a:r>
            <a:r>
              <a:rPr lang="en-US" altLang="zh-TW" dirty="0"/>
              <a:t>import</a:t>
            </a:r>
            <a:r>
              <a:rPr lang="zh-TW" altLang="en-US" dirty="0"/>
              <a:t>底下的以</a:t>
            </a:r>
            <a:r>
              <a:rPr lang="en-US" altLang="zh-TW" dirty="0"/>
              <a:t>UML</a:t>
            </a:r>
            <a:r>
              <a:rPr lang="zh-TW" altLang="en-US" dirty="0"/>
              <a:t>圖表示地</a:t>
            </a:r>
            <a:r>
              <a:rPr lang="en-US" altLang="zh-TW" dirty="0"/>
              <a:t>package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類別</a:t>
            </a:r>
            <a:r>
              <a:rPr lang="en-US" altLang="zh-TW" dirty="0"/>
              <a:t>Converter</a:t>
            </a:r>
            <a:r>
              <a:rPr lang="zh-TW" altLang="en-US" dirty="0"/>
              <a:t>的方法有六個，前三個為建構子，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ten2two()</a:t>
            </a:r>
            <a:r>
              <a:rPr lang="zh-TW" altLang="en-US" dirty="0"/>
              <a:t>輸入二進位的字串後回傳十進位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two2ten()</a:t>
            </a:r>
            <a:r>
              <a:rPr lang="zh-TW" altLang="en-US" dirty="0"/>
              <a:t>輸入十進位的字串後回傳二進位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err="1"/>
              <a:t>printAns</a:t>
            </a:r>
            <a:r>
              <a:rPr lang="en-US" altLang="zh-TW" dirty="0"/>
              <a:t>()</a:t>
            </a:r>
            <a:r>
              <a:rPr lang="zh-TW" altLang="en-US" dirty="0"/>
              <a:t>是判斷若建構子只有</a:t>
            </a:r>
            <a:r>
              <a:rPr lang="en-US" altLang="zh-TW" dirty="0" err="1"/>
              <a:t>dec</a:t>
            </a:r>
            <a:r>
              <a:rPr lang="zh-TW" altLang="en-US" dirty="0"/>
              <a:t>就使用</a:t>
            </a:r>
            <a:r>
              <a:rPr lang="en-US" altLang="zh-TW" dirty="0"/>
              <a:t>ten2two()</a:t>
            </a:r>
            <a:r>
              <a:rPr lang="zh-TW" altLang="en-US" dirty="0"/>
              <a:t>，只有</a:t>
            </a:r>
            <a:r>
              <a:rPr lang="en-US" altLang="zh-TW" dirty="0"/>
              <a:t>bin</a:t>
            </a:r>
            <a:r>
              <a:rPr lang="zh-TW" altLang="en-US" dirty="0"/>
              <a:t>就使用</a:t>
            </a:r>
            <a:r>
              <a:rPr lang="en-US" altLang="zh-TW" dirty="0"/>
              <a:t>two2ten()</a:t>
            </a:r>
            <a:r>
              <a:rPr lang="zh-TW" altLang="en-US" dirty="0"/>
              <a:t>，兩個都輸入就輸出兩個，如同輸出結果。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422336" y="4653136"/>
            <a:ext cx="3130864" cy="20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33564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Main</a:t>
            </a:r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905416" y="2132856"/>
            <a:ext cx="4026624" cy="285505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5292080" y="3536486"/>
            <a:ext cx="1955800" cy="76454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470592" y="26840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輸出結果：</a:t>
            </a:r>
          </a:p>
        </p:txBody>
      </p:sp>
    </p:spTree>
    <p:extLst>
      <p:ext uri="{BB962C8B-B14F-4D97-AF65-F5344CB8AC3E}">
        <p14:creationId xmlns:p14="http://schemas.microsoft.com/office/powerpoint/2010/main" val="334084033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60283"/>
            <a:ext cx="6415094" cy="68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072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2" y="97245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巢狀類別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TW" altLang="zh-TW" dirty="0"/>
              <a:t>巢狀類別</a:t>
            </a:r>
            <a:r>
              <a:rPr lang="en-US" altLang="zh-TW" dirty="0"/>
              <a:t>(Nested Classes)</a:t>
            </a:r>
            <a:r>
              <a:rPr lang="zh-TW" altLang="zh-TW" dirty="0"/>
              <a:t>，從字面上明顯地知道，類別可以像迴圈一樣，形成巢狀的樣子，也就是一層類別裡還包著另一個類別，接下來就讓我們一起討論如何使用巢狀類別。</a:t>
            </a:r>
            <a:endParaRPr lang="en-US" altLang="zh-TW" dirty="0"/>
          </a:p>
          <a:p>
            <a:r>
              <a:rPr lang="zh-TW" altLang="en-US" dirty="0"/>
              <a:t>內層類別的使用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內層類別屬於外層類別的成員物件，所以不能宣告成</a:t>
            </a:r>
            <a:r>
              <a:rPr lang="en-US" altLang="zh-TW" dirty="0"/>
              <a:t>static</a:t>
            </a:r>
            <a:r>
              <a:rPr lang="zh-TW" altLang="en-US" dirty="0"/>
              <a:t>的變數或方法。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外層類別的物件存在時，內層類別才會存在。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15435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巢狀類別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實作</a:t>
            </a:r>
            <a:endParaRPr lang="en-US" altLang="zh-TW" dirty="0"/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</a:t>
            </a:r>
            <a:r>
              <a:rPr lang="en-US" altLang="zh-TW" dirty="0" err="1">
                <a:solidFill>
                  <a:srgbClr val="FF0000"/>
                </a:solidFill>
              </a:rPr>
              <a:t>OuterClass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  </a:t>
            </a:r>
            <a:endParaRPr lang="zh-TW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</a:rPr>
              <a:t>private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OuterNum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void print() { ………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	class </a:t>
            </a:r>
            <a:r>
              <a:rPr lang="en-US" altLang="zh-TW" dirty="0" err="1">
                <a:solidFill>
                  <a:srgbClr val="FF0000"/>
                </a:solidFill>
              </a:rPr>
              <a:t>InnerClass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	{  </a:t>
            </a:r>
            <a:endParaRPr lang="zh-TW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		private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InnerNum</a:t>
            </a:r>
            <a:r>
              <a:rPr lang="en-US" altLang="zh-TW" dirty="0">
                <a:solidFill>
                  <a:srgbClr val="FF0000"/>
                </a:solidFill>
              </a:rPr>
              <a:t> ;		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		public void print() { ………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		public void </a:t>
            </a:r>
            <a:r>
              <a:rPr lang="en-US" altLang="zh-TW" dirty="0" err="1">
                <a:solidFill>
                  <a:srgbClr val="FF0000"/>
                </a:solidFill>
              </a:rPr>
              <a:t>setInner</a:t>
            </a:r>
            <a:r>
              <a:rPr lang="en-US" altLang="zh-TW" dirty="0">
                <a:solidFill>
                  <a:srgbClr val="FF0000"/>
                </a:solidFill>
              </a:rPr>
              <a:t>() { ………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	}</a:t>
            </a:r>
            <a:endParaRPr lang="zh-TW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90382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巢狀類別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Example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24260" y="1462854"/>
            <a:ext cx="4482733" cy="4911323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567195" y="1452846"/>
            <a:ext cx="4737504" cy="21434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137066" y="44278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輸出結果：</a:t>
            </a:r>
          </a:p>
        </p:txBody>
      </p:sp>
      <p:pic>
        <p:nvPicPr>
          <p:cNvPr id="12" name="圖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300192" y="4797152"/>
            <a:ext cx="146685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24746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5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寫一巢狀類別，如下圖，外層類別為</a:t>
            </a:r>
            <a:r>
              <a:rPr lang="en-US" altLang="zh-TW" dirty="0"/>
              <a:t>Employee</a:t>
            </a:r>
            <a:r>
              <a:rPr lang="zh-TW" altLang="en-US" dirty="0"/>
              <a:t>，內層一個</a:t>
            </a:r>
            <a:r>
              <a:rPr lang="en-US" altLang="zh-TW" dirty="0"/>
              <a:t>Phone</a:t>
            </a:r>
            <a:r>
              <a:rPr lang="zh-TW" altLang="en-US" dirty="0"/>
              <a:t>類別，兩個類別都有各自的建構子，外層的</a:t>
            </a:r>
            <a:r>
              <a:rPr lang="en-US" altLang="zh-TW" dirty="0" err="1"/>
              <a:t>printEmployee</a:t>
            </a:r>
            <a:r>
              <a:rPr lang="en-US" altLang="zh-TW" dirty="0"/>
              <a:t>()</a:t>
            </a:r>
            <a:r>
              <a:rPr lang="zh-TW" altLang="en-US" dirty="0"/>
              <a:t>印出標題、姓名還有電話，電話直接使用內層的</a:t>
            </a:r>
            <a:r>
              <a:rPr lang="en-US" altLang="zh-TW" dirty="0" err="1"/>
              <a:t>printPhone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798938" y="3789040"/>
            <a:ext cx="338437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720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7" y="1531833"/>
            <a:ext cx="6414379" cy="4714685"/>
          </a:xfrm>
          <a:prstGeom prst="rect">
            <a:avLst/>
          </a:prstGeom>
        </p:spPr>
      </p:pic>
      <p:pic>
        <p:nvPicPr>
          <p:cNvPr id="54" name="圖片 53"/>
          <p:cNvPicPr/>
          <p:nvPr/>
        </p:nvPicPr>
        <p:blipFill>
          <a:blip r:embed="rId5"/>
          <a:stretch>
            <a:fillRect/>
          </a:stretch>
        </p:blipFill>
        <p:spPr>
          <a:xfrm>
            <a:off x="6588224" y="4869160"/>
            <a:ext cx="2057400" cy="895350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6947510" y="43437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輸出結果：</a:t>
            </a:r>
          </a:p>
        </p:txBody>
      </p:sp>
    </p:spTree>
    <p:extLst>
      <p:ext uri="{BB962C8B-B14F-4D97-AF65-F5344CB8AC3E}">
        <p14:creationId xmlns:p14="http://schemas.microsoft.com/office/powerpoint/2010/main" val="199459392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2" y="97245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介面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Java</a:t>
            </a:r>
            <a:r>
              <a:rPr lang="zh-TW" altLang="zh-TW" dirty="0"/>
              <a:t>不支援多重繼承，不過提供「介面</a:t>
            </a:r>
            <a:r>
              <a:rPr lang="en-US" altLang="zh-TW" dirty="0"/>
              <a:t>(Interface)</a:t>
            </a:r>
            <a:r>
              <a:rPr lang="zh-TW" altLang="zh-TW" dirty="0"/>
              <a:t>」，可以建立單一物件多型態和提供多重繼承的功能。「多重繼承</a:t>
            </a:r>
            <a:r>
              <a:rPr lang="en-US" altLang="zh-TW" dirty="0"/>
              <a:t>(Multiple Inheritance)</a:t>
            </a:r>
            <a:r>
              <a:rPr lang="zh-TW" altLang="zh-TW" dirty="0"/>
              <a:t>」，指的是一個類別不只有一個父類別。</a:t>
            </a:r>
            <a:endParaRPr lang="en-US" altLang="zh-TW" dirty="0"/>
          </a:p>
          <a:p>
            <a:r>
              <a:rPr lang="zh-TW" altLang="en-US" dirty="0"/>
              <a:t>介面與抽象的差異</a:t>
            </a:r>
            <a:r>
              <a:rPr lang="en-US" altLang="zh-TW" dirty="0"/>
              <a:t>: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59191"/>
              </p:ext>
            </p:extLst>
          </p:nvPr>
        </p:nvGraphicFramePr>
        <p:xfrm>
          <a:off x="1403648" y="4365104"/>
          <a:ext cx="6120680" cy="151216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98766">
                  <a:extLst>
                    <a:ext uri="{9D8B030D-6E8A-4147-A177-3AD203B41FA5}">
                      <a16:colId xmlns:a16="http://schemas.microsoft.com/office/drawing/2014/main" val="1821897684"/>
                    </a:ext>
                  </a:extLst>
                </a:gridCol>
                <a:gridCol w="1779861">
                  <a:extLst>
                    <a:ext uri="{9D8B030D-6E8A-4147-A177-3AD203B41FA5}">
                      <a16:colId xmlns:a16="http://schemas.microsoft.com/office/drawing/2014/main" val="93186524"/>
                    </a:ext>
                  </a:extLst>
                </a:gridCol>
                <a:gridCol w="3342053">
                  <a:extLst>
                    <a:ext uri="{9D8B030D-6E8A-4147-A177-3AD203B41FA5}">
                      <a16:colId xmlns:a16="http://schemas.microsoft.com/office/drawing/2014/main" val="402536134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835665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僅可宣告不可實作。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不屬於類別的繼承架構，就算毫無關係的類別也可以實作同一個介面。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347807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抽象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可宣告和實作。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類別僅能繼承一個抽象類別。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95976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介面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8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TW" altLang="zh-TW" dirty="0"/>
              <a:t>以下的範例示範如何使用「介面」</a:t>
            </a:r>
            <a:r>
              <a:rPr lang="en-US" altLang="zh-TW" dirty="0"/>
              <a:t>:</a:t>
            </a:r>
            <a:endParaRPr lang="zh-TW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4807" y="2121121"/>
            <a:ext cx="4388485" cy="4572000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5364088" y="2104764"/>
            <a:ext cx="3096344" cy="2820046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806715" y="5429374"/>
            <a:ext cx="1478915" cy="9144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364088" y="51028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輸出結果：</a:t>
            </a:r>
          </a:p>
        </p:txBody>
      </p:sp>
    </p:spTree>
    <p:extLst>
      <p:ext uri="{BB962C8B-B14F-4D97-AF65-F5344CB8AC3E}">
        <p14:creationId xmlns:p14="http://schemas.microsoft.com/office/powerpoint/2010/main" val="163268838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介面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實作多形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9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TW" altLang="zh-TW" dirty="0">
                <a:effectLst/>
              </a:rPr>
              <a:t>不僅使用類別繼承還建立多形，還可以使用介面方法來實作多形。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342746" y="51028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輸出結果：</a:t>
            </a:r>
          </a:p>
        </p:txBody>
      </p:sp>
      <p:pic>
        <p:nvPicPr>
          <p:cNvPr id="13" name="圖片 12"/>
          <p:cNvPicPr/>
          <p:nvPr/>
        </p:nvPicPr>
        <p:blipFill rotWithShape="1">
          <a:blip r:embed="rId3"/>
          <a:srcRect b="47415"/>
          <a:stretch/>
        </p:blipFill>
        <p:spPr>
          <a:xfrm>
            <a:off x="132160" y="3284984"/>
            <a:ext cx="4222874" cy="2894620"/>
          </a:xfrm>
          <a:prstGeom prst="rect">
            <a:avLst/>
          </a:prstGeom>
        </p:spPr>
      </p:pic>
      <p:pic>
        <p:nvPicPr>
          <p:cNvPr id="14" name="圖片 13"/>
          <p:cNvPicPr/>
          <p:nvPr/>
        </p:nvPicPr>
        <p:blipFill rotWithShape="1">
          <a:blip r:embed="rId3"/>
          <a:srcRect t="54989"/>
          <a:stretch/>
        </p:blipFill>
        <p:spPr>
          <a:xfrm>
            <a:off x="4461654" y="2400208"/>
            <a:ext cx="4439840" cy="2335294"/>
          </a:xfrm>
          <a:prstGeom prst="rect">
            <a:avLst/>
          </a:prstGeom>
        </p:spPr>
      </p:pic>
      <p:pic>
        <p:nvPicPr>
          <p:cNvPr id="16" name="圖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6012160" y="5472218"/>
            <a:ext cx="2498938" cy="6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1119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581</Words>
  <Application>Microsoft Office PowerPoint</Application>
  <PresentationFormat>如螢幕大小 (4:3)</PresentationFormat>
  <Paragraphs>92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奇鴻</cp:lastModifiedBy>
  <cp:revision>198</cp:revision>
  <dcterms:created xsi:type="dcterms:W3CDTF">2012-01-07T05:26:11Z</dcterms:created>
  <dcterms:modified xsi:type="dcterms:W3CDTF">2016-11-13T13:33:25Z</dcterms:modified>
</cp:coreProperties>
</file>