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86" r:id="rId2"/>
    <p:sldId id="361" r:id="rId3"/>
    <p:sldId id="389" r:id="rId4"/>
    <p:sldId id="388" r:id="rId5"/>
    <p:sldId id="376" r:id="rId6"/>
    <p:sldId id="396" r:id="rId7"/>
    <p:sldId id="391" r:id="rId8"/>
    <p:sldId id="378" r:id="rId9"/>
    <p:sldId id="397" r:id="rId10"/>
    <p:sldId id="362" r:id="rId11"/>
    <p:sldId id="363" r:id="rId12"/>
    <p:sldId id="364" r:id="rId13"/>
    <p:sldId id="365" r:id="rId14"/>
    <p:sldId id="398" r:id="rId15"/>
    <p:sldId id="366" r:id="rId16"/>
    <p:sldId id="367" r:id="rId17"/>
    <p:sldId id="406" r:id="rId18"/>
    <p:sldId id="405" r:id="rId19"/>
    <p:sldId id="380" r:id="rId20"/>
    <p:sldId id="383" r:id="rId21"/>
    <p:sldId id="400" r:id="rId22"/>
    <p:sldId id="393" r:id="rId23"/>
    <p:sldId id="394" r:id="rId24"/>
    <p:sldId id="384" r:id="rId25"/>
    <p:sldId id="401" r:id="rId26"/>
    <p:sldId id="407" r:id="rId27"/>
    <p:sldId id="408" r:id="rId28"/>
    <p:sldId id="374" r:id="rId29"/>
    <p:sldId id="403" r:id="rId30"/>
    <p:sldId id="312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348880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latin typeface="標楷體" pitchFamily="65" charset="-120"/>
                <a:ea typeface="標楷體" pitchFamily="65" charset="-120"/>
              </a:rPr>
              <a:t>Java</a:t>
            </a:r>
          </a:p>
          <a:p>
            <a:pPr algn="ctr"/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繼承、抽象、多形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2015-10-22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1" y="206084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setSalary</a:t>
            </a:r>
            <a:r>
              <a:rPr lang="en-US" altLang="zh-TW" dirty="0"/>
              <a:t>()</a:t>
            </a:r>
            <a:r>
              <a:rPr lang="zh-TW" altLang="en-US" dirty="0"/>
              <a:t>設定薪水，只限於</a:t>
            </a:r>
            <a:r>
              <a:rPr lang="en-US" altLang="zh-TW" dirty="0"/>
              <a:t>2000~</a:t>
            </a:r>
          </a:p>
          <a:p>
            <a:pPr marL="0" indent="0">
              <a:buNone/>
            </a:pPr>
            <a:r>
              <a:rPr lang="en-US" altLang="zh-TW" dirty="0"/>
              <a:t>4000</a:t>
            </a:r>
            <a:r>
              <a:rPr lang="zh-TW" altLang="en-US" dirty="0"/>
              <a:t>，</a:t>
            </a:r>
            <a:r>
              <a:rPr lang="en-US" altLang="zh-TW" dirty="0"/>
              <a:t>&lt;2000</a:t>
            </a:r>
            <a:r>
              <a:rPr lang="zh-TW" altLang="en-US" dirty="0"/>
              <a:t>等於兩萬</a:t>
            </a:r>
            <a:r>
              <a:rPr lang="en-US" altLang="zh-TW" dirty="0"/>
              <a:t>,&gt;4000</a:t>
            </a:r>
            <a:r>
              <a:rPr lang="zh-TW" altLang="en-US" dirty="0"/>
              <a:t>等於四萬</a:t>
            </a:r>
            <a:endParaRPr lang="en-US" altLang="zh-TW" dirty="0"/>
          </a:p>
          <a:p>
            <a:r>
              <a:rPr lang="en-US" altLang="zh-TW" dirty="0" err="1"/>
              <a:t>ShowTotal</a:t>
            </a:r>
            <a:r>
              <a:rPr lang="en-US" altLang="zh-TW" dirty="0"/>
              <a:t>()=</a:t>
            </a:r>
            <a:r>
              <a:rPr lang="en-US" altLang="zh-TW" dirty="0" err="1"/>
              <a:t>bouns+m_salary</a:t>
            </a:r>
            <a:endParaRPr lang="en-US" altLang="zh-TW" dirty="0"/>
          </a:p>
          <a:p>
            <a:pPr lvl="1"/>
            <a:r>
              <a:rPr lang="en-US" altLang="zh-TW" dirty="0"/>
              <a:t>Manager</a:t>
            </a:r>
            <a:r>
              <a:rPr lang="zh-TW" altLang="en-US" dirty="0"/>
              <a:t>類別需繼承</a:t>
            </a:r>
            <a:r>
              <a:rPr lang="en-US" altLang="zh-TW" dirty="0" err="1"/>
              <a:t>Empolyee</a:t>
            </a:r>
            <a:r>
              <a:rPr lang="zh-TW" altLang="en-US" dirty="0"/>
              <a:t>類別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73" y="5694838"/>
            <a:ext cx="2285839" cy="1010022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799335" y="522852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-267075" y="3513968"/>
            <a:ext cx="5790685" cy="333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2000" dirty="0">
                <a:solidFill>
                  <a:schemeClr val="tx1"/>
                </a:solidFill>
              </a:rPr>
              <a:t>Main{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建立</a:t>
            </a:r>
            <a:r>
              <a:rPr lang="en-US" altLang="zh-TW" sz="2000" dirty="0">
                <a:solidFill>
                  <a:schemeClr val="tx1"/>
                </a:solidFill>
              </a:rPr>
              <a:t>Employee</a:t>
            </a:r>
            <a:r>
              <a:rPr lang="zh-TW" altLang="en-US" sz="2000" dirty="0">
                <a:solidFill>
                  <a:schemeClr val="tx1"/>
                </a:solidFill>
              </a:rPr>
              <a:t>員工類別的</a:t>
            </a:r>
            <a:r>
              <a:rPr lang="en-US" altLang="zh-TW" sz="2000" dirty="0">
                <a:solidFill>
                  <a:schemeClr val="tx1"/>
                </a:solidFill>
              </a:rPr>
              <a:t>tom</a:t>
            </a:r>
            <a:r>
              <a:rPr lang="zh-TW" altLang="en-US" sz="2000" dirty="0">
                <a:solidFill>
                  <a:schemeClr val="tx1"/>
                </a:solidFill>
              </a:rPr>
              <a:t>物件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TW" sz="2000" dirty="0" err="1">
                <a:solidFill>
                  <a:schemeClr val="tx1"/>
                </a:solidFill>
              </a:rPr>
              <a:t>setSalary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設定</a:t>
            </a:r>
            <a:r>
              <a:rPr lang="en-US" altLang="zh-TW" sz="2000" dirty="0">
                <a:solidFill>
                  <a:schemeClr val="tx1"/>
                </a:solidFill>
              </a:rPr>
              <a:t>tom</a:t>
            </a:r>
            <a:r>
              <a:rPr lang="zh-TW" altLang="en-US" sz="2000" dirty="0">
                <a:solidFill>
                  <a:schemeClr val="tx1"/>
                </a:solidFill>
              </a:rPr>
              <a:t>薪水</a:t>
            </a:r>
            <a:r>
              <a:rPr lang="en-US" altLang="zh-TW" sz="2000" dirty="0">
                <a:solidFill>
                  <a:schemeClr val="tx1"/>
                </a:solidFill>
              </a:rPr>
              <a:t>5000</a:t>
            </a:r>
            <a:r>
              <a:rPr lang="zh-TW" altLang="en-US" sz="2000" dirty="0">
                <a:solidFill>
                  <a:schemeClr val="tx1"/>
                </a:solidFill>
              </a:rPr>
              <a:t>元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建立</a:t>
            </a:r>
            <a:r>
              <a:rPr lang="en-US" altLang="zh-TW" sz="2000" dirty="0">
                <a:solidFill>
                  <a:schemeClr val="tx1"/>
                </a:solidFill>
              </a:rPr>
              <a:t>Manager</a:t>
            </a:r>
            <a:r>
              <a:rPr lang="zh-TW" altLang="en-US" sz="2000" dirty="0">
                <a:solidFill>
                  <a:schemeClr val="tx1"/>
                </a:solidFill>
              </a:rPr>
              <a:t>經理類別的</a:t>
            </a:r>
            <a:r>
              <a:rPr lang="en-US" altLang="zh-TW" sz="2000" dirty="0">
                <a:solidFill>
                  <a:schemeClr val="tx1"/>
                </a:solidFill>
              </a:rPr>
              <a:t>peter</a:t>
            </a:r>
            <a:r>
              <a:rPr lang="zh-TW" altLang="en-US" sz="2000" dirty="0">
                <a:solidFill>
                  <a:schemeClr val="tx1"/>
                </a:solidFill>
              </a:rPr>
              <a:t>物件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TW" sz="2000" dirty="0" err="1">
                <a:solidFill>
                  <a:schemeClr val="tx1"/>
                </a:solidFill>
              </a:rPr>
              <a:t>setSalary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設定</a:t>
            </a:r>
            <a:r>
              <a:rPr lang="en-US" altLang="zh-TW" sz="2000" dirty="0">
                <a:solidFill>
                  <a:schemeClr val="tx1"/>
                </a:solidFill>
              </a:rPr>
              <a:t>peter</a:t>
            </a:r>
            <a:r>
              <a:rPr lang="zh-TW" altLang="en-US" sz="2000" dirty="0">
                <a:solidFill>
                  <a:schemeClr val="tx1"/>
                </a:solidFill>
              </a:rPr>
              <a:t>薪水</a:t>
            </a:r>
            <a:r>
              <a:rPr lang="en-US" altLang="zh-TW" sz="2000" dirty="0">
                <a:solidFill>
                  <a:schemeClr val="tx1"/>
                </a:solidFill>
              </a:rPr>
              <a:t>5000</a:t>
            </a:r>
            <a:r>
              <a:rPr lang="zh-TW" altLang="en-US" sz="2000" dirty="0">
                <a:solidFill>
                  <a:schemeClr val="tx1"/>
                </a:solidFill>
              </a:rPr>
              <a:t>元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TW" sz="2000" dirty="0" err="1">
                <a:solidFill>
                  <a:schemeClr val="tx1"/>
                </a:solidFill>
              </a:rPr>
              <a:t>Bouns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屬性設定獎金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TW" sz="2000" dirty="0" err="1">
                <a:solidFill>
                  <a:schemeClr val="tx1"/>
                </a:solidFill>
              </a:rPr>
              <a:t>ShowTotal</a:t>
            </a:r>
            <a:r>
              <a:rPr lang="zh-TW" altLang="en-US" sz="2000" dirty="0">
                <a:solidFill>
                  <a:schemeClr val="tx1"/>
                </a:solidFill>
              </a:rPr>
              <a:t>顯示實領薪水</a:t>
            </a:r>
            <a:r>
              <a:rPr lang="en-US" altLang="zh-TW" sz="2000" dirty="0">
                <a:solidFill>
                  <a:schemeClr val="tx1"/>
                </a:solidFill>
              </a:rPr>
              <a:t>}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26" name="圖片 25" descr="C:\Users\York\Desktop\圖片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95" y="1424146"/>
            <a:ext cx="2104786" cy="4932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06813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類別成員的存取限制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27584" y="1412875"/>
            <a:ext cx="8229600" cy="5257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類別成員存取修飾詞除可使用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private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和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外，</a:t>
            </a:r>
            <a:b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還可使用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protected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下面對這三個常用的修飾詞來加以說明：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</a:t>
            </a:r>
            <a:b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成員的存取沒有限制，可在類別中、子類別中或宣告的物件中使用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成員，是屬於共用層級。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private</a:t>
            </a:r>
            <a:b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private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成員只能在自身類別內做存取的動作，是屬於私有層級，無法給外界使用。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protected</a:t>
            </a:r>
            <a:b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protected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成員除了可以讓自身類別存取之外，也可讓子類別做存取，是屬於保護層級。 </a:t>
            </a:r>
          </a:p>
        </p:txBody>
      </p:sp>
    </p:spTree>
    <p:extLst>
      <p:ext uri="{BB962C8B-B14F-4D97-AF65-F5344CB8AC3E}">
        <p14:creationId xmlns:p14="http://schemas.microsoft.com/office/powerpoint/2010/main" val="73712150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類別成員的存取限制 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4800" b="1" dirty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576" y="1556792"/>
            <a:ext cx="8229600" cy="441166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靜態成員的使用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在類別中除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private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protected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三種不同等級</a:t>
            </a:r>
            <a:b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的成員宣告方式外，在某些特殊狀況還可使用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敘述</a:t>
            </a:r>
            <a:b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來宣告「靜態成員」。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宣告的成員是不需要經過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new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敘述來建立物件就可以直接透過類別來使用的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成員在類別中只會儲存一份，且類別所產生的物件</a:t>
            </a:r>
            <a:b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都可一起共用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成員。</a:t>
            </a:r>
          </a:p>
        </p:txBody>
      </p:sp>
      <p:sp>
        <p:nvSpPr>
          <p:cNvPr id="10" name="矩形 9"/>
          <p:cNvSpPr/>
          <p:nvPr/>
        </p:nvSpPr>
        <p:spPr>
          <a:xfrm>
            <a:off x="1138838" y="515719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ea typeface="微軟正黑體" pitchFamily="34" charset="-120"/>
              </a:rPr>
              <a:t>特性：永遠會是一個唯一值！！</a:t>
            </a:r>
          </a:p>
        </p:txBody>
      </p:sp>
    </p:spTree>
    <p:extLst>
      <p:ext uri="{BB962C8B-B14F-4D97-AF65-F5344CB8AC3E}">
        <p14:creationId xmlns:p14="http://schemas.microsoft.com/office/powerpoint/2010/main" val="173173804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6972243" cy="40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43695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59" y="2772346"/>
            <a:ext cx="1578544" cy="18730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290259" y="238023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56" y="1916832"/>
            <a:ext cx="57435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082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8152" y="3284984"/>
            <a:ext cx="6084168" cy="328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23528" y="1485355"/>
            <a:ext cx="8640960" cy="2087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可直接使用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Car.Total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來存取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Total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這個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Shared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成員變數，也可直接使用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Car.ShowTotalCars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來執行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ShowTotalCars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這個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static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靜態方法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由於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Total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是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static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成員，因此不管是在這個類別的那個物件實體中，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看到的都是同一個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Total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變數，所以可用來累加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，而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No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則是物件中的變數，是每個物件實體中各有一份的</a:t>
            </a:r>
          </a:p>
        </p:txBody>
      </p:sp>
      <p:sp>
        <p:nvSpPr>
          <p:cNvPr id="13" name="矩形 12"/>
          <p:cNvSpPr/>
          <p:nvPr/>
        </p:nvSpPr>
        <p:spPr>
          <a:xfrm>
            <a:off x="2736303" y="3721679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736303" y="4153727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88231" y="5449871"/>
            <a:ext cx="244827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0833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final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576" y="1556792"/>
            <a:ext cx="8229600" cy="441166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在類別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中可以用來宣告一個類別、函數、或者變數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類別：當宣告在類別上時，該類別就無法被繼承！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函數：當一個函數被宣告為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final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時，則繼承他的子類別無法覆寫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變數：當一個變數被宣告為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final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時，意思是他是一個常數，是無法被修改的。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37351" y="4409038"/>
            <a:ext cx="6286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final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kumimoji="1" lang="zh-TW" altLang="zh-TW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double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PI = 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3.141592653589793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; </a:t>
            </a:r>
            <a:endParaRPr kumimoji="1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70925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330958" y="1251504"/>
            <a:ext cx="3779368" cy="5243810"/>
            <a:chOff x="5292080" y="548680"/>
            <a:chExt cx="3779368" cy="5243810"/>
          </a:xfrm>
        </p:grpSpPr>
        <p:sp>
          <p:nvSpPr>
            <p:cNvPr id="7" name="矩形 6"/>
            <p:cNvSpPr/>
            <p:nvPr/>
          </p:nvSpPr>
          <p:spPr>
            <a:xfrm>
              <a:off x="6192609" y="548680"/>
              <a:ext cx="1979791" cy="28646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188312" y="980730"/>
              <a:ext cx="1984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6188312" y="2138583"/>
              <a:ext cx="1984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659999" y="580040"/>
              <a:ext cx="82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Person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88312" y="2090028"/>
              <a:ext cx="177170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</a:t>
              </a:r>
              <a:r>
                <a:rPr lang="en-US" altLang="zh-TW" dirty="0" err="1"/>
                <a:t>setName</a:t>
              </a:r>
              <a:r>
                <a:rPr lang="en-US" altLang="zh-TW" dirty="0"/>
                <a:t> (char)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setAge</a:t>
              </a:r>
              <a:r>
                <a:rPr lang="en-US" altLang="zh-TW" dirty="0"/>
                <a:t>(</a:t>
              </a:r>
              <a:r>
                <a:rPr lang="en-US" altLang="zh-TW" dirty="0" err="1"/>
                <a:t>int</a:t>
              </a:r>
              <a:r>
                <a:rPr lang="en-US" altLang="zh-TW" dirty="0"/>
                <a:t>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getName</a:t>
              </a:r>
              <a:r>
                <a:rPr lang="en-US" altLang="zh-TW" dirty="0"/>
                <a:t>():char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getAge</a:t>
              </a:r>
              <a:r>
                <a:rPr lang="en-US" altLang="zh-TW" dirty="0"/>
                <a:t>():</a:t>
              </a:r>
              <a:r>
                <a:rPr lang="en-US" altLang="zh-TW" dirty="0" err="1"/>
                <a:t>int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96376" y="3832580"/>
              <a:ext cx="3775071" cy="16846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5292080" y="4264629"/>
              <a:ext cx="3779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5292080" y="4869160"/>
              <a:ext cx="3779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660232" y="3863939"/>
              <a:ext cx="923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Student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292080" y="4869160"/>
              <a:ext cx="37793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+&lt;&lt;constructor&gt;&gt; Student(</a:t>
              </a:r>
              <a:r>
                <a:rPr lang="en-US" altLang="zh-TW" dirty="0" err="1"/>
                <a:t>int,char,int</a:t>
              </a:r>
              <a:r>
                <a:rPr lang="en-US" altLang="zh-TW" dirty="0"/>
                <a:t>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printStudent</a:t>
              </a:r>
              <a:r>
                <a:rPr lang="en-US" altLang="zh-TW" dirty="0"/>
                <a:t>()</a:t>
              </a:r>
            </a:p>
            <a:p>
              <a:endParaRPr lang="en-US" altLang="zh-TW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7131919" y="3413350"/>
              <a:ext cx="0" cy="419231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6236966" y="1005401"/>
              <a:ext cx="1357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/>
                <a:t>+</a:t>
              </a:r>
              <a:r>
                <a:rPr lang="en-US" altLang="zh-TW" u="sng" dirty="0" err="1"/>
                <a:t>number:int</a:t>
              </a:r>
              <a:endParaRPr lang="en-US" altLang="zh-TW" u="sng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name:char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age:int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84069" y="4345887"/>
              <a:ext cx="74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-</a:t>
              </a:r>
              <a:r>
                <a:rPr lang="en-US" altLang="zh-TW" dirty="0" err="1"/>
                <a:t>id:int</a:t>
              </a:r>
              <a:endParaRPr lang="zh-TW" altLang="en-US" dirty="0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247258" y="1019175"/>
            <a:ext cx="5472607" cy="533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建立一個</a:t>
            </a:r>
            <a:r>
              <a:rPr lang="en-US" altLang="zh-TW" sz="2000" dirty="0"/>
              <a:t>Person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number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為靜態成員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用來計算共建立多少人</a:t>
            </a:r>
            <a:endParaRPr lang="en-US" altLang="zh-TW" sz="2000" dirty="0"/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ame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姓名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age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年齡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TW" sz="20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setName</a:t>
            </a:r>
            <a:r>
              <a:rPr lang="zh-TW" altLang="en-US" sz="2000" dirty="0"/>
              <a:t> 設定姓名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setAge</a:t>
            </a:r>
            <a:r>
              <a:rPr lang="zh-TW" altLang="en-US" sz="2000" dirty="0"/>
              <a:t>     設定年齡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getName</a:t>
            </a:r>
            <a:r>
              <a:rPr lang="zh-TW" altLang="en-US" sz="2000" dirty="0"/>
              <a:t> 取得姓名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getAge</a:t>
            </a:r>
            <a:r>
              <a:rPr lang="zh-TW" altLang="en-US" sz="2000" dirty="0"/>
              <a:t>     取得年齡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7504" y="4535404"/>
            <a:ext cx="5472607" cy="2472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建立一個</a:t>
            </a:r>
            <a:r>
              <a:rPr lang="en-US" altLang="zh-TW" sz="2000" dirty="0"/>
              <a:t>Student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dirty="0"/>
              <a:t>Student</a:t>
            </a:r>
            <a:r>
              <a:rPr lang="zh-TW" altLang="en-US" sz="2000" dirty="0"/>
              <a:t>類別需繼承</a:t>
            </a:r>
            <a:r>
              <a:rPr lang="en-US" altLang="zh-TW" sz="2000" dirty="0"/>
              <a:t>Person</a:t>
            </a:r>
            <a:r>
              <a:rPr lang="zh-TW" altLang="en-US" sz="2000" dirty="0"/>
              <a:t>類別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學號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/>
              <a:t>Student()</a:t>
            </a:r>
            <a:r>
              <a:rPr lang="zh-TW" altLang="en-US" sz="2000" dirty="0"/>
              <a:t> 建構子 </a:t>
            </a:r>
            <a:endParaRPr lang="en-US" altLang="zh-TW" sz="2000" dirty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number ++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TW" altLang="en-US" sz="2000" dirty="0"/>
              <a:t>設定姓名</a:t>
            </a:r>
            <a:endParaRPr lang="en-US" altLang="zh-TW" sz="2000" dirty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TW" altLang="en-US" sz="2000" dirty="0"/>
              <a:t>設定年齡</a:t>
            </a:r>
            <a:endParaRPr lang="en-US" altLang="zh-TW" sz="20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printStudent</a:t>
            </a:r>
            <a:r>
              <a:rPr lang="en-US" altLang="zh-TW" sz="2000" dirty="0"/>
              <a:t>()</a:t>
            </a:r>
            <a:r>
              <a:rPr lang="zh-TW" altLang="en-US" sz="2000" dirty="0"/>
              <a:t> 列印學生資訊</a:t>
            </a:r>
            <a:endParaRPr lang="en-US" altLang="zh-TW" sz="2000" dirty="0"/>
          </a:p>
          <a:p>
            <a:pPr marL="801688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19756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3052318"/>
            <a:ext cx="2155717" cy="215571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68857" y="252593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525932"/>
            <a:ext cx="6192688" cy="28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5210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+mj-lt"/>
                <a:ea typeface="微軟正黑體" pitchFamily="34" charset="-120"/>
              </a:rPr>
              <a:t>抽象類別（</a:t>
            </a:r>
            <a:r>
              <a:rPr lang="en-US" altLang="zh-TW" sz="4800" b="1" dirty="0">
                <a:latin typeface="+mj-lt"/>
                <a:ea typeface="微軟正黑體" pitchFamily="34" charset="-120"/>
              </a:rPr>
              <a:t>Abstract class</a:t>
            </a:r>
            <a:r>
              <a:rPr lang="zh-TW" altLang="en-US" sz="4800" b="1" dirty="0">
                <a:latin typeface="+mj-lt"/>
                <a:ea typeface="微軟正黑體" pitchFamily="34" charset="-120"/>
              </a:rPr>
              <a:t>）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11981" y="1748459"/>
            <a:ext cx="7920037" cy="44116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覆寫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您定義類別時，可以僅宣告方法名稱而不實作當中的邏輯，這樣的方法稱之為「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抽象方法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」（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Abstract method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如果一個類別中包括了抽象方法，則該類別稱之為「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抽象類別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」（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Abstract class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抽象類別是個未定義完全的類別，所以它不能被用來生成物件，它只能被擴充，並於擴充後完成未完成的抽象方法定義。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88664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40842" y="1426973"/>
            <a:ext cx="793115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物件導向程式設計中的繼承就類似真實世界的繼承，例如兒子會繼承爸爸或媽媽的特色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屬性或方法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，且兒子會再擁有自己新的特色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透過繼承機制可讓新的類別可延伸更強的功能，通常將被繼承的類別稱為基底類別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(base class)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、父類別或超類別，而繼承的類別稱為衍生類別、子類別或次類別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當子類別繼承自父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類別後，子類別會擁有父類別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所有的成員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屬性、方法、欄位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。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846415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+mj-lt"/>
                <a:ea typeface="微軟正黑體" pitchFamily="34" charset="-120"/>
              </a:rPr>
              <a:t>抽象類別（</a:t>
            </a:r>
            <a:r>
              <a:rPr lang="en-US" altLang="zh-TW" sz="4800" b="1" dirty="0">
                <a:latin typeface="+mj-lt"/>
                <a:ea typeface="微軟正黑體" pitchFamily="34" charset="-120"/>
              </a:rPr>
              <a:t>Abstract class</a:t>
            </a:r>
            <a:r>
              <a:rPr lang="zh-TW" altLang="en-US" sz="4800" b="1" dirty="0">
                <a:latin typeface="+mj-lt"/>
                <a:ea typeface="微軟正黑體" pitchFamily="34" charset="-120"/>
              </a:rPr>
              <a:t>）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4364357" cy="384198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357" y="2287439"/>
            <a:ext cx="47910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257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+mj-lt"/>
                <a:ea typeface="微軟正黑體" pitchFamily="34" charset="-120"/>
              </a:rPr>
              <a:t>抽象類別（</a:t>
            </a:r>
            <a:r>
              <a:rPr lang="en-US" altLang="zh-TW" sz="4800" b="1" dirty="0">
                <a:latin typeface="+mj-lt"/>
                <a:ea typeface="微軟正黑體" pitchFamily="34" charset="-120"/>
              </a:rPr>
              <a:t>Abstract class</a:t>
            </a:r>
            <a:r>
              <a:rPr lang="zh-TW" altLang="en-US" sz="4800" b="1" dirty="0">
                <a:latin typeface="+mj-lt"/>
                <a:ea typeface="微軟正黑體" pitchFamily="34" charset="-120"/>
              </a:rPr>
              <a:t>）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2" name="Picture 6" descr="Ch7-2-2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81249"/>
            <a:ext cx="2355850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49112" y="270892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343393"/>
            <a:ext cx="2153433" cy="26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0672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多形是物件導向程式設計的重要觀念，可以讓應用程式更容易擴充，因為不需要針對不同資料型態分別建立類別，而是繼承一個基礎類別來建立同名方法，如此就可以處理不同資料型態，如果有新的資料型態，也只需新增繼承的子類別即可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004698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物件導向程式的物件呼叫一個實例方法就是送一個訊息給物件，告訴物件需要執行什麼方法，現在</a:t>
            </a:r>
            <a:r>
              <a:rPr lang="en-US" altLang="zh-TW" dirty="0" err="1"/>
              <a:t>s.area</a:t>
            </a:r>
            <a:r>
              <a:rPr lang="en-US" altLang="zh-TW" dirty="0"/>
              <a:t>()</a:t>
            </a:r>
            <a:r>
              <a:rPr lang="zh-TW" altLang="en-US" dirty="0"/>
              <a:t>是將這個訊息送到</a:t>
            </a:r>
            <a:r>
              <a:rPr lang="en-US" altLang="zh-TW" dirty="0"/>
              <a:t>s</a:t>
            </a:r>
            <a:r>
              <a:rPr lang="zh-TW" altLang="en-US" dirty="0"/>
              <a:t>物件變數所參考的物件，執行該物件的實例方法，如下圖所示：</a:t>
            </a:r>
          </a:p>
          <a:p>
            <a:endParaRPr lang="zh-TW" altLang="en-US" dirty="0"/>
          </a:p>
        </p:txBody>
      </p:sp>
      <p:pic>
        <p:nvPicPr>
          <p:cNvPr id="8" name="Picture 6" descr="Ch7-3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15617"/>
            <a:ext cx="4263101" cy="30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86564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739"/>
            <a:ext cx="4524375" cy="3076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839" y="4324350"/>
            <a:ext cx="4857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9566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75" y="1089553"/>
            <a:ext cx="4848225" cy="2743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5" y="3624540"/>
            <a:ext cx="4886325" cy="32575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17664" y="182619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2347746"/>
            <a:ext cx="2186279" cy="9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4210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7504" y="1412777"/>
            <a:ext cx="5472607" cy="460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zh-TW" b="1" dirty="0"/>
              <a:t>題目</a:t>
            </a:r>
            <a:r>
              <a:rPr lang="en-US" altLang="zh-TW" b="1" dirty="0"/>
              <a:t>:</a:t>
            </a:r>
            <a:r>
              <a:rPr lang="zh-TW" altLang="zh-TW" b="1" dirty="0"/>
              <a:t>練習多形，如下圖</a:t>
            </a:r>
            <a:r>
              <a:rPr lang="en-US" altLang="zh-TW" b="1" dirty="0"/>
              <a:t>:</a:t>
            </a:r>
            <a:endParaRPr lang="zh-TW" altLang="zh-TW" b="1" dirty="0"/>
          </a:p>
          <a:p>
            <a:r>
              <a:rPr lang="zh-TW" altLang="zh-TW" dirty="0"/>
              <a:t>宣告一個抽象類別</a:t>
            </a:r>
            <a:r>
              <a:rPr lang="en-US" altLang="zh-TW" dirty="0"/>
              <a:t>Test</a:t>
            </a:r>
            <a:r>
              <a:rPr lang="zh-TW" altLang="zh-TW" dirty="0"/>
              <a:t>，內含兩個抽象方法，</a:t>
            </a:r>
            <a:r>
              <a:rPr lang="en-US" altLang="zh-TW" dirty="0" err="1"/>
              <a:t>Jscore</a:t>
            </a:r>
            <a:r>
              <a:rPr lang="en-US" altLang="zh-TW" dirty="0"/>
              <a:t>()</a:t>
            </a:r>
            <a:r>
              <a:rPr lang="zh-TW" altLang="zh-TW" dirty="0"/>
              <a:t>、</a:t>
            </a:r>
            <a:r>
              <a:rPr lang="en-US" altLang="zh-TW" dirty="0"/>
              <a:t>print()</a:t>
            </a:r>
            <a:r>
              <a:rPr lang="zh-TW" altLang="zh-TW" dirty="0"/>
              <a:t>。宣告三個類別分別為</a:t>
            </a:r>
            <a:r>
              <a:rPr lang="en-US" altLang="zh-TW" dirty="0" err="1"/>
              <a:t>MidTerm</a:t>
            </a:r>
            <a:r>
              <a:rPr lang="zh-TW" altLang="zh-TW" dirty="0"/>
              <a:t>、</a:t>
            </a:r>
            <a:r>
              <a:rPr lang="en-US" altLang="zh-TW" dirty="0"/>
              <a:t>Final</a:t>
            </a:r>
            <a:r>
              <a:rPr lang="zh-TW" altLang="zh-TW" dirty="0"/>
              <a:t>、</a:t>
            </a:r>
            <a:r>
              <a:rPr lang="en-US" altLang="zh-TW" dirty="0"/>
              <a:t>Quiz</a:t>
            </a:r>
            <a:r>
              <a:rPr lang="zh-TW" altLang="zh-TW" dirty="0"/>
              <a:t>都繼承</a:t>
            </a:r>
            <a:r>
              <a:rPr lang="en-US" altLang="zh-TW" dirty="0"/>
              <a:t>Test</a:t>
            </a:r>
            <a:r>
              <a:rPr lang="zh-TW" altLang="zh-TW" dirty="0"/>
              <a:t>。</a:t>
            </a:r>
            <a:r>
              <a:rPr lang="en-US" altLang="zh-TW" dirty="0" err="1"/>
              <a:t>Jscore</a:t>
            </a:r>
            <a:r>
              <a:rPr lang="en-US" altLang="zh-TW" dirty="0"/>
              <a:t>()</a:t>
            </a:r>
            <a:r>
              <a:rPr lang="zh-TW" altLang="zh-TW" dirty="0"/>
              <a:t>，回傳</a:t>
            </a:r>
            <a:r>
              <a:rPr lang="en-US" altLang="zh-TW" dirty="0"/>
              <a:t>java</a:t>
            </a:r>
            <a:r>
              <a:rPr lang="zh-TW" altLang="zh-TW" dirty="0"/>
              <a:t>分數；</a:t>
            </a:r>
            <a:r>
              <a:rPr lang="en-US" altLang="zh-TW" dirty="0"/>
              <a:t>print()</a:t>
            </a:r>
            <a:r>
              <a:rPr lang="zh-TW" altLang="zh-TW" dirty="0"/>
              <a:t>，列印出分數。</a:t>
            </a:r>
            <a:endParaRPr lang="en-US" altLang="zh-TW" dirty="0"/>
          </a:p>
          <a:p>
            <a:endParaRPr lang="zh-TW" altLang="zh-TW" dirty="0"/>
          </a:p>
          <a:p>
            <a:r>
              <a:rPr lang="en-US" altLang="zh-TW" dirty="0"/>
              <a:t>main(){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zh-TW" altLang="zh-TW" dirty="0"/>
              <a:t>宣告</a:t>
            </a:r>
            <a:r>
              <a:rPr lang="en-US" altLang="zh-TW" dirty="0"/>
              <a:t>Test t;</a:t>
            </a:r>
            <a:endParaRPr lang="zh-TW" altLang="zh-TW" dirty="0"/>
          </a:p>
          <a:p>
            <a:r>
              <a:rPr lang="zh-TW" altLang="zh-TW" dirty="0"/>
              <a:t>分別</a:t>
            </a:r>
            <a:r>
              <a:rPr lang="en-US" altLang="zh-TW" dirty="0"/>
              <a:t>new</a:t>
            </a:r>
            <a:r>
              <a:rPr lang="zh-TW" altLang="zh-TW" dirty="0"/>
              <a:t>出</a:t>
            </a:r>
            <a:r>
              <a:rPr lang="en-US" altLang="zh-TW" dirty="0" err="1"/>
              <a:t>MidTerm</a:t>
            </a:r>
            <a:r>
              <a:rPr lang="zh-TW" altLang="zh-TW" dirty="0"/>
              <a:t>、</a:t>
            </a:r>
            <a:r>
              <a:rPr lang="en-US" altLang="zh-TW" dirty="0"/>
              <a:t>Final</a:t>
            </a:r>
            <a:r>
              <a:rPr lang="zh-TW" altLang="zh-TW" dirty="0"/>
              <a:t>、</a:t>
            </a:r>
            <a:r>
              <a:rPr lang="en-US" altLang="zh-TW" dirty="0"/>
              <a:t>Quiz;</a:t>
            </a:r>
            <a:endParaRPr lang="zh-TW" altLang="zh-TW" dirty="0"/>
          </a:p>
          <a:p>
            <a:r>
              <a:rPr lang="zh-TW" altLang="zh-TW" dirty="0"/>
              <a:t>使用</a:t>
            </a:r>
            <a:r>
              <a:rPr lang="en-US" altLang="zh-TW" dirty="0"/>
              <a:t>for</a:t>
            </a:r>
            <a:r>
              <a:rPr lang="zh-TW" altLang="zh-TW" dirty="0"/>
              <a:t>迴圈計數</a:t>
            </a:r>
            <a:r>
              <a:rPr lang="en-US" altLang="zh-TW" dirty="0"/>
              <a:t>1~3;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zh-TW" altLang="zh-TW" dirty="0"/>
              <a:t>如果為</a:t>
            </a:r>
            <a:r>
              <a:rPr lang="en-US" altLang="zh-TW" dirty="0"/>
              <a:t>1 t=m;..</a:t>
            </a:r>
            <a:r>
              <a:rPr lang="zh-TW" altLang="zh-TW" dirty="0"/>
              <a:t>以此類推</a:t>
            </a:r>
          </a:p>
          <a:p>
            <a:r>
              <a:rPr lang="en-US" altLang="zh-TW" dirty="0"/>
              <a:t>	</a:t>
            </a:r>
            <a:r>
              <a:rPr lang="zh-TW" altLang="zh-TW" dirty="0"/>
              <a:t>印出分數</a:t>
            </a:r>
            <a:r>
              <a:rPr lang="en-US" altLang="zh-TW" dirty="0"/>
              <a:t>;</a:t>
            </a:r>
            <a:endParaRPr lang="zh-TW" altLang="zh-TW" dirty="0"/>
          </a:p>
          <a:p>
            <a:r>
              <a:rPr lang="zh-TW" altLang="zh-TW" dirty="0"/>
              <a:t>最後還要找出哪次考試最高分</a:t>
            </a:r>
          </a:p>
          <a:p>
            <a:r>
              <a:rPr lang="en-US" altLang="zh-TW" dirty="0"/>
              <a:t>}</a:t>
            </a:r>
            <a:endParaRPr lang="zh-TW" altLang="zh-TW" dirty="0"/>
          </a:p>
        </p:txBody>
      </p:sp>
      <p:pic>
        <p:nvPicPr>
          <p:cNvPr id="23" name="圖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111" y="1772816"/>
            <a:ext cx="316835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8534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151623"/>
            <a:ext cx="4176463" cy="4771744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780136" y="1364442"/>
            <a:ext cx="4045269" cy="2565409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153150" y="4878452"/>
            <a:ext cx="1466850" cy="136207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04048" y="450912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159987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5136" y="1159825"/>
            <a:ext cx="5472607" cy="413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建立一個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Car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passengers: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存放載客數屬性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getPassengers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回傳載客數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fare: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存放計程車跳表起價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rate: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存放計程車每次跳表增加的金額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Taxi: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建構子，傳入三個整數分別為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passengers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fare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rate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evaluation():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傳入一個距離整數，計算出該距離的車資，跳表規則，低於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500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為最低車資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fare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，超過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500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跳表一次，不足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就無條件進位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printInfo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傳入一個距離整數，印出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passengers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fare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rate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及車資四個資訊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TW" sz="2000" dirty="0"/>
          </a:p>
          <a:p>
            <a:pPr marL="801688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7" name="圖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242456"/>
            <a:ext cx="2818656" cy="490758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5164177"/>
            <a:ext cx="67211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Main(){</a:t>
            </a:r>
            <a:endParaRPr lang="zh-TW" altLang="zh-TW" dirty="0"/>
          </a:p>
          <a:p>
            <a:r>
              <a:rPr lang="en-US" altLang="zh-TW" dirty="0"/>
              <a:t>	Taxi T1 = new Taxi(4,80,5);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distance=1000,avg;</a:t>
            </a:r>
            <a:endParaRPr lang="zh-TW" altLang="zh-TW" dirty="0"/>
          </a:p>
          <a:p>
            <a:r>
              <a:rPr lang="en-US" altLang="zh-TW" dirty="0"/>
              <a:t>	T1.printInfo(distance);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avg</a:t>
            </a:r>
            <a:r>
              <a:rPr lang="en-US" altLang="zh-TW" dirty="0"/>
              <a:t> = ….;//</a:t>
            </a:r>
            <a:r>
              <a:rPr lang="zh-TW" altLang="zh-TW" dirty="0"/>
              <a:t>平均每個人需付的錢，若無法整除無條件進位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zh-TW" dirty="0"/>
              <a:t>每人平均車資為</a:t>
            </a:r>
            <a:r>
              <a:rPr lang="en-US" altLang="zh-TW" dirty="0"/>
              <a:t>:"+</a:t>
            </a:r>
            <a:r>
              <a:rPr lang="en-US" altLang="zh-TW" dirty="0" err="1"/>
              <a:t>avg</a:t>
            </a:r>
            <a:r>
              <a:rPr lang="en-US" altLang="zh-TW" dirty="0"/>
              <a:t>+"</a:t>
            </a:r>
            <a:r>
              <a:rPr lang="zh-TW" altLang="zh-TW" dirty="0"/>
              <a:t>元</a:t>
            </a:r>
            <a:r>
              <a:rPr lang="en-US" altLang="zh-TW" dirty="0"/>
              <a:t>");}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88655860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83132" y="1304752"/>
            <a:ext cx="6606840" cy="5416723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7380312" y="4941168"/>
            <a:ext cx="1609725" cy="10096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795055" y="436917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4033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90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marL="342900" indent="-342900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dirty="0"/>
              <a:t>繼承不只可以多個子類別繼承同一個父類別，還可以擁有很多層的繼承。</a:t>
            </a:r>
            <a:endParaRPr lang="zh-TW" altLang="en-US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 descr="Ch7-1-1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38" y="2708920"/>
            <a:ext cx="4818063" cy="336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31518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90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類別如果是繼承自存在的其他類別，其宣告語法如下所示：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</a:t>
            </a:r>
            <a:r>
              <a:rPr lang="zh-TW" altLang="en-US" dirty="0">
                <a:solidFill>
                  <a:srgbClr val="FF0000"/>
                </a:solidFill>
              </a:rPr>
              <a:t>子類別名稱 </a:t>
            </a:r>
            <a:r>
              <a:rPr lang="en-US" altLang="zh-TW" dirty="0">
                <a:solidFill>
                  <a:srgbClr val="FF0000"/>
                </a:solidFill>
              </a:rPr>
              <a:t>extends </a:t>
            </a:r>
            <a:r>
              <a:rPr lang="zh-TW" altLang="en-US" dirty="0">
                <a:solidFill>
                  <a:srgbClr val="FF0000"/>
                </a:solidFill>
              </a:rPr>
              <a:t>父類別名稱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…… // </a:t>
            </a:r>
            <a:r>
              <a:rPr lang="zh-TW" altLang="en-US" dirty="0">
                <a:solidFill>
                  <a:srgbClr val="FF0000"/>
                </a:solidFill>
              </a:rPr>
              <a:t>額外的成員資料和方法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上述語法使用</a:t>
            </a:r>
            <a:r>
              <a:rPr lang="en-US" altLang="zh-TW" dirty="0"/>
              <a:t>extends</a:t>
            </a:r>
            <a:r>
              <a:rPr lang="zh-TW" altLang="en-US" dirty="0"/>
              <a:t>關鍵子來擴充父類別的原型宣告。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49602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5580"/>
            <a:ext cx="5153025" cy="2705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590925"/>
            <a:ext cx="4495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546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24223"/>
            <a:ext cx="5351861" cy="266429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819095" y="231275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801122"/>
            <a:ext cx="1665921" cy="19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2466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使用父類別的建構子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語言的子類別並不能繼承父類別的建構子，子類別只能使用</a:t>
            </a:r>
            <a:r>
              <a:rPr lang="en-US" altLang="zh-TW" dirty="0"/>
              <a:t>super</a:t>
            </a:r>
            <a:r>
              <a:rPr lang="zh-TW" altLang="en-US" dirty="0"/>
              <a:t>關鍵字呼叫父類別的建構子，同理，在子類別覆寫的方法和隱藏的成員變數，也都可以使用</a:t>
            </a:r>
            <a:r>
              <a:rPr lang="en-US" altLang="zh-TW" dirty="0"/>
              <a:t>super</a:t>
            </a:r>
            <a:r>
              <a:rPr lang="zh-TW" altLang="en-US" dirty="0"/>
              <a:t>來呼叫和存取。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63440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82" y="118794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使用父類別的建構子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49" y="2492760"/>
            <a:ext cx="4462102" cy="27378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502" y="1412777"/>
            <a:ext cx="4905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24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82" y="118794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使用父類別的建構子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72367"/>
            <a:ext cx="6157664" cy="244893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290259" y="238023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2772367"/>
            <a:ext cx="2048116" cy="27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839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1125</Words>
  <Application>Microsoft Office PowerPoint</Application>
  <PresentationFormat>如螢幕大小 (4:3)</PresentationFormat>
  <Paragraphs>173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Calibri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奇鴻</cp:lastModifiedBy>
  <cp:revision>126</cp:revision>
  <dcterms:created xsi:type="dcterms:W3CDTF">2012-01-07T05:26:11Z</dcterms:created>
  <dcterms:modified xsi:type="dcterms:W3CDTF">2016-11-13T07:49:26Z</dcterms:modified>
</cp:coreProperties>
</file>