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1.png" ContentType="image/png"/>
  <Override PartName="/ppt/media/image80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50.png" ContentType="image/png"/>
  <Override PartName="/ppt/media/image49.png" ContentType="image/png"/>
  <Override PartName="/ppt/media/image48.png" ContentType="image/png"/>
  <Override PartName="/ppt/media/image47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31.png" ContentType="image/png"/>
  <Override PartName="/ppt/media/image79.png" ContentType="image/png"/>
  <Override PartName="/ppt/media/image20.png" ContentType="image/png"/>
  <Override PartName="/ppt/media/image55.png" ContentType="image/png"/>
  <Override PartName="/ppt/media/image5.png" ContentType="image/png"/>
  <Override PartName="/ppt/media/image21.png" ContentType="image/png"/>
  <Override PartName="/ppt/media/image56.png" ContentType="image/png"/>
  <Override PartName="/ppt/media/image6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54.png" ContentType="image/png"/>
  <Override PartName="/ppt/media/image4.png" ContentType="image/png"/>
  <Override PartName="/ppt/media/image39.png" ContentType="image/png"/>
  <Override PartName="/ppt/media/image53.png" ContentType="image/png"/>
  <Override PartName="/ppt/media/image3.png" ContentType="image/png"/>
  <Override PartName="/ppt/media/image38.png" ContentType="image/png"/>
  <Override PartName="/ppt/media/image22.png" ContentType="image/png"/>
  <Override PartName="/ppt/media/image57.png" ContentType="image/png"/>
  <Override PartName="/ppt/media/image7.png" ContentType="image/png"/>
  <Override PartName="/ppt/media/image52.png" ContentType="image/png"/>
  <Override PartName="/ppt/media/image2.png" ContentType="image/png"/>
  <Override PartName="/ppt/media/image37.png" ContentType="image/png"/>
  <Override PartName="/ppt/media/image51.png" ContentType="image/png"/>
  <Override PartName="/ppt/media/image1.png" ContentType="image/png"/>
  <Override PartName="/ppt/media/image36.png" ContentType="image/png"/>
  <Override PartName="/ppt/media/image58.png" ContentType="image/png"/>
  <Override PartName="/ppt/media/image8.png" ContentType="image/png"/>
  <Override PartName="/ppt/media/image14.jpeg" ContentType="image/jpeg"/>
  <Override PartName="/ppt/media/image23.png" ContentType="image/png"/>
  <Override PartName="/ppt/media/image69.png" ContentType="image/png"/>
  <Override PartName="/ppt/media/image10.png" ContentType="image/png"/>
  <Override PartName="/ppt/media/image59.png" ContentType="image/png"/>
  <Override PartName="/ppt/media/image9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15.jpeg" ContentType="image/jpeg"/>
  <Override PartName="/ppt/media/image33.png" ContentType="image/png"/>
  <Override PartName="/ppt/media/image34.png" ContentType="image/png"/>
  <Override PartName="/ppt/media/image3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1665720" y="1600200"/>
            <a:ext cx="5811480" cy="4636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46760" y="116640"/>
            <a:ext cx="8229240" cy="521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63680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402228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4022280"/>
            <a:ext cx="8229240" cy="2211480"/>
          </a:xfrm>
          <a:prstGeom prst="rect">
            <a:avLst/>
          </a:prstGeom>
        </p:spPr>
        <p:txBody>
          <a:bodyPr lIns="0" rIns="0" tIns="0" bIns="0"/>
          <a:p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5640" y="2133000"/>
            <a:ext cx="5832360" cy="2304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下以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編輯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母片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標題</a:t>
            </a:r>
            <a:r>
              <a:rPr b="1" lang="zh-TW" sz="5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32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請按滑鼠，編輯大綱文字格式。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第二個大綱層次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第三個大綱層次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第四個大綱層次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第五個大綱層次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第六個大綱層次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</a:rPr>
              <a:t>第七個大綱層次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46760" y="116640"/>
            <a:ext cx="8229240" cy="11242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按一下以編輯母片標題樣式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6368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請按滑鼠，編輯大綱文字格式。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第二個大綱層次</a:t>
            </a:r>
            <a:endParaRPr b="0" lang="zh-TW" sz="28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第六個大綱層次</a:t>
            </a:r>
            <a:endParaRPr b="0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第七個大綱層次按一下以編輯母片文字樣式</a:t>
            </a:r>
            <a:endParaRPr b="1" lang="zh-TW" sz="28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第二層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2" marL="1143000" indent="-228240">
              <a:lnSpc>
                <a:spcPct val="100000"/>
              </a:lnSpc>
              <a:buClr>
                <a:srgbClr val="984807"/>
              </a:buClr>
              <a:buFont typeface="Wingdings" charset="2"/>
              <a:buChar char=""/>
            </a:pPr>
            <a:r>
              <a:rPr b="0" lang="zh-TW" sz="2000" spc="-1" strike="noStrike">
                <a:solidFill>
                  <a:srgbClr val="9848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第三層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第四層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4" marL="2057400" indent="-228240">
              <a:lnSpc>
                <a:spcPct val="100000"/>
              </a:lnSpc>
              <a:buClr>
                <a:srgbClr val="0c3307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第五層</a:t>
            </a:r>
            <a:endParaRPr b="0" lang="zh-TW" sz="20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98040" y="2277000"/>
            <a:ext cx="39927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標楷體"/>
                <a:ea typeface="標楷體"/>
              </a:rPr>
              <a:t>視窗程式設計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211320" y="6381360"/>
            <a:ext cx="136080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2015-11-12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-216360" y="2264040"/>
            <a:ext cx="1236600" cy="123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3"/>
          <p:cNvSpPr/>
          <p:nvPr/>
        </p:nvSpPr>
        <p:spPr>
          <a:xfrm>
            <a:off x="683640" y="44640"/>
            <a:ext cx="806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55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9A49997-8672-48A7-8401-D0FD005524B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95256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7"/>
          <p:cNvSpPr/>
          <p:nvPr/>
        </p:nvSpPr>
        <p:spPr>
          <a:xfrm>
            <a:off x="1104840" y="149328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9" name="圖片 1" descr=""/>
          <p:cNvPicPr/>
          <p:nvPr/>
        </p:nvPicPr>
        <p:blipFill>
          <a:blip r:embed="rId2"/>
          <a:stretch/>
        </p:blipFill>
        <p:spPr>
          <a:xfrm>
            <a:off x="387360" y="2199960"/>
            <a:ext cx="5562360" cy="3152520"/>
          </a:xfrm>
          <a:prstGeom prst="rect">
            <a:avLst/>
          </a:prstGeom>
          <a:ln>
            <a:noFill/>
          </a:ln>
        </p:spPr>
      </p:pic>
      <p:pic>
        <p:nvPicPr>
          <p:cNvPr id="160" name="圖片 2" descr=""/>
          <p:cNvPicPr/>
          <p:nvPr/>
        </p:nvPicPr>
        <p:blipFill>
          <a:blip r:embed="rId3"/>
          <a:stretch/>
        </p:blipFill>
        <p:spPr>
          <a:xfrm>
            <a:off x="6181560" y="3255840"/>
            <a:ext cx="2876040" cy="961560"/>
          </a:xfrm>
          <a:prstGeom prst="rect">
            <a:avLst/>
          </a:prstGeom>
          <a:ln>
            <a:noFill/>
          </a:ln>
        </p:spPr>
      </p:pic>
      <p:sp>
        <p:nvSpPr>
          <p:cNvPr id="161" name="CustomShape 8"/>
          <p:cNvSpPr/>
          <p:nvPr/>
        </p:nvSpPr>
        <p:spPr>
          <a:xfrm>
            <a:off x="6141600" y="27918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6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C52AACC-91D9-4F62-85AE-46D43AC41A6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7"/>
          <p:cNvSpPr/>
          <p:nvPr/>
        </p:nvSpPr>
        <p:spPr>
          <a:xfrm>
            <a:off x="1257480" y="149328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文字方塊元件是用來輸入或顯示一行可捲動的文字內容，其建構子參數是欄位寬度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 and JPasswordField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JTextField text = new JTextField(12);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JPasswordField password     = new JPasswordField(12);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Picture 2" descr=""/>
          <p:cNvPicPr/>
          <p:nvPr/>
        </p:nvPicPr>
        <p:blipFill>
          <a:blip r:embed="rId2"/>
          <a:stretch/>
        </p:blipFill>
        <p:spPr>
          <a:xfrm>
            <a:off x="1403640" y="4149000"/>
            <a:ext cx="2880000" cy="1504440"/>
          </a:xfrm>
          <a:prstGeom prst="rect">
            <a:avLst/>
          </a:prstGeom>
          <a:ln w="9360">
            <a:noFill/>
          </a:ln>
        </p:spPr>
      </p:pic>
      <p:pic>
        <p:nvPicPr>
          <p:cNvPr id="171" name="Picture 3" descr=""/>
          <p:cNvPicPr/>
          <p:nvPr/>
        </p:nvPicPr>
        <p:blipFill>
          <a:blip r:embed="rId3"/>
          <a:stretch/>
        </p:blipFill>
        <p:spPr>
          <a:xfrm>
            <a:off x="4860000" y="4149000"/>
            <a:ext cx="3024000" cy="151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7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D82C719-580E-4CFE-A090-524F0E8D21E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圖片 1" descr=""/>
          <p:cNvPicPr/>
          <p:nvPr/>
        </p:nvPicPr>
        <p:blipFill>
          <a:blip r:embed="rId2"/>
          <a:stretch/>
        </p:blipFill>
        <p:spPr>
          <a:xfrm>
            <a:off x="1757520" y="1497960"/>
            <a:ext cx="5628960" cy="463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JTextField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84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9D785A4-875B-4015-8B0B-0FDDE772C1AD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2" descr=""/>
          <p:cNvPicPr/>
          <p:nvPr/>
        </p:nvPicPr>
        <p:blipFill>
          <a:blip r:embed="rId2"/>
          <a:stretch/>
        </p:blipFill>
        <p:spPr>
          <a:xfrm>
            <a:off x="6152400" y="3329280"/>
            <a:ext cx="2880000" cy="1504440"/>
          </a:xfrm>
          <a:prstGeom prst="rect">
            <a:avLst/>
          </a:prstGeom>
          <a:ln w="9360">
            <a:noFill/>
          </a:ln>
        </p:spPr>
      </p:pic>
      <p:pic>
        <p:nvPicPr>
          <p:cNvPr id="188" name="圖片 1" descr=""/>
          <p:cNvPicPr/>
          <p:nvPr/>
        </p:nvPicPr>
        <p:blipFill>
          <a:blip r:embed="rId3"/>
          <a:stretch/>
        </p:blipFill>
        <p:spPr>
          <a:xfrm>
            <a:off x="457200" y="2587320"/>
            <a:ext cx="5352840" cy="2752200"/>
          </a:xfrm>
          <a:prstGeom prst="rect">
            <a:avLst/>
          </a:prstGeom>
          <a:ln>
            <a:noFill/>
          </a:ln>
        </p:spPr>
      </p:pic>
      <p:sp>
        <p:nvSpPr>
          <p:cNvPr id="189" name="CustomShape 7"/>
          <p:cNvSpPr/>
          <p:nvPr/>
        </p:nvSpPr>
        <p:spPr>
          <a:xfrm>
            <a:off x="6141600" y="27918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Practice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94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FD67F42-589F-454F-B6D4-6E7B308CF6C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201600" y="16844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攝氏←→華氏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華氏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=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*(9/5)+32 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
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攝氏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= 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華氏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-32)*5/9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圖片 9" descr=""/>
          <p:cNvPicPr/>
          <p:nvPr/>
        </p:nvPicPr>
        <p:blipFill>
          <a:blip r:embed="rId2"/>
          <a:stretch/>
        </p:blipFill>
        <p:spPr>
          <a:xfrm>
            <a:off x="4144320" y="1531080"/>
            <a:ext cx="4800240" cy="1428480"/>
          </a:xfrm>
          <a:prstGeom prst="rect">
            <a:avLst/>
          </a:prstGeom>
          <a:ln>
            <a:noFill/>
          </a:ln>
        </p:spPr>
      </p:pic>
      <p:pic>
        <p:nvPicPr>
          <p:cNvPr id="198" name="圖片 10" descr=""/>
          <p:cNvPicPr/>
          <p:nvPr/>
        </p:nvPicPr>
        <p:blipFill>
          <a:blip r:embed="rId3"/>
          <a:stretch/>
        </p:blipFill>
        <p:spPr>
          <a:xfrm>
            <a:off x="4180680" y="3325320"/>
            <a:ext cx="4819320" cy="1456920"/>
          </a:xfrm>
          <a:prstGeom prst="rect">
            <a:avLst/>
          </a:prstGeom>
          <a:ln>
            <a:noFill/>
          </a:ln>
        </p:spPr>
      </p:pic>
      <p:pic>
        <p:nvPicPr>
          <p:cNvPr id="199" name="圖片 11" descr=""/>
          <p:cNvPicPr/>
          <p:nvPr/>
        </p:nvPicPr>
        <p:blipFill>
          <a:blip r:embed="rId4"/>
          <a:stretch/>
        </p:blipFill>
        <p:spPr>
          <a:xfrm>
            <a:off x="4204440" y="4961880"/>
            <a:ext cx="4771800" cy="14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04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7CDE032-ACEE-4675-AE76-C0F19594A2B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JCheckBox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核取方塊元件是繼承自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JToggleButton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，屬於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AbstractButton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的子類別，這個元件是一個開關，按一下可以更改狀態值為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true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或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，其顯示外觀是在核取方塊中打勾，預設值為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false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，即沒有打勾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" descr=""/>
          <p:cNvPicPr/>
          <p:nvPr/>
        </p:nvPicPr>
        <p:blipFill>
          <a:blip r:embed="rId2"/>
          <a:stretch/>
        </p:blipFill>
        <p:spPr>
          <a:xfrm>
            <a:off x="3204000" y="3213000"/>
            <a:ext cx="3672000" cy="122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12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AEA0B6E-CF94-472E-9B90-D684712369C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4" name="圖片 1" descr=""/>
          <p:cNvPicPr/>
          <p:nvPr/>
        </p:nvPicPr>
        <p:blipFill>
          <a:blip r:embed="rId2"/>
          <a:stretch/>
        </p:blipFill>
        <p:spPr>
          <a:xfrm>
            <a:off x="1331640" y="1535040"/>
            <a:ext cx="5695560" cy="42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JCheckBox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19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5842E21-45D8-46E8-A03E-DB48C4F0436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2"/>
          <a:stretch/>
        </p:blipFill>
        <p:spPr>
          <a:xfrm>
            <a:off x="5824080" y="3357000"/>
            <a:ext cx="3240000" cy="1079640"/>
          </a:xfrm>
          <a:prstGeom prst="rect">
            <a:avLst/>
          </a:prstGeom>
          <a:ln w="9360">
            <a:noFill/>
          </a:ln>
        </p:spPr>
      </p:pic>
      <p:pic>
        <p:nvPicPr>
          <p:cNvPr id="222" name="圖片 1" descr=""/>
          <p:cNvPicPr/>
          <p:nvPr/>
        </p:nvPicPr>
        <p:blipFill>
          <a:blip r:embed="rId3"/>
          <a:stretch/>
        </p:blipFill>
        <p:spPr>
          <a:xfrm>
            <a:off x="107640" y="2240640"/>
            <a:ext cx="5390640" cy="3762000"/>
          </a:xfrm>
          <a:prstGeom prst="rect">
            <a:avLst/>
          </a:prstGeom>
          <a:ln>
            <a:noFill/>
          </a:ln>
        </p:spPr>
      </p:pic>
      <p:sp>
        <p:nvSpPr>
          <p:cNvPr id="223" name="CustomShape 6"/>
          <p:cNvSpPr/>
          <p:nvPr/>
        </p:nvSpPr>
        <p:spPr>
          <a:xfrm>
            <a:off x="5772240" y="28155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3"/>
          <p:cNvSpPr/>
          <p:nvPr/>
        </p:nvSpPr>
        <p:spPr>
          <a:xfrm>
            <a:off x="683640" y="211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2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401992C-132C-40E8-BE3E-38FFBAF96CCA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JComboBox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下拉式清單元件是繼承自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JComponent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，它是一種選擇元件，不過，此元件只會顯示一個項目（目前選擇的選項），需按下旁邊的向下箭頭，才會拉出整張選單的選項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String[] items = {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程式語言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計算機概論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                   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資料庫系統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"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網頁設計</a:t>
            </a: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1f497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JComboBox list = new JComboBox(items);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1" name="Picture 2" descr=""/>
          <p:cNvPicPr/>
          <p:nvPr/>
        </p:nvPicPr>
        <p:blipFill>
          <a:blip r:embed="rId2"/>
          <a:stretch/>
        </p:blipFill>
        <p:spPr>
          <a:xfrm>
            <a:off x="2771640" y="4509000"/>
            <a:ext cx="2790360" cy="1885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"/>
          <p:cNvSpPr/>
          <p:nvPr/>
        </p:nvSpPr>
        <p:spPr>
          <a:xfrm>
            <a:off x="683640" y="26244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3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13E8FE0-F4E4-4851-91E7-55A4E69EB1C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圖片 1" descr=""/>
          <p:cNvPicPr/>
          <p:nvPr/>
        </p:nvPicPr>
        <p:blipFill>
          <a:blip r:embed="rId2"/>
          <a:stretch/>
        </p:blipFill>
        <p:spPr>
          <a:xfrm>
            <a:off x="1523880" y="1408680"/>
            <a:ext cx="5238360" cy="485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7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8A94ED8-1061-4838-AED4-814B4337C36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TextShape 4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c3307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 API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中有兩個套件，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AWT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與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可以製作圖形介面的程式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343080" indent="-342720">
              <a:lnSpc>
                <a:spcPct val="100000"/>
              </a:lnSpc>
              <a:buClr>
                <a:srgbClr val="0c3307"/>
              </a:buClr>
              <a:buFont typeface="Arial"/>
              <a:buChar char="•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AWT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為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Abstract Window Toolkit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的縮寫詞，這是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Java 1.1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版之前官方程式庫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(libiary)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提供的套件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(package)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，後來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1.2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版以後又採納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當第二個官方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GUI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的程式庫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0" name="TextShape 5"/>
          <p:cNvSpPr txBox="1"/>
          <p:nvPr/>
        </p:nvSpPr>
        <p:spPr>
          <a:xfrm>
            <a:off x="1520280" y="130320"/>
            <a:ext cx="8229240" cy="112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新細明體"/>
              </a:rPr>
              <a:t>JComboBox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44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2C940369-2B8D-4F3A-834C-02FA4D63320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110484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7" name="Picture 3" descr=""/>
          <p:cNvPicPr/>
          <p:nvPr/>
        </p:nvPicPr>
        <p:blipFill>
          <a:blip r:embed="rId2"/>
          <a:stretch/>
        </p:blipFill>
        <p:spPr>
          <a:xfrm>
            <a:off x="5891040" y="3057120"/>
            <a:ext cx="2857320" cy="1904760"/>
          </a:xfrm>
          <a:prstGeom prst="rect">
            <a:avLst/>
          </a:prstGeom>
          <a:ln w="9360">
            <a:noFill/>
          </a:ln>
        </p:spPr>
      </p:pic>
      <p:pic>
        <p:nvPicPr>
          <p:cNvPr id="248" name="圖片 1" descr=""/>
          <p:cNvPicPr/>
          <p:nvPr/>
        </p:nvPicPr>
        <p:blipFill>
          <a:blip r:embed="rId3"/>
          <a:stretch/>
        </p:blipFill>
        <p:spPr>
          <a:xfrm>
            <a:off x="115920" y="3057120"/>
            <a:ext cx="5381280" cy="1866600"/>
          </a:xfrm>
          <a:prstGeom prst="rect">
            <a:avLst/>
          </a:prstGeom>
          <a:ln>
            <a:noFill/>
          </a:ln>
        </p:spPr>
      </p:pic>
      <p:sp>
        <p:nvSpPr>
          <p:cNvPr id="249" name="CustomShape 7"/>
          <p:cNvSpPr/>
          <p:nvPr/>
        </p:nvSpPr>
        <p:spPr>
          <a:xfrm>
            <a:off x="5949720" y="265176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54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41849A4A-3864-44A8-BC26-005FA6383AE2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683640" y="1268640"/>
            <a:ext cx="791964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「對話方塊」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(Dialog)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是很重要的視窗介面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在視窗應用程式的執行過程中，一定會出現一些對話方塊。如果對話方塊會擱置使用者輸入資料至其它視窗，這種對話方塊稱為「程式的對話方塊」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(Modal Dialog)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Swing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套件可使用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類別建立程式的對話方塊，否則需直接使用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類別來建立，繼承架構如下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Picture 2" descr=""/>
          <p:cNvPicPr/>
          <p:nvPr/>
        </p:nvPicPr>
        <p:blipFill>
          <a:blip r:embed="rId2"/>
          <a:stretch/>
        </p:blipFill>
        <p:spPr>
          <a:xfrm>
            <a:off x="1694880" y="3645000"/>
            <a:ext cx="5757120" cy="30240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2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63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F5D3E76C-71A2-452A-A819-25B0F75C1CB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683640" y="1268640"/>
            <a:ext cx="791964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類別的建構子：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常用的對話方塊有：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showConfirmDialog()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showOptionDialog()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67" name="Table 8"/>
          <p:cNvGraphicFramePr/>
          <p:nvPr/>
        </p:nvGraphicFramePr>
        <p:xfrm>
          <a:off x="1043640" y="1845000"/>
          <a:ext cx="7488360" cy="2952000"/>
        </p:xfrm>
        <a:graphic>
          <a:graphicData uri="http://schemas.openxmlformats.org/drawingml/2006/table">
            <a:tbl>
              <a:tblPr/>
              <a:tblGrid>
                <a:gridCol w="3522240"/>
                <a:gridCol w="3966120"/>
              </a:tblGrid>
              <a:tr h="455040"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建構子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fac090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說明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fac090"/>
                    </a:solidFill>
                  </a:tcPr>
                </a:tc>
              </a:tr>
              <a:tr h="2496960">
                <a:tc>
                  <a:txBody>
                    <a:bodyPr lIns="68400" rIns="6840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 String)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JDialog(JFrame,boolean)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JDialog(JFrame,String,boolean)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729fcf"/>
                    </a:solidFill>
                  </a:tcPr>
                </a:tc>
                <a:tc>
                  <a:txBody>
                    <a:bodyPr lIns="68400" rIns="68400" tIns="0" bIns="0"/>
                    <a:p>
                      <a:pPr>
                        <a:lnSpc>
                          <a:spcPct val="15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建立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JDialog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物件，參數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JFrame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物件是對話方塊附屬的視窗，參數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String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是標題文字，布林值表示程式的是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Modal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對話方塊或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Non-Modal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ea typeface="微軟正黑體"/>
                        </a:rPr>
                        <a:t>對話方塊。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68400" marR="68400"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1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72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A18B274-FF1F-445B-AA00-1717C9F7BA2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477720" y="208728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showMessageDialog()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方法可顯示【確定】按鈕的訊息視窗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例：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.showMessageDialog(jpane, 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一個測試的訊息視窗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!");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Picture 2" descr=""/>
          <p:cNvPicPr/>
          <p:nvPr/>
        </p:nvPicPr>
        <p:blipFill>
          <a:blip r:embed="rId2"/>
          <a:stretch/>
        </p:blipFill>
        <p:spPr>
          <a:xfrm>
            <a:off x="2939400" y="3501000"/>
            <a:ext cx="3285360" cy="158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0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81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1946F9D-6ABE-4969-BE86-D0C3DAD80083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511920" y="192816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showConfirmDialog()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方法可顯示詢問問題的對話方塊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例：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int n = JOptionPane.showConfirmDialog(jpane,"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您是否已經按下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showMessageDialog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? ","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操作問題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“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,</a:t>
            </a:r>
            <a:r>
              <a:rPr b="0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JOptionPane.YES_NO_OPTION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Picture 2" descr=""/>
          <p:cNvPicPr/>
          <p:nvPr/>
        </p:nvPicPr>
        <p:blipFill>
          <a:blip r:embed="rId2"/>
          <a:stretch/>
        </p:blipFill>
        <p:spPr>
          <a:xfrm>
            <a:off x="2887920" y="3800520"/>
            <a:ext cx="3836880" cy="1583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最上層容器類別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90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1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C6539908-DFF3-40D6-9A80-FE2D686A8059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CustomShape 6"/>
          <p:cNvSpPr/>
          <p:nvPr/>
        </p:nvSpPr>
        <p:spPr>
          <a:xfrm>
            <a:off x="683640" y="126864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showOptionDialog()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方法可顯示指定標題文字、圖示、訊息和按鈕的對話方塊，例如：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Object[] options = {"showMessageDialog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"showConfirmDialog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按鈕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"};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int m = JOptionPane.showOptionDialog(jpane,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哪一個按鈕顯示警告訊息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?",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操作問題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", JOptionPane.YES_NO_OPTION,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JOptionPane.QUESTION_MESSAGE, null,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indent="-342720">
              <a:lnSpc>
                <a:spcPct val="100000"/>
              </a:lnSpc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              </a:t>
            </a: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options, options[0]);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Picture 2" descr=""/>
          <p:cNvPicPr/>
          <p:nvPr/>
        </p:nvPicPr>
        <p:blipFill>
          <a:blip r:embed="rId2"/>
          <a:stretch/>
        </p:blipFill>
        <p:spPr>
          <a:xfrm>
            <a:off x="2627640" y="5157360"/>
            <a:ext cx="4211280" cy="151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299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57BE163-5703-4ACC-90D4-7A221C1BDEC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683640" y="126864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3" name="圖片 1" descr=""/>
          <p:cNvPicPr/>
          <p:nvPr/>
        </p:nvPicPr>
        <p:blipFill>
          <a:blip r:embed="rId2"/>
          <a:stretch/>
        </p:blipFill>
        <p:spPr>
          <a:xfrm>
            <a:off x="2051640" y="2127600"/>
            <a:ext cx="5266800" cy="35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0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9F3F31C7-450A-49CA-BEF6-BCC4AEB9AEB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683640" y="126864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2" name="圖片 1" descr=""/>
          <p:cNvPicPr/>
          <p:nvPr/>
        </p:nvPicPr>
        <p:blipFill>
          <a:blip r:embed="rId2"/>
          <a:stretch/>
        </p:blipFill>
        <p:spPr>
          <a:xfrm>
            <a:off x="1838160" y="1677600"/>
            <a:ext cx="5466960" cy="440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JDialog 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17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041EFF99-39D8-44A3-8980-400AAC8436A4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683640" y="1268640"/>
            <a:ext cx="8208720" cy="441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7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1" name="圖片 1" descr=""/>
          <p:cNvPicPr/>
          <p:nvPr/>
        </p:nvPicPr>
        <p:blipFill>
          <a:blip r:embed="rId2"/>
          <a:stretch/>
        </p:blipFill>
        <p:spPr>
          <a:xfrm>
            <a:off x="4643640" y="2372400"/>
            <a:ext cx="2999880" cy="1037880"/>
          </a:xfrm>
          <a:prstGeom prst="rect">
            <a:avLst/>
          </a:prstGeom>
          <a:ln>
            <a:noFill/>
          </a:ln>
        </p:spPr>
      </p:pic>
      <p:pic>
        <p:nvPicPr>
          <p:cNvPr id="322" name="圖片 10" descr=""/>
          <p:cNvPicPr/>
          <p:nvPr/>
        </p:nvPicPr>
        <p:blipFill>
          <a:blip r:embed="rId3"/>
          <a:stretch/>
        </p:blipFill>
        <p:spPr>
          <a:xfrm>
            <a:off x="383760" y="2588760"/>
            <a:ext cx="3190680" cy="2371320"/>
          </a:xfrm>
          <a:prstGeom prst="rect">
            <a:avLst/>
          </a:prstGeom>
          <a:ln>
            <a:noFill/>
          </a:ln>
        </p:spPr>
      </p:pic>
      <p:pic>
        <p:nvPicPr>
          <p:cNvPr id="323" name="圖片 2" descr=""/>
          <p:cNvPicPr/>
          <p:nvPr/>
        </p:nvPicPr>
        <p:blipFill>
          <a:blip r:embed="rId4"/>
          <a:stretch/>
        </p:blipFill>
        <p:spPr>
          <a:xfrm>
            <a:off x="4753080" y="4237560"/>
            <a:ext cx="2866680" cy="961560"/>
          </a:xfrm>
          <a:prstGeom prst="rect">
            <a:avLst/>
          </a:prstGeom>
          <a:ln>
            <a:noFill/>
          </a:ln>
        </p:spPr>
      </p:pic>
      <p:sp>
        <p:nvSpPr>
          <p:cNvPr id="324" name="CustomShape 8"/>
          <p:cNvSpPr/>
          <p:nvPr/>
        </p:nvSpPr>
        <p:spPr>
          <a:xfrm>
            <a:off x="231840" y="216828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9"/>
          <p:cNvSpPr/>
          <p:nvPr/>
        </p:nvSpPr>
        <p:spPr>
          <a:xfrm>
            <a:off x="4622040" y="1951920"/>
            <a:ext cx="97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點選是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10"/>
          <p:cNvSpPr/>
          <p:nvPr/>
        </p:nvSpPr>
        <p:spPr>
          <a:xfrm>
            <a:off x="4695120" y="3816000"/>
            <a:ext cx="978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點選否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446760" y="116640"/>
            <a:ext cx="8229240" cy="112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Practice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457200" y="1600200"/>
            <a:ext cx="8229240" cy="4636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押大小遊戲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隨機產生兩個骰子點數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押大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贏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=7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幸運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押小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 7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&lt;7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贏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&gt;7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輸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lvl="1" marL="800280" indent="-342720">
              <a:lnSpc>
                <a:spcPct val="100000"/>
              </a:lnSpc>
              <a:buClr>
                <a:srgbClr val="1b710f"/>
              </a:buClr>
              <a:buFont typeface="Arial"/>
              <a:buChar char="•"/>
            </a:pP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兩個骰子點數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=7 – </a:t>
            </a:r>
            <a:r>
              <a:rPr b="1" lang="zh-TW" sz="2400" spc="-1" strike="noStrike">
                <a:solidFill>
                  <a:srgbClr val="1b710f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幸運</a:t>
            </a:r>
            <a:endParaRPr b="0" lang="zh-TW" sz="2400" spc="-1" strike="noStrike">
              <a:solidFill>
                <a:srgbClr val="9848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pic>
        <p:nvPicPr>
          <p:cNvPr id="329" name="圖片 6" descr=""/>
          <p:cNvPicPr/>
          <p:nvPr/>
        </p:nvPicPr>
        <p:blipFill>
          <a:blip r:embed="rId1"/>
          <a:stretch/>
        </p:blipFill>
        <p:spPr>
          <a:xfrm>
            <a:off x="5455800" y="160560"/>
            <a:ext cx="3400200" cy="1495080"/>
          </a:xfrm>
          <a:prstGeom prst="rect">
            <a:avLst/>
          </a:prstGeom>
          <a:ln>
            <a:noFill/>
          </a:ln>
        </p:spPr>
      </p:pic>
      <p:pic>
        <p:nvPicPr>
          <p:cNvPr id="330" name="圖片 7" descr=""/>
          <p:cNvPicPr/>
          <p:nvPr/>
        </p:nvPicPr>
        <p:blipFill>
          <a:blip r:embed="rId2"/>
          <a:stretch/>
        </p:blipFill>
        <p:spPr>
          <a:xfrm>
            <a:off x="5493960" y="2360160"/>
            <a:ext cx="3362040" cy="1466640"/>
          </a:xfrm>
          <a:prstGeom prst="rect">
            <a:avLst/>
          </a:prstGeom>
          <a:ln>
            <a:noFill/>
          </a:ln>
        </p:spPr>
      </p:pic>
      <p:pic>
        <p:nvPicPr>
          <p:cNvPr id="331" name="圖片 8" descr=""/>
          <p:cNvPicPr/>
          <p:nvPr/>
        </p:nvPicPr>
        <p:blipFill>
          <a:blip r:embed="rId3"/>
          <a:stretch/>
        </p:blipFill>
        <p:spPr>
          <a:xfrm>
            <a:off x="5504400" y="4528440"/>
            <a:ext cx="3381120" cy="14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B0B648B6-282B-49B3-839A-ADAFA221DF75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457200" y="1600200"/>
            <a:ext cx="8229240" cy="2792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應用程式的架構像是在一個大盒子中放入多個小盒子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先將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套件的各種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GUI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元件（如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JButton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和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JLabel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等）新增到中間層容器元件（例如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JPanel)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，然後將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JPanel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新增到最上層容器類別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Jframe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 marL="457200" indent="-456840">
              <a:lnSpc>
                <a:spcPct val="100000"/>
              </a:lnSpc>
              <a:buClr>
                <a:srgbClr val="0c3307"/>
              </a:buClr>
              <a:buFont typeface="Wingdings" charset="2"/>
              <a:buChar char=""/>
            </a:pP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JFrame </a:t>
            </a:r>
            <a:r>
              <a:rPr b="1" lang="zh-TW" sz="2800" spc="-1" strike="noStrike">
                <a:solidFill>
                  <a:srgbClr val="0c3307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是一種擁有標題列的視窗元件</a:t>
            </a: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  <a:p>
            <a:pPr>
              <a:lnSpc>
                <a:spcPct val="100000"/>
              </a:lnSpc>
            </a:pPr>
            <a:endParaRPr b="1" lang="zh-TW" sz="3200" spc="-1" strike="noStrike">
              <a:solidFill>
                <a:srgbClr val="0c3307"/>
              </a:solidFill>
              <a:uFill>
                <a:solidFill>
                  <a:srgbClr val="ffffff"/>
                </a:solidFill>
              </a:uFill>
              <a:latin typeface="微軟正黑體"/>
            </a:endParaRPr>
          </a:p>
        </p:txBody>
      </p:sp>
      <p:sp>
        <p:nvSpPr>
          <p:cNvPr id="86" name="TextShape 5"/>
          <p:cNvSpPr txBox="1"/>
          <p:nvPr/>
        </p:nvSpPr>
        <p:spPr>
          <a:xfrm>
            <a:off x="1520280" y="130320"/>
            <a:ext cx="8229240" cy="1124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zh-TW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r>
              <a:rPr b="1" lang="zh-TW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應用程式架構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1550880" y="4509000"/>
            <a:ext cx="4680720" cy="23040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7"/>
          <p:cNvSpPr/>
          <p:nvPr/>
        </p:nvSpPr>
        <p:spPr>
          <a:xfrm>
            <a:off x="1793880" y="5027760"/>
            <a:ext cx="4132440" cy="1671480"/>
          </a:xfrm>
          <a:prstGeom prst="rect">
            <a:avLst/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8"/>
          <p:cNvSpPr/>
          <p:nvPr/>
        </p:nvSpPr>
        <p:spPr>
          <a:xfrm>
            <a:off x="1977120" y="6065280"/>
            <a:ext cx="1457640" cy="518040"/>
          </a:xfrm>
          <a:prstGeom prst="rect">
            <a:avLst/>
          </a:prstGeom>
          <a:solidFill>
            <a:srgbClr val="dfec3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JLable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3739320" y="6065280"/>
            <a:ext cx="1457640" cy="518040"/>
          </a:xfrm>
          <a:prstGeom prst="rect">
            <a:avLst/>
          </a:prstGeom>
          <a:solidFill>
            <a:srgbClr val="dfec32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0"/>
          <p:cNvSpPr/>
          <p:nvPr/>
        </p:nvSpPr>
        <p:spPr>
          <a:xfrm>
            <a:off x="3904200" y="6122520"/>
            <a:ext cx="11138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JButton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4938840" y="4624560"/>
            <a:ext cx="105912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JFrame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4885560" y="5200200"/>
            <a:ext cx="955440" cy="455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JPanel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"/>
          <p:cNvSpPr/>
          <p:nvPr/>
        </p:nvSpPr>
        <p:spPr>
          <a:xfrm>
            <a:off x="683640" y="283320"/>
            <a:ext cx="80643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HOMEWORK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33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515FD13-1C91-483F-AC54-29165988D021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844200" y="218880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基本費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:80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(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含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以內免額外收費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超過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1500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公尺，每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500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公尺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+5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若為夜間則總價必須加價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20%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9" name="圖片 1" descr=""/>
          <p:cNvPicPr/>
          <p:nvPr/>
        </p:nvPicPr>
        <p:blipFill>
          <a:blip r:embed="rId2"/>
          <a:stretch/>
        </p:blipFill>
        <p:spPr>
          <a:xfrm>
            <a:off x="6172200" y="1371600"/>
            <a:ext cx="2895120" cy="1447560"/>
          </a:xfrm>
          <a:prstGeom prst="rect">
            <a:avLst/>
          </a:prstGeom>
          <a:ln>
            <a:noFill/>
          </a:ln>
        </p:spPr>
      </p:pic>
      <p:pic>
        <p:nvPicPr>
          <p:cNvPr id="340" name="圖片 2" descr=""/>
          <p:cNvPicPr/>
          <p:nvPr/>
        </p:nvPicPr>
        <p:blipFill>
          <a:blip r:embed="rId3"/>
          <a:stretch/>
        </p:blipFill>
        <p:spPr>
          <a:xfrm>
            <a:off x="6162120" y="2961720"/>
            <a:ext cx="2847600" cy="1418760"/>
          </a:xfrm>
          <a:prstGeom prst="rect">
            <a:avLst/>
          </a:prstGeom>
          <a:ln>
            <a:noFill/>
          </a:ln>
        </p:spPr>
      </p:pic>
      <p:pic>
        <p:nvPicPr>
          <p:cNvPr id="341" name="圖片 4" descr=""/>
          <p:cNvPicPr/>
          <p:nvPr/>
        </p:nvPicPr>
        <p:blipFill>
          <a:blip r:embed="rId4"/>
          <a:stretch/>
        </p:blipFill>
        <p:spPr>
          <a:xfrm>
            <a:off x="6162120" y="4573080"/>
            <a:ext cx="2876040" cy="142848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-29880" y="0"/>
            <a:ext cx="9173520" cy="6857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微軟正黑體"/>
              </a:rPr>
              <a:t>Thanks for your attention !</a:t>
            </a:r>
            <a:endParaRPr b="0" lang="zh-TW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395640" y="293760"/>
            <a:ext cx="83527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Swing</a:t>
            </a:r>
            <a:r>
              <a:rPr b="1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程式範例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9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5223AE99-9CC4-4B17-A577-1B8922F643F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Picture 3" descr=""/>
          <p:cNvPicPr/>
          <p:nvPr/>
        </p:nvPicPr>
        <p:blipFill>
          <a:blip r:embed="rId2"/>
          <a:stretch/>
        </p:blipFill>
        <p:spPr>
          <a:xfrm>
            <a:off x="6191280" y="3314160"/>
            <a:ext cx="2857320" cy="1428480"/>
          </a:xfrm>
          <a:prstGeom prst="rect">
            <a:avLst/>
          </a:prstGeom>
          <a:ln w="9360">
            <a:noFill/>
          </a:ln>
        </p:spPr>
      </p:pic>
      <p:pic>
        <p:nvPicPr>
          <p:cNvPr id="102" name="圖片 1" descr=""/>
          <p:cNvPicPr/>
          <p:nvPr/>
        </p:nvPicPr>
        <p:blipFill>
          <a:blip r:embed="rId3"/>
          <a:stretch/>
        </p:blipFill>
        <p:spPr>
          <a:xfrm>
            <a:off x="251640" y="2126520"/>
            <a:ext cx="5628960" cy="3342960"/>
          </a:xfrm>
          <a:prstGeom prst="rect">
            <a:avLst/>
          </a:prstGeom>
          <a:ln>
            <a:noFill/>
          </a:ln>
        </p:spPr>
      </p:pic>
      <p:sp>
        <p:nvSpPr>
          <p:cNvPr id="103" name="CustomShape 7"/>
          <p:cNvSpPr/>
          <p:nvPr/>
        </p:nvSpPr>
        <p:spPr>
          <a:xfrm>
            <a:off x="6141600" y="2791800"/>
            <a:ext cx="1206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執行畫面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683640" y="44640"/>
            <a:ext cx="806436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圖形介面元件的基礎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圖形元件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08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62E4D82E-2A7F-4292-90D0-8D48B1EE6496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95256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Swing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套件的圖形介面元件都是繼承自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JComponent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軟正黑體"/>
                <a:ea typeface="微軟正黑體"/>
              </a:rPr>
              <a:t>，各圖形元件類別的繼承架構，如下圖所示：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2"/>
          <a:stretch/>
        </p:blipFill>
        <p:spPr>
          <a:xfrm>
            <a:off x="683640" y="2637000"/>
            <a:ext cx="7776720" cy="2182320"/>
          </a:xfrm>
          <a:prstGeom prst="rect">
            <a:avLst/>
          </a:prstGeom>
          <a:ln>
            <a:noFill/>
          </a:ln>
        </p:spPr>
      </p:pic>
      <p:pic>
        <p:nvPicPr>
          <p:cNvPr id="112" name="Picture 4" descr=""/>
          <p:cNvPicPr/>
          <p:nvPr/>
        </p:nvPicPr>
        <p:blipFill>
          <a:blip r:embed="rId3"/>
          <a:stretch/>
        </p:blipFill>
        <p:spPr>
          <a:xfrm>
            <a:off x="683640" y="5077080"/>
            <a:ext cx="7992720" cy="86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3"/>
          <p:cNvSpPr/>
          <p:nvPr/>
        </p:nvSpPr>
        <p:spPr>
          <a:xfrm>
            <a:off x="683640" y="44640"/>
            <a:ext cx="806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17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8F345375-6F1B-4156-839D-33BE0537DAA3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89760" y="198900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元件是可以讓滑鼠按下的按鈕元件，在產生事件後，就可以建立事件處理程序來進行處理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建構子參數分別為字串和圖片，字串是顯示在按鈕上的說明文字。因為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btn1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有設定按鈕對應的鍵盤按鍵為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Alt-S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2"/>
          <a:stretch/>
        </p:blipFill>
        <p:spPr>
          <a:xfrm>
            <a:off x="988560" y="2853000"/>
            <a:ext cx="7560360" cy="986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685800" y="326880"/>
            <a:ext cx="806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25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D54C8A8E-8AC0-4436-B6E1-72EB82A8AD3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371520" y="1514160"/>
            <a:ext cx="8376480" cy="493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方法一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圖片 1" descr=""/>
          <p:cNvPicPr/>
          <p:nvPr/>
        </p:nvPicPr>
        <p:blipFill>
          <a:blip r:embed="rId2"/>
          <a:stretch/>
        </p:blipFill>
        <p:spPr>
          <a:xfrm>
            <a:off x="1871640" y="2137680"/>
            <a:ext cx="4543200" cy="637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9" name="圖片 2" descr=""/>
          <p:cNvPicPr/>
          <p:nvPr/>
        </p:nvPicPr>
        <p:blipFill>
          <a:blip r:embed="rId3"/>
          <a:stretch/>
        </p:blipFill>
        <p:spPr>
          <a:xfrm>
            <a:off x="2581560" y="3275640"/>
            <a:ext cx="2895120" cy="247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0" name="圖片 4" descr=""/>
          <p:cNvPicPr/>
          <p:nvPr/>
        </p:nvPicPr>
        <p:blipFill>
          <a:blip r:embed="rId4"/>
          <a:stretch/>
        </p:blipFill>
        <p:spPr>
          <a:xfrm>
            <a:off x="2634120" y="3763800"/>
            <a:ext cx="2857320" cy="285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1" name="圖片 6" descr=""/>
          <p:cNvPicPr/>
          <p:nvPr/>
        </p:nvPicPr>
        <p:blipFill>
          <a:blip r:embed="rId5"/>
          <a:stretch/>
        </p:blipFill>
        <p:spPr>
          <a:xfrm>
            <a:off x="1763640" y="4551480"/>
            <a:ext cx="5028840" cy="1056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3"/>
          <p:cNvSpPr/>
          <p:nvPr/>
        </p:nvSpPr>
        <p:spPr>
          <a:xfrm>
            <a:off x="652320" y="326880"/>
            <a:ext cx="8064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3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A96D67C6-37A1-433F-9FA0-12F5DCA4781B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252000" y="1538280"/>
            <a:ext cx="8639640" cy="50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方法二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圖片 1" descr=""/>
          <p:cNvPicPr/>
          <p:nvPr/>
        </p:nvPicPr>
        <p:blipFill>
          <a:blip r:embed="rId2"/>
          <a:stretch/>
        </p:blipFill>
        <p:spPr>
          <a:xfrm>
            <a:off x="2257560" y="1668240"/>
            <a:ext cx="4628880" cy="6663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0" name="圖片 2" descr=""/>
          <p:cNvPicPr/>
          <p:nvPr/>
        </p:nvPicPr>
        <p:blipFill>
          <a:blip r:embed="rId3"/>
          <a:stretch/>
        </p:blipFill>
        <p:spPr>
          <a:xfrm>
            <a:off x="2209680" y="2617920"/>
            <a:ext cx="4723920" cy="177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1" name="圖片 4" descr=""/>
          <p:cNvPicPr/>
          <p:nvPr/>
        </p:nvPicPr>
        <p:blipFill>
          <a:blip r:embed="rId4"/>
          <a:stretch/>
        </p:blipFill>
        <p:spPr>
          <a:xfrm>
            <a:off x="2152800" y="4834800"/>
            <a:ext cx="4733640" cy="17521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80640"/>
            <a:ext cx="9143640" cy="1223640"/>
          </a:xfrm>
          <a:prstGeom prst="rect">
            <a:avLst/>
          </a:prstGeom>
          <a:solidFill>
            <a:schemeClr val="accent6">
              <a:lumMod val="20000"/>
              <a:lumOff val="80000"/>
              <a:alpha val="85000"/>
            </a:schemeClr>
          </a:solidFill>
          <a:ln w="698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2"/>
          <p:cNvSpPr/>
          <p:nvPr/>
        </p:nvSpPr>
        <p:spPr>
          <a:xfrm>
            <a:off x="107280" y="1268640"/>
            <a:ext cx="9649080" cy="360"/>
          </a:xfrm>
          <a:prstGeom prst="line">
            <a:avLst/>
          </a:prstGeom>
          <a:ln w="25560">
            <a:solidFill>
              <a:schemeClr val="accent6">
                <a:lumMod val="60000"/>
                <a:lumOff val="40000"/>
              </a:schemeClr>
            </a:solidFill>
            <a:custDash>
              <a:ds d="400000" sp="300000"/>
            </a:custDash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683640" y="44640"/>
            <a:ext cx="8064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與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JButton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標籤與按鈕元件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JLabel</a:t>
            </a:r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微軟正黑體"/>
              </a:rPr>
              <a:t>元件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>
            <a:off x="1871640" y="-27360"/>
            <a:ext cx="1908360" cy="1346040"/>
          </a:xfrm>
          <a:prstGeom prst="rect">
            <a:avLst/>
          </a:prstGeom>
          <a:ln>
            <a:noFill/>
          </a:ln>
        </p:spPr>
      </p:pic>
      <p:sp>
        <p:nvSpPr>
          <p:cNvPr id="146" name="TextShape 4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12/14/16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EA0A39B3-1A72-4A98-80B1-EA15694FBFE0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CustomShape 6"/>
          <p:cNvSpPr/>
          <p:nvPr/>
        </p:nvSpPr>
        <p:spPr>
          <a:xfrm>
            <a:off x="952560" y="134064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7"/>
          <p:cNvSpPr/>
          <p:nvPr/>
        </p:nvSpPr>
        <p:spPr>
          <a:xfrm>
            <a:off x="1104840" y="1493280"/>
            <a:ext cx="7930800" cy="331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圖片 1" descr=""/>
          <p:cNvPicPr/>
          <p:nvPr/>
        </p:nvPicPr>
        <p:blipFill>
          <a:blip r:embed="rId2"/>
          <a:stretch/>
        </p:blipFill>
        <p:spPr>
          <a:xfrm>
            <a:off x="323640" y="1505520"/>
            <a:ext cx="519084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</TotalTime>
  <Application>LibreOffice/5.1.4.2$Linux_X86_64 LibreOffice_project/10m0$Build-2</Application>
  <Words>933</Words>
  <Paragraphs>181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2012-01-07T05:26:11Z</dcterms:created>
  <dc:creator>wsp86145</dc:creator>
  <dc:description/>
  <dc:language>zh-TW</dc:language>
  <cp:lastModifiedBy/>
  <dcterms:modified xsi:type="dcterms:W3CDTF">2016-12-14T09:44:34Z</dcterms:modified>
  <cp:revision>220</cp:revision>
  <dc:subject/>
  <dc:title>TITLE 演講標題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31</vt:i4>
  </property>
</Properties>
</file>