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386" r:id="rId2"/>
    <p:sldId id="439" r:id="rId3"/>
    <p:sldId id="482" r:id="rId4"/>
    <p:sldId id="483" r:id="rId5"/>
    <p:sldId id="484" r:id="rId6"/>
    <p:sldId id="485" r:id="rId7"/>
    <p:sldId id="486" r:id="rId8"/>
    <p:sldId id="487" r:id="rId9"/>
    <p:sldId id="491" r:id="rId10"/>
    <p:sldId id="493" r:id="rId11"/>
    <p:sldId id="494" r:id="rId12"/>
    <p:sldId id="501" r:id="rId13"/>
    <p:sldId id="495" r:id="rId14"/>
    <p:sldId id="496" r:id="rId15"/>
    <p:sldId id="502" r:id="rId16"/>
    <p:sldId id="497" r:id="rId17"/>
    <p:sldId id="498" r:id="rId18"/>
    <p:sldId id="499" r:id="rId19"/>
    <p:sldId id="503" r:id="rId20"/>
    <p:sldId id="456" r:id="rId21"/>
    <p:sldId id="505" r:id="rId22"/>
    <p:sldId id="506" r:id="rId23"/>
    <p:sldId id="507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504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1" r:id="rId49"/>
    <p:sldId id="509" r:id="rId50"/>
    <p:sldId id="508" r:id="rId51"/>
    <p:sldId id="312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87" d="100"/>
          <a:sy n="87" d="100"/>
        </p:scale>
        <p:origin x="15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3AC8B-58B8-4782-AB10-BCBEC1DFC405}" type="slidenum">
              <a:rPr lang="en-US" altLang="zh-TW">
                <a:latin typeface="Arial" pitchFamily="34" charset="0"/>
              </a:rPr>
              <a:pPr/>
              <a:t>29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Ex09_01.java</a:t>
            </a:r>
          </a:p>
        </p:txBody>
      </p:sp>
    </p:spTree>
    <p:extLst>
      <p:ext uri="{BB962C8B-B14F-4D97-AF65-F5344CB8AC3E}">
        <p14:creationId xmlns:p14="http://schemas.microsoft.com/office/powerpoint/2010/main" val="249661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3AC8B-58B8-4782-AB10-BCBEC1DFC405}" type="slidenum">
              <a:rPr lang="en-US" altLang="zh-TW">
                <a:latin typeface="Arial" pitchFamily="34" charset="0"/>
              </a:rPr>
              <a:pPr/>
              <a:t>37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Ex09_01.java</a:t>
            </a:r>
          </a:p>
        </p:txBody>
      </p:sp>
    </p:spTree>
    <p:extLst>
      <p:ext uri="{BB962C8B-B14F-4D97-AF65-F5344CB8AC3E}">
        <p14:creationId xmlns:p14="http://schemas.microsoft.com/office/powerpoint/2010/main" val="20355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55580" y="2276841"/>
            <a:ext cx="38779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800" b="1" dirty="0" smtClean="0">
                <a:latin typeface="標楷體" pitchFamily="65" charset="-120"/>
                <a:ea typeface="標楷體" pitchFamily="65" charset="-120"/>
              </a:rPr>
              <a:t>視窗應用程式</a:t>
            </a:r>
            <a:endParaRPr lang="en-US" altLang="zh-TW" sz="4800" b="1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 smtClean="0">
                <a:latin typeface="標楷體" pitchFamily="65" charset="-120"/>
                <a:ea typeface="標楷體" pitchFamily="65" charset="-120"/>
              </a:rPr>
              <a:t>的事件處</a:t>
            </a:r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理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6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2015-11-19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當使用者在滑鼠上按一下、進入、離開、按下或鬆開按鍵等操作時，就會產生</a:t>
            </a:r>
            <a:r>
              <a:rPr lang="en-US" altLang="zh-TW" dirty="0" err="1"/>
              <a:t>MouseEvent</a:t>
            </a:r>
            <a:r>
              <a:rPr lang="zh-TW" altLang="en-US" dirty="0"/>
              <a:t>事件物件，在委託處理事件的類別需要實作</a:t>
            </a:r>
            <a:r>
              <a:rPr lang="en-US" altLang="zh-TW" dirty="0" err="1"/>
              <a:t>MouseListener</a:t>
            </a:r>
            <a:r>
              <a:rPr lang="zh-TW" altLang="en-US" dirty="0"/>
              <a:t>介面的方法來處理各種事件。各方法的說明如下表所示：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基本滑鼠事件的處理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88925" y="4076700"/>
          <a:ext cx="860425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文件" r:id="rId4" imgW="4001214" imgH="1163717" progId="Word.Document.8">
                  <p:embed/>
                </p:oleObj>
              </mc:Choice>
              <mc:Fallback>
                <p:oleObj name="文件" r:id="rId4" imgW="4001214" imgH="11637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4076700"/>
                        <a:ext cx="860425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4027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基本滑鼠事件的處理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範例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36" y="887609"/>
            <a:ext cx="4514850" cy="5086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54" y="5301208"/>
            <a:ext cx="4781550" cy="142875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4704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基本滑鼠事件的處理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範例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77" y="2877097"/>
            <a:ext cx="2886075" cy="9810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74" y="4153620"/>
            <a:ext cx="2895600" cy="10001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906" y="2867572"/>
            <a:ext cx="2886075" cy="990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687" y="4163145"/>
            <a:ext cx="2867025" cy="9906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48076" y="232374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8024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當使用者在</a:t>
            </a:r>
            <a:r>
              <a:rPr lang="en-US" altLang="zh-TW" dirty="0" err="1"/>
              <a:t>JFrame</a:t>
            </a:r>
            <a:r>
              <a:rPr lang="zh-TW" altLang="en-US" dirty="0"/>
              <a:t>視窗範圍內拖拉和移動滑鼠時，也一樣會產生</a:t>
            </a:r>
            <a:r>
              <a:rPr lang="en-US" altLang="zh-TW" dirty="0" err="1"/>
              <a:t>MouseEvent</a:t>
            </a:r>
            <a:r>
              <a:rPr lang="zh-TW" altLang="en-US" dirty="0"/>
              <a:t>事件物件，其委託處理事件的類別需要實作</a:t>
            </a:r>
            <a:r>
              <a:rPr lang="en-US" altLang="zh-TW" dirty="0" err="1"/>
              <a:t>MouseMotionListener</a:t>
            </a:r>
            <a:r>
              <a:rPr lang="zh-TW" altLang="en-US" dirty="0"/>
              <a:t>介面的方法來處理各種事件，各方法的說明如下表所示：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滑鼠拖拉事件處理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88925" y="4292600"/>
          <a:ext cx="86756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文件" r:id="rId4" imgW="4060508" imgH="647938" progId="Word.Document.8">
                  <p:embed/>
                </p:oleObj>
              </mc:Choice>
              <mc:Fallback>
                <p:oleObj name="文件" r:id="rId4" imgW="4060508" imgH="6479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4292600"/>
                        <a:ext cx="867568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0191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滑鼠拖拉事件處理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範例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530"/>
            <a:ext cx="4764585" cy="56579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47" y="3203371"/>
            <a:ext cx="4118472" cy="13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671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滑鼠拖拉事件處理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範例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17" y="2852936"/>
            <a:ext cx="2933700" cy="19526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17762" y="23672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15654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當使用者按下鍵盤按鍵就會產生</a:t>
            </a:r>
            <a:r>
              <a:rPr lang="en-US" altLang="zh-TW" dirty="0" err="1"/>
              <a:t>KeyEvent</a:t>
            </a:r>
            <a:r>
              <a:rPr lang="zh-TW" altLang="en-US" dirty="0"/>
              <a:t>事件物件，委託處理事件的類別需要實作</a:t>
            </a:r>
            <a:r>
              <a:rPr lang="en-US" altLang="zh-TW" dirty="0" err="1"/>
              <a:t>KeyListener</a:t>
            </a:r>
            <a:r>
              <a:rPr lang="zh-TW" altLang="en-US" dirty="0"/>
              <a:t>介面的方法來處理各種鍵盤事件，其各方法的說明如下表所示：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鍵盤事件處理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95288" y="3789363"/>
          <a:ext cx="8353425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文件" r:id="rId4" imgW="4001214" imgH="819864" progId="Word.Document.8">
                  <p:embed/>
                </p:oleObj>
              </mc:Choice>
              <mc:Fallback>
                <p:oleObj name="文件" r:id="rId4" imgW="4001214" imgH="8198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89363"/>
                        <a:ext cx="8353425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5314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當使用者按下鍵盤按鍵，就可以使用</a:t>
            </a:r>
            <a:r>
              <a:rPr lang="en-US" altLang="zh-TW" dirty="0" err="1"/>
              <a:t>KeyEvent</a:t>
            </a:r>
            <a:r>
              <a:rPr lang="zh-TW" altLang="en-US" dirty="0"/>
              <a:t>物件的</a:t>
            </a:r>
            <a:r>
              <a:rPr lang="en-US" altLang="zh-TW" dirty="0" err="1"/>
              <a:t>getKeyCode</a:t>
            </a:r>
            <a:r>
              <a:rPr lang="en-US" altLang="zh-TW" dirty="0"/>
              <a:t>()</a:t>
            </a:r>
            <a:r>
              <a:rPr lang="zh-TW" altLang="en-US" dirty="0"/>
              <a:t>方法來取得按鍵值，如下所示：</a:t>
            </a:r>
          </a:p>
          <a:p>
            <a:pPr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key = </a:t>
            </a:r>
            <a:r>
              <a:rPr lang="en-US" altLang="zh-TW" dirty="0" err="1">
                <a:solidFill>
                  <a:srgbClr val="FF0000"/>
                </a:solidFill>
              </a:rPr>
              <a:t>evt.getKeyCode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r>
              <a:rPr lang="zh-TW" altLang="en-US" dirty="0"/>
              <a:t>上述程式碼取得整數的按鍵值，可以代表按下的按鍵。在</a:t>
            </a:r>
            <a:r>
              <a:rPr lang="en-US" altLang="zh-TW" dirty="0" err="1"/>
              <a:t>KeyEvent</a:t>
            </a:r>
            <a:r>
              <a:rPr lang="zh-TW" altLang="en-US" dirty="0"/>
              <a:t>類別有定義一些按鍵常數，常用方向鍵的常數如下表所示：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鍵盤事件處理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取得鍵盤按鍵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8313" y="4941888"/>
          <a:ext cx="842486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文件" r:id="rId4" imgW="4001214" imgH="991791" progId="Word.Document.8">
                  <p:embed/>
                </p:oleObj>
              </mc:Choice>
              <mc:Fallback>
                <p:oleObj name="文件" r:id="rId4" imgW="4001214" imgH="9917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41888"/>
                        <a:ext cx="8424862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4905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鍵盤事件處理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範例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0" y="1296268"/>
            <a:ext cx="4657638" cy="55094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98" y="3717032"/>
            <a:ext cx="4176464" cy="17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51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鍵盤事件處理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範例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95" y="3356992"/>
            <a:ext cx="2895600" cy="9810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934073" y="29226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74329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程式使用</a:t>
            </a:r>
            <a:r>
              <a:rPr lang="en-US" altLang="zh-TW" dirty="0"/>
              <a:t>Swing</a:t>
            </a:r>
            <a:r>
              <a:rPr lang="zh-TW" altLang="en-US" dirty="0"/>
              <a:t>或</a:t>
            </a:r>
            <a:r>
              <a:rPr lang="en-US" altLang="zh-TW" dirty="0"/>
              <a:t>AWT</a:t>
            </a:r>
            <a:r>
              <a:rPr lang="zh-TW" altLang="en-US" dirty="0"/>
              <a:t>元件建立的圖形使用介面是一種事件驅動程式設計（</a:t>
            </a:r>
            <a:r>
              <a:rPr lang="en-US" altLang="zh-TW" dirty="0"/>
              <a:t>Event-driven Programming</a:t>
            </a:r>
            <a:r>
              <a:rPr lang="zh-TW" altLang="en-US" dirty="0"/>
              <a:t>），程式碼的主要目的是回應或處理使用者的操作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例如：鍵盤輸入、滑鼠移動、按一下和按二下等，程式的執行流程需視使用者的操作而定。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事件處理的基礎</a:t>
            </a:r>
          </a:p>
        </p:txBody>
      </p:sp>
    </p:spTree>
    <p:extLst>
      <p:ext uri="{BB962C8B-B14F-4D97-AF65-F5344CB8AC3E}">
        <p14:creationId xmlns:p14="http://schemas.microsoft.com/office/powerpoint/2010/main" val="2868934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55576" y="2100624"/>
            <a:ext cx="387798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latin typeface="標楷體" pitchFamily="65" charset="-120"/>
                <a:ea typeface="標楷體" pitchFamily="65" charset="-120"/>
              </a:rPr>
              <a:t>Java</a:t>
            </a:r>
          </a:p>
          <a:p>
            <a:pPr algn="ctr"/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視窗</a:t>
            </a:r>
            <a:r>
              <a:rPr lang="zh-TW" altLang="en-US" sz="4800" b="1" dirty="0" smtClean="0">
                <a:latin typeface="標楷體" pitchFamily="65" charset="-120"/>
                <a:ea typeface="標楷體" pitchFamily="65" charset="-120"/>
              </a:rPr>
              <a:t>程式設計</a:t>
            </a:r>
            <a:endParaRPr lang="en-US" altLang="zh-TW" sz="4800" b="1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3200" b="1" dirty="0">
                <a:latin typeface="標楷體" pitchFamily="65" charset="-120"/>
                <a:ea typeface="標楷體" pitchFamily="65" charset="-120"/>
              </a:rPr>
              <a:t>Swing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圖形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介面元件</a:t>
            </a:r>
          </a:p>
          <a:p>
            <a:pPr algn="ctr"/>
            <a:endParaRPr lang="en-US" altLang="zh-TW" sz="4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6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2015-11-19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2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83295"/>
            <a:ext cx="8064896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 err="1" smtClean="0">
                <a:ea typeface="新細明體" pitchFamily="18" charset="-120"/>
              </a:rPr>
              <a:t>JRadio</a:t>
            </a:r>
            <a:endParaRPr lang="zh-TW" altLang="en-US" sz="44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1049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ea typeface="微軟正黑體" pitchFamily="34" charset="-120"/>
              </a:rPr>
              <a:t>JRadioButton</a:t>
            </a:r>
            <a:r>
              <a:rPr lang="zh-TW" altLang="en-US" sz="2400" dirty="0" smtClean="0">
                <a:ea typeface="微軟正黑體" pitchFamily="34" charset="-120"/>
              </a:rPr>
              <a:t>選項鈕元件也是繼承自</a:t>
            </a:r>
            <a:r>
              <a:rPr lang="en-US" altLang="zh-TW" sz="2400" dirty="0" err="1" smtClean="0">
                <a:ea typeface="微軟正黑體" pitchFamily="34" charset="-120"/>
              </a:rPr>
              <a:t>JToggleButton</a:t>
            </a:r>
            <a:r>
              <a:rPr lang="zh-TW" altLang="en-US" sz="2400" dirty="0" smtClean="0">
                <a:ea typeface="微軟正黑體" pitchFamily="34" charset="-120"/>
              </a:rPr>
              <a:t>，屬於</a:t>
            </a:r>
            <a:r>
              <a:rPr lang="en-US" altLang="zh-TW" sz="2400" dirty="0" err="1" smtClean="0">
                <a:ea typeface="微軟正黑體" pitchFamily="34" charset="-120"/>
              </a:rPr>
              <a:t>AbstractButton</a:t>
            </a:r>
            <a:r>
              <a:rPr lang="zh-TW" altLang="en-US" sz="2400" dirty="0" smtClean="0">
                <a:ea typeface="微軟正黑體" pitchFamily="34" charset="-120"/>
              </a:rPr>
              <a:t>的子類別，</a:t>
            </a:r>
            <a:r>
              <a:rPr lang="en-US" altLang="zh-TW" sz="2400" dirty="0" err="1" smtClean="0">
                <a:ea typeface="微軟正黑體" pitchFamily="34" charset="-120"/>
              </a:rPr>
              <a:t>JRadioButton</a:t>
            </a:r>
            <a:r>
              <a:rPr lang="zh-TW" altLang="en-US" sz="2400" dirty="0" smtClean="0">
                <a:ea typeface="微軟正黑體" pitchFamily="34" charset="-120"/>
              </a:rPr>
              <a:t>通常是一組選項鈕的單選題，在一組選項鈕中，按下選項鈕就可以更改狀態值為</a:t>
            </a:r>
            <a:r>
              <a:rPr lang="en-US" altLang="zh-TW" sz="2400" dirty="0" smtClean="0">
                <a:ea typeface="微軟正黑體" pitchFamily="34" charset="-120"/>
              </a:rPr>
              <a:t>true</a:t>
            </a:r>
            <a:r>
              <a:rPr lang="zh-TW" altLang="en-US" sz="2400" dirty="0" smtClean="0">
                <a:ea typeface="微軟正黑體" pitchFamily="34" charset="-120"/>
              </a:rPr>
              <a:t>或</a:t>
            </a:r>
            <a:r>
              <a:rPr lang="en-US" altLang="zh-TW" sz="2400" dirty="0" smtClean="0">
                <a:ea typeface="微軟正黑體" pitchFamily="34" charset="-120"/>
              </a:rPr>
              <a:t>false</a:t>
            </a:r>
            <a:r>
              <a:rPr lang="zh-TW" altLang="en-US" sz="2400" dirty="0" smtClean="0">
                <a:ea typeface="微軟正黑體" pitchFamily="34" charset="-120"/>
              </a:rPr>
              <a:t>，而且一組選項鈕中只能有一個選項鈕為</a:t>
            </a:r>
            <a:r>
              <a:rPr lang="en-US" altLang="zh-TW" sz="2400" dirty="0" smtClean="0">
                <a:ea typeface="微軟正黑體" pitchFamily="34" charset="-120"/>
              </a:rPr>
              <a:t>true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solidFill>
                  <a:schemeClr val="tx2"/>
                </a:solidFill>
                <a:ea typeface="微軟正黑體" pitchFamily="34" charset="-120"/>
              </a:rPr>
              <a:t>ButtonGroup</a:t>
            </a:r>
            <a:r>
              <a:rPr lang="en-US" altLang="zh-TW" sz="2400" dirty="0" smtClean="0">
                <a:solidFill>
                  <a:schemeClr val="tx2"/>
                </a:solidFill>
                <a:ea typeface="微軟正黑體" pitchFamily="34" charset="-120"/>
              </a:rPr>
              <a:t>()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add()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remove()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solidFill>
                  <a:schemeClr val="tx2"/>
                </a:solidFill>
                <a:ea typeface="微軟正黑體" pitchFamily="34" charset="-120"/>
              </a:rPr>
              <a:t>JRadionButton</a:t>
            </a:r>
            <a:r>
              <a:rPr lang="en-US" altLang="zh-TW" sz="2400" dirty="0" smtClean="0">
                <a:solidFill>
                  <a:schemeClr val="tx2"/>
                </a:solidFill>
                <a:ea typeface="微軟正黑體" pitchFamily="34" charset="-120"/>
              </a:rPr>
              <a:t>()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setMnemoic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()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setSelected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boolean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addItemListener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ItemListener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)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微軟正黑體" pitchFamily="34" charset="-120"/>
              </a:rPr>
              <a:t>removeItemListener</a:t>
            </a:r>
            <a:r>
              <a:rPr lang="en-US" altLang="zh-TW" sz="2000" dirty="0" smtClean="0">
                <a:solidFill>
                  <a:schemeClr val="tx2"/>
                </a:solidFill>
                <a:ea typeface="微軟正黑體" pitchFamily="34" charset="-120"/>
              </a:rPr>
              <a:t>()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047145"/>
            <a:ext cx="33432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995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11287"/>
            <a:ext cx="8064896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 err="1" smtClean="0">
                <a:ea typeface="新細明體" pitchFamily="18" charset="-120"/>
              </a:rPr>
              <a:t>JRadio</a:t>
            </a:r>
            <a:endParaRPr lang="zh-TW" altLang="en-US" sz="44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39976"/>
            <a:ext cx="5762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70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83295"/>
            <a:ext cx="8064896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 err="1" smtClean="0">
                <a:ea typeface="新細明體" pitchFamily="18" charset="-120"/>
              </a:rPr>
              <a:t>JRadio</a:t>
            </a:r>
            <a:endParaRPr lang="zh-TW" altLang="en-US" sz="44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47422"/>
            <a:ext cx="5000625" cy="32289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563" y="1948178"/>
            <a:ext cx="3343275" cy="971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563" y="3178334"/>
            <a:ext cx="3362325" cy="981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237" y="4504847"/>
            <a:ext cx="3362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410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344850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視窗功能表和工具列元件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Swing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套件提供功能強大的視窗功能表和工具列元件，可以輕鬆建立應用程式視窗上方的下拉式功能表、工具列和彈出式選單。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同樣的，視窗功能表和工具列元件也都是繼承自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JComponent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，其繼承架構如下圖所示：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5" descr="Ch11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4133850"/>
            <a:ext cx="83756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4696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344850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JPopupMenu</a:t>
            </a:r>
            <a:r>
              <a:rPr lang="zh-TW" altLang="en-US" sz="4000" dirty="0" smtClean="0">
                <a:ea typeface="微軟正黑體" pitchFamily="34" charset="-120"/>
              </a:rPr>
              <a:t>彈出式選單元件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JPopupMenu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彈出式選單元件繼承自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JComponent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，可以建立視窗應用程式</a:t>
            </a:r>
            <a:r>
              <a:rPr lang="zh-TW" altLang="en-US" sz="24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滑鼠右鍵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顯示的快顯功能表，內含選項的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JMenuItem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物件或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JSeparator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分隔線物件，如下圖所示：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140968"/>
            <a:ext cx="34505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53213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44624"/>
            <a:ext cx="8064896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JPopupMenu</a:t>
            </a:r>
            <a:r>
              <a:rPr lang="zh-TW" altLang="en-US" sz="4000" dirty="0" smtClean="0">
                <a:ea typeface="微軟正黑體" pitchFamily="34" charset="-120"/>
              </a:rPr>
              <a:t>彈出式選單元件</a:t>
            </a:r>
            <a:endParaRPr lang="en-US" altLang="zh-TW" sz="4000" dirty="0" smtClean="0">
              <a:ea typeface="微軟正黑體" pitchFamily="34" charset="-120"/>
            </a:endParaRPr>
          </a:p>
          <a:p>
            <a:pPr algn="ctr"/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32" y="1216149"/>
            <a:ext cx="4752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605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44624"/>
            <a:ext cx="8064896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JPopupMenu</a:t>
            </a:r>
            <a:r>
              <a:rPr lang="zh-TW" altLang="en-US" sz="4000" dirty="0" smtClean="0">
                <a:ea typeface="微軟正黑體" pitchFamily="34" charset="-120"/>
              </a:rPr>
              <a:t>彈出式選單元件</a:t>
            </a:r>
            <a:endParaRPr lang="en-US" altLang="zh-TW" sz="4000" dirty="0" smtClean="0">
              <a:ea typeface="微軟正黑體" pitchFamily="34" charset="-120"/>
            </a:endParaRPr>
          </a:p>
          <a:p>
            <a:pPr algn="ctr"/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2152469"/>
            <a:ext cx="4810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19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44624"/>
            <a:ext cx="8064896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JPopupMenu</a:t>
            </a:r>
            <a:r>
              <a:rPr lang="zh-TW" altLang="en-US" sz="4000" dirty="0" smtClean="0">
                <a:ea typeface="微軟正黑體" pitchFamily="34" charset="-120"/>
              </a:rPr>
              <a:t>彈出式選單元件</a:t>
            </a:r>
            <a:endParaRPr lang="en-US" altLang="zh-TW" sz="4000" dirty="0" smtClean="0">
              <a:ea typeface="微軟正黑體" pitchFamily="34" charset="-120"/>
            </a:endParaRPr>
          </a:p>
          <a:p>
            <a:pPr algn="ctr"/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41654"/>
            <a:ext cx="2905125" cy="19431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82" y="2836891"/>
            <a:ext cx="2895600" cy="19526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91942" y="23221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45478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3568" y="188640"/>
            <a:ext cx="806489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5400" dirty="0" smtClean="0">
                <a:ea typeface="微軟正黑體" pitchFamily="34" charset="-120"/>
              </a:rPr>
              <a:t>練習</a:t>
            </a:r>
            <a:endParaRPr lang="zh-TW" altLang="en-US" sz="5400" b="1" dirty="0">
              <a:ea typeface="微軟正黑體" pitchFamily="34" charset="-120"/>
            </a:endParaRPr>
          </a:p>
        </p:txBody>
      </p:sp>
      <p:pic>
        <p:nvPicPr>
          <p:cNvPr id="9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36866" name="日期版面配置區 3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4AEFE986-F03B-4561-8540-970F3D0DD415}" type="datetime1">
              <a:rPr lang="zh-TW" altLang="en-US">
                <a:latin typeface="Arial" pitchFamily="34" charset="0"/>
              </a:rPr>
              <a:pPr/>
              <a:t>2015/12/16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3686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1F9C2F64-DE26-4568-9051-7C891B21E2F7}" type="slidenum">
              <a:rPr lang="en-US" altLang="zh-TW">
                <a:latin typeface="Arial" pitchFamily="34" charset="0"/>
              </a:rPr>
              <a:pPr/>
              <a:t>29</a:t>
            </a:fld>
            <a:endParaRPr lang="en-US" altLang="zh-TW">
              <a:latin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17" y="1412640"/>
            <a:ext cx="7343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969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 JDK 1.1</a:t>
            </a:r>
            <a:r>
              <a:rPr lang="zh-TW" altLang="en-US" dirty="0"/>
              <a:t>版的事件處理是一種「委託事件處理模型」（</a:t>
            </a:r>
            <a:r>
              <a:rPr lang="en-US" altLang="zh-TW" dirty="0"/>
              <a:t>Delegation Event Model</a:t>
            </a:r>
            <a:r>
              <a:rPr lang="zh-TW" altLang="en-US" dirty="0"/>
              <a:t>），分為「事件來源」（</a:t>
            </a:r>
            <a:r>
              <a:rPr lang="en-US" altLang="zh-TW" dirty="0"/>
              <a:t>Event Source</a:t>
            </a:r>
            <a:r>
              <a:rPr lang="zh-TW" altLang="en-US" dirty="0"/>
              <a:t>）和處理事件的「傾聽者」（</a:t>
            </a:r>
            <a:r>
              <a:rPr lang="en-US" altLang="zh-TW" dirty="0"/>
              <a:t>Listener</a:t>
            </a:r>
            <a:r>
              <a:rPr lang="zh-TW" altLang="en-US" dirty="0"/>
              <a:t>）物件，如下圖所示：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委託事件處理模型</a:t>
            </a:r>
          </a:p>
        </p:txBody>
      </p:sp>
      <p:pic>
        <p:nvPicPr>
          <p:cNvPr id="9" name="Picture 4" descr="Ch13-1-2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524375"/>
            <a:ext cx="7273925" cy="8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236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7584" y="334397"/>
            <a:ext cx="80648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smtClean="0">
                <a:ea typeface="微軟正黑體" pitchFamily="34" charset="-120"/>
              </a:rPr>
              <a:t>Menu</a:t>
            </a:r>
            <a:r>
              <a:rPr lang="zh-TW" altLang="en-US" sz="3600" dirty="0" smtClean="0">
                <a:ea typeface="微軟正黑體" pitchFamily="34" charset="-120"/>
              </a:rPr>
              <a:t>屬</a:t>
            </a:r>
            <a:r>
              <a:rPr lang="en-US" altLang="zh-TW" sz="3600" dirty="0" err="1" smtClean="0">
                <a:ea typeface="微軟正黑體" pitchFamily="34" charset="-120"/>
              </a:rPr>
              <a:t>MenuComponent</a:t>
            </a:r>
            <a:r>
              <a:rPr lang="zh-TW" altLang="en-US" sz="3600" dirty="0" smtClean="0">
                <a:ea typeface="微軟正黑體" pitchFamily="34" charset="-120"/>
              </a:rPr>
              <a:t>的延伸類別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15374" name="Object 2"/>
          <p:cNvGraphicFramePr>
            <a:graphicFrameLocks noChangeAspect="1"/>
          </p:cNvGraphicFramePr>
          <p:nvPr>
            <p:extLst/>
          </p:nvPr>
        </p:nvGraphicFramePr>
        <p:xfrm>
          <a:off x="125412" y="3645024"/>
          <a:ext cx="88931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4" imgW="5321808" imgH="515112" progId="">
                  <p:embed/>
                </p:oleObj>
              </mc:Choice>
              <mc:Fallback>
                <p:oleObj name="VISIO" r:id="rId4" imgW="5321808" imgH="515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" y="3645024"/>
                        <a:ext cx="889317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280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7584" y="334397"/>
            <a:ext cx="80648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smtClean="0">
                <a:ea typeface="微軟正黑體" pitchFamily="34" charset="-120"/>
              </a:rPr>
              <a:t>Menu</a:t>
            </a:r>
            <a:r>
              <a:rPr lang="zh-TW" altLang="en-US" sz="3600" dirty="0" smtClean="0">
                <a:ea typeface="微軟正黑體" pitchFamily="34" charset="-120"/>
              </a:rPr>
              <a:t>屬</a:t>
            </a:r>
            <a:r>
              <a:rPr lang="en-US" altLang="zh-TW" sz="3600" dirty="0" err="1" smtClean="0">
                <a:ea typeface="微軟正黑體" pitchFamily="34" charset="-120"/>
              </a:rPr>
              <a:t>MenuComponent</a:t>
            </a:r>
            <a:r>
              <a:rPr lang="zh-TW" altLang="en-US" sz="3600" dirty="0" smtClean="0">
                <a:ea typeface="微軟正黑體" pitchFamily="34" charset="-120"/>
              </a:rPr>
              <a:t>的延伸類別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ea typeface="微軟正黑體" pitchFamily="34" charset="-120"/>
              </a:rPr>
              <a:t>以「記事本」為例說明選單及其相關元件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988840"/>
            <a:ext cx="52006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圓角矩形圖說文字 11"/>
          <p:cNvSpPr/>
          <p:nvPr/>
        </p:nvSpPr>
        <p:spPr>
          <a:xfrm>
            <a:off x="323528" y="2132856"/>
            <a:ext cx="1669976" cy="612648"/>
          </a:xfrm>
          <a:prstGeom prst="wedgeRoundRectCallout">
            <a:avLst>
              <a:gd name="adj1" fmla="val 57440"/>
              <a:gd name="adj2" fmla="val -121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MenuBar</a:t>
            </a:r>
            <a:endParaRPr lang="zh-TW" altLang="en-US" sz="2800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251520" y="3645024"/>
            <a:ext cx="1669976" cy="612648"/>
          </a:xfrm>
          <a:prstGeom prst="wedgeRoundRectCallout">
            <a:avLst>
              <a:gd name="adj1" fmla="val 101929"/>
              <a:gd name="adj2" fmla="val -23834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Menu</a:t>
            </a:r>
            <a:endParaRPr lang="zh-TW" altLang="en-US" sz="2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5292080" y="3645024"/>
            <a:ext cx="2016224" cy="612648"/>
          </a:xfrm>
          <a:prstGeom prst="wedgeRoundRectCallout">
            <a:avLst>
              <a:gd name="adj1" fmla="val -81159"/>
              <a:gd name="adj2" fmla="val 275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MenuItem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14289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7584" y="334397"/>
            <a:ext cx="80648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smtClean="0">
                <a:ea typeface="微軟正黑體" pitchFamily="34" charset="-120"/>
              </a:rPr>
              <a:t>Menu</a:t>
            </a:r>
            <a:r>
              <a:rPr lang="zh-TW" altLang="en-US" sz="3600" dirty="0" smtClean="0">
                <a:ea typeface="微軟正黑體" pitchFamily="34" charset="-120"/>
              </a:rPr>
              <a:t>屬</a:t>
            </a:r>
            <a:r>
              <a:rPr lang="en-US" altLang="zh-TW" sz="3600" dirty="0" err="1" smtClean="0">
                <a:ea typeface="微軟正黑體" pitchFamily="34" charset="-120"/>
              </a:rPr>
              <a:t>MenuComponent</a:t>
            </a:r>
            <a:r>
              <a:rPr lang="zh-TW" altLang="en-US" sz="3600" dirty="0" smtClean="0">
                <a:ea typeface="微軟正黑體" pitchFamily="34" charset="-120"/>
              </a:rPr>
              <a:t>的延伸類別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ea typeface="微軟正黑體" pitchFamily="34" charset="-120"/>
              </a:rPr>
              <a:t>Menu</a:t>
            </a:r>
            <a:r>
              <a:rPr lang="zh-TW" altLang="en-US" sz="2400" dirty="0" smtClean="0">
                <a:ea typeface="微軟正黑體" pitchFamily="34" charset="-120"/>
              </a:rPr>
              <a:t>位於視窗標題列的下方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ea typeface="微軟正黑體" pitchFamily="34" charset="-120"/>
              </a:rPr>
              <a:t>使用選單時，框架（</a:t>
            </a:r>
            <a:r>
              <a:rPr lang="en-US" altLang="zh-TW" sz="2400" dirty="0" smtClean="0">
                <a:ea typeface="微軟正黑體" pitchFamily="34" charset="-120"/>
              </a:rPr>
              <a:t>Frame</a:t>
            </a:r>
            <a:r>
              <a:rPr lang="zh-TW" altLang="en-US" sz="2400" dirty="0" smtClean="0">
                <a:ea typeface="微軟正黑體" pitchFamily="34" charset="-120"/>
              </a:rPr>
              <a:t>）會有一個選單列（</a:t>
            </a:r>
            <a:r>
              <a:rPr lang="en-US" altLang="zh-TW" sz="2400" dirty="0" err="1" smtClean="0">
                <a:ea typeface="微軟正黑體" pitchFamily="34" charset="-120"/>
              </a:rPr>
              <a:t>MenuBar</a:t>
            </a:r>
            <a:r>
              <a:rPr lang="zh-TW" altLang="en-US" sz="2400" dirty="0" smtClean="0">
                <a:ea typeface="微軟正黑體" pitchFamily="34" charset="-120"/>
              </a:rPr>
              <a:t>），選單列內有數個選單（</a:t>
            </a:r>
            <a:r>
              <a:rPr lang="en-US" altLang="zh-TW" sz="2400" dirty="0" smtClean="0">
                <a:ea typeface="微軟正黑體" pitchFamily="34" charset="-120"/>
              </a:rPr>
              <a:t>Menu</a:t>
            </a:r>
            <a:r>
              <a:rPr lang="zh-TW" altLang="en-US" sz="2400" dirty="0" smtClean="0">
                <a:ea typeface="微軟正黑體" pitchFamily="34" charset="-120"/>
              </a:rPr>
              <a:t>）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ea typeface="微軟正黑體" pitchFamily="34" charset="-120"/>
              </a:rPr>
              <a:t>每個</a:t>
            </a:r>
            <a:r>
              <a:rPr lang="en-US" altLang="zh-TW" sz="2400" dirty="0" smtClean="0">
                <a:ea typeface="微軟正黑體" pitchFamily="34" charset="-120"/>
              </a:rPr>
              <a:t>Menu</a:t>
            </a:r>
            <a:r>
              <a:rPr lang="zh-TW" altLang="en-US" sz="2400" dirty="0" smtClean="0">
                <a:ea typeface="微軟正黑體" pitchFamily="34" charset="-120"/>
              </a:rPr>
              <a:t>內會有多個選項（</a:t>
            </a:r>
            <a:r>
              <a:rPr lang="en-US" altLang="zh-TW" sz="2400" dirty="0" err="1" smtClean="0">
                <a:ea typeface="微軟正黑體" pitchFamily="34" charset="-120"/>
              </a:rPr>
              <a:t>MenuItem</a:t>
            </a:r>
            <a:r>
              <a:rPr lang="zh-TW" altLang="en-US" sz="2400" dirty="0" smtClean="0">
                <a:ea typeface="微軟正黑體" pitchFamily="34" charset="-120"/>
              </a:rPr>
              <a:t>）或核選式選項（</a:t>
            </a:r>
            <a:r>
              <a:rPr lang="en-US" altLang="zh-TW" sz="2400" dirty="0" err="1" smtClean="0">
                <a:ea typeface="微軟正黑體" pitchFamily="34" charset="-120"/>
              </a:rPr>
              <a:t>CheckboxMenuItem</a:t>
            </a:r>
            <a:r>
              <a:rPr lang="zh-TW" altLang="en-US" sz="2400" dirty="0" smtClean="0">
                <a:ea typeface="微軟正黑體" pitchFamily="34" charset="-120"/>
              </a:rPr>
              <a:t>），選單是選項的容器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ea typeface="微軟正黑體" pitchFamily="34" charset="-120"/>
              </a:rPr>
              <a:t>選單也可以是另一個選單的容器</a:t>
            </a:r>
          </a:p>
        </p:txBody>
      </p:sp>
    </p:spTree>
    <p:extLst>
      <p:ext uri="{BB962C8B-B14F-4D97-AF65-F5344CB8AC3E}">
        <p14:creationId xmlns:p14="http://schemas.microsoft.com/office/powerpoint/2010/main" val="31972205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140439"/>
            <a:ext cx="80648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err="1" smtClean="0">
                <a:ea typeface="微軟正黑體" pitchFamily="34" charset="-120"/>
              </a:rPr>
              <a:t>JMenuBar</a:t>
            </a:r>
            <a:r>
              <a:rPr lang="zh-TW" altLang="en-US" sz="3600" dirty="0" smtClean="0"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ea typeface="微軟正黑體" pitchFamily="34" charset="-120"/>
              </a:rPr>
              <a:t>JMenu</a:t>
            </a:r>
            <a:r>
              <a:rPr lang="zh-TW" altLang="en-US" sz="3600" dirty="0" smtClean="0">
                <a:ea typeface="微軟正黑體" pitchFamily="34" charset="-120"/>
              </a:rPr>
              <a:t>與</a:t>
            </a:r>
            <a:r>
              <a:rPr lang="en-US" altLang="zh-TW" sz="3600" dirty="0" err="1" smtClean="0">
                <a:ea typeface="微軟正黑體" pitchFamily="34" charset="-120"/>
              </a:rPr>
              <a:t>JMenuItem</a:t>
            </a:r>
            <a:r>
              <a:rPr lang="zh-TW" altLang="en-US" sz="3600" dirty="0" smtClean="0">
                <a:ea typeface="微軟正黑體" pitchFamily="34" charset="-120"/>
              </a:rPr>
              <a:t>下拉式選單元件</a:t>
            </a:r>
            <a:r>
              <a:rPr lang="en-US" altLang="zh-TW" sz="3600" dirty="0" smtClean="0">
                <a:ea typeface="微軟正黑體" pitchFamily="34" charset="-120"/>
              </a:rPr>
              <a:t>-</a:t>
            </a:r>
            <a:r>
              <a:rPr lang="zh-TW" altLang="en-US" sz="3600" dirty="0" smtClean="0">
                <a:ea typeface="微軟正黑體" pitchFamily="34" charset="-120"/>
              </a:rPr>
              <a:t>範例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47895"/>
            <a:ext cx="46386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19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140439"/>
            <a:ext cx="80648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err="1" smtClean="0">
                <a:ea typeface="微軟正黑體" pitchFamily="34" charset="-120"/>
              </a:rPr>
              <a:t>JMenuBar</a:t>
            </a:r>
            <a:r>
              <a:rPr lang="zh-TW" altLang="en-US" sz="3600" dirty="0" smtClean="0"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ea typeface="微軟正黑體" pitchFamily="34" charset="-120"/>
              </a:rPr>
              <a:t>JMenu</a:t>
            </a:r>
            <a:r>
              <a:rPr lang="zh-TW" altLang="en-US" sz="3600" dirty="0" smtClean="0">
                <a:ea typeface="微軟正黑體" pitchFamily="34" charset="-120"/>
              </a:rPr>
              <a:t>與</a:t>
            </a:r>
            <a:r>
              <a:rPr lang="en-US" altLang="zh-TW" sz="3600" dirty="0" err="1" smtClean="0">
                <a:ea typeface="微軟正黑體" pitchFamily="34" charset="-120"/>
              </a:rPr>
              <a:t>JMenuItem</a:t>
            </a:r>
            <a:r>
              <a:rPr lang="zh-TW" altLang="en-US" sz="3600" dirty="0" smtClean="0">
                <a:ea typeface="微軟正黑體" pitchFamily="34" charset="-120"/>
              </a:rPr>
              <a:t>下拉式選單元件</a:t>
            </a:r>
            <a:r>
              <a:rPr lang="en-US" altLang="zh-TW" sz="3600" dirty="0" smtClean="0">
                <a:ea typeface="微軟正黑體" pitchFamily="34" charset="-120"/>
              </a:rPr>
              <a:t>-</a:t>
            </a:r>
            <a:r>
              <a:rPr lang="zh-TW" altLang="en-US" sz="3600" dirty="0" smtClean="0">
                <a:ea typeface="微軟正黑體" pitchFamily="34" charset="-120"/>
              </a:rPr>
              <a:t>範例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1662571"/>
            <a:ext cx="46196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39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140439"/>
            <a:ext cx="80648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err="1" smtClean="0">
                <a:ea typeface="微軟正黑體" pitchFamily="34" charset="-120"/>
              </a:rPr>
              <a:t>JMenuBar</a:t>
            </a:r>
            <a:r>
              <a:rPr lang="zh-TW" altLang="en-US" sz="3600" dirty="0" smtClean="0"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ea typeface="微軟正黑體" pitchFamily="34" charset="-120"/>
              </a:rPr>
              <a:t>JMenu</a:t>
            </a:r>
            <a:r>
              <a:rPr lang="zh-TW" altLang="en-US" sz="3600" dirty="0" smtClean="0">
                <a:ea typeface="微軟正黑體" pitchFamily="34" charset="-120"/>
              </a:rPr>
              <a:t>與</a:t>
            </a:r>
            <a:r>
              <a:rPr lang="en-US" altLang="zh-TW" sz="3600" dirty="0" err="1" smtClean="0">
                <a:ea typeface="微軟正黑體" pitchFamily="34" charset="-120"/>
              </a:rPr>
              <a:t>JMenuItem</a:t>
            </a:r>
            <a:r>
              <a:rPr lang="zh-TW" altLang="en-US" sz="3600" dirty="0" smtClean="0">
                <a:ea typeface="微軟正黑體" pitchFamily="34" charset="-120"/>
              </a:rPr>
              <a:t>下拉式選單元件</a:t>
            </a:r>
            <a:r>
              <a:rPr lang="en-US" altLang="zh-TW" sz="3600" dirty="0" smtClean="0">
                <a:ea typeface="微軟正黑體" pitchFamily="34" charset="-120"/>
              </a:rPr>
              <a:t>-</a:t>
            </a:r>
            <a:r>
              <a:rPr lang="zh-TW" altLang="en-US" sz="3600" dirty="0" smtClean="0">
                <a:ea typeface="微軟正黑體" pitchFamily="34" charset="-120"/>
              </a:rPr>
              <a:t>範例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066950"/>
            <a:ext cx="47910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060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140439"/>
            <a:ext cx="80648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err="1" smtClean="0">
                <a:ea typeface="微軟正黑體" pitchFamily="34" charset="-120"/>
              </a:rPr>
              <a:t>JMenuBar</a:t>
            </a:r>
            <a:r>
              <a:rPr lang="zh-TW" altLang="en-US" sz="3600" dirty="0" smtClean="0"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ea typeface="微軟正黑體" pitchFamily="34" charset="-120"/>
              </a:rPr>
              <a:t>JMenu</a:t>
            </a:r>
            <a:r>
              <a:rPr lang="zh-TW" altLang="en-US" sz="3600" dirty="0" smtClean="0">
                <a:ea typeface="微軟正黑體" pitchFamily="34" charset="-120"/>
              </a:rPr>
              <a:t>與</a:t>
            </a:r>
            <a:r>
              <a:rPr lang="en-US" altLang="zh-TW" sz="3600" dirty="0" err="1" smtClean="0">
                <a:ea typeface="微軟正黑體" pitchFamily="34" charset="-120"/>
              </a:rPr>
              <a:t>JMenuItem</a:t>
            </a:r>
            <a:r>
              <a:rPr lang="zh-TW" altLang="en-US" sz="3600" dirty="0" smtClean="0">
                <a:ea typeface="微軟正黑體" pitchFamily="34" charset="-120"/>
              </a:rPr>
              <a:t>下拉式選單元件</a:t>
            </a:r>
            <a:r>
              <a:rPr lang="en-US" altLang="zh-TW" sz="3600" dirty="0" smtClean="0">
                <a:ea typeface="微軟正黑體" pitchFamily="34" charset="-120"/>
              </a:rPr>
              <a:t>-</a:t>
            </a:r>
            <a:r>
              <a:rPr lang="zh-TW" altLang="en-US" sz="3600" dirty="0" smtClean="0">
                <a:ea typeface="微軟正黑體" pitchFamily="34" charset="-120"/>
              </a:rPr>
              <a:t>範例</a:t>
            </a:r>
            <a:endParaRPr lang="zh-TW" altLang="en-US" sz="36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881771"/>
            <a:ext cx="2886075" cy="19335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267744" y="24147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2135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3568" y="188640"/>
            <a:ext cx="806489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5400" dirty="0" smtClean="0">
                <a:ea typeface="微軟正黑體" pitchFamily="34" charset="-120"/>
              </a:rPr>
              <a:t>練習</a:t>
            </a:r>
            <a:endParaRPr lang="zh-TW" altLang="en-US" sz="5400" b="1" dirty="0">
              <a:ea typeface="微軟正黑體" pitchFamily="34" charset="-120"/>
            </a:endParaRPr>
          </a:p>
        </p:txBody>
      </p:sp>
      <p:pic>
        <p:nvPicPr>
          <p:cNvPr id="9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36866" name="日期版面配置區 3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4AEFE986-F03B-4561-8540-970F3D0DD415}" type="datetime1">
              <a:rPr lang="zh-TW" altLang="en-US">
                <a:latin typeface="Arial" pitchFamily="34" charset="0"/>
              </a:rPr>
              <a:pPr/>
              <a:t>2015/12/16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36867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1F9C2F64-DE26-4568-9051-7C891B21E2F7}" type="slidenum">
              <a:rPr lang="en-US" altLang="zh-TW">
                <a:latin typeface="Arial" pitchFamily="34" charset="0"/>
              </a:rPr>
              <a:pPr/>
              <a:t>37</a:t>
            </a:fld>
            <a:endParaRPr lang="en-US" altLang="zh-TW">
              <a:latin typeface="Arial" pitchFamily="34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微軟正黑體" pitchFamily="34" charset="-120"/>
              </a:rPr>
              <a:t>建立一個類似筆記本畫面的視窗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348880"/>
            <a:ext cx="52006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17600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說明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ea typeface="微軟正黑體" pitchFamily="34" charset="-120"/>
              </a:rPr>
              <a:t>Swing</a:t>
            </a:r>
            <a:r>
              <a:rPr lang="zh-TW" altLang="en-US" sz="2400" dirty="0" smtClean="0">
                <a:ea typeface="微軟正黑體" pitchFamily="34" charset="-120"/>
              </a:rPr>
              <a:t>套件擁有瀏覽檔案系統選取檔案或資料夾的</a:t>
            </a:r>
            <a:r>
              <a:rPr lang="en-US" altLang="zh-TW" sz="2400" dirty="0" err="1" smtClean="0">
                <a:ea typeface="微軟正黑體" pitchFamily="34" charset="-120"/>
              </a:rPr>
              <a:t>JFileChooser</a:t>
            </a:r>
            <a:r>
              <a:rPr lang="zh-TW" altLang="en-US" sz="2400" dirty="0" smtClean="0">
                <a:ea typeface="微軟正黑體" pitchFamily="34" charset="-120"/>
              </a:rPr>
              <a:t>元件，這個元件是繼承自</a:t>
            </a:r>
            <a:r>
              <a:rPr lang="en-US" altLang="zh-TW" sz="2400" dirty="0" err="1" smtClean="0">
                <a:ea typeface="微軟正黑體" pitchFamily="34" charset="-120"/>
              </a:rPr>
              <a:t>JComponent</a:t>
            </a:r>
            <a:r>
              <a:rPr lang="zh-TW" altLang="en-US" sz="2400" dirty="0" smtClean="0">
                <a:ea typeface="微軟正黑體" pitchFamily="34" charset="-120"/>
              </a:rPr>
              <a:t>，其繼承架構如下圖所示：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61048"/>
            <a:ext cx="7562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48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JFileChooser</a:t>
            </a:r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說明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ea typeface="微軟正黑體" pitchFamily="34" charset="-120"/>
              </a:rPr>
              <a:t>JFileChooser</a:t>
            </a:r>
            <a:r>
              <a:rPr lang="zh-TW" altLang="en-US" sz="2400" dirty="0" smtClean="0">
                <a:ea typeface="微軟正黑體" pitchFamily="34" charset="-120"/>
              </a:rPr>
              <a:t>檔案選擇元件可以顯示對話方塊瀏覽檔案系統，以便讓使用者選取檔案或資料夾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31592"/>
            <a:ext cx="5112568" cy="366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26431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低階事件（</a:t>
            </a:r>
            <a:r>
              <a:rPr lang="en-US" altLang="zh-TW" dirty="0"/>
              <a:t>Low-level Events</a:t>
            </a:r>
            <a:r>
              <a:rPr lang="zh-TW" altLang="en-US" dirty="0"/>
              <a:t>）是一些基本輸入和視窗操作等相關的事件，其說明如下表所示：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低階事件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8313" y="2636838"/>
          <a:ext cx="8351837" cy="408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文件" r:id="rId4" imgW="4060508" imgH="1987391" progId="Word.Document.8">
                  <p:embed/>
                </p:oleObj>
              </mc:Choice>
              <mc:Fallback>
                <p:oleObj name="文件" r:id="rId4" imgW="4060508" imgH="19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8351837" cy="408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2760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JFileChooser</a:t>
            </a:r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607804"/>
            <a:ext cx="49339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996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JFileChooser</a:t>
            </a:r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0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09407"/>
            <a:ext cx="4905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9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JFileChooser</a:t>
            </a:r>
            <a:r>
              <a:rPr lang="zh-TW" altLang="en-US" sz="4000" dirty="0" smtClean="0">
                <a:ea typeface="微軟正黑體" pitchFamily="34" charset="-120"/>
              </a:rPr>
              <a:t>檔案選擇元件</a:t>
            </a:r>
            <a:r>
              <a:rPr lang="en-US" altLang="zh-TW" sz="4000" dirty="0" smtClean="0">
                <a:ea typeface="微軟正黑體" pitchFamily="34" charset="-120"/>
              </a:rPr>
              <a:t>-</a:t>
            </a:r>
            <a:r>
              <a:rPr lang="zh-TW" altLang="en-US" sz="4000" dirty="0" smtClean="0">
                <a:ea typeface="微軟正黑體" pitchFamily="34" charset="-120"/>
              </a:rPr>
              <a:t>範例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78" y="2855910"/>
            <a:ext cx="2867025" cy="19431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05782" y="21687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671" y="2089147"/>
            <a:ext cx="4914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892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59128" y="2249197"/>
            <a:ext cx="29546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JAVA </a:t>
            </a:r>
            <a:endParaRPr lang="en-US" altLang="zh-TW" sz="5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檔案處理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Picture 2" descr="C:\Users\shaoye\Desktop\bg\50px-Java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41" y="2281090"/>
            <a:ext cx="936104" cy="1722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的輸入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輸出串流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BufferedWriter</a:t>
            </a:r>
            <a:r>
              <a:rPr lang="en-US" altLang="zh-TW" dirty="0" smtClean="0"/>
              <a:t> output = new </a:t>
            </a:r>
            <a:r>
              <a:rPr lang="en-US" altLang="zh-TW" dirty="0" err="1"/>
              <a:t>BufferedWriter</a:t>
            </a:r>
            <a:r>
              <a:rPr lang="en-US" altLang="zh-TW" dirty="0"/>
              <a:t> </a:t>
            </a:r>
            <a:r>
              <a:rPr lang="en-US" altLang="zh-TW" dirty="0" smtClean="0"/>
              <a:t>(new </a:t>
            </a:r>
            <a:r>
              <a:rPr lang="en-US" altLang="zh-TW" dirty="0" err="1" smtClean="0"/>
              <a:t>OutputStreamWriter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System.out</a:t>
            </a:r>
            <a:r>
              <a:rPr lang="en-US" altLang="zh-TW" dirty="0" smtClean="0"/>
              <a:t>));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BufferedReader</a:t>
            </a:r>
            <a:r>
              <a:rPr lang="en-US" altLang="zh-TW" dirty="0" smtClean="0"/>
              <a:t> input </a:t>
            </a:r>
            <a:r>
              <a:rPr lang="en-US" altLang="zh-TW" dirty="0"/>
              <a:t>= new </a:t>
            </a:r>
            <a:r>
              <a:rPr lang="en-US" altLang="zh-TW" dirty="0" err="1"/>
              <a:t>BufferedReader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new </a:t>
            </a:r>
            <a:r>
              <a:rPr lang="en-US" altLang="zh-TW" dirty="0" err="1" smtClean="0"/>
              <a:t>InputStreamReader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System.in));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331640" y="2636912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08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Void write(String)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寫入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個字串</a:t>
                      </a:r>
                      <a:endParaRPr lang="zh-TW" altLang="en-US" dirty="0"/>
                    </a:p>
                  </a:txBody>
                  <a:tcPr/>
                </a:tc>
              </a:tr>
              <a:tr h="280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Void flush()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清除串流內容</a:t>
                      </a:r>
                      <a:endParaRPr lang="zh-TW" altLang="en-US" dirty="0"/>
                    </a:p>
                  </a:txBody>
                  <a:tcPr/>
                </a:tc>
              </a:tr>
              <a:tr h="1785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Void close()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關閉串流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356320" y="566124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 </a:t>
                      </a:r>
                      <a:r>
                        <a:rPr lang="en-US" altLang="zh-TW" dirty="0" err="1" smtClean="0"/>
                        <a:t>readLine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讀取一行文字內容的字串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Void close()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關閉串流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0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的輸入</a:t>
            </a:r>
            <a:r>
              <a:rPr lang="en-US" altLang="zh-TW" dirty="0"/>
              <a:t>/</a:t>
            </a:r>
            <a:r>
              <a:rPr lang="zh-TW" altLang="en-US" dirty="0"/>
              <a:t>輸出串流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9450"/>
            <a:ext cx="170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38325"/>
            <a:ext cx="47244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檔案的讀取與寫入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2200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05" y="2272321"/>
            <a:ext cx="3168352" cy="130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87" y="1600200"/>
            <a:ext cx="47910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95536" y="1384300"/>
            <a:ext cx="7781925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1688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66345"/>
            <a:ext cx="1981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利用輸入輸出串流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讓使用者填寫階層數</a:t>
            </a:r>
            <a:endParaRPr lang="en-US" altLang="zh-TW" dirty="0" smtClean="0"/>
          </a:p>
          <a:p>
            <a:r>
              <a:rPr lang="zh-TW" altLang="en-US" dirty="0"/>
              <a:t>算出答案</a:t>
            </a:r>
            <a:endParaRPr lang="en-US" altLang="zh-TW" dirty="0" smtClean="0"/>
          </a:p>
          <a:p>
            <a:r>
              <a:rPr lang="zh-TW" altLang="en-US" dirty="0"/>
              <a:t>寫入檔案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31718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2278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79512" y="387145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>
                <a:ea typeface="微軟正黑體" pitchFamily="34" charset="-120"/>
              </a:rPr>
              <a:t>Practice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2" y="3956339"/>
            <a:ext cx="2915486" cy="24353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943763"/>
            <a:ext cx="2921767" cy="24479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913" y="3921528"/>
            <a:ext cx="2967796" cy="24702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7200" y="1680498"/>
            <a:ext cx="4036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製作一加總計算器</a:t>
            </a:r>
            <a:endParaRPr lang="en-US" altLang="zh-TW" b="1" dirty="0" smtClean="0"/>
          </a:p>
          <a:p>
            <a:r>
              <a:rPr lang="zh-TW" altLang="en-US" b="1" dirty="0" smtClean="0"/>
              <a:t>擁有以下功能</a:t>
            </a:r>
            <a:r>
              <a:rPr lang="en-US" altLang="zh-TW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/>
              <a:t>計算 </a:t>
            </a:r>
            <a:r>
              <a:rPr lang="en-US" altLang="zh-TW" b="1" dirty="0" smtClean="0"/>
              <a:t>– </a:t>
            </a:r>
            <a:r>
              <a:rPr lang="zh-TW" altLang="en-US" b="1" dirty="0" smtClean="0"/>
              <a:t>取得框內的數字 並計算加總</a:t>
            </a:r>
            <a:endParaRPr lang="en-US" altLang="zh-TW" b="1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/>
              <a:t>清除 </a:t>
            </a:r>
            <a:r>
              <a:rPr lang="en-US" altLang="zh-TW" b="1" dirty="0" smtClean="0"/>
              <a:t>– </a:t>
            </a:r>
            <a:r>
              <a:rPr lang="zh-TW" altLang="en-US" b="1" dirty="0" smtClean="0"/>
              <a:t>將框內的文字清除</a:t>
            </a:r>
            <a:endParaRPr lang="en-US" altLang="zh-TW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/>
              <a:t>儲存檔案 </a:t>
            </a:r>
            <a:r>
              <a:rPr lang="en-US" altLang="zh-TW" b="1" dirty="0" smtClean="0"/>
              <a:t>– </a:t>
            </a:r>
            <a:r>
              <a:rPr lang="zh-TW" altLang="en-US" b="1" dirty="0" smtClean="0"/>
              <a:t>將結果寫到檔案內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86058" y="2541686"/>
            <a:ext cx="253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提示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</a:rPr>
              <a:t> 用</a:t>
            </a:r>
            <a:r>
              <a:rPr lang="en-US" altLang="zh-TW" b="1" dirty="0" smtClean="0">
                <a:solidFill>
                  <a:srgbClr val="FF0000"/>
                </a:solidFill>
              </a:rPr>
              <a:t>Example5</a:t>
            </a:r>
            <a:r>
              <a:rPr lang="zh-TW" altLang="en-US" b="1" dirty="0" smtClean="0">
                <a:solidFill>
                  <a:srgbClr val="FF0000"/>
                </a:solidFill>
              </a:rPr>
              <a:t>來改</a:t>
            </a:r>
            <a:r>
              <a:rPr lang="en-US" altLang="zh-TW" b="1" dirty="0" smtClean="0">
                <a:solidFill>
                  <a:srgbClr val="FF0000"/>
                </a:solidFill>
              </a:rPr>
              <a:t>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561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 smtClean="0">
                <a:ea typeface="微軟正黑體" pitchFamily="34" charset="-120"/>
              </a:rPr>
              <a:t>Homework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496842"/>
            <a:ext cx="4791075" cy="47910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025" y="3421575"/>
            <a:ext cx="3700463" cy="7739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48064" y="3052242"/>
            <a:ext cx="3995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提示</a:t>
            </a:r>
            <a:r>
              <a:rPr lang="en-US" altLang="zh-TW" b="1" dirty="0" smtClean="0"/>
              <a:t>:</a:t>
            </a:r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TextArea</a:t>
            </a:r>
            <a:r>
              <a:rPr lang="zh-TW" altLang="en-US" b="1" dirty="0" smtClean="0"/>
              <a:t> 宣告方式</a:t>
            </a:r>
            <a:endParaRPr lang="en-US" altLang="zh-TW" b="1" dirty="0" smtClean="0"/>
          </a:p>
          <a:p>
            <a:r>
              <a:rPr lang="en-US" altLang="zh-TW" b="1" dirty="0" err="1" smtClean="0"/>
              <a:t>ScrollPane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ScrollBar</a:t>
            </a:r>
            <a:r>
              <a:rPr lang="zh-TW" altLang="en-US" b="1" dirty="0" smtClean="0"/>
              <a:t>使用方式</a:t>
            </a:r>
            <a:endParaRPr lang="en-US" altLang="zh-TW" b="1" dirty="0" smtClean="0"/>
          </a:p>
          <a:p>
            <a:r>
              <a:rPr lang="zh-TW" altLang="en-US" b="1" dirty="0" smtClean="0"/>
              <a:t>版面配置方式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364527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語意事件（</a:t>
            </a:r>
            <a:r>
              <a:rPr lang="en-US" altLang="zh-TW" dirty="0"/>
              <a:t>Semantic Events</a:t>
            </a:r>
            <a:r>
              <a:rPr lang="zh-TW" altLang="en-US" dirty="0"/>
              <a:t>）是指使用者與</a:t>
            </a:r>
            <a:r>
              <a:rPr lang="en-US" altLang="zh-TW" dirty="0"/>
              <a:t>GUI</a:t>
            </a:r>
            <a:r>
              <a:rPr lang="zh-TW" altLang="en-US" dirty="0"/>
              <a:t>元件互動操作所產生的相關事件，如下表所示：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語意事件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7786"/>
              </p:ext>
            </p:extLst>
          </p:nvPr>
        </p:nvGraphicFramePr>
        <p:xfrm>
          <a:off x="359569" y="3008510"/>
          <a:ext cx="8424862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文件" r:id="rId4" imgW="3880961" imgH="1624727" progId="Word.Document.8">
                  <p:embed/>
                </p:oleObj>
              </mc:Choice>
              <mc:Fallback>
                <p:oleObj name="文件" r:id="rId4" imgW="3880961" imgH="1624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9" y="3008510"/>
                        <a:ext cx="8424862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280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99592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 smtClean="0">
                <a:ea typeface="微軟正黑體" pitchFamily="34" charset="-120"/>
              </a:rPr>
              <a:t>Homework</a:t>
            </a:r>
            <a:endParaRPr lang="zh-TW" altLang="en-US" sz="40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2015/12/16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5" y="1434920"/>
            <a:ext cx="4791075" cy="47910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07891" y="1484784"/>
            <a:ext cx="41921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b="1" dirty="0" smtClean="0"/>
              <a:t>完成以下三個按鈕的功能</a:t>
            </a:r>
            <a:r>
              <a:rPr lang="en-US" altLang="zh-TW" b="1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開新檔案</a:t>
            </a:r>
            <a:endParaRPr lang="en-US" altLang="zh-TW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zh-TW" altLang="en-US" b="1" dirty="0" smtClean="0"/>
              <a:t>清空 </a:t>
            </a:r>
            <a:r>
              <a:rPr lang="en-US" altLang="zh-TW" b="1" dirty="0" smtClean="0"/>
              <a:t>text field</a:t>
            </a:r>
            <a:endParaRPr lang="en-US" altLang="zh-TW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開啟</a:t>
            </a:r>
            <a:r>
              <a:rPr lang="zh-TW" altLang="en-US" b="1" dirty="0"/>
              <a:t>舊</a:t>
            </a:r>
            <a:r>
              <a:rPr lang="zh-TW" altLang="en-US" b="1" dirty="0" smtClean="0"/>
              <a:t>檔</a:t>
            </a:r>
            <a:endParaRPr lang="en-US" altLang="zh-TW" b="1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zh-TW" altLang="en-US" b="1" dirty="0" smtClean="0"/>
              <a:t>使用</a:t>
            </a:r>
            <a:r>
              <a:rPr lang="en-US" altLang="zh-TW" b="1" dirty="0" err="1" smtClean="0"/>
              <a:t>JFileChooser</a:t>
            </a:r>
            <a:r>
              <a:rPr lang="zh-TW" altLang="en-US" b="1" dirty="0" smtClean="0"/>
              <a:t>取得路徑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檔名</a:t>
            </a:r>
            <a:endParaRPr lang="en-US" altLang="zh-TW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zh-TW" altLang="en-US" b="1" dirty="0" smtClean="0"/>
              <a:t>開檔</a:t>
            </a:r>
            <a:endParaRPr lang="en-US" altLang="zh-TW" b="1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zh-TW" altLang="en-US" b="1" dirty="0" smtClean="0"/>
              <a:t>寫檔</a:t>
            </a:r>
            <a:endParaRPr lang="en-US" altLang="zh-TW" b="1" dirty="0" smtClean="0"/>
          </a:p>
          <a:p>
            <a:pPr algn="just"/>
            <a:endParaRPr lang="en-US" altLang="zh-TW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儲存檔案</a:t>
            </a:r>
            <a:endParaRPr lang="en-US" altLang="zh-TW" b="1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zh-TW" altLang="en-US" b="1" dirty="0"/>
              <a:t>使用</a:t>
            </a:r>
            <a:r>
              <a:rPr lang="en-US" altLang="zh-TW" b="1" dirty="0" err="1"/>
              <a:t>JFileChooser</a:t>
            </a:r>
            <a:r>
              <a:rPr lang="zh-TW" altLang="en-US" b="1" dirty="0"/>
              <a:t>取得路徑</a:t>
            </a:r>
            <a:r>
              <a:rPr lang="en-US" altLang="zh-TW" b="1" dirty="0"/>
              <a:t>&amp;</a:t>
            </a:r>
            <a:r>
              <a:rPr lang="zh-TW" altLang="en-US" b="1" dirty="0"/>
              <a:t>檔名</a:t>
            </a:r>
            <a:endParaRPr lang="en-US" altLang="zh-TW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zh-TW" altLang="en-US" b="1" dirty="0"/>
              <a:t>開檔</a:t>
            </a:r>
            <a:endParaRPr lang="en-US" altLang="zh-TW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zh-TW" altLang="en-US" b="1" dirty="0" smtClean="0"/>
              <a:t>讀檔</a:t>
            </a:r>
            <a:endParaRPr lang="en-US" altLang="zh-TW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zh-TW" altLang="en-US" b="1" dirty="0" smtClean="0"/>
              <a:t>寫到</a:t>
            </a:r>
            <a:r>
              <a:rPr lang="en-US" altLang="zh-TW" b="1" dirty="0"/>
              <a:t>text </a:t>
            </a:r>
            <a:r>
              <a:rPr lang="en-US" altLang="zh-TW" b="1" dirty="0" smtClean="0"/>
              <a:t>field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76056" y="5589240"/>
            <a:ext cx="4030719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提示</a:t>
            </a:r>
            <a:r>
              <a:rPr lang="en-US" altLang="zh-TW" b="1" dirty="0" smtClean="0"/>
              <a:t>:</a:t>
            </a:r>
          </a:p>
          <a:p>
            <a:r>
              <a:rPr lang="en-US" altLang="zh-TW" b="1" dirty="0"/>
              <a:t>String </a:t>
            </a:r>
            <a:r>
              <a:rPr lang="en-US" altLang="zh-TW" b="1" dirty="0" err="1" smtClean="0"/>
              <a:t>file_path</a:t>
            </a:r>
            <a:r>
              <a:rPr lang="en-US" altLang="zh-TW" b="1" dirty="0" smtClean="0"/>
              <a:t> </a:t>
            </a:r>
            <a:r>
              <a:rPr lang="en-US" altLang="zh-TW" b="1" dirty="0"/>
              <a:t>= </a:t>
            </a:r>
            <a:r>
              <a:rPr lang="en-US" altLang="zh-TW" b="1" dirty="0" err="1"/>
              <a:t>file.getAbsolutePath</a:t>
            </a:r>
            <a:r>
              <a:rPr lang="en-US" altLang="zh-TW" b="1" dirty="0"/>
              <a:t>();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868139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「事件來源」（</a:t>
            </a:r>
            <a:r>
              <a:rPr lang="en-US" altLang="zh-TW" dirty="0"/>
              <a:t>Event Source</a:t>
            </a:r>
            <a:r>
              <a:rPr lang="zh-TW" altLang="en-US" dirty="0"/>
              <a:t>）是指哪一個物件產生此事件，首先是低階事件的來源類別，其說明如下表所示：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事件來源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低階事件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17488" y="3135313"/>
          <a:ext cx="8675687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文件" r:id="rId4" imgW="4001214" imgH="1363504" progId="Word.Document.8">
                  <p:embed/>
                </p:oleObj>
              </mc:Choice>
              <mc:Fallback>
                <p:oleObj name="文件" r:id="rId4" imgW="4001214" imgH="1363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135313"/>
                        <a:ext cx="8675687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9159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語意事件的來源類別，其說明如下表所示：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事件來源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語意事件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07168"/>
              </p:ext>
            </p:extLst>
          </p:nvPr>
        </p:nvGraphicFramePr>
        <p:xfrm>
          <a:off x="827584" y="2132856"/>
          <a:ext cx="7272338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文件" r:id="rId4" imgW="3940731" imgH="2695813" progId="Word.Document.8">
                  <p:embed/>
                </p:oleObj>
              </mc:Choice>
              <mc:Fallback>
                <p:oleObj name="文件" r:id="rId4" imgW="3940731" imgH="26958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32856"/>
                        <a:ext cx="7272338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731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一旦類別新增為傾聽者，該類別需要實作傾聽者介面的所有方法，如下表所示：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事件傾聽者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實作的介面方法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95288" y="2636838"/>
          <a:ext cx="8424862" cy="426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文件" r:id="rId4" imgW="4060508" imgH="2058114" progId="Word.Document.8">
                  <p:embed/>
                </p:oleObj>
              </mc:Choice>
              <mc:Fallback>
                <p:oleObj name="文件" r:id="rId4" imgW="4060508" imgH="20581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36838"/>
                        <a:ext cx="8424862" cy="426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5498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事件傾聽者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實作的介面方法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755650" y="1628775"/>
          <a:ext cx="7704138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文件" r:id="rId4" imgW="4060508" imgH="2831068" progId="Word.Document.8">
                  <p:embed/>
                </p:oleObj>
              </mc:Choice>
              <mc:Fallback>
                <p:oleObj name="文件" r:id="rId4" imgW="4060508" imgH="28310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7704138" cy="537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0740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1273</Words>
  <Application>Microsoft Office PowerPoint</Application>
  <PresentationFormat>如螢幕大小 (4:3)</PresentationFormat>
  <Paragraphs>231</Paragraphs>
  <Slides>51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文件</vt:lpstr>
      <vt:lpstr>VISIO</vt:lpstr>
      <vt:lpstr>PowerPoint 簡報</vt:lpstr>
      <vt:lpstr>事件處理的基礎</vt:lpstr>
      <vt:lpstr>委託事件處理模型</vt:lpstr>
      <vt:lpstr>低階事件</vt:lpstr>
      <vt:lpstr>語意事件</vt:lpstr>
      <vt:lpstr>事件來源-低階事件</vt:lpstr>
      <vt:lpstr>事件來源-語意事件</vt:lpstr>
      <vt:lpstr>事件傾聽者-實作的介面方法1</vt:lpstr>
      <vt:lpstr>事件傾聽者-實作的介面方法2</vt:lpstr>
      <vt:lpstr>基本滑鼠事件的處理</vt:lpstr>
      <vt:lpstr>基本滑鼠事件的處理-範例</vt:lpstr>
      <vt:lpstr>基本滑鼠事件的處理-範例</vt:lpstr>
      <vt:lpstr>滑鼠拖拉事件處理</vt:lpstr>
      <vt:lpstr>滑鼠拖拉事件處理-範例</vt:lpstr>
      <vt:lpstr>滑鼠拖拉事件處理-範例</vt:lpstr>
      <vt:lpstr>鍵盤事件處理</vt:lpstr>
      <vt:lpstr>鍵盤事件處理-取得鍵盤按鍵</vt:lpstr>
      <vt:lpstr>鍵盤事件處理-範例1</vt:lpstr>
      <vt:lpstr>鍵盤事件處理-範例1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Java的輸入/輸出串流</vt:lpstr>
      <vt:lpstr>Java的輸入/輸出串流</vt:lpstr>
      <vt:lpstr>檔案的讀取與寫入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York</cp:lastModifiedBy>
  <cp:revision>230</cp:revision>
  <dcterms:created xsi:type="dcterms:W3CDTF">2012-01-07T05:26:11Z</dcterms:created>
  <dcterms:modified xsi:type="dcterms:W3CDTF">2015-12-16T14:11:47Z</dcterms:modified>
</cp:coreProperties>
</file>