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按一下滑鼠編輯備註格式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B6F12A-5456-4E9F-B5BB-8846135018D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36A9E0-9F43-44DB-A758-283CB16726E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5640" y="2133000"/>
            <a:ext cx="5832360" cy="230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按一下以編輯母片標題樣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32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請按滑鼠，編輯大綱文字格式。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第二個大綱層次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第三個大綱層次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第四個大綱層次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第五個大綱層次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第六個大綱層次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第七個大綱層次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請按滑鼠，編輯大綱文字格式。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第二個大綱層次</a:t>
            </a:r>
            <a:endParaRPr b="0" lang="zh-TW" sz="28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第六個大綱層次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第七個大綱層次按一下以編輯母片文字樣式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143000" indent="-228240">
              <a:lnSpc>
                <a:spcPct val="100000"/>
              </a:lnSpc>
              <a:buClr>
                <a:srgbClr val="984807"/>
              </a:buClr>
              <a:buFont typeface="Wingdings" charset="2"/>
              <a:buChar char=""/>
            </a:pPr>
            <a:r>
              <a:rPr b="0" lang="zh-TW" sz="20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057400" indent="-228240">
              <a:lnSpc>
                <a:spcPct val="100000"/>
              </a:lnSpc>
              <a:buClr>
                <a:srgbClr val="0c3307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9240" y="2493000"/>
            <a:ext cx="54619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的巢狀類別、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介面與套件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-216360" y="2264040"/>
            <a:ext cx="1236600" cy="123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36360" y="9720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C4BC2C8-144F-4C95-BEE3-06BBC0680DD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 algn="just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套件是將相關的類別或介面做成集合，這樣能達到保護的功能，例如之前使用過的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Scanner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，就是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內建的套件。套件就如同其他程式語言的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Library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，但是在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語言裡稱為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 API(Applications Programming Interface)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5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15019DF-4EB5-491B-9947-18B349AC4E73}" type="slidenum"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445680" y="13374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範例分了四個檔案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Interface : Shape.java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Package : Circle.java &amp; Rectangle.java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Main : PackageExMain.java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56" name="圖片 16" descr=""/>
          <p:cNvPicPr/>
          <p:nvPr/>
        </p:nvPicPr>
        <p:blipFill>
          <a:blip r:embed="rId2"/>
          <a:stretch/>
        </p:blipFill>
        <p:spPr>
          <a:xfrm>
            <a:off x="4412160" y="1582200"/>
            <a:ext cx="2376000" cy="633240"/>
          </a:xfrm>
          <a:prstGeom prst="rect">
            <a:avLst/>
          </a:prstGeom>
          <a:ln>
            <a:noFill/>
          </a:ln>
        </p:spPr>
      </p:pic>
      <p:pic>
        <p:nvPicPr>
          <p:cNvPr id="157" name="圖片 17" descr=""/>
          <p:cNvPicPr/>
          <p:nvPr/>
        </p:nvPicPr>
        <p:blipFill>
          <a:blip r:embed="rId3"/>
          <a:stretch/>
        </p:blipFill>
        <p:spPr>
          <a:xfrm>
            <a:off x="130320" y="5100840"/>
            <a:ext cx="4478040" cy="1439640"/>
          </a:xfrm>
          <a:prstGeom prst="rect">
            <a:avLst/>
          </a:prstGeom>
          <a:ln>
            <a:noFill/>
          </a:ln>
        </p:spPr>
      </p:pic>
      <p:pic>
        <p:nvPicPr>
          <p:cNvPr id="158" name="圖片 18" descr=""/>
          <p:cNvPicPr/>
          <p:nvPr/>
        </p:nvPicPr>
        <p:blipFill>
          <a:blip r:embed="rId4"/>
          <a:stretch/>
        </p:blipFill>
        <p:spPr>
          <a:xfrm>
            <a:off x="163800" y="3379320"/>
            <a:ext cx="4248000" cy="1439640"/>
          </a:xfrm>
          <a:prstGeom prst="rect">
            <a:avLst/>
          </a:prstGeom>
          <a:ln>
            <a:noFill/>
          </a:ln>
        </p:spPr>
      </p:pic>
      <p:pic>
        <p:nvPicPr>
          <p:cNvPr id="159" name="圖片 20" descr=""/>
          <p:cNvPicPr/>
          <p:nvPr/>
        </p:nvPicPr>
        <p:blipFill>
          <a:blip r:embed="rId5"/>
          <a:stretch/>
        </p:blipFill>
        <p:spPr>
          <a:xfrm>
            <a:off x="4978080" y="3069000"/>
            <a:ext cx="3914280" cy="2385360"/>
          </a:xfrm>
          <a:prstGeom prst="rect">
            <a:avLst/>
          </a:prstGeom>
          <a:ln>
            <a:noFill/>
          </a:ln>
        </p:spPr>
      </p:pic>
      <p:sp>
        <p:nvSpPr>
          <p:cNvPr id="160" name="CustomShape 6"/>
          <p:cNvSpPr/>
          <p:nvPr/>
        </p:nvSpPr>
        <p:spPr>
          <a:xfrm>
            <a:off x="4985280" y="566136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圖片 22" descr=""/>
          <p:cNvPicPr/>
          <p:nvPr/>
        </p:nvPicPr>
        <p:blipFill>
          <a:blip r:embed="rId6"/>
          <a:stretch/>
        </p:blipFill>
        <p:spPr>
          <a:xfrm>
            <a:off x="6228360" y="5773320"/>
            <a:ext cx="2268000" cy="61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6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B77218E-6CE6-4194-8F7E-91394E83A59B}" type="slidenum"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延伸介面實作多形的範例，在介面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Shape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裡新增兩個方法分別為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printInfo()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perimeter()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perimeter()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area()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分別回傳周長和面積，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printInfo()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將周長和面積印出來。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再將每個類別都分當作一個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檔，當作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package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匯入主程式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68" name="圖片 8" descr=""/>
          <p:cNvPicPr/>
          <p:nvPr/>
        </p:nvPicPr>
        <p:blipFill>
          <a:blip r:embed="rId2"/>
          <a:stretch/>
        </p:blipFill>
        <p:spPr>
          <a:xfrm>
            <a:off x="1403640" y="5184000"/>
            <a:ext cx="2626560" cy="1112760"/>
          </a:xfrm>
          <a:prstGeom prst="rect">
            <a:avLst/>
          </a:prstGeom>
          <a:ln>
            <a:noFill/>
          </a:ln>
        </p:spPr>
      </p:pic>
      <p:sp>
        <p:nvSpPr>
          <p:cNvPr id="169" name="CustomShape 6"/>
          <p:cNvSpPr/>
          <p:nvPr/>
        </p:nvSpPr>
        <p:spPr>
          <a:xfrm>
            <a:off x="909000" y="450900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圖片 10" descr=""/>
          <p:cNvPicPr/>
          <p:nvPr/>
        </p:nvPicPr>
        <p:blipFill>
          <a:blip r:embed="rId3"/>
          <a:stretch/>
        </p:blipFill>
        <p:spPr>
          <a:xfrm>
            <a:off x="4860000" y="3928320"/>
            <a:ext cx="3672000" cy="279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7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A91D61C-CB6F-441F-BADC-3A4F6D58FB4A}" type="slidenum"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457200" y="1276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程式如下圖，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import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底下的以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UML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圖表示地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package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Converter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的方法有六個，前三個為建構子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ten2two()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輸入二進位的字串後回傳十進位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two2ten()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輸入十進位的字串後回傳二進位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printAns()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是判斷若建構子只有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dec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就使用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ten2two()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，只有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bin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就使用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two2ten()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，兩個都輸入就輸出兩個，如同輸出結果。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77" name="圖片 8" descr=""/>
          <p:cNvPicPr/>
          <p:nvPr/>
        </p:nvPicPr>
        <p:blipFill>
          <a:blip r:embed="rId2"/>
          <a:stretch/>
        </p:blipFill>
        <p:spPr>
          <a:xfrm>
            <a:off x="3458160" y="4725000"/>
            <a:ext cx="3130560" cy="206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8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1D8D88C-7728-4FC5-9B3A-C0A80EB36E0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Main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84" name="圖片 8" descr=""/>
          <p:cNvPicPr/>
          <p:nvPr/>
        </p:nvPicPr>
        <p:blipFill>
          <a:blip r:embed="rId2"/>
          <a:stretch/>
        </p:blipFill>
        <p:spPr>
          <a:xfrm>
            <a:off x="905400" y="2133000"/>
            <a:ext cx="4026240" cy="2854800"/>
          </a:xfrm>
          <a:prstGeom prst="rect">
            <a:avLst/>
          </a:prstGeom>
          <a:ln>
            <a:noFill/>
          </a:ln>
        </p:spPr>
      </p:pic>
      <p:pic>
        <p:nvPicPr>
          <p:cNvPr id="185" name="圖片 9" descr=""/>
          <p:cNvPicPr/>
          <p:nvPr/>
        </p:nvPicPr>
        <p:blipFill>
          <a:blip r:embed="rId3"/>
          <a:stretch/>
        </p:blipFill>
        <p:spPr>
          <a:xfrm>
            <a:off x="5292000" y="3536640"/>
            <a:ext cx="1955520" cy="764280"/>
          </a:xfrm>
          <a:prstGeom prst="rect">
            <a:avLst/>
          </a:prstGeom>
          <a:ln>
            <a:noFill/>
          </a:ln>
        </p:spPr>
      </p:pic>
      <p:sp>
        <p:nvSpPr>
          <p:cNvPr id="186" name="CustomShape 6"/>
          <p:cNvSpPr/>
          <p:nvPr/>
        </p:nvSpPr>
        <p:spPr>
          <a:xfrm>
            <a:off x="5477760" y="268416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747713A-A6BC-4798-B350-FEB53B0C086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2" name="圖片 4" descr=""/>
          <p:cNvPicPr/>
          <p:nvPr/>
        </p:nvPicPr>
        <p:blipFill>
          <a:blip r:embed="rId2"/>
          <a:stretch/>
        </p:blipFill>
        <p:spPr>
          <a:xfrm>
            <a:off x="1206720" y="60120"/>
            <a:ext cx="6088680" cy="64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-29880" y="0"/>
            <a:ext cx="9173520" cy="685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Thanks for your attention !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36360" y="9720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巢狀類別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B3753D0-F686-426C-8568-F506CC38A45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巢狀類別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(Nested Classes)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，從字面上明顯地知道，類別可以像迴圈一樣，形成巢狀的樣子，也就是一層類別裡還包著另一個類別，接下來就讓我們一起討論如何使用巢狀類別。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內層類別的使用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內層類別屬於外層類別的成員物件，所以不能宣告成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static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的變數或方法。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外層類別的物件存在時，內層類別才會存在。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巢狀類別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6004F25-8FEF-4136-83A0-D7A5B576AA2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實作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 OuterClass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 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 int OuterNum;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void print() { ……… 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 InnerClass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 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 int InnerNum ;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void print() { ……… 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void setInner() { ……… 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巢狀類別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F51C2CD-F15D-4B30-B534-E71A11CE0E5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97" name="圖片 8" descr=""/>
          <p:cNvPicPr/>
          <p:nvPr/>
        </p:nvPicPr>
        <p:blipFill>
          <a:blip r:embed="rId2"/>
          <a:stretch/>
        </p:blipFill>
        <p:spPr>
          <a:xfrm>
            <a:off x="124200" y="1462680"/>
            <a:ext cx="4482360" cy="4911120"/>
          </a:xfrm>
          <a:prstGeom prst="rect">
            <a:avLst/>
          </a:prstGeom>
          <a:ln>
            <a:noFill/>
          </a:ln>
        </p:spPr>
      </p:pic>
      <p:pic>
        <p:nvPicPr>
          <p:cNvPr id="98" name="圖片 9" descr=""/>
          <p:cNvPicPr/>
          <p:nvPr/>
        </p:nvPicPr>
        <p:blipFill>
          <a:blip r:embed="rId3"/>
          <a:stretch/>
        </p:blipFill>
        <p:spPr>
          <a:xfrm>
            <a:off x="4567320" y="1452960"/>
            <a:ext cx="4737240" cy="2143080"/>
          </a:xfrm>
          <a:prstGeom prst="rect">
            <a:avLst/>
          </a:prstGeom>
          <a:ln>
            <a:noFill/>
          </a:ln>
        </p:spPr>
      </p:pic>
      <p:sp>
        <p:nvSpPr>
          <p:cNvPr id="99" name="CustomShape 6"/>
          <p:cNvSpPr/>
          <p:nvPr/>
        </p:nvSpPr>
        <p:spPr>
          <a:xfrm>
            <a:off x="5144400" y="442800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圖片 11" descr=""/>
          <p:cNvPicPr/>
          <p:nvPr/>
        </p:nvPicPr>
        <p:blipFill>
          <a:blip r:embed="rId4"/>
          <a:stretch/>
        </p:blipFill>
        <p:spPr>
          <a:xfrm>
            <a:off x="6300360" y="4797000"/>
            <a:ext cx="1466640" cy="12571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E4F5821-99BE-42C7-B175-0ED058DED0D4}" type="slidenum"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寫一巢狀類別，如下圖，外層類別為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Employee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，內層一個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Phone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類別，兩個類別都有各自的建構子，外層的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printEmployee()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印出標題、姓名還有電話，電話直接使用內層的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printPhone()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07" name="圖片 10" descr=""/>
          <p:cNvPicPr/>
          <p:nvPr/>
        </p:nvPicPr>
        <p:blipFill>
          <a:blip r:embed="rId2"/>
          <a:stretch/>
        </p:blipFill>
        <p:spPr>
          <a:xfrm>
            <a:off x="1798920" y="3789000"/>
            <a:ext cx="3384000" cy="20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pic>
        <p:nvPicPr>
          <p:cNvPr id="112" name="圖片 4" descr=""/>
          <p:cNvPicPr/>
          <p:nvPr/>
        </p:nvPicPr>
        <p:blipFill>
          <a:blip r:embed="rId2"/>
          <a:stretch/>
        </p:blipFill>
        <p:spPr>
          <a:xfrm>
            <a:off x="15840" y="1531800"/>
            <a:ext cx="6414120" cy="4714200"/>
          </a:xfrm>
          <a:prstGeom prst="rect">
            <a:avLst/>
          </a:prstGeom>
          <a:ln>
            <a:noFill/>
          </a:ln>
        </p:spPr>
      </p:pic>
      <p:pic>
        <p:nvPicPr>
          <p:cNvPr id="113" name="圖片 53" descr=""/>
          <p:cNvPicPr/>
          <p:nvPr/>
        </p:nvPicPr>
        <p:blipFill>
          <a:blip r:embed="rId3"/>
          <a:stretch/>
        </p:blipFill>
        <p:spPr>
          <a:xfrm>
            <a:off x="6588360" y="4869000"/>
            <a:ext cx="2057040" cy="89496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6954840" y="434376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2313720" y="1919160"/>
            <a:ext cx="288000" cy="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6"/>
          <p:cNvSpPr txBox="1"/>
          <p:nvPr/>
        </p:nvSpPr>
        <p:spPr>
          <a:xfrm>
            <a:off x="3240000" y="1562040"/>
            <a:ext cx="792000" cy="35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文泉驛等寬微米黑"/>
              </a:rPr>
              <a:t>list</a:t>
            </a:r>
            <a:endParaRPr b="0" lang="en-US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文泉驛等寬微米黑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36360" y="9720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介面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33C410D-D154-4E1C-9BD9-02055137FCD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 algn="just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不支援多重繼承，不過提供「介面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(Interface)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」，可以建立單一物件多型態和提供多重繼承的功能。「多重繼承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(Multiple Inheritance)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」，指的是一個類別不只有一個父類別。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介面與抽象的差異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graphicFrame>
        <p:nvGraphicFramePr>
          <p:cNvPr id="123" name="Table 6"/>
          <p:cNvGraphicFramePr/>
          <p:nvPr/>
        </p:nvGraphicFramePr>
        <p:xfrm>
          <a:off x="1403640" y="4365000"/>
          <a:ext cx="6120360" cy="1511640"/>
        </p:xfrm>
        <a:graphic>
          <a:graphicData uri="http://schemas.openxmlformats.org/drawingml/2006/table">
            <a:tbl>
              <a:tblPr/>
              <a:tblGrid>
                <a:gridCol w="998640"/>
                <a:gridCol w="1779840"/>
                <a:gridCol w="3341880"/>
              </a:tblGrid>
              <a:tr h="37800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38160">
                      <a:solidFill>
                        <a:srgbClr val="77933c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77933c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方法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77933c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繼承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38160">
                      <a:solidFill>
                        <a:srgbClr val="77933c"/>
                      </a:solidFill>
                    </a:lnR>
                    <a:lnT w="38160">
                      <a:solidFill>
                        <a:srgbClr val="77933c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</a:tr>
              <a:tr h="7560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介面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38160">
                      <a:solidFill>
                        <a:srgbClr val="77933c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僅可宣告不可實作。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不屬於類別的繼承架構，就算毫無關係的類別也可以實作同一個介面。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38160">
                      <a:solidFill>
                        <a:srgbClr val="77933c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3780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抽象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38160">
                      <a:solidFill>
                        <a:srgbClr val="77933c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77933c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可宣告和實作。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77933c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軟正黑體"/>
                          <a:ea typeface="微軟正黑體"/>
                        </a:rPr>
                        <a:t>類別僅能繼承一個抽象類別。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38160">
                      <a:solidFill>
                        <a:srgbClr val="77933c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77933c"/>
                      </a:solidFill>
                    </a:lnB>
                    <a:solidFill>
                      <a:srgbClr val="eff3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介面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2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FD0D97E-89CA-472B-A431-F49439630E54}" type="slidenum"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以下的範例示範如何使用「介面」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30" name="圖片 8" descr=""/>
          <p:cNvPicPr/>
          <p:nvPr/>
        </p:nvPicPr>
        <p:blipFill>
          <a:blip r:embed="rId2"/>
          <a:stretch/>
        </p:blipFill>
        <p:spPr>
          <a:xfrm>
            <a:off x="524880" y="2121120"/>
            <a:ext cx="4388040" cy="4571640"/>
          </a:xfrm>
          <a:prstGeom prst="rect">
            <a:avLst/>
          </a:prstGeom>
          <a:ln>
            <a:noFill/>
          </a:ln>
        </p:spPr>
      </p:pic>
      <p:pic>
        <p:nvPicPr>
          <p:cNvPr id="131" name="圖片 9" descr=""/>
          <p:cNvPicPr/>
          <p:nvPr/>
        </p:nvPicPr>
        <p:blipFill>
          <a:blip r:embed="rId3"/>
          <a:stretch/>
        </p:blipFill>
        <p:spPr>
          <a:xfrm>
            <a:off x="5364000" y="2104920"/>
            <a:ext cx="3096000" cy="2819520"/>
          </a:xfrm>
          <a:prstGeom prst="rect">
            <a:avLst/>
          </a:prstGeom>
          <a:ln>
            <a:noFill/>
          </a:ln>
        </p:spPr>
      </p:pic>
      <p:pic>
        <p:nvPicPr>
          <p:cNvPr id="132" name="圖片 10" descr=""/>
          <p:cNvPicPr/>
          <p:nvPr/>
        </p:nvPicPr>
        <p:blipFill>
          <a:blip r:embed="rId4"/>
          <a:stretch/>
        </p:blipFill>
        <p:spPr>
          <a:xfrm>
            <a:off x="6806880" y="5429520"/>
            <a:ext cx="1478520" cy="9140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5371200" y="510300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介面實作多形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90111FC-6893-46DC-A0D4-93D33E9273DC}" type="slidenum"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不僅使用類別繼承還建立多形，還可以使用介面方法來實作多形。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5349960" y="510300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圖片 12" descr=""/>
          <p:cNvPicPr/>
          <p:nvPr/>
        </p:nvPicPr>
        <p:blipFill>
          <a:blip r:embed="rId2"/>
          <a:srcRect l="0" t="0" r="0" b="47426"/>
          <a:stretch/>
        </p:blipFill>
        <p:spPr>
          <a:xfrm>
            <a:off x="132120" y="3285000"/>
            <a:ext cx="4222440" cy="2894400"/>
          </a:xfrm>
          <a:prstGeom prst="rect">
            <a:avLst/>
          </a:prstGeom>
          <a:ln>
            <a:noFill/>
          </a:ln>
        </p:spPr>
      </p:pic>
      <p:pic>
        <p:nvPicPr>
          <p:cNvPr id="142" name="圖片 13" descr=""/>
          <p:cNvPicPr/>
          <p:nvPr/>
        </p:nvPicPr>
        <p:blipFill>
          <a:blip r:embed="rId3"/>
          <a:srcRect l="0" t="54997" r="0" b="0"/>
          <a:stretch/>
        </p:blipFill>
        <p:spPr>
          <a:xfrm>
            <a:off x="4461480" y="2400120"/>
            <a:ext cx="4439520" cy="2334960"/>
          </a:xfrm>
          <a:prstGeom prst="rect">
            <a:avLst/>
          </a:prstGeom>
          <a:ln>
            <a:noFill/>
          </a:ln>
        </p:spPr>
      </p:pic>
      <p:pic>
        <p:nvPicPr>
          <p:cNvPr id="143" name="圖片 15" descr=""/>
          <p:cNvPicPr/>
          <p:nvPr/>
        </p:nvPicPr>
        <p:blipFill>
          <a:blip r:embed="rId4"/>
          <a:stretch/>
        </p:blipFill>
        <p:spPr>
          <a:xfrm>
            <a:off x="6012000" y="5472360"/>
            <a:ext cx="2498400" cy="6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Application>LibreOffice/5.1.4.2$Linux_X86_64 LibreOffice_project/10m0$Build-2</Application>
  <Words>581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2016-11-23T11:49:27Z</dcterms:modified>
  <cp:revision>211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