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386" r:id="rId2"/>
    <p:sldId id="445" r:id="rId3"/>
    <p:sldId id="448" r:id="rId4"/>
    <p:sldId id="449" r:id="rId5"/>
    <p:sldId id="450" r:id="rId6"/>
    <p:sldId id="457" r:id="rId7"/>
    <p:sldId id="451" r:id="rId8"/>
    <p:sldId id="446" r:id="rId9"/>
    <p:sldId id="452" r:id="rId10"/>
    <p:sldId id="454" r:id="rId11"/>
    <p:sldId id="453" r:id="rId12"/>
    <p:sldId id="458" r:id="rId13"/>
    <p:sldId id="459" r:id="rId14"/>
    <p:sldId id="447" r:id="rId15"/>
    <p:sldId id="461" r:id="rId16"/>
    <p:sldId id="462" r:id="rId17"/>
    <p:sldId id="460" r:id="rId18"/>
    <p:sldId id="455" r:id="rId19"/>
    <p:sldId id="456" r:id="rId20"/>
    <p:sldId id="312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10F"/>
    <a:srgbClr val="165B0D"/>
    <a:srgbClr val="0C3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>
      <p:cViewPr varScale="1">
        <p:scale>
          <a:sx n="108" d="100"/>
          <a:sy n="108" d="100"/>
        </p:scale>
        <p:origin x="171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39907-F056-4CDA-9CB4-24483EA0231C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18424-F049-40C0-ABBD-1D6178602D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5832648" cy="2304256"/>
          </a:xfrm>
        </p:spPr>
        <p:txBody>
          <a:bodyPr anchor="t">
            <a:noAutofit/>
          </a:bodyPr>
          <a:lstStyle>
            <a:lvl1pPr>
              <a:defRPr sz="5400">
                <a:solidFill>
                  <a:srgbClr val="1B710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5733256"/>
            <a:ext cx="6840760" cy="55361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07274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136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內容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30142539"/>
              </p:ext>
            </p:extLst>
          </p:nvPr>
        </p:nvGraphicFramePr>
        <p:xfrm>
          <a:off x="755575" y="2420886"/>
          <a:ext cx="7632849" cy="345638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4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18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 i="1"/>
            </a:lvl2pPr>
            <a:lvl3pPr>
              <a:defRPr sz="2000"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548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9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43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u"/>
        <a:defRPr sz="3200" b="1" kern="1200">
          <a:solidFill>
            <a:srgbClr val="0C3307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b="1" kern="1200">
          <a:solidFill>
            <a:srgbClr val="1B710F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b="0" kern="1200">
          <a:solidFill>
            <a:schemeClr val="accent6">
              <a:lumMod val="50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83568" y="2681108"/>
            <a:ext cx="4493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>
                <a:latin typeface="標楷體" pitchFamily="65" charset="-120"/>
                <a:ea typeface="標楷體" pitchFamily="65" charset="-120"/>
              </a:rPr>
              <a:t>Java</a:t>
            </a:r>
            <a:r>
              <a:rPr lang="zh-TW" altLang="en-US" sz="4800" b="1" dirty="0">
                <a:latin typeface="標楷體" pitchFamily="65" charset="-120"/>
                <a:ea typeface="標楷體" pitchFamily="65" charset="-120"/>
              </a:rPr>
              <a:t>的例外處理</a:t>
            </a:r>
            <a:endParaRPr lang="en-US" altLang="zh-TW" sz="4800" b="1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6" name="Picture 2" descr="Java 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257" y="2264068"/>
            <a:ext cx="1236940" cy="123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188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丟出例外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10" name="圖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2627784" y="3155035"/>
            <a:ext cx="6358303" cy="3694338"/>
          </a:xfrm>
          <a:prstGeom prst="rect">
            <a:avLst/>
          </a:prstGeom>
        </p:spPr>
      </p:pic>
      <p:pic>
        <p:nvPicPr>
          <p:cNvPr id="14" name="圖片 13"/>
          <p:cNvPicPr/>
          <p:nvPr/>
        </p:nvPicPr>
        <p:blipFill>
          <a:blip r:embed="rId4"/>
          <a:stretch>
            <a:fillRect/>
          </a:stretch>
        </p:blipFill>
        <p:spPr>
          <a:xfrm>
            <a:off x="123139" y="1098404"/>
            <a:ext cx="6033038" cy="203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02650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丟出例外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56670" y="194117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150044" y="3923161"/>
            <a:ext cx="4401185" cy="1367155"/>
          </a:xfrm>
          <a:prstGeom prst="rect">
            <a:avLst/>
          </a:prstGeom>
        </p:spPr>
      </p:pic>
      <p:pic>
        <p:nvPicPr>
          <p:cNvPr id="12" name="圖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064447" y="2310504"/>
            <a:ext cx="4444365" cy="1359535"/>
          </a:xfrm>
          <a:prstGeom prst="rect">
            <a:avLst/>
          </a:prstGeom>
        </p:spPr>
      </p:pic>
      <p:pic>
        <p:nvPicPr>
          <p:cNvPr id="13" name="圖片 12"/>
          <p:cNvPicPr/>
          <p:nvPr/>
        </p:nvPicPr>
        <p:blipFill>
          <a:blip r:embed="rId5"/>
          <a:stretch>
            <a:fillRect/>
          </a:stretch>
        </p:blipFill>
        <p:spPr>
          <a:xfrm>
            <a:off x="3621991" y="5398091"/>
            <a:ext cx="12858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12130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自訂例外類別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637112"/>
          </a:xfrm>
        </p:spPr>
        <p:txBody>
          <a:bodyPr/>
          <a:lstStyle/>
          <a:p>
            <a:r>
              <a:rPr lang="zh-TW" altLang="zh-TW" dirty="0">
                <a:effectLst/>
              </a:rPr>
              <a:t>在</a:t>
            </a:r>
            <a:r>
              <a:rPr lang="en-US" altLang="zh-TW" dirty="0">
                <a:effectLst/>
              </a:rPr>
              <a:t>Java</a:t>
            </a:r>
            <a:r>
              <a:rPr lang="zh-TW" altLang="zh-TW" dirty="0">
                <a:effectLst/>
              </a:rPr>
              <a:t>語言中，除了可以使用現成的</a:t>
            </a:r>
            <a:r>
              <a:rPr lang="en-US" altLang="zh-TW" dirty="0">
                <a:effectLst/>
              </a:rPr>
              <a:t>Exception</a:t>
            </a:r>
            <a:r>
              <a:rPr lang="zh-TW" altLang="zh-TW" dirty="0">
                <a:effectLst/>
              </a:rPr>
              <a:t>，還可以自己訂</a:t>
            </a:r>
            <a:r>
              <a:rPr lang="en-US" altLang="zh-TW" dirty="0">
                <a:effectLst/>
              </a:rPr>
              <a:t>Exception</a:t>
            </a:r>
            <a:r>
              <a:rPr lang="zh-TW" altLang="zh-TW" dirty="0">
                <a:effectLst/>
              </a:rPr>
              <a:t>，只要在自訂的類別中繼承</a:t>
            </a:r>
            <a:r>
              <a:rPr lang="en-US" altLang="zh-TW" dirty="0">
                <a:effectLst/>
              </a:rPr>
              <a:t>Exception</a:t>
            </a:r>
            <a:r>
              <a:rPr lang="zh-TW" altLang="zh-TW" dirty="0">
                <a:effectLst/>
              </a:rPr>
              <a:t>類別，就可以客製自己的例外。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2602076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自訂例外類別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059832" y="595685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965563"/>
            <a:ext cx="5274310" cy="4706620"/>
          </a:xfrm>
          <a:prstGeom prst="rect">
            <a:avLst/>
          </a:prstGeom>
        </p:spPr>
      </p:pic>
      <p:pic>
        <p:nvPicPr>
          <p:cNvPr id="10" name="圖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4344863" y="5278194"/>
            <a:ext cx="4316295" cy="148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07347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practice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b="1" smtClean="0"/>
              <a:pPr/>
              <a:t>14</a:t>
            </a:fld>
            <a:endParaRPr lang="zh-TW" altLang="en-US" b="1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zh-TW" altLang="zh-TW" dirty="0">
                <a:effectLst/>
              </a:rPr>
              <a:t>宣告一個整數變數</a:t>
            </a:r>
            <a:r>
              <a:rPr lang="en-US" altLang="zh-TW" dirty="0" err="1">
                <a:effectLst/>
              </a:rPr>
              <a:t>arrSize</a:t>
            </a:r>
            <a:r>
              <a:rPr lang="zh-TW" altLang="zh-TW" dirty="0">
                <a:effectLst/>
              </a:rPr>
              <a:t>以及整數陣列</a:t>
            </a:r>
            <a:r>
              <a:rPr lang="en-US" altLang="zh-TW" dirty="0" err="1">
                <a:effectLst/>
              </a:rPr>
              <a:t>arr</a:t>
            </a:r>
            <a:endParaRPr lang="en-US" altLang="zh-TW" dirty="0">
              <a:effectLst/>
            </a:endParaRPr>
          </a:p>
          <a:p>
            <a:r>
              <a:rPr lang="zh-TW" altLang="zh-TW" dirty="0">
                <a:effectLst/>
              </a:rPr>
              <a:t>使用</a:t>
            </a:r>
            <a:r>
              <a:rPr lang="en-US" altLang="zh-TW" dirty="0">
                <a:effectLst/>
              </a:rPr>
              <a:t>Scanner</a:t>
            </a:r>
            <a:r>
              <a:rPr lang="zh-TW" altLang="zh-TW" dirty="0">
                <a:effectLst/>
              </a:rPr>
              <a:t>讀取字串後再將其轉型成整數型態填入</a:t>
            </a:r>
            <a:r>
              <a:rPr lang="en-US" altLang="zh-TW" dirty="0" err="1">
                <a:effectLst/>
              </a:rPr>
              <a:t>arrSize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</a:rPr>
              <a:t>new</a:t>
            </a:r>
            <a:r>
              <a:rPr lang="zh-TW" altLang="zh-TW" dirty="0">
                <a:effectLst/>
              </a:rPr>
              <a:t>出一個大小為</a:t>
            </a:r>
            <a:r>
              <a:rPr lang="en-US" altLang="zh-TW" dirty="0" err="1">
                <a:effectLst/>
              </a:rPr>
              <a:t>arrSize</a:t>
            </a:r>
            <a:r>
              <a:rPr lang="zh-TW" altLang="zh-TW" dirty="0">
                <a:effectLst/>
              </a:rPr>
              <a:t>的</a:t>
            </a:r>
            <a:r>
              <a:rPr lang="en-US" altLang="zh-TW" dirty="0" err="1">
                <a:effectLst/>
              </a:rPr>
              <a:t>arr</a:t>
            </a:r>
            <a:r>
              <a:rPr lang="zh-TW" altLang="zh-TW" dirty="0">
                <a:effectLst/>
              </a:rPr>
              <a:t>陣列</a:t>
            </a:r>
            <a:endParaRPr lang="en-US" altLang="zh-TW" dirty="0">
              <a:effectLst/>
            </a:endParaRPr>
          </a:p>
          <a:p>
            <a:r>
              <a:rPr lang="zh-TW" altLang="zh-TW" dirty="0">
                <a:effectLst/>
              </a:rPr>
              <a:t>讀取，填值，</a:t>
            </a:r>
            <a:r>
              <a:rPr lang="en-US" altLang="zh-TW" dirty="0">
                <a:effectLst/>
              </a:rPr>
              <a:t>new</a:t>
            </a:r>
            <a:r>
              <a:rPr lang="zh-TW" altLang="zh-TW" dirty="0">
                <a:effectLst/>
              </a:rPr>
              <a:t>陣列，都在</a:t>
            </a:r>
            <a:r>
              <a:rPr lang="en-US" altLang="zh-TW" dirty="0">
                <a:effectLst/>
              </a:rPr>
              <a:t>try</a:t>
            </a:r>
            <a:r>
              <a:rPr lang="zh-TW" altLang="zh-TW" dirty="0">
                <a:effectLst/>
              </a:rPr>
              <a:t>裡面做</a:t>
            </a:r>
            <a:endParaRPr lang="en-US" altLang="zh-TW" dirty="0">
              <a:effectLst/>
            </a:endParaRPr>
          </a:p>
          <a:p>
            <a:r>
              <a:rPr lang="zh-TW" altLang="zh-TW" dirty="0">
                <a:effectLst/>
              </a:rPr>
              <a:t>若發生例外丟出，並且印出例外說明和原因</a:t>
            </a:r>
            <a:endParaRPr lang="en-US" altLang="zh-TW" dirty="0"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dirty="0" err="1">
                <a:effectLst/>
              </a:rPr>
              <a:t>NumberFormatException</a:t>
            </a:r>
            <a:endParaRPr lang="en-US" altLang="zh-TW" dirty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dirty="0" err="1">
                <a:effectLst/>
              </a:rPr>
              <a:t>NegativeArraySizeException</a:t>
            </a:r>
            <a:endParaRPr lang="en-US" altLang="zh-TW" dirty="0">
              <a:effectLst/>
            </a:endParaRPr>
          </a:p>
          <a:p>
            <a:r>
              <a:rPr lang="zh-TW" altLang="zh-TW" dirty="0">
                <a:effectLst/>
              </a:rPr>
              <a:t>最後使用</a:t>
            </a:r>
            <a:r>
              <a:rPr lang="en-US" altLang="zh-TW" dirty="0">
                <a:effectLst/>
              </a:rPr>
              <a:t>finally</a:t>
            </a:r>
            <a:r>
              <a:rPr lang="zh-TW" altLang="zh-TW" dirty="0">
                <a:effectLst/>
              </a:rPr>
              <a:t>印出程式結束。</a:t>
            </a:r>
            <a:endParaRPr lang="zh-TW" altLang="zh-TW" dirty="0">
              <a:effectLst/>
            </a:endParaRPr>
          </a:p>
          <a:p>
            <a:endParaRPr lang="zh-TW" altLang="zh-TW" dirty="0">
              <a:effectLst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953779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practice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b="1" smtClean="0"/>
              <a:pPr/>
              <a:t>15</a:t>
            </a:fld>
            <a:endParaRPr lang="zh-TW" altLang="en-US" b="1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altLang="zh-TW" dirty="0">
                <a:effectLst/>
              </a:rPr>
              <a:t>main{</a:t>
            </a:r>
            <a:endParaRPr lang="zh-TW" altLang="zh-TW" dirty="0">
              <a:effectLst/>
            </a:endParaRPr>
          </a:p>
          <a:p>
            <a:pPr lvl="1"/>
            <a:r>
              <a:rPr lang="en-US" altLang="zh-TW" dirty="0">
                <a:effectLst/>
              </a:rPr>
              <a:t>	//Scanner </a:t>
            </a:r>
            <a:r>
              <a:rPr lang="en-US" altLang="zh-TW" dirty="0" err="1">
                <a:effectLst/>
              </a:rPr>
              <a:t>sc</a:t>
            </a:r>
            <a:r>
              <a:rPr lang="en-US" altLang="zh-TW" dirty="0">
                <a:effectLst/>
              </a:rPr>
              <a:t>;	</a:t>
            </a:r>
            <a:endParaRPr lang="zh-TW" altLang="zh-TW" dirty="0">
              <a:effectLst/>
            </a:endParaRPr>
          </a:p>
          <a:p>
            <a:pPr lvl="1"/>
            <a:r>
              <a:rPr lang="en-US" altLang="zh-TW" dirty="0">
                <a:effectLst/>
              </a:rPr>
              <a:t>	//</a:t>
            </a:r>
            <a:r>
              <a:rPr lang="en-US" altLang="zh-TW" dirty="0" err="1">
                <a:effectLst/>
              </a:rPr>
              <a:t>int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 err="1">
                <a:effectLst/>
              </a:rPr>
              <a:t>arrSize</a:t>
            </a:r>
            <a:r>
              <a:rPr lang="en-US" altLang="zh-TW" dirty="0">
                <a:effectLst/>
              </a:rPr>
              <a:t>;	</a:t>
            </a:r>
            <a:endParaRPr lang="zh-TW" altLang="zh-TW" dirty="0">
              <a:effectLst/>
            </a:endParaRPr>
          </a:p>
          <a:p>
            <a:pPr lvl="1"/>
            <a:r>
              <a:rPr lang="en-US" altLang="zh-TW" dirty="0">
                <a:effectLst/>
              </a:rPr>
              <a:t>	//</a:t>
            </a:r>
            <a:r>
              <a:rPr lang="en-US" altLang="zh-TW" dirty="0" err="1">
                <a:effectLst/>
              </a:rPr>
              <a:t>int</a:t>
            </a:r>
            <a:r>
              <a:rPr lang="en-US" altLang="zh-TW" dirty="0">
                <a:effectLst/>
              </a:rPr>
              <a:t>[] </a:t>
            </a:r>
            <a:r>
              <a:rPr lang="en-US" altLang="zh-TW" dirty="0" err="1">
                <a:effectLst/>
              </a:rPr>
              <a:t>arr</a:t>
            </a:r>
            <a:r>
              <a:rPr lang="en-US" altLang="zh-TW" dirty="0">
                <a:effectLst/>
              </a:rPr>
              <a:t>;</a:t>
            </a:r>
            <a:endParaRPr lang="zh-TW" altLang="zh-TW" dirty="0">
              <a:effectLst/>
            </a:endParaRPr>
          </a:p>
          <a:p>
            <a:pPr lvl="1"/>
            <a:r>
              <a:rPr lang="en-US" altLang="zh-TW" dirty="0">
                <a:effectLst/>
              </a:rPr>
              <a:t>	try{</a:t>
            </a:r>
            <a:endParaRPr lang="zh-TW" altLang="zh-TW" dirty="0">
              <a:effectLst/>
            </a:endParaRPr>
          </a:p>
          <a:p>
            <a:pPr lvl="1"/>
            <a:r>
              <a:rPr lang="en-US" altLang="zh-TW" dirty="0">
                <a:effectLst/>
              </a:rPr>
              <a:t>		//</a:t>
            </a:r>
            <a:r>
              <a:rPr lang="zh-TW" altLang="zh-TW" dirty="0">
                <a:effectLst/>
              </a:rPr>
              <a:t>使用</a:t>
            </a:r>
            <a:r>
              <a:rPr lang="en-US" altLang="zh-TW" dirty="0" err="1">
                <a:effectLst/>
              </a:rPr>
              <a:t>sc.next</a:t>
            </a:r>
            <a:r>
              <a:rPr lang="en-US" altLang="zh-TW" dirty="0">
                <a:effectLst/>
              </a:rPr>
              <a:t>() </a:t>
            </a:r>
            <a:r>
              <a:rPr lang="zh-TW" altLang="zh-TW" dirty="0">
                <a:effectLst/>
              </a:rPr>
              <a:t>再轉型成整數填入</a:t>
            </a:r>
            <a:r>
              <a:rPr lang="en-US" altLang="zh-TW" dirty="0" err="1">
                <a:effectLst/>
              </a:rPr>
              <a:t>arrSize</a:t>
            </a:r>
            <a:endParaRPr lang="zh-TW" altLang="zh-TW" dirty="0">
              <a:effectLst/>
            </a:endParaRPr>
          </a:p>
          <a:p>
            <a:pPr lvl="1"/>
            <a:r>
              <a:rPr lang="en-US" altLang="zh-TW" dirty="0">
                <a:effectLst/>
              </a:rPr>
              <a:t>		//new </a:t>
            </a:r>
            <a:r>
              <a:rPr lang="zh-TW" altLang="zh-TW" dirty="0">
                <a:effectLst/>
              </a:rPr>
              <a:t>大小為</a:t>
            </a:r>
            <a:r>
              <a:rPr lang="en-US" altLang="zh-TW" dirty="0" err="1">
                <a:effectLst/>
              </a:rPr>
              <a:t>arrSize</a:t>
            </a:r>
            <a:r>
              <a:rPr lang="zh-TW" altLang="zh-TW" dirty="0">
                <a:effectLst/>
              </a:rPr>
              <a:t>的</a:t>
            </a:r>
            <a:r>
              <a:rPr lang="en-US" altLang="zh-TW" dirty="0" err="1">
                <a:effectLst/>
              </a:rPr>
              <a:t>arr</a:t>
            </a:r>
            <a:r>
              <a:rPr lang="zh-TW" altLang="zh-TW" dirty="0">
                <a:effectLst/>
              </a:rPr>
              <a:t>陣列</a:t>
            </a:r>
          </a:p>
          <a:p>
            <a:pPr lvl="1"/>
            <a:r>
              <a:rPr lang="en-US" altLang="zh-TW" dirty="0">
                <a:effectLst/>
              </a:rPr>
              <a:t>	}catch( Exception ){</a:t>
            </a:r>
            <a:endParaRPr lang="zh-TW" altLang="zh-TW" dirty="0">
              <a:effectLst/>
            </a:endParaRPr>
          </a:p>
          <a:p>
            <a:pPr lvl="1"/>
            <a:r>
              <a:rPr lang="en-US" altLang="zh-TW" dirty="0">
                <a:effectLst/>
              </a:rPr>
              <a:t>		//</a:t>
            </a:r>
            <a:r>
              <a:rPr lang="zh-TW" altLang="zh-TW" dirty="0">
                <a:effectLst/>
              </a:rPr>
              <a:t>印出例外說明和原因</a:t>
            </a:r>
          </a:p>
          <a:p>
            <a:pPr lvl="1"/>
            <a:r>
              <a:rPr lang="en-US" altLang="zh-TW" dirty="0">
                <a:effectLst/>
              </a:rPr>
              <a:t>	}finally{</a:t>
            </a:r>
            <a:endParaRPr lang="zh-TW" altLang="zh-TW" dirty="0">
              <a:effectLst/>
            </a:endParaRPr>
          </a:p>
          <a:p>
            <a:pPr lvl="1"/>
            <a:r>
              <a:rPr lang="en-US" altLang="zh-TW" dirty="0">
                <a:effectLst/>
              </a:rPr>
              <a:t>		//</a:t>
            </a:r>
            <a:r>
              <a:rPr lang="zh-TW" altLang="zh-TW" dirty="0">
                <a:effectLst/>
              </a:rPr>
              <a:t>印出程式結束</a:t>
            </a:r>
          </a:p>
          <a:p>
            <a:pPr lvl="1"/>
            <a:r>
              <a:rPr lang="en-US" altLang="zh-TW" dirty="0">
                <a:effectLst/>
              </a:rPr>
              <a:t>	}</a:t>
            </a:r>
            <a:endParaRPr lang="zh-TW" altLang="zh-TW" dirty="0">
              <a:effectLst/>
            </a:endParaRPr>
          </a:p>
          <a:p>
            <a:pPr lvl="1"/>
            <a:r>
              <a:rPr lang="en-US" altLang="zh-TW" dirty="0">
                <a:effectLst/>
              </a:rPr>
              <a:t>}</a:t>
            </a:r>
            <a:endParaRPr lang="zh-TW" altLang="zh-TW" dirty="0">
              <a:effectLst/>
            </a:endParaRPr>
          </a:p>
          <a:p>
            <a:pPr lvl="1"/>
            <a:endParaRPr lang="zh-TW" altLang="zh-TW" dirty="0">
              <a:effectLst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9117661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practice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b="1" smtClean="0"/>
              <a:pPr/>
              <a:t>16</a:t>
            </a:fld>
            <a:endParaRPr lang="zh-TW" altLang="en-US" b="1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1115616" y="2082048"/>
            <a:ext cx="1125606" cy="360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600" dirty="0">
                <a:solidFill>
                  <a:schemeClr val="tx1"/>
                </a:solidFill>
                <a:effectLst/>
              </a:rPr>
              <a:t>輸出結果</a:t>
            </a:r>
            <a:r>
              <a:rPr lang="en-US" altLang="zh-TW" sz="1600" dirty="0">
                <a:solidFill>
                  <a:schemeClr val="tx1"/>
                </a:solidFill>
                <a:effectLst/>
              </a:rPr>
              <a:t>:</a:t>
            </a:r>
            <a:endParaRPr lang="zh-TW" altLang="zh-TW" sz="1600" dirty="0">
              <a:solidFill>
                <a:schemeClr val="tx1"/>
              </a:solidFill>
              <a:effectLst/>
            </a:endParaRPr>
          </a:p>
          <a:p>
            <a:endParaRPr lang="zh-TW" altLang="en-US" sz="1600" dirty="0">
              <a:solidFill>
                <a:schemeClr val="tx1"/>
              </a:solidFill>
            </a:endParaRPr>
          </a:p>
        </p:txBody>
      </p:sp>
      <p:pic>
        <p:nvPicPr>
          <p:cNvPr id="12" name="圖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934845" y="2646997"/>
            <a:ext cx="5274310" cy="1564005"/>
          </a:xfrm>
          <a:prstGeom prst="rect">
            <a:avLst/>
          </a:prstGeom>
        </p:spPr>
      </p:pic>
      <p:pic>
        <p:nvPicPr>
          <p:cNvPr id="13" name="圖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2057400" y="4428845"/>
            <a:ext cx="50292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54518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Homework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b="1" smtClean="0"/>
              <a:pPr/>
              <a:t>17</a:t>
            </a:fld>
            <a:endParaRPr lang="zh-TW" altLang="en-US" b="1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zh-TW" altLang="zh-TW" dirty="0">
                <a:effectLst/>
              </a:rPr>
              <a:t>寫一個副程式</a:t>
            </a:r>
            <a:r>
              <a:rPr lang="en-US" altLang="zh-TW" dirty="0">
                <a:effectLst/>
              </a:rPr>
              <a:t>void Dice(</a:t>
            </a:r>
            <a:r>
              <a:rPr lang="en-US" altLang="zh-TW" dirty="0" err="1">
                <a:effectLst/>
              </a:rPr>
              <a:t>int</a:t>
            </a:r>
            <a:r>
              <a:rPr lang="en-US" altLang="zh-TW" dirty="0">
                <a:effectLst/>
              </a:rPr>
              <a:t> a)</a:t>
            </a:r>
            <a:r>
              <a:rPr lang="zh-TW" altLang="zh-TW" dirty="0">
                <a:effectLst/>
              </a:rPr>
              <a:t>，傳入一個整數，若</a:t>
            </a:r>
            <a:r>
              <a:rPr lang="en-US" altLang="zh-TW" dirty="0">
                <a:effectLst/>
              </a:rPr>
              <a:t>a</a:t>
            </a:r>
            <a:r>
              <a:rPr lang="zh-TW" altLang="en-US" dirty="0">
                <a:effectLst/>
              </a:rPr>
              <a:t>為骰子的</a:t>
            </a:r>
            <a:r>
              <a:rPr lang="zh-TW" altLang="zh-TW" dirty="0">
                <a:effectLst/>
              </a:rPr>
              <a:t>正常範圍就隨機</a:t>
            </a:r>
            <a:r>
              <a:rPr lang="zh-TW" altLang="en-US" dirty="0">
                <a:effectLst/>
              </a:rPr>
              <a:t>亂數出</a:t>
            </a:r>
            <a:r>
              <a:rPr lang="zh-TW" altLang="zh-TW" dirty="0">
                <a:effectLst/>
              </a:rPr>
              <a:t>一個</a:t>
            </a:r>
            <a:r>
              <a:rPr lang="en-US" altLang="zh-TW" dirty="0">
                <a:effectLst/>
              </a:rPr>
              <a:t>1</a:t>
            </a:r>
            <a:r>
              <a:rPr lang="zh-TW" altLang="zh-TW" dirty="0">
                <a:effectLst/>
              </a:rPr>
              <a:t>到</a:t>
            </a:r>
            <a:r>
              <a:rPr lang="en-US" altLang="zh-TW" dirty="0">
                <a:effectLst/>
              </a:rPr>
              <a:t>6</a:t>
            </a:r>
            <a:r>
              <a:rPr lang="zh-TW" altLang="zh-TW" dirty="0">
                <a:effectLst/>
              </a:rPr>
              <a:t>的數，</a:t>
            </a:r>
            <a:r>
              <a:rPr lang="zh-TW" altLang="en-US" dirty="0">
                <a:effectLst/>
              </a:rPr>
              <a:t>之後亂數的值與</a:t>
            </a:r>
            <a:r>
              <a:rPr lang="en-US" altLang="zh-TW" dirty="0">
                <a:effectLst/>
              </a:rPr>
              <a:t>a</a:t>
            </a:r>
            <a:r>
              <a:rPr lang="zh-TW" altLang="zh-TW" dirty="0">
                <a:effectLst/>
              </a:rPr>
              <a:t>比較大小，並印出</a:t>
            </a:r>
            <a:r>
              <a:rPr lang="zh-TW" altLang="en-US" dirty="0">
                <a:effectLst/>
              </a:rPr>
              <a:t>與</a:t>
            </a:r>
            <a:r>
              <a:rPr lang="zh-TW" altLang="zh-TW" dirty="0">
                <a:effectLst/>
              </a:rPr>
              <a:t>輸出</a:t>
            </a:r>
            <a:r>
              <a:rPr lang="zh-TW" altLang="en-US" dirty="0">
                <a:effectLst/>
              </a:rPr>
              <a:t>格式</a:t>
            </a:r>
            <a:r>
              <a:rPr lang="zh-TW" altLang="zh-TW" dirty="0">
                <a:effectLst/>
              </a:rPr>
              <a:t>的結果，否則丟出例外，</a:t>
            </a:r>
            <a:r>
              <a:rPr lang="en-US" altLang="zh-TW" dirty="0">
                <a:effectLst/>
              </a:rPr>
              <a:t>Exception</a:t>
            </a:r>
            <a:r>
              <a:rPr lang="zh-TW" altLang="zh-TW" dirty="0">
                <a:effectLst/>
              </a:rPr>
              <a:t>如下</a:t>
            </a:r>
            <a:r>
              <a:rPr lang="en-US" altLang="zh-TW" dirty="0">
                <a:effectLst/>
              </a:rPr>
              <a:t>:</a:t>
            </a:r>
            <a:endParaRPr lang="zh-TW" altLang="zh-TW" dirty="0">
              <a:effectLst/>
            </a:endParaRPr>
          </a:p>
          <a:p>
            <a:pPr lvl="0"/>
            <a:r>
              <a:rPr lang="en-US" altLang="zh-TW" dirty="0" err="1">
                <a:effectLst/>
              </a:rPr>
              <a:t>ArithmeticException</a:t>
            </a:r>
            <a:r>
              <a:rPr lang="en-US" altLang="zh-TW" dirty="0">
                <a:effectLst/>
              </a:rPr>
              <a:t> : </a:t>
            </a:r>
            <a:r>
              <a:rPr lang="zh-TW" altLang="zh-TW" dirty="0">
                <a:effectLst/>
              </a:rPr>
              <a:t>參數小於</a:t>
            </a:r>
            <a:r>
              <a:rPr lang="en-US" altLang="zh-TW" dirty="0">
                <a:effectLst/>
              </a:rPr>
              <a:t>1!</a:t>
            </a:r>
            <a:endParaRPr lang="zh-TW" altLang="zh-TW" dirty="0">
              <a:effectLst/>
            </a:endParaRPr>
          </a:p>
          <a:p>
            <a:pPr lvl="0"/>
            <a:r>
              <a:rPr lang="en-US" altLang="zh-TW" dirty="0" err="1">
                <a:effectLst/>
              </a:rPr>
              <a:t>IllegalArgumentException</a:t>
            </a:r>
            <a:r>
              <a:rPr lang="en-US" altLang="zh-TW" dirty="0">
                <a:effectLst/>
              </a:rPr>
              <a:t> : </a:t>
            </a:r>
            <a:r>
              <a:rPr lang="zh-TW" altLang="zh-TW" dirty="0">
                <a:effectLst/>
              </a:rPr>
              <a:t>參數大於</a:t>
            </a:r>
            <a:r>
              <a:rPr lang="en-US" altLang="zh-TW" dirty="0">
                <a:effectLst/>
              </a:rPr>
              <a:t>6!</a:t>
            </a:r>
            <a:endParaRPr lang="zh-TW" altLang="zh-TW" dirty="0">
              <a:effectLst/>
            </a:endParaRPr>
          </a:p>
          <a:p>
            <a:endParaRPr lang="zh-TW" altLang="zh-TW" dirty="0">
              <a:effectLst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9658245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Homework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b="1" smtClean="0"/>
              <a:pPr/>
              <a:t>18</a:t>
            </a:fld>
            <a:endParaRPr lang="zh-TW" altLang="en-US" b="1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755576" y="2520027"/>
            <a:ext cx="7318293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dirty="0">
                <a:solidFill>
                  <a:schemeClr val="tx1"/>
                </a:solidFill>
                <a:effectLst/>
              </a:rPr>
              <a:t>main{</a:t>
            </a:r>
            <a:endParaRPr lang="zh-TW" altLang="zh-TW" sz="160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chemeClr val="tx1"/>
                </a:solidFill>
                <a:effectLst/>
              </a:rPr>
              <a:t>    </a:t>
            </a:r>
            <a:r>
              <a:rPr lang="zh-TW" altLang="zh-TW" sz="1600" dirty="0">
                <a:solidFill>
                  <a:schemeClr val="tx1"/>
                </a:solidFill>
                <a:effectLst/>
              </a:rPr>
              <a:t>宣告</a:t>
            </a:r>
            <a:r>
              <a:rPr lang="en-US" altLang="zh-TW" sz="1600" dirty="0">
                <a:solidFill>
                  <a:schemeClr val="tx1"/>
                </a:solidFill>
                <a:effectLst/>
              </a:rPr>
              <a:t>Scanner</a:t>
            </a:r>
            <a:endParaRPr lang="zh-TW" altLang="zh-TW" sz="160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chemeClr val="tx1"/>
                </a:solidFill>
                <a:effectLst/>
              </a:rPr>
              <a:t>    </a:t>
            </a:r>
            <a:r>
              <a:rPr lang="en-US" altLang="zh-TW" sz="1600" dirty="0" err="1">
                <a:solidFill>
                  <a:schemeClr val="tx1"/>
                </a:solidFill>
                <a:effectLst/>
              </a:rPr>
              <a:t>int</a:t>
            </a:r>
            <a:r>
              <a:rPr lang="en-US" altLang="zh-TW" sz="1600" dirty="0">
                <a:solidFill>
                  <a:schemeClr val="tx1"/>
                </a:solidFill>
                <a:effectLst/>
              </a:rPr>
              <a:t> a;</a:t>
            </a:r>
            <a:endParaRPr lang="zh-TW" altLang="zh-TW" sz="160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chemeClr val="tx1"/>
                </a:solidFill>
                <a:effectLst/>
              </a:rPr>
              <a:t>    try{</a:t>
            </a:r>
            <a:endParaRPr lang="zh-TW" altLang="zh-TW" sz="160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chemeClr val="tx1"/>
                </a:solidFill>
                <a:effectLst/>
              </a:rPr>
              <a:t>        while(true){</a:t>
            </a:r>
            <a:endParaRPr lang="zh-TW" altLang="zh-TW" sz="160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chemeClr val="tx1"/>
                </a:solidFill>
                <a:effectLst/>
              </a:rPr>
              <a:t>        	</a:t>
            </a:r>
            <a:r>
              <a:rPr lang="en-US" altLang="zh-TW" sz="1600" dirty="0" err="1">
                <a:solidFill>
                  <a:schemeClr val="tx1"/>
                </a:solidFill>
                <a:effectLst/>
              </a:rPr>
              <a:t>System.out.print</a:t>
            </a:r>
            <a:r>
              <a:rPr lang="en-US" altLang="zh-TW" sz="1600" dirty="0">
                <a:solidFill>
                  <a:schemeClr val="tx1"/>
                </a:solidFill>
                <a:effectLst/>
              </a:rPr>
              <a:t>("</a:t>
            </a:r>
            <a:r>
              <a:rPr lang="zh-TW" altLang="zh-TW" sz="1600" dirty="0">
                <a:solidFill>
                  <a:schemeClr val="tx1"/>
                </a:solidFill>
                <a:effectLst/>
              </a:rPr>
              <a:t>請輸入你的點數</a:t>
            </a:r>
            <a:r>
              <a:rPr lang="en-US" altLang="zh-TW" sz="1600" dirty="0">
                <a:solidFill>
                  <a:schemeClr val="tx1"/>
                </a:solidFill>
                <a:effectLst/>
              </a:rPr>
              <a:t>: ");</a:t>
            </a:r>
            <a:endParaRPr lang="zh-TW" altLang="zh-TW" sz="160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chemeClr val="tx1"/>
                </a:solidFill>
                <a:effectLst/>
              </a:rPr>
              <a:t>	a=</a:t>
            </a:r>
            <a:r>
              <a:rPr lang="zh-TW" altLang="zh-TW" sz="1600" dirty="0">
                <a:solidFill>
                  <a:schemeClr val="tx1"/>
                </a:solidFill>
                <a:effectLst/>
              </a:rPr>
              <a:t>使用</a:t>
            </a:r>
            <a:r>
              <a:rPr lang="en-US" altLang="zh-TW" sz="1600" dirty="0">
                <a:solidFill>
                  <a:schemeClr val="tx1"/>
                </a:solidFill>
                <a:effectLst/>
              </a:rPr>
              <a:t>Scanner</a:t>
            </a:r>
            <a:r>
              <a:rPr lang="zh-TW" altLang="en-US" sz="1600" dirty="0">
                <a:solidFill>
                  <a:schemeClr val="tx1"/>
                </a:solidFill>
                <a:effectLst/>
              </a:rPr>
              <a:t>讀</a:t>
            </a:r>
            <a:r>
              <a:rPr lang="zh-TW" altLang="zh-TW" sz="1600" dirty="0">
                <a:solidFill>
                  <a:schemeClr val="tx1"/>
                </a:solidFill>
                <a:effectLst/>
              </a:rPr>
              <a:t>取整數</a:t>
            </a:r>
            <a:r>
              <a:rPr lang="en-US" altLang="zh-TW" sz="1600" dirty="0">
                <a:solidFill>
                  <a:schemeClr val="tx1"/>
                </a:solidFill>
                <a:effectLst/>
              </a:rPr>
              <a:t>;</a:t>
            </a:r>
            <a:endParaRPr lang="zh-TW" altLang="zh-TW" sz="160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chemeClr val="tx1"/>
                </a:solidFill>
                <a:effectLst/>
              </a:rPr>
              <a:t>	</a:t>
            </a:r>
            <a:r>
              <a:rPr lang="zh-TW" altLang="zh-TW" sz="1600" dirty="0">
                <a:solidFill>
                  <a:schemeClr val="tx1"/>
                </a:solidFill>
                <a:effectLst/>
              </a:rPr>
              <a:t>呼叫</a:t>
            </a:r>
            <a:r>
              <a:rPr lang="en-US" altLang="zh-TW" sz="1600" dirty="0">
                <a:solidFill>
                  <a:schemeClr val="tx1"/>
                </a:solidFill>
                <a:effectLst/>
              </a:rPr>
              <a:t>Dice(a);</a:t>
            </a:r>
            <a:endParaRPr lang="zh-TW" altLang="zh-TW" sz="160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chemeClr val="tx1"/>
                </a:solidFill>
                <a:effectLst/>
              </a:rPr>
              <a:t>    }catch(</a:t>
            </a:r>
            <a:r>
              <a:rPr lang="zh-TW" altLang="zh-TW" sz="1600" dirty="0">
                <a:solidFill>
                  <a:schemeClr val="tx1"/>
                </a:solidFill>
                <a:effectLst/>
              </a:rPr>
              <a:t>例外</a:t>
            </a:r>
            <a:r>
              <a:rPr lang="en-US" altLang="zh-TW" sz="1600" dirty="0">
                <a:solidFill>
                  <a:schemeClr val="tx1"/>
                </a:solidFill>
                <a:effectLst/>
              </a:rPr>
              <a:t> ex){</a:t>
            </a:r>
            <a:endParaRPr lang="zh-TW" altLang="zh-TW" sz="160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chemeClr val="tx1"/>
                </a:solidFill>
                <a:effectLst/>
              </a:rPr>
              <a:t>        </a:t>
            </a:r>
            <a:r>
              <a:rPr lang="en-US" altLang="zh-TW" sz="16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altLang="zh-TW" sz="1600" dirty="0">
                <a:solidFill>
                  <a:schemeClr val="tx1"/>
                </a:solidFill>
                <a:effectLst/>
              </a:rPr>
              <a:t>("</a:t>
            </a:r>
            <a:r>
              <a:rPr lang="zh-TW" altLang="zh-TW" sz="1600" dirty="0">
                <a:solidFill>
                  <a:schemeClr val="tx1"/>
                </a:solidFill>
                <a:effectLst/>
              </a:rPr>
              <a:t>例外說明</a:t>
            </a:r>
            <a:r>
              <a:rPr lang="en-US" altLang="zh-TW" sz="1600" dirty="0">
                <a:solidFill>
                  <a:schemeClr val="tx1"/>
                </a:solidFill>
                <a:effectLst/>
              </a:rPr>
              <a:t>: "+ </a:t>
            </a:r>
            <a:r>
              <a:rPr lang="zh-TW" altLang="zh-TW" sz="1600" dirty="0">
                <a:solidFill>
                  <a:schemeClr val="tx1"/>
                </a:solidFill>
                <a:effectLst/>
              </a:rPr>
              <a:t>呼叫顯示例外說明的方法</a:t>
            </a:r>
            <a:r>
              <a:rPr lang="en-US" altLang="zh-TW" sz="1600" dirty="0">
                <a:solidFill>
                  <a:schemeClr val="tx1"/>
                </a:solidFill>
                <a:effectLst/>
              </a:rPr>
              <a:t>);</a:t>
            </a:r>
            <a:endParaRPr lang="zh-TW" altLang="zh-TW" sz="160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chemeClr val="tx1"/>
                </a:solidFill>
                <a:effectLst/>
              </a:rPr>
              <a:t>        </a:t>
            </a:r>
            <a:r>
              <a:rPr lang="en-US" altLang="zh-TW" sz="16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altLang="zh-TW" sz="1600" dirty="0">
                <a:solidFill>
                  <a:schemeClr val="tx1"/>
                </a:solidFill>
                <a:effectLst/>
              </a:rPr>
              <a:t>("</a:t>
            </a:r>
            <a:r>
              <a:rPr lang="zh-TW" altLang="zh-TW" sz="1600" dirty="0">
                <a:solidFill>
                  <a:schemeClr val="tx1"/>
                </a:solidFill>
                <a:effectLst/>
              </a:rPr>
              <a:t>例外原因</a:t>
            </a:r>
            <a:r>
              <a:rPr lang="en-US" altLang="zh-TW" sz="1600" dirty="0">
                <a:solidFill>
                  <a:schemeClr val="tx1"/>
                </a:solidFill>
                <a:effectLst/>
              </a:rPr>
              <a:t>: ");</a:t>
            </a:r>
            <a:endParaRPr lang="zh-TW" altLang="zh-TW" sz="160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chemeClr val="tx1"/>
                </a:solidFill>
                <a:effectLst/>
              </a:rPr>
              <a:t>        </a:t>
            </a:r>
            <a:r>
              <a:rPr lang="zh-TW" altLang="zh-TW" sz="1600" dirty="0">
                <a:solidFill>
                  <a:schemeClr val="tx1"/>
                </a:solidFill>
                <a:effectLst/>
              </a:rPr>
              <a:t>呼叫例外原因的方法</a:t>
            </a:r>
            <a:r>
              <a:rPr lang="en-US" altLang="zh-TW" sz="1600" dirty="0">
                <a:solidFill>
                  <a:schemeClr val="tx1"/>
                </a:solidFill>
                <a:effectLst/>
              </a:rPr>
              <a:t>;</a:t>
            </a:r>
            <a:endParaRPr lang="zh-TW" altLang="zh-TW" sz="160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chemeClr val="tx1"/>
                </a:solidFill>
                <a:effectLst/>
              </a:rPr>
              <a:t>    }</a:t>
            </a:r>
            <a:endParaRPr lang="zh-TW" altLang="zh-TW" sz="160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chemeClr val="tx1"/>
                </a:solidFill>
                <a:effectLst/>
              </a:rPr>
              <a:t>}</a:t>
            </a:r>
            <a:endParaRPr lang="zh-TW" altLang="zh-TW" sz="160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zh-TW" altLang="zh-TW" sz="1600" dirty="0">
              <a:solidFill>
                <a:schemeClr val="tx1"/>
              </a:solidFill>
              <a:effectLst/>
            </a:endParaRPr>
          </a:p>
          <a:p>
            <a:endParaRPr lang="zh-TW" altLang="en-US" sz="1600" dirty="0">
              <a:solidFill>
                <a:schemeClr val="tx1"/>
              </a:solidFill>
            </a:endParaRPr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3203848" y="1268760"/>
            <a:ext cx="5706358" cy="270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48684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Homework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b="1" smtClean="0"/>
              <a:pPr/>
              <a:t>19</a:t>
            </a:fld>
            <a:endParaRPr lang="zh-TW" altLang="en-US" b="1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1115616" y="2082048"/>
            <a:ext cx="1125606" cy="360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600" dirty="0">
                <a:solidFill>
                  <a:schemeClr val="tx1"/>
                </a:solidFill>
                <a:effectLst/>
              </a:rPr>
              <a:t>輸出結果</a:t>
            </a:r>
            <a:r>
              <a:rPr lang="en-US" altLang="zh-TW" sz="1600" dirty="0">
                <a:solidFill>
                  <a:schemeClr val="tx1"/>
                </a:solidFill>
                <a:effectLst/>
              </a:rPr>
              <a:t>:</a:t>
            </a:r>
            <a:endParaRPr lang="zh-TW" altLang="zh-TW" sz="1600" dirty="0">
              <a:solidFill>
                <a:schemeClr val="tx1"/>
              </a:solidFill>
              <a:effectLst/>
            </a:endParaRPr>
          </a:p>
          <a:p>
            <a:endParaRPr lang="zh-TW" altLang="en-US" sz="1600" dirty="0">
              <a:solidFill>
                <a:schemeClr val="tx1"/>
              </a:solidFill>
            </a:endParaRPr>
          </a:p>
        </p:txBody>
      </p:sp>
      <p:pic>
        <p:nvPicPr>
          <p:cNvPr id="10" name="圖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2543175" y="1913669"/>
            <a:ext cx="5076825" cy="1914525"/>
          </a:xfrm>
          <a:prstGeom prst="rect">
            <a:avLst/>
          </a:prstGeom>
        </p:spPr>
      </p:pic>
      <p:pic>
        <p:nvPicPr>
          <p:cNvPr id="11" name="圖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2543175" y="4437111"/>
            <a:ext cx="50196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94683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例外處理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637112"/>
          </a:xfrm>
        </p:spPr>
        <p:txBody>
          <a:bodyPr/>
          <a:lstStyle/>
          <a:p>
            <a:r>
              <a:rPr lang="en-US" altLang="zh-TW" dirty="0"/>
              <a:t>Java</a:t>
            </a:r>
            <a:r>
              <a:rPr lang="zh-TW" altLang="zh-TW" dirty="0"/>
              <a:t>的例外指的是「例外物件」，即是一種例外事件。</a:t>
            </a:r>
            <a:endParaRPr lang="en-US" altLang="zh-TW" dirty="0"/>
          </a:p>
          <a:p>
            <a:r>
              <a:rPr lang="zh-TW" altLang="en-US" dirty="0"/>
              <a:t>為了讓程式更加的強壯，不會因一些不尋常的情況而導致程式崩潰或使整個系統當機，例外處理就是在防止這類的事發生。</a:t>
            </a:r>
            <a:endParaRPr lang="en-US" altLang="zh-TW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839842"/>
            <a:ext cx="4968552" cy="301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22136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9720" y="0"/>
            <a:ext cx="9173720" cy="6858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>
                <a:solidFill>
                  <a:srgbClr val="FF0000"/>
                </a:solidFill>
                <a:latin typeface="Times New Roman" pitchFamily="18" charset="0"/>
              </a:rPr>
              <a:t>Thanks for your attention 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6425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Throwable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類別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637112"/>
          </a:xfrm>
        </p:spPr>
        <p:txBody>
          <a:bodyPr/>
          <a:lstStyle/>
          <a:p>
            <a:r>
              <a:rPr lang="en-US" altLang="zh-TW" dirty="0">
                <a:effectLst/>
              </a:rPr>
              <a:t>Java</a:t>
            </a:r>
            <a:r>
              <a:rPr lang="zh-TW" altLang="zh-TW" dirty="0">
                <a:effectLst/>
              </a:rPr>
              <a:t>產生的例外是一個物件，屬於</a:t>
            </a:r>
            <a:r>
              <a:rPr lang="en-US" altLang="zh-TW" dirty="0">
                <a:effectLst/>
              </a:rPr>
              <a:t>Throwable</a:t>
            </a:r>
            <a:r>
              <a:rPr lang="zh-TW" altLang="zh-TW" dirty="0">
                <a:effectLst/>
              </a:rPr>
              <a:t>類別或其子類別的物件。子類別</a:t>
            </a:r>
            <a:r>
              <a:rPr lang="zh-TW" altLang="en-US" dirty="0">
                <a:effectLst/>
              </a:rPr>
              <a:t>分</a:t>
            </a:r>
            <a:r>
              <a:rPr lang="zh-TW" altLang="zh-TW" dirty="0">
                <a:effectLst/>
              </a:rPr>
              <a:t>兩種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dirty="0">
                <a:effectLst/>
              </a:rPr>
              <a:t>Error</a:t>
            </a:r>
            <a:r>
              <a:rPr lang="zh-TW" altLang="zh-TW" dirty="0">
                <a:effectLst/>
              </a:rPr>
              <a:t>類別</a:t>
            </a:r>
            <a:r>
              <a:rPr lang="en-US" altLang="zh-TW" dirty="0">
                <a:effectLst/>
              </a:rPr>
              <a:t>: </a:t>
            </a:r>
            <a:r>
              <a:rPr lang="zh-TW" altLang="zh-TW" dirty="0">
                <a:effectLst/>
              </a:rPr>
              <a:t>其子類別屬於</a:t>
            </a:r>
            <a:r>
              <a:rPr lang="en-US" altLang="zh-TW" dirty="0">
                <a:effectLst/>
              </a:rPr>
              <a:t>JVM</a:t>
            </a:r>
            <a:r>
              <a:rPr lang="zh-TW" altLang="zh-TW" dirty="0">
                <a:effectLst/>
              </a:rPr>
              <a:t>嚴重錯誤，程式</a:t>
            </a:r>
            <a:r>
              <a:rPr lang="zh-TW" altLang="en-US" dirty="0">
                <a:effectLst/>
              </a:rPr>
              <a:t>會直接</a:t>
            </a:r>
            <a:r>
              <a:rPr lang="zh-TW" altLang="zh-TW" dirty="0">
                <a:effectLst/>
              </a:rPr>
              <a:t>終止，沒有辦法使用例外處理。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dirty="0">
                <a:effectLst/>
              </a:rPr>
              <a:t>Exception</a:t>
            </a:r>
            <a:r>
              <a:rPr lang="zh-TW" altLang="zh-TW" dirty="0">
                <a:effectLst/>
              </a:rPr>
              <a:t>類別</a:t>
            </a:r>
            <a:r>
              <a:rPr lang="en-US" altLang="zh-TW" dirty="0">
                <a:effectLst/>
              </a:rPr>
              <a:t>: </a:t>
            </a:r>
            <a:r>
              <a:rPr lang="zh-TW" altLang="zh-TW" dirty="0">
                <a:effectLst/>
              </a:rPr>
              <a:t>其子類別是各種例外物件，即例外處理可以處理的部分。</a:t>
            </a:r>
            <a:r>
              <a:rPr lang="zh-TW" altLang="en-US" dirty="0">
                <a:effectLst/>
              </a:rPr>
              <a:t>下表為一些常見的例外 </a:t>
            </a:r>
            <a:r>
              <a:rPr lang="en-US" altLang="zh-TW" dirty="0">
                <a:effectLst/>
              </a:rPr>
              <a:t>: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264409"/>
            <a:ext cx="7056784" cy="259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15829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例外處理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165384" y="1511995"/>
            <a:ext cx="4978896" cy="4637112"/>
          </a:xfrm>
        </p:spPr>
        <p:txBody>
          <a:bodyPr/>
          <a:lstStyle/>
          <a:p>
            <a:r>
              <a:rPr lang="zh-TW" altLang="en-US" dirty="0"/>
              <a:t>例外處理的程式敘述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189856" y="1412777"/>
            <a:ext cx="8496944" cy="463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try{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	……..//</a:t>
            </a:r>
            <a:r>
              <a:rPr lang="zh-TW" altLang="en-US" dirty="0">
                <a:solidFill>
                  <a:srgbClr val="FF0000"/>
                </a:solidFill>
              </a:rPr>
              <a:t>檢查區塊裡程式碼是否有例外的產生，若有就丟出例外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}catch ( </a:t>
            </a:r>
            <a:r>
              <a:rPr lang="zh-TW" altLang="en-US" dirty="0">
                <a:solidFill>
                  <a:srgbClr val="FF0000"/>
                </a:solidFill>
              </a:rPr>
              <a:t>例外類型</a:t>
            </a:r>
            <a:r>
              <a:rPr lang="en-US" altLang="zh-TW" dirty="0">
                <a:solidFill>
                  <a:srgbClr val="FF0000"/>
                </a:solidFill>
              </a:rPr>
              <a:t> ex){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	……..//</a:t>
            </a:r>
            <a:r>
              <a:rPr lang="zh-TW" altLang="en-US" dirty="0">
                <a:solidFill>
                  <a:srgbClr val="FF0000"/>
                </a:solidFill>
              </a:rPr>
              <a:t>處理不同的例外類型，可以有多個</a:t>
            </a:r>
            <a:r>
              <a:rPr lang="en-US" altLang="zh-TW" dirty="0">
                <a:solidFill>
                  <a:srgbClr val="FF0000"/>
                </a:solidFill>
              </a:rPr>
              <a:t>catch</a:t>
            </a:r>
            <a:r>
              <a:rPr lang="zh-TW" altLang="en-US" dirty="0">
                <a:solidFill>
                  <a:srgbClr val="FF0000"/>
                </a:solidFill>
              </a:rPr>
              <a:t>區塊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}finally{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	……..//</a:t>
            </a:r>
            <a:r>
              <a:rPr lang="zh-TW" altLang="en-US" dirty="0">
                <a:solidFill>
                  <a:srgbClr val="FF0000"/>
                </a:solidFill>
              </a:rPr>
              <a:t>此區塊可有可無，用來善後工作，不論例外是否產生，都會執行此區塊程式碼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}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15015" r="14004" b="19988"/>
          <a:stretch/>
        </p:blipFill>
        <p:spPr>
          <a:xfrm>
            <a:off x="3707904" y="5369145"/>
            <a:ext cx="5338936" cy="110246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1704482" y="5730166"/>
            <a:ext cx="199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catch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區塊的方法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8278647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例外處理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637112"/>
          </a:xfrm>
        </p:spPr>
        <p:txBody>
          <a:bodyPr/>
          <a:lstStyle/>
          <a:p>
            <a:r>
              <a:rPr lang="zh-TW" altLang="en-US" dirty="0"/>
              <a:t>「</a:t>
            </a:r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431868" y="1460574"/>
            <a:ext cx="6012339" cy="3205168"/>
          </a:xfrm>
          <a:prstGeom prst="rect">
            <a:avLst/>
          </a:prstGeom>
        </p:spPr>
      </p:pic>
      <p:pic>
        <p:nvPicPr>
          <p:cNvPr id="10" name="圖片 9"/>
          <p:cNvPicPr/>
          <p:nvPr/>
        </p:nvPicPr>
        <p:blipFill rotWithShape="1">
          <a:blip r:embed="rId4"/>
          <a:srcRect t="3751"/>
          <a:stretch/>
        </p:blipFill>
        <p:spPr bwMode="auto">
          <a:xfrm>
            <a:off x="3790950" y="4747970"/>
            <a:ext cx="4895850" cy="15487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2483768" y="5141198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9165220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IO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例外處理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637112"/>
          </a:xfrm>
        </p:spPr>
        <p:txBody>
          <a:bodyPr/>
          <a:lstStyle/>
          <a:p>
            <a:r>
              <a:rPr lang="zh-TW" altLang="en-US" dirty="0"/>
              <a:t>「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483768" y="5141198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1348836"/>
            <a:ext cx="5584626" cy="3831054"/>
          </a:xfrm>
          <a:prstGeom prst="rect">
            <a:avLst/>
          </a:prstGeom>
        </p:spPr>
      </p:pic>
      <p:pic>
        <p:nvPicPr>
          <p:cNvPr id="13" name="圖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3684388" y="5091430"/>
            <a:ext cx="4714875" cy="163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12007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多種例外處理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10" name="內容版面配置區 2"/>
          <p:cNvSpPr txBox="1">
            <a:spLocks noGrp="1"/>
          </p:cNvSpPr>
          <p:nvPr>
            <p:ph idx="1"/>
          </p:nvPr>
        </p:nvSpPr>
        <p:spPr>
          <a:xfrm>
            <a:off x="107504" y="1932328"/>
            <a:ext cx="4392488" cy="4637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try{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	……..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}catch ( </a:t>
            </a:r>
            <a:r>
              <a:rPr lang="zh-TW" altLang="en-US" dirty="0">
                <a:solidFill>
                  <a:srgbClr val="FF0000"/>
                </a:solidFill>
              </a:rPr>
              <a:t>例外類型</a:t>
            </a:r>
            <a:r>
              <a:rPr lang="en-US" altLang="zh-TW" dirty="0">
                <a:solidFill>
                  <a:srgbClr val="FF0000"/>
                </a:solidFill>
              </a:rPr>
              <a:t>1 ex){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	……..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} catch ( </a:t>
            </a:r>
            <a:r>
              <a:rPr lang="zh-TW" altLang="en-US" dirty="0">
                <a:solidFill>
                  <a:srgbClr val="FF0000"/>
                </a:solidFill>
              </a:rPr>
              <a:t>例外類型</a:t>
            </a:r>
            <a:r>
              <a:rPr lang="en-US" altLang="zh-TW" dirty="0">
                <a:solidFill>
                  <a:srgbClr val="FF0000"/>
                </a:solidFill>
              </a:rPr>
              <a:t>2 ex){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	……..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} finally{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	……..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}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4451224" y="1932328"/>
            <a:ext cx="4392488" cy="4637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try{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	……..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}catch ( </a:t>
            </a:r>
            <a:r>
              <a:rPr lang="zh-TW" altLang="en-US" dirty="0">
                <a:solidFill>
                  <a:srgbClr val="FF0000"/>
                </a:solidFill>
              </a:rPr>
              <a:t>例外類型</a:t>
            </a:r>
            <a:r>
              <a:rPr lang="en-US" altLang="zh-TW" dirty="0">
                <a:solidFill>
                  <a:srgbClr val="FF0000"/>
                </a:solidFill>
              </a:rPr>
              <a:t>1 | 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		</a:t>
            </a:r>
            <a:r>
              <a:rPr lang="zh-TW" altLang="en-US" dirty="0">
                <a:solidFill>
                  <a:srgbClr val="FF0000"/>
                </a:solidFill>
              </a:rPr>
              <a:t>例外類型</a:t>
            </a:r>
            <a:r>
              <a:rPr lang="en-US" altLang="zh-TW" dirty="0">
                <a:solidFill>
                  <a:srgbClr val="FF0000"/>
                </a:solidFill>
              </a:rPr>
              <a:t>2 ex){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	……..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}finally{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	……..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}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188171" y="387543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165384" y="1511995"/>
            <a:ext cx="8678328" cy="463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catch</a:t>
            </a:r>
            <a:r>
              <a:rPr lang="zh-TW" altLang="en-US" dirty="0"/>
              <a:t>可以有多個區塊，有兩種表示方法，如下 </a:t>
            </a:r>
            <a:r>
              <a:rPr lang="en-US" altLang="zh-TW" dirty="0"/>
              <a:t>: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8887032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多種例外處理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434850" y="5514556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382952" y="1304752"/>
            <a:ext cx="5701216" cy="3670473"/>
          </a:xfrm>
          <a:prstGeom prst="rect">
            <a:avLst/>
          </a:prstGeom>
        </p:spPr>
      </p:pic>
      <p:pic>
        <p:nvPicPr>
          <p:cNvPr id="11" name="圖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3652589" y="4975225"/>
            <a:ext cx="50958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55474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丟出例外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637112"/>
          </a:xfrm>
        </p:spPr>
        <p:txBody>
          <a:bodyPr/>
          <a:lstStyle/>
          <a:p>
            <a:r>
              <a:rPr lang="zh-TW" altLang="zh-TW" dirty="0">
                <a:effectLst/>
              </a:rPr>
              <a:t>在</a:t>
            </a:r>
            <a:r>
              <a:rPr lang="en-US" altLang="zh-TW" dirty="0">
                <a:effectLst/>
              </a:rPr>
              <a:t>Java</a:t>
            </a:r>
            <a:r>
              <a:rPr lang="zh-TW" altLang="zh-TW" dirty="0">
                <a:effectLst/>
              </a:rPr>
              <a:t>可以使用「</a:t>
            </a:r>
            <a:r>
              <a:rPr lang="en-US" altLang="zh-TW" dirty="0">
                <a:effectLst/>
              </a:rPr>
              <a:t>throw</a:t>
            </a:r>
            <a:r>
              <a:rPr lang="zh-TW" altLang="zh-TW" dirty="0">
                <a:effectLst/>
              </a:rPr>
              <a:t>」關鍵字丟出例外，使用方法如下：</a:t>
            </a:r>
            <a:endParaRPr lang="zh-TW" altLang="en-US" dirty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74953" y="2506846"/>
            <a:ext cx="8496944" cy="4637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throw new </a:t>
            </a:r>
            <a:r>
              <a:rPr lang="en-US" altLang="zh-TW" dirty="0" err="1">
                <a:solidFill>
                  <a:srgbClr val="FF0000"/>
                </a:solidFill>
              </a:rPr>
              <a:t>IllegalArgumentException</a:t>
            </a:r>
            <a:r>
              <a:rPr lang="en-US" altLang="zh-TW" dirty="0">
                <a:solidFill>
                  <a:srgbClr val="FF0000"/>
                </a:solidFill>
              </a:rPr>
              <a:t>("c</a:t>
            </a:r>
            <a:r>
              <a:rPr lang="zh-TW" altLang="en-US" dirty="0">
                <a:solidFill>
                  <a:srgbClr val="FF0000"/>
                </a:solidFill>
              </a:rPr>
              <a:t>不能是</a:t>
            </a:r>
            <a:r>
              <a:rPr lang="en-US" altLang="zh-TW" dirty="0">
                <a:solidFill>
                  <a:srgbClr val="FF0000"/>
                </a:solidFill>
              </a:rPr>
              <a:t>0!!");</a:t>
            </a:r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			</a:t>
            </a:r>
            <a:r>
              <a:rPr lang="zh-TW" altLang="en-US" dirty="0"/>
              <a:t>可丟出的例外</a:t>
            </a:r>
            <a:r>
              <a:rPr lang="en-US" altLang="zh-TW" dirty="0"/>
              <a:t>	</a:t>
            </a:r>
          </a:p>
          <a:p>
            <a:pPr lvl="1"/>
            <a:r>
              <a:rPr lang="en-US" altLang="zh-TW" dirty="0"/>
              <a:t>						</a:t>
            </a:r>
            <a:endParaRPr lang="zh-TW" altLang="en-US" dirty="0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5849408" y="3417729"/>
            <a:ext cx="2856153" cy="1563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TW" altLang="en-US" dirty="0"/>
              <a:t>建構子是</a:t>
            </a:r>
            <a:r>
              <a:rPr lang="en-US" altLang="zh-TW" dirty="0" err="1"/>
              <a:t>getMessage</a:t>
            </a:r>
            <a:r>
              <a:rPr lang="en-US" altLang="zh-TW" dirty="0"/>
              <a:t>()</a:t>
            </a:r>
            <a:r>
              <a:rPr lang="zh-TW" altLang="en-US" dirty="0"/>
              <a:t>方法取得的字串</a:t>
            </a:r>
          </a:p>
        </p:txBody>
      </p:sp>
    </p:spTree>
    <p:extLst>
      <p:ext uri="{BB962C8B-B14F-4D97-AF65-F5344CB8AC3E}">
        <p14:creationId xmlns:p14="http://schemas.microsoft.com/office/powerpoint/2010/main" val="473802303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5220</TotalTime>
  <Words>474</Words>
  <Application>Microsoft Office PowerPoint</Application>
  <PresentationFormat>如螢幕大小 (4:3)</PresentationFormat>
  <Paragraphs>128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演講標題</dc:title>
  <dc:creator>wsp86145</dc:creator>
  <cp:lastModifiedBy>奇鴻</cp:lastModifiedBy>
  <cp:revision>193</cp:revision>
  <dcterms:created xsi:type="dcterms:W3CDTF">2012-01-07T05:26:11Z</dcterms:created>
  <dcterms:modified xsi:type="dcterms:W3CDTF">2016-11-28T08:58:34Z</dcterms:modified>
</cp:coreProperties>
</file>