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8/18/2021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8/18/2021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8/18/2021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F1F4-CFF5-4761-86DD-7243F59A6633}"/>
              </a:ext>
            </a:extLst>
          </p:cNvPr>
          <p:cNvSpPr>
            <a:spLocks noGrp="1"/>
          </p:cNvSpPr>
          <p:nvPr>
            <p:ph type="ctrTitle"/>
          </p:nvPr>
        </p:nvSpPr>
        <p:spPr/>
        <p:txBody>
          <a:bodyPr/>
          <a:lstStyle/>
          <a:p>
            <a:r>
              <a:rPr lang="en-US" b="1" dirty="0"/>
              <a:t>Rainbow Cliques</a:t>
            </a:r>
            <a:endParaRPr lang="en-IL" b="1" dirty="0"/>
          </a:p>
        </p:txBody>
      </p:sp>
      <p:sp>
        <p:nvSpPr>
          <p:cNvPr id="3" name="Subtitle 2">
            <a:extLst>
              <a:ext uri="{FF2B5EF4-FFF2-40B4-BE49-F238E27FC236}">
                <a16:creationId xmlns:a16="http://schemas.microsoft.com/office/drawing/2014/main" id="{97E93E3B-9E9A-4D4E-9FAD-CF8C4C647293}"/>
              </a:ext>
            </a:extLst>
          </p:cNvPr>
          <p:cNvSpPr>
            <a:spLocks noGrp="1"/>
          </p:cNvSpPr>
          <p:nvPr>
            <p:ph type="subTitle" idx="1"/>
          </p:nvPr>
        </p:nvSpPr>
        <p:spPr>
          <a:xfrm>
            <a:off x="1466850" y="3788379"/>
            <a:ext cx="8883152" cy="1774221"/>
          </a:xfrm>
        </p:spPr>
        <p:txBody>
          <a:bodyPr>
            <a:normAutofit/>
          </a:bodyPr>
          <a:lstStyle/>
          <a:p>
            <a:r>
              <a:rPr lang="en-US" dirty="0"/>
              <a:t>Yoram </a:t>
            </a:r>
            <a:r>
              <a:rPr lang="en-US" dirty="0" err="1"/>
              <a:t>Louzoun</a:t>
            </a:r>
            <a:endParaRPr lang="en-US" dirty="0"/>
          </a:p>
          <a:p>
            <a:r>
              <a:rPr lang="en-US" dirty="0" err="1"/>
              <a:t>Shoval</a:t>
            </a:r>
            <a:r>
              <a:rPr lang="en-US" dirty="0"/>
              <a:t> </a:t>
            </a:r>
            <a:r>
              <a:rPr lang="en-US" dirty="0" err="1"/>
              <a:t>frydman</a:t>
            </a:r>
            <a:endParaRPr lang="en-US" dirty="0"/>
          </a:p>
          <a:p>
            <a:r>
              <a:rPr lang="en-US" dirty="0"/>
              <a:t>Bar </a:t>
            </a:r>
            <a:r>
              <a:rPr lang="en-US" dirty="0" err="1"/>
              <a:t>ilan</a:t>
            </a:r>
            <a:r>
              <a:rPr lang="en-US" dirty="0"/>
              <a:t> university</a:t>
            </a:r>
            <a:endParaRPr lang="en-IL" dirty="0"/>
          </a:p>
        </p:txBody>
      </p:sp>
    </p:spTree>
    <p:extLst>
      <p:ext uri="{BB962C8B-B14F-4D97-AF65-F5344CB8AC3E}">
        <p14:creationId xmlns:p14="http://schemas.microsoft.com/office/powerpoint/2010/main" val="109931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568A54B-9065-40B2-8753-8E0288E82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76EA3-665F-4D60-9232-524AE5D89DDA}"/>
              </a:ext>
            </a:extLst>
          </p:cNvPr>
          <p:cNvSpPr>
            <a:spLocks noGrp="1"/>
          </p:cNvSpPr>
          <p:nvPr>
            <p:ph type="title"/>
          </p:nvPr>
        </p:nvSpPr>
        <p:spPr>
          <a:xfrm>
            <a:off x="1534781" y="804520"/>
            <a:ext cx="4093310" cy="1049235"/>
          </a:xfrm>
        </p:spPr>
        <p:txBody>
          <a:bodyPr>
            <a:normAutofit/>
          </a:bodyPr>
          <a:lstStyle/>
          <a:p>
            <a:r>
              <a:rPr lang="en-US" b="1"/>
              <a:t>Problem Definition</a:t>
            </a:r>
            <a:endParaRPr lang="en-IL" b="1"/>
          </a:p>
        </p:txBody>
      </p:sp>
      <p:cxnSp>
        <p:nvCxnSpPr>
          <p:cNvPr id="75" name="Straight Connector 74">
            <a:extLst>
              <a:ext uri="{FF2B5EF4-FFF2-40B4-BE49-F238E27FC236}">
                <a16:creationId xmlns:a16="http://schemas.microsoft.com/office/drawing/2014/main" id="{515F3B72-790F-4B1A-90DE-5EC31C829B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77" name="Rectangle 76">
            <a:extLst>
              <a:ext uri="{FF2B5EF4-FFF2-40B4-BE49-F238E27FC236}">
                <a16:creationId xmlns:a16="http://schemas.microsoft.com/office/drawing/2014/main" id="{A2BED43D-FF5E-4233-9D4F-A509B5603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2F921DB-CFCD-478A-8E8B-29117C906316}"/>
              </a:ext>
            </a:extLst>
          </p:cNvPr>
          <p:cNvSpPr>
            <a:spLocks noGrp="1"/>
          </p:cNvSpPr>
          <p:nvPr>
            <p:ph idx="1"/>
          </p:nvPr>
        </p:nvSpPr>
        <p:spPr>
          <a:xfrm>
            <a:off x="1534695" y="2015732"/>
            <a:ext cx="4089097" cy="3450613"/>
          </a:xfrm>
        </p:spPr>
        <p:txBody>
          <a:bodyPr>
            <a:normAutofit/>
          </a:bodyPr>
          <a:lstStyle/>
          <a:p>
            <a:pPr>
              <a:lnSpc>
                <a:spcPct val="110000"/>
              </a:lnSpc>
            </a:pPr>
            <a:r>
              <a:rPr lang="en-US" sz="1700" dirty="0"/>
              <a:t>Given a labeled graph (each vertex has a label), the goal is to find a group of vertices of size equal to the number of possible labels, where all vertices are connected to each other and have a different label. </a:t>
            </a:r>
          </a:p>
          <a:p>
            <a:pPr>
              <a:lnSpc>
                <a:spcPct val="110000"/>
              </a:lnSpc>
            </a:pPr>
            <a:r>
              <a:rPr lang="en-US" sz="1700" dirty="0"/>
              <a:t>This problem is equivalent to the problem of finding the maximum clique of the graph, with a constraint on the vertices in the clique to be each of different label.</a:t>
            </a:r>
            <a:endParaRPr lang="en-IL" sz="1700" dirty="0"/>
          </a:p>
        </p:txBody>
      </p:sp>
      <p:pic>
        <p:nvPicPr>
          <p:cNvPr id="79" name="Picture 78">
            <a:extLst>
              <a:ext uri="{FF2B5EF4-FFF2-40B4-BE49-F238E27FC236}">
                <a16:creationId xmlns:a16="http://schemas.microsoft.com/office/drawing/2014/main" id="{051D0F8B-A6FE-4009-88A1-49ABE7CEF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81" name="Straight Connector 80">
            <a:extLst>
              <a:ext uri="{FF2B5EF4-FFF2-40B4-BE49-F238E27FC236}">
                <a16:creationId xmlns:a16="http://schemas.microsoft.com/office/drawing/2014/main" id="{4C5057B3-E936-43A2-9EEE-514EF0434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4C0AD49-0EB6-4768-A009-118C6C3EC902}"/>
              </a:ext>
            </a:extLst>
          </p:cNvPr>
          <p:cNvGrpSpPr/>
          <p:nvPr/>
        </p:nvGrpSpPr>
        <p:grpSpPr>
          <a:xfrm>
            <a:off x="6459546" y="1784426"/>
            <a:ext cx="4750604" cy="3150476"/>
            <a:chOff x="6591647" y="1866141"/>
            <a:chExt cx="4316499" cy="2816695"/>
          </a:xfrm>
        </p:grpSpPr>
        <p:pic>
          <p:nvPicPr>
            <p:cNvPr id="1030" name="Picture 6">
              <a:extLst>
                <a:ext uri="{FF2B5EF4-FFF2-40B4-BE49-F238E27FC236}">
                  <a16:creationId xmlns:a16="http://schemas.microsoft.com/office/drawing/2014/main" id="{FC7F8A73-BA10-4F61-9736-B4ABE43FBC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b="10701"/>
            <a:stretch/>
          </p:blipFill>
          <p:spPr bwMode="auto">
            <a:xfrm>
              <a:off x="6749618" y="1866141"/>
              <a:ext cx="4158528" cy="281669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7C3A9E06-19A3-49B3-ADE1-60C77C0FEAC4}"/>
                </a:ext>
              </a:extLst>
            </p:cNvPr>
            <p:cNvSpPr/>
            <p:nvPr/>
          </p:nvSpPr>
          <p:spPr>
            <a:xfrm>
              <a:off x="7399089" y="2239861"/>
              <a:ext cx="260059" cy="260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6" name="Oval 15">
              <a:extLst>
                <a:ext uri="{FF2B5EF4-FFF2-40B4-BE49-F238E27FC236}">
                  <a16:creationId xmlns:a16="http://schemas.microsoft.com/office/drawing/2014/main" id="{762FFD39-7EA9-4EE2-B9E9-769AA804C7B9}"/>
                </a:ext>
              </a:extLst>
            </p:cNvPr>
            <p:cNvSpPr/>
            <p:nvPr/>
          </p:nvSpPr>
          <p:spPr>
            <a:xfrm>
              <a:off x="6766093" y="2781275"/>
              <a:ext cx="260059" cy="2600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L" dirty="0"/>
            </a:p>
          </p:txBody>
        </p:sp>
        <p:sp>
          <p:nvSpPr>
            <p:cNvPr id="17" name="Oval 16">
              <a:extLst>
                <a:ext uri="{FF2B5EF4-FFF2-40B4-BE49-F238E27FC236}">
                  <a16:creationId xmlns:a16="http://schemas.microsoft.com/office/drawing/2014/main" id="{344A8386-396B-4406-A0F2-F27F79854FD5}"/>
                </a:ext>
              </a:extLst>
            </p:cNvPr>
            <p:cNvSpPr/>
            <p:nvPr/>
          </p:nvSpPr>
          <p:spPr>
            <a:xfrm>
              <a:off x="7009373" y="3329016"/>
              <a:ext cx="260059" cy="26005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L"/>
            </a:p>
          </p:txBody>
        </p:sp>
        <p:sp>
          <p:nvSpPr>
            <p:cNvPr id="18" name="Oval 17">
              <a:extLst>
                <a:ext uri="{FF2B5EF4-FFF2-40B4-BE49-F238E27FC236}">
                  <a16:creationId xmlns:a16="http://schemas.microsoft.com/office/drawing/2014/main" id="{64975875-6589-483C-B95B-5500B9994BFB}"/>
                </a:ext>
              </a:extLst>
            </p:cNvPr>
            <p:cNvSpPr/>
            <p:nvPr/>
          </p:nvSpPr>
          <p:spPr>
            <a:xfrm>
              <a:off x="7853492" y="3320627"/>
              <a:ext cx="260059" cy="2600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sp>
          <p:nvSpPr>
            <p:cNvPr id="19" name="Oval 18">
              <a:extLst>
                <a:ext uri="{FF2B5EF4-FFF2-40B4-BE49-F238E27FC236}">
                  <a16:creationId xmlns:a16="http://schemas.microsoft.com/office/drawing/2014/main" id="{3EA3035A-ED26-4D46-ACC9-AFD107D746E7}"/>
                </a:ext>
              </a:extLst>
            </p:cNvPr>
            <p:cNvSpPr/>
            <p:nvPr/>
          </p:nvSpPr>
          <p:spPr>
            <a:xfrm>
              <a:off x="7983521" y="2676412"/>
              <a:ext cx="260059" cy="26005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5" name="Oval 4">
              <a:extLst>
                <a:ext uri="{FF2B5EF4-FFF2-40B4-BE49-F238E27FC236}">
                  <a16:creationId xmlns:a16="http://schemas.microsoft.com/office/drawing/2014/main" id="{81EBEF15-9028-432D-9498-66C79BDEE223}"/>
                </a:ext>
              </a:extLst>
            </p:cNvPr>
            <p:cNvSpPr/>
            <p:nvPr/>
          </p:nvSpPr>
          <p:spPr>
            <a:xfrm>
              <a:off x="6591647" y="2092385"/>
              <a:ext cx="1874941" cy="1688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spTree>
    <p:extLst>
      <p:ext uri="{BB962C8B-B14F-4D97-AF65-F5344CB8AC3E}">
        <p14:creationId xmlns:p14="http://schemas.microsoft.com/office/powerpoint/2010/main" val="10117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4CC6-8B2E-4E48-8AB4-35E99FE49DF0}"/>
              </a:ext>
            </a:extLst>
          </p:cNvPr>
          <p:cNvSpPr>
            <a:spLocks noGrp="1"/>
          </p:cNvSpPr>
          <p:nvPr>
            <p:ph type="title"/>
          </p:nvPr>
        </p:nvSpPr>
        <p:spPr>
          <a:xfrm>
            <a:off x="1534696" y="804519"/>
            <a:ext cx="9520158" cy="1049235"/>
          </a:xfrm>
        </p:spPr>
        <p:txBody>
          <a:bodyPr>
            <a:normAutofit/>
          </a:bodyPr>
          <a:lstStyle/>
          <a:p>
            <a:r>
              <a:rPr lang="en-US" b="1"/>
              <a:t>Initial Given Graph</a:t>
            </a:r>
            <a:endParaRPr lang="en-IL" b="1"/>
          </a:p>
        </p:txBody>
      </p:sp>
      <p:sp>
        <p:nvSpPr>
          <p:cNvPr id="3" name="Content Placeholder 2">
            <a:extLst>
              <a:ext uri="{FF2B5EF4-FFF2-40B4-BE49-F238E27FC236}">
                <a16:creationId xmlns:a16="http://schemas.microsoft.com/office/drawing/2014/main" id="{23A62EA7-45AA-4F4A-AE91-4CA918B17DCD}"/>
              </a:ext>
            </a:extLst>
          </p:cNvPr>
          <p:cNvSpPr>
            <a:spLocks noGrp="1"/>
          </p:cNvSpPr>
          <p:nvPr>
            <p:ph idx="1"/>
          </p:nvPr>
        </p:nvSpPr>
        <p:spPr>
          <a:xfrm>
            <a:off x="1137147" y="2184357"/>
            <a:ext cx="6057861" cy="3869124"/>
          </a:xfrm>
        </p:spPr>
        <p:txBody>
          <a:bodyPr>
            <a:normAutofit/>
          </a:bodyPr>
          <a:lstStyle/>
          <a:p>
            <a:pPr>
              <a:lnSpc>
                <a:spcPct val="110000"/>
              </a:lnSpc>
            </a:pPr>
            <a:r>
              <a:rPr lang="en-US" sz="1800" dirty="0"/>
              <a:t>The graph is undirected and defined as G=(V,E) where V is the set of vertices, |V|=1094, and E is the set of edges, |E|=472824. </a:t>
            </a:r>
          </a:p>
          <a:p>
            <a:pPr>
              <a:lnSpc>
                <a:spcPct val="110000"/>
              </a:lnSpc>
            </a:pPr>
            <a:r>
              <a:rPr lang="en-US" sz="1800" dirty="0"/>
              <a:t>Each vertex has a label, with a total of 9 different labels. </a:t>
            </a:r>
          </a:p>
          <a:p>
            <a:pPr>
              <a:lnSpc>
                <a:spcPct val="110000"/>
              </a:lnSpc>
            </a:pPr>
            <a:r>
              <a:rPr lang="en-US" sz="1800" dirty="0"/>
              <a:t>Vertices within the same group (i.e. vertices that share the same label) are not connected, and relations exist only between vertices of different groups.</a:t>
            </a:r>
          </a:p>
          <a:p>
            <a:pPr>
              <a:lnSpc>
                <a:spcPct val="110000"/>
              </a:lnSpc>
            </a:pPr>
            <a:r>
              <a:rPr lang="en-US" sz="1800" dirty="0"/>
              <a:t>The goal is to find the maximum clique (that according to the setting would be of size 9), where each vertex has a different label.</a:t>
            </a:r>
            <a:endParaRPr lang="en-IL" sz="1800" dirty="0"/>
          </a:p>
        </p:txBody>
      </p:sp>
      <p:pic>
        <p:nvPicPr>
          <p:cNvPr id="7" name="Picture 6">
            <a:extLst>
              <a:ext uri="{FF2B5EF4-FFF2-40B4-BE49-F238E27FC236}">
                <a16:creationId xmlns:a16="http://schemas.microsoft.com/office/drawing/2014/main" id="{DFFB1471-D31A-493A-99BA-253B0DBFB118}"/>
              </a:ext>
            </a:extLst>
          </p:cNvPr>
          <p:cNvPicPr>
            <a:picLocks noChangeAspect="1"/>
          </p:cNvPicPr>
          <p:nvPr/>
        </p:nvPicPr>
        <p:blipFill rotWithShape="1">
          <a:blip r:embed="rId2"/>
          <a:srcRect l="15455" t="13514" r="12424" b="12748"/>
          <a:stretch/>
        </p:blipFill>
        <p:spPr>
          <a:xfrm>
            <a:off x="7453745" y="1921163"/>
            <a:ext cx="4396509" cy="3371274"/>
          </a:xfrm>
          <a:prstGeom prst="rect">
            <a:avLst/>
          </a:prstGeom>
        </p:spPr>
      </p:pic>
    </p:spTree>
    <p:extLst>
      <p:ext uri="{BB962C8B-B14F-4D97-AF65-F5344CB8AC3E}">
        <p14:creationId xmlns:p14="http://schemas.microsoft.com/office/powerpoint/2010/main" val="392962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4AE3-0DD1-45E2-B475-0CBA407E3FA8}"/>
              </a:ext>
            </a:extLst>
          </p:cNvPr>
          <p:cNvSpPr>
            <a:spLocks noGrp="1"/>
          </p:cNvSpPr>
          <p:nvPr>
            <p:ph type="title"/>
          </p:nvPr>
        </p:nvSpPr>
        <p:spPr/>
        <p:txBody>
          <a:bodyPr>
            <a:normAutofit/>
          </a:bodyPr>
          <a:lstStyle/>
          <a:p>
            <a:r>
              <a:rPr lang="de-DE" sz="3600" b="1" dirty="0"/>
              <a:t>Solution 1 - Bron–Kerbosch Algorithm</a:t>
            </a:r>
            <a:endParaRPr lang="en-IL" sz="3600" b="1" dirty="0"/>
          </a:p>
        </p:txBody>
      </p:sp>
      <p:sp>
        <p:nvSpPr>
          <p:cNvPr id="3" name="Content Placeholder 2">
            <a:extLst>
              <a:ext uri="{FF2B5EF4-FFF2-40B4-BE49-F238E27FC236}">
                <a16:creationId xmlns:a16="http://schemas.microsoft.com/office/drawing/2014/main" id="{ACDF3D92-BB0B-41F3-AE25-9314DFC2B664}"/>
              </a:ext>
            </a:extLst>
          </p:cNvPr>
          <p:cNvSpPr>
            <a:spLocks noGrp="1"/>
          </p:cNvSpPr>
          <p:nvPr>
            <p:ph idx="1"/>
          </p:nvPr>
        </p:nvSpPr>
        <p:spPr/>
        <p:txBody>
          <a:bodyPr/>
          <a:lstStyle/>
          <a:p>
            <a:r>
              <a:rPr lang="en-US" dirty="0" err="1"/>
              <a:t>Bron</a:t>
            </a:r>
            <a:r>
              <a:rPr lang="en-US" dirty="0"/>
              <a:t>–</a:t>
            </a:r>
            <a:r>
              <a:rPr lang="en-US" dirty="0" err="1"/>
              <a:t>Kerbosch</a:t>
            </a:r>
            <a:r>
              <a:rPr lang="en-US" dirty="0"/>
              <a:t> algorithm is an enumeration recursive algorithm for finding all maximal cliques in an undirected graph.</a:t>
            </a:r>
          </a:p>
          <a:p>
            <a:r>
              <a:rPr lang="en-US" dirty="0"/>
              <a:t>Given G=(V,E), we apply BK algorithm on G and stop when the first required maximum clique is gotten.</a:t>
            </a:r>
            <a:endParaRPr lang="en-IL" dirty="0"/>
          </a:p>
        </p:txBody>
      </p:sp>
    </p:spTree>
    <p:extLst>
      <p:ext uri="{BB962C8B-B14F-4D97-AF65-F5344CB8AC3E}">
        <p14:creationId xmlns:p14="http://schemas.microsoft.com/office/powerpoint/2010/main" val="415103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7460-CA95-44F9-AAA4-D02AA47BFABA}"/>
              </a:ext>
            </a:extLst>
          </p:cNvPr>
          <p:cNvSpPr>
            <a:spLocks noGrp="1"/>
          </p:cNvSpPr>
          <p:nvPr>
            <p:ph type="title"/>
          </p:nvPr>
        </p:nvSpPr>
        <p:spPr/>
        <p:txBody>
          <a:bodyPr>
            <a:normAutofit/>
          </a:bodyPr>
          <a:lstStyle/>
          <a:p>
            <a:r>
              <a:rPr lang="de-DE" sz="3600" b="1" dirty="0"/>
              <a:t>Solution 1 - Bron–Kerbosch Algorithm</a:t>
            </a:r>
            <a:endParaRPr lang="en-IL" sz="3600" dirty="0"/>
          </a:p>
        </p:txBody>
      </p:sp>
      <p:pic>
        <p:nvPicPr>
          <p:cNvPr id="7" name="Picture 6">
            <a:extLst>
              <a:ext uri="{FF2B5EF4-FFF2-40B4-BE49-F238E27FC236}">
                <a16:creationId xmlns:a16="http://schemas.microsoft.com/office/drawing/2014/main" id="{8336919D-DDBC-4C1A-87A4-8A2E50C43FB9}"/>
              </a:ext>
            </a:extLst>
          </p:cNvPr>
          <p:cNvPicPr>
            <a:picLocks noChangeAspect="1"/>
          </p:cNvPicPr>
          <p:nvPr/>
        </p:nvPicPr>
        <p:blipFill rotWithShape="1">
          <a:blip r:embed="rId2"/>
          <a:srcRect l="13789" t="12374" r="11061" b="11666"/>
          <a:stretch/>
        </p:blipFill>
        <p:spPr>
          <a:xfrm>
            <a:off x="3695726" y="2059708"/>
            <a:ext cx="4800548" cy="3639127"/>
          </a:xfrm>
          <a:prstGeom prst="rect">
            <a:avLst/>
          </a:prstGeom>
        </p:spPr>
      </p:pic>
    </p:spTree>
    <p:extLst>
      <p:ext uri="{BB962C8B-B14F-4D97-AF65-F5344CB8AC3E}">
        <p14:creationId xmlns:p14="http://schemas.microsoft.com/office/powerpoint/2010/main" val="26542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7378-95E3-4F37-9C68-9002636E3419}"/>
              </a:ext>
            </a:extLst>
          </p:cNvPr>
          <p:cNvSpPr>
            <a:spLocks noGrp="1"/>
          </p:cNvSpPr>
          <p:nvPr>
            <p:ph type="title"/>
          </p:nvPr>
        </p:nvSpPr>
        <p:spPr/>
        <p:txBody>
          <a:bodyPr>
            <a:normAutofit/>
          </a:bodyPr>
          <a:lstStyle/>
          <a:p>
            <a:r>
              <a:rPr lang="de-DE" sz="3600" b="1" dirty="0"/>
              <a:t>Solution 2 – Greedy Algorithm</a:t>
            </a:r>
            <a:endParaRPr lang="en-IL" sz="3600" dirty="0"/>
          </a:p>
        </p:txBody>
      </p:sp>
      <p:sp>
        <p:nvSpPr>
          <p:cNvPr id="3" name="Content Placeholder 2">
            <a:extLst>
              <a:ext uri="{FF2B5EF4-FFF2-40B4-BE49-F238E27FC236}">
                <a16:creationId xmlns:a16="http://schemas.microsoft.com/office/drawing/2014/main" id="{28B4363E-92A8-4B04-844E-5A2601132F04}"/>
              </a:ext>
            </a:extLst>
          </p:cNvPr>
          <p:cNvSpPr>
            <a:spLocks noGrp="1"/>
          </p:cNvSpPr>
          <p:nvPr>
            <p:ph idx="1"/>
          </p:nvPr>
        </p:nvSpPr>
        <p:spPr>
          <a:xfrm>
            <a:off x="1258349" y="2015732"/>
            <a:ext cx="9888784" cy="4037749"/>
          </a:xfrm>
        </p:spPr>
        <p:txBody>
          <a:bodyPr>
            <a:normAutofit/>
          </a:bodyPr>
          <a:lstStyle/>
          <a:p>
            <a:r>
              <a:rPr lang="en-US" sz="1800" dirty="0"/>
              <a:t>We start with the class that has the minimal number of vertices, and take all its vertices as seeds, i.e. each seed is an initial clique that is defined as a vertex at the beginning.</a:t>
            </a:r>
          </a:p>
          <a:p>
            <a:r>
              <a:rPr lang="en-US" sz="1800" dirty="0"/>
              <a:t>We apply GC(</a:t>
            </a:r>
            <a:r>
              <a:rPr lang="en-US" sz="1800" dirty="0" err="1"/>
              <a:t>i</a:t>
            </a:r>
            <a:r>
              <a:rPr lang="en-US" sz="1800" dirty="0"/>
              <a:t>) For each seed (initial clique) i: We remove from the graph the vertices that are not connected to it, take the vertex with the highest degree and add it to the clique. Then we do the same process to the new inserted vertex and continue in an iterative way until a maximum clique C_{max} is gotten (not necessarily with vertices of different classes as needed).</a:t>
            </a:r>
          </a:p>
          <a:p>
            <a:r>
              <a:rPr lang="en-US" sz="1800" dirty="0"/>
              <a:t>Given C_{max}, we take all the triplets within it, define seeds as (</a:t>
            </a:r>
            <a:r>
              <a:rPr lang="en-US" sz="1800" dirty="0" err="1"/>
              <a:t>k,l,m</a:t>
            </a:r>
            <a:r>
              <a:rPr lang="en-US" sz="1800" dirty="0"/>
              <a:t>) and run GC(</a:t>
            </a:r>
            <a:r>
              <a:rPr lang="en-US" sz="1800" dirty="0" err="1"/>
              <a:t>k,l,m</a:t>
            </a:r>
            <a:r>
              <a:rPr lang="en-US" sz="1800" dirty="0"/>
              <a:t>) to obtain C_{colorful_ max} which is the maximum clique where all vertices are from different classes (same as the former stage but here the initial seed is composed of three vertices and not one).</a:t>
            </a:r>
            <a:endParaRPr lang="en-IL" sz="1800" dirty="0"/>
          </a:p>
        </p:txBody>
      </p:sp>
    </p:spTree>
    <p:extLst>
      <p:ext uri="{BB962C8B-B14F-4D97-AF65-F5344CB8AC3E}">
        <p14:creationId xmlns:p14="http://schemas.microsoft.com/office/powerpoint/2010/main" val="89405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CE31-E7D5-43D8-AC3A-BFDE37E39B9E}"/>
              </a:ext>
            </a:extLst>
          </p:cNvPr>
          <p:cNvSpPr>
            <a:spLocks noGrp="1"/>
          </p:cNvSpPr>
          <p:nvPr>
            <p:ph type="title"/>
          </p:nvPr>
        </p:nvSpPr>
        <p:spPr/>
        <p:txBody>
          <a:bodyPr>
            <a:normAutofit/>
          </a:bodyPr>
          <a:lstStyle/>
          <a:p>
            <a:r>
              <a:rPr lang="de-DE" sz="3600" b="1" dirty="0"/>
              <a:t>Solution 2 – Greedy Algorithm</a:t>
            </a:r>
            <a:endParaRPr lang="en-IL" sz="3600" dirty="0"/>
          </a:p>
        </p:txBody>
      </p:sp>
      <p:pic>
        <p:nvPicPr>
          <p:cNvPr id="5" name="Picture 4">
            <a:extLst>
              <a:ext uri="{FF2B5EF4-FFF2-40B4-BE49-F238E27FC236}">
                <a16:creationId xmlns:a16="http://schemas.microsoft.com/office/drawing/2014/main" id="{1AEAD94F-1C84-4F37-8314-7AD61F0AC28E}"/>
              </a:ext>
            </a:extLst>
          </p:cNvPr>
          <p:cNvPicPr>
            <a:picLocks noChangeAspect="1"/>
          </p:cNvPicPr>
          <p:nvPr/>
        </p:nvPicPr>
        <p:blipFill rotWithShape="1">
          <a:blip r:embed="rId2"/>
          <a:srcRect l="13334" t="12778" r="11061" b="11263"/>
          <a:stretch/>
        </p:blipFill>
        <p:spPr>
          <a:xfrm>
            <a:off x="3565236" y="2115127"/>
            <a:ext cx="4608945" cy="3472873"/>
          </a:xfrm>
          <a:prstGeom prst="rect">
            <a:avLst/>
          </a:prstGeom>
        </p:spPr>
      </p:pic>
    </p:spTree>
    <p:extLst>
      <p:ext uri="{BB962C8B-B14F-4D97-AF65-F5344CB8AC3E}">
        <p14:creationId xmlns:p14="http://schemas.microsoft.com/office/powerpoint/2010/main" val="26043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EED6-A15D-4AB0-B320-84565B86E9C5}"/>
              </a:ext>
            </a:extLst>
          </p:cNvPr>
          <p:cNvSpPr>
            <a:spLocks noGrp="1"/>
          </p:cNvSpPr>
          <p:nvPr>
            <p:ph type="title"/>
          </p:nvPr>
        </p:nvSpPr>
        <p:spPr>
          <a:xfrm>
            <a:off x="1136074" y="2593109"/>
            <a:ext cx="4202546" cy="1671781"/>
          </a:xfrm>
        </p:spPr>
        <p:txBody>
          <a:bodyPr>
            <a:noAutofit/>
          </a:bodyPr>
          <a:lstStyle/>
          <a:p>
            <a:r>
              <a:rPr lang="en-US" sz="3600" b="1" dirty="0"/>
              <a:t>Running Time as Function of Number of Labels</a:t>
            </a:r>
            <a:endParaRPr lang="en-IL" sz="3600" b="1" dirty="0"/>
          </a:p>
        </p:txBody>
      </p:sp>
      <p:pic>
        <p:nvPicPr>
          <p:cNvPr id="5" name="Picture 4">
            <a:extLst>
              <a:ext uri="{FF2B5EF4-FFF2-40B4-BE49-F238E27FC236}">
                <a16:creationId xmlns:a16="http://schemas.microsoft.com/office/drawing/2014/main" id="{CE576985-EA4E-477D-BD38-7ACDA4DFFFFA}"/>
              </a:ext>
            </a:extLst>
          </p:cNvPr>
          <p:cNvPicPr>
            <a:picLocks noChangeAspect="1"/>
          </p:cNvPicPr>
          <p:nvPr/>
        </p:nvPicPr>
        <p:blipFill>
          <a:blip r:embed="rId2"/>
          <a:stretch>
            <a:fillRect/>
          </a:stretch>
        </p:blipFill>
        <p:spPr>
          <a:xfrm>
            <a:off x="5615710" y="890442"/>
            <a:ext cx="6063468" cy="4716030"/>
          </a:xfrm>
          <a:prstGeom prst="rect">
            <a:avLst/>
          </a:prstGeom>
        </p:spPr>
      </p:pic>
    </p:spTree>
    <p:extLst>
      <p:ext uri="{BB962C8B-B14F-4D97-AF65-F5344CB8AC3E}">
        <p14:creationId xmlns:p14="http://schemas.microsoft.com/office/powerpoint/2010/main" val="24449587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85</TotalTime>
  <Words>472</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Palatino Linotype</vt:lpstr>
      <vt:lpstr>Gallery</vt:lpstr>
      <vt:lpstr>Rainbow Cliques</vt:lpstr>
      <vt:lpstr>Problem Definition</vt:lpstr>
      <vt:lpstr>Initial Given Graph</vt:lpstr>
      <vt:lpstr>Solution 1 - Bron–Kerbosch Algorithm</vt:lpstr>
      <vt:lpstr>Solution 1 - Bron–Kerbosch Algorithm</vt:lpstr>
      <vt:lpstr>Solution 2 – Greedy Algorithm</vt:lpstr>
      <vt:lpstr>Solution 2 – Greedy Algorithm</vt:lpstr>
      <vt:lpstr>Running Time as Function of Number of Labels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Rainbow Vertex Coloring Problem</dc:title>
  <dc:creator>shovalf@outlook.com</dc:creator>
  <cp:lastModifiedBy>shovalf@outlook.com</cp:lastModifiedBy>
  <cp:revision>5</cp:revision>
  <dcterms:created xsi:type="dcterms:W3CDTF">2021-08-18T14:18:59Z</dcterms:created>
  <dcterms:modified xsi:type="dcterms:W3CDTF">2021-08-18T15:44:24Z</dcterms:modified>
</cp:coreProperties>
</file>