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8" r:id="rId3"/>
    <p:sldId id="279" r:id="rId4"/>
    <p:sldId id="280" r:id="rId5"/>
    <p:sldId id="307" r:id="rId6"/>
    <p:sldId id="281" r:id="rId7"/>
    <p:sldId id="282" r:id="rId8"/>
    <p:sldId id="283" r:id="rId9"/>
    <p:sldId id="284" r:id="rId10"/>
    <p:sldId id="300" r:id="rId11"/>
    <p:sldId id="306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301" r:id="rId20"/>
    <p:sldId id="302" r:id="rId21"/>
    <p:sldId id="304" r:id="rId22"/>
    <p:sldId id="303" r:id="rId23"/>
    <p:sldId id="292" r:id="rId24"/>
    <p:sldId id="293" r:id="rId25"/>
    <p:sldId id="294" r:id="rId26"/>
    <p:sldId id="295" r:id="rId27"/>
    <p:sldId id="296" r:id="rId28"/>
    <p:sldId id="305" r:id="rId29"/>
    <p:sldId id="297" r:id="rId30"/>
    <p:sldId id="298" r:id="rId3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 varScale="1">
        <p:scale>
          <a:sx n="108" d="100"/>
          <a:sy n="108" d="100"/>
        </p:scale>
        <p:origin x="9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5FAEB-34C6-4CEB-ABAE-78658599EFAF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B7085-D4B6-4731-A935-BCA30E2F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92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2016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7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8A4DAD9-A733-4A23-9DEC-04FF517AEAAD}" type="datetimeFigureOut">
              <a:rPr lang="he-IL" smtClean="0"/>
              <a:t>כ"ו/טבת/תשע"ט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52016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7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AAE776B-32A0-4F58-96A6-B616F19F5B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0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illustrates that the print expression in invert is never evaluated, and instead control is transferred to the suite of the except clause in handler. </a:t>
            </a:r>
          </a:p>
          <a:p>
            <a:pPr algn="l" rtl="0"/>
            <a:r>
              <a:rPr lang="en-US" dirty="0"/>
              <a:t>Coercing the </a:t>
            </a:r>
            <a:r>
              <a:rPr lang="en-US" dirty="0" err="1"/>
              <a:t>ZeroDivisionError</a:t>
            </a:r>
            <a:r>
              <a:rPr lang="en-US" dirty="0"/>
              <a:t> e to a string gives the human-interpretable string returned by handler: ’division by zero’.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D3A72-2DCF-4410-A7C2-83889764BE2C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984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1" dirty="0" err="1"/>
              <a:t>iter_improve</a:t>
            </a:r>
            <a:r>
              <a:rPr lang="en-US" dirty="0"/>
              <a:t> takes as arguments two functions, each of which takes a single numerical argument:</a:t>
            </a:r>
          </a:p>
          <a:p>
            <a:pPr algn="l" rtl="0"/>
            <a:r>
              <a:rPr lang="en-US" b="1" dirty="0"/>
              <a:t>1.</a:t>
            </a:r>
            <a:r>
              <a:rPr lang="en-US" b="1" baseline="0" dirty="0"/>
              <a:t> </a:t>
            </a:r>
            <a:r>
              <a:rPr lang="en-US" b="1" dirty="0"/>
              <a:t>update</a:t>
            </a:r>
            <a:r>
              <a:rPr lang="en-US" dirty="0"/>
              <a:t> function returns new guesses, while the 2. </a:t>
            </a:r>
            <a:r>
              <a:rPr lang="en-US" b="1" dirty="0"/>
              <a:t>done</a:t>
            </a:r>
            <a:r>
              <a:rPr lang="en-US" dirty="0"/>
              <a:t> function returns a </a:t>
            </a:r>
            <a:r>
              <a:rPr lang="en-US" dirty="0" err="1"/>
              <a:t>boolean</a:t>
            </a:r>
            <a:r>
              <a:rPr lang="en-US" dirty="0"/>
              <a:t> indicating that improvement has converged to a correct value.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D3A72-2DCF-4410-A7C2-83889764BE2C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76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Programming Languages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# 11</a:t>
            </a:r>
          </a:p>
          <a:p>
            <a:r>
              <a:rPr lang="en-US"/>
              <a:t>Exceptions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6194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&gt;&gt;&gt; raise Exception(’An error occurred’)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Traceback</a:t>
            </a:r>
            <a:r>
              <a:rPr lang="en-US" sz="2800" dirty="0">
                <a:solidFill>
                  <a:srgbClr val="FF0000"/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File "&lt;</a:t>
            </a:r>
            <a:r>
              <a:rPr lang="en-US" sz="2800" dirty="0" err="1">
                <a:solidFill>
                  <a:srgbClr val="FF0000"/>
                </a:solidFill>
              </a:rPr>
              <a:t>stdin</a:t>
            </a:r>
            <a:r>
              <a:rPr lang="en-US" sz="2800" dirty="0">
                <a:solidFill>
                  <a:srgbClr val="FF0000"/>
                </a:solidFill>
              </a:rPr>
              <a:t>&gt;", line 1, in &lt;module&gt;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Exception: an error occurred</a:t>
            </a:r>
            <a:endParaRPr lang="he-IL" sz="2800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&lt;</a:t>
            </a:r>
            <a:r>
              <a:rPr lang="en-US" sz="2800" b="1" dirty="0" err="1"/>
              <a:t>stdin</a:t>
            </a:r>
            <a:r>
              <a:rPr lang="en-US" sz="2800" b="1" dirty="0"/>
              <a:t>&gt;</a:t>
            </a:r>
            <a:r>
              <a:rPr lang="en-US" sz="2800" dirty="0"/>
              <a:t> indicates that the exception was raised by the user in an interactive session, rather than from code in a file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4782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Also can be raised by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ZeroDivisionError</a:t>
            </a:r>
            <a:r>
              <a:rPr lang="en-US" dirty="0"/>
              <a:t>: division by 0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IndexError</a:t>
            </a:r>
            <a:r>
              <a:rPr lang="en-US" dirty="0"/>
              <a:t>: index out of range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I/O exceptions</a:t>
            </a:r>
            <a:r>
              <a:rPr lang="en-US" dirty="0"/>
              <a:t>: file does not exist,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5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 exception can be handled by an enclosing </a:t>
            </a:r>
            <a:r>
              <a:rPr lang="en-US" b="1" dirty="0">
                <a:solidFill>
                  <a:srgbClr val="C00000"/>
                </a:solidFill>
              </a:rPr>
              <a:t>try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statement</a:t>
            </a:r>
            <a:r>
              <a:rPr lang="en-US" dirty="0"/>
              <a:t> that consists of multiple clauses: </a:t>
            </a:r>
          </a:p>
          <a:p>
            <a:pPr lvl="1"/>
            <a:r>
              <a:rPr lang="en-US" dirty="0"/>
              <a:t>the first begins with </a:t>
            </a:r>
            <a:r>
              <a:rPr lang="en-US" b="1" dirty="0">
                <a:solidFill>
                  <a:srgbClr val="C00000"/>
                </a:solidFill>
              </a:rPr>
              <a:t>try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</a:p>
          <a:p>
            <a:pPr lvl="1"/>
            <a:r>
              <a:rPr lang="en-US" dirty="0"/>
              <a:t>the rest begin with </a:t>
            </a:r>
            <a:r>
              <a:rPr lang="en-US" b="1" dirty="0">
                <a:solidFill>
                  <a:srgbClr val="C00000"/>
                </a:solidFill>
              </a:rPr>
              <a:t>except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try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&lt;try suite&gt;</a:t>
            </a:r>
          </a:p>
          <a:p>
            <a:pPr marL="0" indent="0">
              <a:buNone/>
            </a:pPr>
            <a:r>
              <a:rPr lang="en-US" b="1" dirty="0"/>
              <a:t>except</a:t>
            </a:r>
            <a:r>
              <a:rPr lang="en-US" dirty="0"/>
              <a:t> &lt;exception class&gt; as &lt;name&gt;:</a:t>
            </a:r>
          </a:p>
          <a:p>
            <a:pPr marL="0" indent="0">
              <a:buNone/>
            </a:pPr>
            <a:r>
              <a:rPr lang="en-US" dirty="0"/>
              <a:t>	&lt;except suite&gt;</a:t>
            </a:r>
          </a:p>
          <a:p>
            <a:pPr marL="0" indent="0">
              <a:buNone/>
            </a:pPr>
            <a:r>
              <a:rPr lang="he-IL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7C6F6E8-605D-4A2B-96F9-F66717EB7A03}"/>
              </a:ext>
            </a:extLst>
          </p:cNvPr>
          <p:cNvSpPr/>
          <p:nvPr/>
        </p:nvSpPr>
        <p:spPr>
          <a:xfrm>
            <a:off x="5855216" y="3434815"/>
            <a:ext cx="2808312" cy="576064"/>
          </a:xfrm>
          <a:prstGeom prst="wedgeRoundRectCallout">
            <a:avLst>
              <a:gd name="adj1" fmla="val -141013"/>
              <a:gd name="adj2" fmla="val 111255"/>
              <a:gd name="adj3" fmla="val 16667"/>
            </a:avLst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Normal code, runs always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71B69E2-7505-4332-A167-7875DE8D4929}"/>
              </a:ext>
            </a:extLst>
          </p:cNvPr>
          <p:cNvSpPr/>
          <p:nvPr/>
        </p:nvSpPr>
        <p:spPr>
          <a:xfrm>
            <a:off x="5076056" y="5405617"/>
            <a:ext cx="2808312" cy="576064"/>
          </a:xfrm>
          <a:prstGeom prst="wedgeRoundRectCallout">
            <a:avLst>
              <a:gd name="adj1" fmla="val -92534"/>
              <a:gd name="adj2" fmla="val -73933"/>
              <a:gd name="adj3" fmla="val 16667"/>
            </a:avLst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Runs only if something is wrong</a:t>
            </a:r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9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&lt;try suite&gt; </a:t>
            </a:r>
            <a:r>
              <a:rPr lang="en-US" sz="2800" dirty="0"/>
              <a:t>is always executed</a:t>
            </a:r>
          </a:p>
          <a:p>
            <a:endParaRPr lang="en-US" sz="2800" dirty="0"/>
          </a:p>
          <a:p>
            <a:r>
              <a:rPr lang="en-US" sz="2800" b="1" dirty="0"/>
              <a:t>&lt;except suite&gt; </a:t>
            </a:r>
            <a:r>
              <a:rPr lang="en-US" sz="2800" dirty="0"/>
              <a:t>is only executed </a:t>
            </a:r>
            <a:r>
              <a:rPr lang="en-US" sz="2800" i="1" dirty="0">
                <a:solidFill>
                  <a:srgbClr val="C00000"/>
                </a:solidFill>
              </a:rPr>
              <a:t>when an exception is raised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during the course of executing the &lt;try suite&gt;</a:t>
            </a:r>
          </a:p>
          <a:p>
            <a:endParaRPr lang="en-US" sz="2800" dirty="0"/>
          </a:p>
          <a:p>
            <a:r>
              <a:rPr lang="en-US" sz="2800" dirty="0"/>
              <a:t>Each </a:t>
            </a:r>
            <a:r>
              <a:rPr lang="en-US" sz="2800" b="1" dirty="0"/>
              <a:t>except clause </a:t>
            </a:r>
            <a:r>
              <a:rPr lang="en-US" sz="2800" dirty="0"/>
              <a:t>specifies the </a:t>
            </a:r>
            <a:r>
              <a:rPr lang="en-US" sz="2800" u="sng" dirty="0"/>
              <a:t>particular class of exception</a:t>
            </a:r>
            <a:r>
              <a:rPr lang="en-US" sz="2800" dirty="0"/>
              <a:t> to handle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81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the </a:t>
            </a:r>
            <a:r>
              <a:rPr lang="en-US" sz="2800" b="1" dirty="0"/>
              <a:t>&lt;exception class&gt; </a:t>
            </a:r>
            <a:r>
              <a:rPr lang="en-US" sz="2800" dirty="0"/>
              <a:t>is </a:t>
            </a:r>
            <a:r>
              <a:rPr lang="en-US" sz="2800" b="1" dirty="0" err="1"/>
              <a:t>AssertionError</a:t>
            </a:r>
            <a:r>
              <a:rPr lang="en-US" sz="2800" dirty="0"/>
              <a:t>, then </a:t>
            </a:r>
            <a:r>
              <a:rPr lang="en-US" sz="2800" i="1" dirty="0">
                <a:solidFill>
                  <a:srgbClr val="C00000"/>
                </a:solidFill>
              </a:rPr>
              <a:t>any instance </a:t>
            </a:r>
            <a:r>
              <a:rPr lang="en-US" sz="2800" i="1" dirty="0"/>
              <a:t>of a class </a:t>
            </a:r>
            <a:r>
              <a:rPr lang="en-US" sz="2800" i="1" dirty="0">
                <a:solidFill>
                  <a:srgbClr val="C00000"/>
                </a:solidFill>
              </a:rPr>
              <a:t>inheriting</a:t>
            </a:r>
            <a:r>
              <a:rPr lang="en-US" sz="2800" i="1" dirty="0"/>
              <a:t> from </a:t>
            </a:r>
            <a:r>
              <a:rPr lang="en-US" sz="2800" i="1" dirty="0" err="1">
                <a:solidFill>
                  <a:srgbClr val="C00000"/>
                </a:solidFill>
              </a:rPr>
              <a:t>AssertionError</a:t>
            </a:r>
            <a:r>
              <a:rPr lang="en-US" sz="2800" i="1" dirty="0"/>
              <a:t> </a:t>
            </a:r>
            <a:r>
              <a:rPr lang="en-US" sz="2800" dirty="0"/>
              <a:t>raised during the executing the  &lt;try suite&gt; will be handled by the following   </a:t>
            </a:r>
            <a:r>
              <a:rPr lang="en-US" sz="2800" b="1" dirty="0"/>
              <a:t>&lt;except suite&gt; </a:t>
            </a:r>
          </a:p>
          <a:p>
            <a:endParaRPr lang="en-US" sz="2800" dirty="0"/>
          </a:p>
          <a:p>
            <a:r>
              <a:rPr lang="en-US" sz="2800" dirty="0"/>
              <a:t>Within the &lt;except suite&gt;, the identifier </a:t>
            </a:r>
            <a:r>
              <a:rPr lang="en-US" sz="2800" b="1" dirty="0"/>
              <a:t>&lt;name&gt; </a:t>
            </a:r>
            <a:r>
              <a:rPr lang="en-US" sz="2800" dirty="0"/>
              <a:t>is bound to the </a:t>
            </a:r>
            <a:r>
              <a:rPr lang="en-US" sz="2800" u="sng" dirty="0"/>
              <a:t>exception object </a:t>
            </a:r>
            <a:r>
              <a:rPr lang="en-US" sz="2800" dirty="0"/>
              <a:t>that was raised (only inside the &lt;except suite&gt;)</a:t>
            </a:r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376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can handle a </a:t>
            </a:r>
            <a:r>
              <a:rPr lang="en-US" b="1" dirty="0" err="1"/>
              <a:t>ZeroDivisionError</a:t>
            </a:r>
            <a:r>
              <a:rPr lang="en-US" dirty="0"/>
              <a:t> exception using a try statement that binds the name x to 0 when the exception is raised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try:</a:t>
            </a:r>
          </a:p>
          <a:p>
            <a:pPr marL="0" indent="0">
              <a:buNone/>
            </a:pPr>
            <a:r>
              <a:rPr lang="en-US" dirty="0"/>
              <a:t>	x = 1/0</a:t>
            </a:r>
          </a:p>
          <a:p>
            <a:pPr marL="0" indent="0">
              <a:buNone/>
            </a:pPr>
            <a:r>
              <a:rPr lang="en-US" dirty="0"/>
              <a:t>       except </a:t>
            </a:r>
            <a:r>
              <a:rPr lang="en-US" b="1" dirty="0" err="1">
                <a:solidFill>
                  <a:srgbClr val="C00000"/>
                </a:solidFill>
              </a:rPr>
              <a:t>ZeroDivisionError</a:t>
            </a:r>
            <a:r>
              <a:rPr lang="en-US" dirty="0"/>
              <a:t> as </a:t>
            </a:r>
            <a:r>
              <a:rPr lang="en-US" b="1" dirty="0">
                <a:solidFill>
                  <a:srgbClr val="C00000"/>
                </a:solidFill>
              </a:rPr>
              <a:t>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print(’handling a’, type(</a:t>
            </a:r>
            <a:r>
              <a:rPr lang="en-US" b="1" dirty="0">
                <a:solidFill>
                  <a:srgbClr val="C00000"/>
                </a:solidFill>
              </a:rPr>
              <a:t>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	x = 0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handling a &lt;class ’</a:t>
            </a:r>
            <a:r>
              <a:rPr lang="en-US" dirty="0" err="1">
                <a:solidFill>
                  <a:srgbClr val="002060"/>
                </a:solidFill>
              </a:rPr>
              <a:t>ZeroDivisionError</a:t>
            </a:r>
            <a:r>
              <a:rPr lang="en-US" dirty="0">
                <a:solidFill>
                  <a:srgbClr val="002060"/>
                </a:solidFill>
              </a:rPr>
              <a:t>’&gt;</a:t>
            </a:r>
          </a:p>
          <a:p>
            <a:pPr marL="0" indent="0">
              <a:buNone/>
            </a:pPr>
            <a:r>
              <a:rPr lang="en-US" dirty="0"/>
              <a:t>&gt;&gt;&gt; x</a:t>
            </a:r>
          </a:p>
          <a:p>
            <a:pPr marL="0" indent="0">
              <a:buNone/>
            </a:pPr>
            <a:r>
              <a:rPr lang="he-IL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7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with exceptions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C00000"/>
                </a:solidFill>
              </a:rPr>
              <a:t>try</a:t>
            </a:r>
            <a:r>
              <a:rPr lang="en-US" sz="2800" dirty="0"/>
              <a:t> statement will </a:t>
            </a:r>
            <a:r>
              <a:rPr lang="en-US" sz="2800" dirty="0">
                <a:solidFill>
                  <a:srgbClr val="C00000"/>
                </a:solidFill>
              </a:rPr>
              <a:t>handle exceptions </a:t>
            </a:r>
            <a:r>
              <a:rPr lang="en-US" sz="2800" dirty="0"/>
              <a:t>that occur within the body of a function that is applied within the </a:t>
            </a:r>
            <a:r>
              <a:rPr lang="en-US" sz="2800" b="1" dirty="0"/>
              <a:t>&lt;try suite&gt; </a:t>
            </a:r>
          </a:p>
          <a:p>
            <a:endParaRPr lang="en-US" sz="2800" dirty="0"/>
          </a:p>
          <a:p>
            <a:r>
              <a:rPr lang="en-US" sz="2800" dirty="0"/>
              <a:t>When an </a:t>
            </a:r>
            <a:r>
              <a:rPr lang="en-US" sz="2800" dirty="0">
                <a:solidFill>
                  <a:srgbClr val="C00000"/>
                </a:solidFill>
              </a:rPr>
              <a:t>exception is raised</a:t>
            </a:r>
            <a:r>
              <a:rPr lang="en-US" sz="2800" dirty="0"/>
              <a:t>, control jumps </a:t>
            </a:r>
            <a:r>
              <a:rPr lang="en-US" sz="2800" u="sng" dirty="0"/>
              <a:t>directly</a:t>
            </a:r>
            <a:r>
              <a:rPr lang="en-US" sz="2800" dirty="0"/>
              <a:t> to the body of the </a:t>
            </a:r>
            <a:r>
              <a:rPr lang="en-US" sz="2800" b="1" dirty="0"/>
              <a:t>&lt;except suite&gt; </a:t>
            </a:r>
            <a:r>
              <a:rPr lang="en-US" sz="2800" dirty="0"/>
              <a:t>of the try statement that handles </a:t>
            </a:r>
            <a:r>
              <a:rPr lang="en-US" sz="2800" u="sng" dirty="0"/>
              <a:t>that type </a:t>
            </a:r>
            <a:r>
              <a:rPr lang="en-US" sz="2800" dirty="0"/>
              <a:t>of exception</a:t>
            </a:r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05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invert</a:t>
            </a:r>
            <a:r>
              <a:rPr lang="en-US" dirty="0"/>
              <a:t>(x):</a:t>
            </a:r>
          </a:p>
          <a:p>
            <a:pPr marL="0" indent="0">
              <a:buNone/>
            </a:pPr>
            <a:r>
              <a:rPr lang="en-US" dirty="0"/>
              <a:t>	result = 1/x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 Raises 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ZeroDivisionError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if x is 0</a:t>
            </a:r>
          </a:p>
          <a:p>
            <a:pPr marL="0" indent="0">
              <a:buNone/>
            </a:pPr>
            <a:r>
              <a:rPr lang="en-US" dirty="0"/>
              <a:t>	print(’Never printed if x is 0’)</a:t>
            </a:r>
          </a:p>
          <a:p>
            <a:pPr marL="0" indent="0">
              <a:buNone/>
            </a:pPr>
            <a:r>
              <a:rPr lang="en-US" dirty="0"/>
              <a:t>	return result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invert_safe</a:t>
            </a:r>
            <a:r>
              <a:rPr lang="en-US" dirty="0"/>
              <a:t>(x):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try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    return </a:t>
            </a:r>
            <a:r>
              <a:rPr lang="en-US" b="1" dirty="0">
                <a:solidFill>
                  <a:srgbClr val="C00000"/>
                </a:solidFill>
              </a:rPr>
              <a:t>invert</a:t>
            </a:r>
            <a:r>
              <a:rPr lang="en-US" dirty="0"/>
              <a:t>(x)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except</a:t>
            </a:r>
            <a:r>
              <a:rPr lang="en-US" dirty="0"/>
              <a:t> </a:t>
            </a:r>
            <a:r>
              <a:rPr lang="en-US" dirty="0" err="1"/>
              <a:t>ZeroDivisionError</a:t>
            </a:r>
            <a:r>
              <a:rPr lang="en-US" dirty="0"/>
              <a:t> as e:</a:t>
            </a:r>
          </a:p>
          <a:p>
            <a:pPr marL="0" indent="0">
              <a:buNone/>
            </a:pPr>
            <a:r>
              <a:rPr lang="en-US" dirty="0"/>
              <a:t>	     return </a:t>
            </a:r>
            <a:r>
              <a:rPr lang="en-US" dirty="0" err="1"/>
              <a:t>str</a:t>
            </a:r>
            <a:r>
              <a:rPr lang="en-US" dirty="0"/>
              <a:t>(e)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invert_safe</a:t>
            </a:r>
            <a:r>
              <a:rPr lang="en-US" dirty="0"/>
              <a:t>(2)</a:t>
            </a:r>
          </a:p>
          <a:p>
            <a:pPr marL="0" indent="0">
              <a:buNone/>
            </a:pPr>
            <a:r>
              <a:rPr lang="en-US" dirty="0"/>
              <a:t>Never printed if x is 0</a:t>
            </a:r>
          </a:p>
          <a:p>
            <a:pPr marL="0" indent="0">
              <a:buNone/>
            </a:pPr>
            <a:r>
              <a:rPr lang="he-IL" dirty="0">
                <a:latin typeface="+mj-lt"/>
              </a:rPr>
              <a:t>0.5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invert_safe</a:t>
            </a:r>
            <a:r>
              <a:rPr lang="en-US" dirty="0"/>
              <a:t>(0)</a:t>
            </a:r>
          </a:p>
          <a:p>
            <a:pPr marL="0" indent="0">
              <a:buNone/>
            </a:pPr>
            <a:r>
              <a:rPr lang="en-US" dirty="0"/>
              <a:t>’division by zero’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36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Objects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objects themselves carry </a:t>
            </a:r>
            <a:r>
              <a:rPr lang="en-US" dirty="0">
                <a:solidFill>
                  <a:srgbClr val="C00000"/>
                </a:solidFill>
              </a:rPr>
              <a:t>attributes</a:t>
            </a:r>
            <a:r>
              <a:rPr lang="en-US" dirty="0"/>
              <a:t>, such as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error message </a:t>
            </a:r>
            <a:r>
              <a:rPr lang="en-US" dirty="0"/>
              <a:t>stated in an assert statement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information about </a:t>
            </a:r>
            <a:r>
              <a:rPr lang="en-US" b="1" dirty="0">
                <a:solidFill>
                  <a:srgbClr val="C00000"/>
                </a:solidFill>
              </a:rPr>
              <a:t>where</a:t>
            </a:r>
            <a:r>
              <a:rPr lang="en-US" dirty="0"/>
              <a:t> in the course of execution the exception was raised 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User-defined exception classes can carry additional attributes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563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Newton’s method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approx_derivative</a:t>
            </a:r>
            <a:r>
              <a:rPr lang="en-US" sz="2400" dirty="0"/>
              <a:t>(f, x, delta=1e-5):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df</a:t>
            </a:r>
            <a:r>
              <a:rPr lang="en-US" sz="2400" dirty="0"/>
              <a:t> = f(x + delta) - f(x)</a:t>
            </a:r>
          </a:p>
          <a:p>
            <a:pPr marL="0" indent="0">
              <a:buNone/>
            </a:pPr>
            <a:r>
              <a:rPr lang="en-US" sz="2400" dirty="0"/>
              <a:t>	return </a:t>
            </a:r>
            <a:r>
              <a:rPr lang="en-US" sz="2400" dirty="0" err="1"/>
              <a:t>df</a:t>
            </a:r>
            <a:r>
              <a:rPr lang="en-US" sz="2400" dirty="0"/>
              <a:t>/delta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newton_update</a:t>
            </a:r>
            <a:r>
              <a:rPr lang="en-US" sz="2400" dirty="0"/>
              <a:t>(f):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r>
              <a:rPr lang="en-US" sz="2400" dirty="0"/>
              <a:t>(x):</a:t>
            </a:r>
          </a:p>
          <a:p>
            <a:pPr marL="0" indent="0">
              <a:buNone/>
            </a:pPr>
            <a:r>
              <a:rPr lang="en-US" sz="2400" dirty="0"/>
              <a:t>	         return x - </a:t>
            </a:r>
            <a:r>
              <a:rPr lang="en-US" sz="2400" dirty="0">
                <a:solidFill>
                  <a:srgbClr val="C00000"/>
                </a:solidFill>
              </a:rPr>
              <a:t>f(x)</a:t>
            </a:r>
            <a:r>
              <a:rPr lang="en-US" sz="2400" dirty="0"/>
              <a:t> /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approx_derivative</a:t>
            </a:r>
            <a:r>
              <a:rPr lang="en-US" sz="2400" dirty="0"/>
              <a:t>(f, x)</a:t>
            </a:r>
          </a:p>
          <a:p>
            <a:pPr marL="0" indent="0">
              <a:buNone/>
            </a:pPr>
            <a:r>
              <a:rPr lang="en-US" sz="2400" dirty="0"/>
              <a:t>	return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find_root</a:t>
            </a:r>
            <a:r>
              <a:rPr lang="en-US" sz="2400" dirty="0"/>
              <a:t>(f, </a:t>
            </a:r>
            <a:r>
              <a:rPr lang="en-US" sz="2400" dirty="0" err="1"/>
              <a:t>initial_guess</a:t>
            </a:r>
            <a:r>
              <a:rPr lang="en-US" sz="2400" dirty="0"/>
              <a:t>=10):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r>
              <a:rPr lang="en-US" sz="2400" dirty="0"/>
              <a:t>(x):</a:t>
            </a:r>
          </a:p>
          <a:p>
            <a:pPr marL="0" indent="0">
              <a:buNone/>
            </a:pPr>
            <a:r>
              <a:rPr lang="en-US" sz="2400" dirty="0"/>
              <a:t>	         return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approx_eq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f(x)</a:t>
            </a:r>
            <a:r>
              <a:rPr lang="en-US" sz="2400" dirty="0"/>
              <a:t>, 0)</a:t>
            </a:r>
          </a:p>
          <a:p>
            <a:pPr marL="0" indent="0">
              <a:buNone/>
            </a:pPr>
            <a:r>
              <a:rPr lang="en-US" sz="2400" dirty="0"/>
              <a:t>	return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iter_improve</a:t>
            </a:r>
            <a:r>
              <a:rPr lang="en-US" sz="2400" dirty="0"/>
              <a:t>(</a:t>
            </a:r>
            <a:r>
              <a:rPr lang="en-US" sz="2400" dirty="0" err="1"/>
              <a:t>newton_update</a:t>
            </a:r>
            <a:r>
              <a:rPr lang="en-US" sz="2400" dirty="0"/>
              <a:t>(f), test, </a:t>
            </a:r>
            <a:r>
              <a:rPr lang="en-US" sz="2400" dirty="0" err="1"/>
              <a:t>initial_guess</a:t>
            </a:r>
            <a:r>
              <a:rPr lang="en-US" sz="2400" dirty="0"/>
              <a:t>)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54310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Programmers must be always mindful of </a:t>
            </a:r>
            <a:r>
              <a:rPr lang="en-US" sz="2800" b="1" dirty="0"/>
              <a:t>possible errors</a:t>
            </a:r>
            <a:r>
              <a:rPr lang="en-US" sz="2800" dirty="0"/>
              <a:t> (different from BUGs!):</a:t>
            </a:r>
          </a:p>
          <a:p>
            <a:pPr lvl="1"/>
            <a:r>
              <a:rPr lang="en-US" sz="2400" dirty="0"/>
              <a:t>a function may not receive certain arguments, </a:t>
            </a:r>
          </a:p>
          <a:p>
            <a:pPr lvl="1"/>
            <a:r>
              <a:rPr lang="en-US" sz="2400" dirty="0"/>
              <a:t>a necessary resource may be missing, </a:t>
            </a:r>
          </a:p>
          <a:p>
            <a:pPr lvl="1"/>
            <a:r>
              <a:rPr lang="en-US" sz="2400" dirty="0"/>
              <a:t>a connection across a network may be lost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Programmer must</a:t>
            </a:r>
            <a:r>
              <a:rPr lang="en-US" sz="2800" dirty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i="1" dirty="0">
                <a:solidFill>
                  <a:srgbClr val="C00000"/>
                </a:solidFill>
              </a:rPr>
              <a:t>anticipate</a:t>
            </a:r>
            <a:r>
              <a:rPr lang="en-US" sz="2400" i="1" dirty="0"/>
              <a:t> </a:t>
            </a:r>
            <a:r>
              <a:rPr lang="en-US" sz="2400" dirty="0"/>
              <a:t>the exceptional circumstances that may arise,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take appropriate measures to </a:t>
            </a:r>
            <a:r>
              <a:rPr lang="en-US" sz="2400" i="1" dirty="0">
                <a:solidFill>
                  <a:srgbClr val="C00000"/>
                </a:solidFill>
              </a:rPr>
              <a:t>handle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them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0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860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square_root</a:t>
            </a:r>
            <a:r>
              <a:rPr lang="en-US" sz="2800" dirty="0"/>
              <a:t>(a):</a:t>
            </a:r>
          </a:p>
          <a:p>
            <a:pPr marL="0" indent="0">
              <a:buNone/>
            </a:pPr>
            <a:r>
              <a:rPr lang="en-US" sz="2800" dirty="0"/>
              <a:t>	return </a:t>
            </a:r>
            <a:r>
              <a:rPr lang="en-US" sz="2800" dirty="0" err="1"/>
              <a:t>find_root</a:t>
            </a:r>
            <a:r>
              <a:rPr lang="en-US" sz="2800" dirty="0"/>
              <a:t>(lambda x: square(x) - a)</a:t>
            </a:r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square_root</a:t>
            </a:r>
            <a:r>
              <a:rPr lang="en-US" sz="2800" dirty="0"/>
              <a:t>(16)</a:t>
            </a:r>
          </a:p>
          <a:p>
            <a:pPr marL="0" indent="0">
              <a:buNone/>
            </a:pPr>
            <a:r>
              <a:rPr lang="he-IL" sz="2800" dirty="0"/>
              <a:t>4.000000000026422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func_root</a:t>
            </a:r>
            <a:r>
              <a:rPr lang="en-US" sz="2800" dirty="0"/>
              <a:t>(a):</a:t>
            </a:r>
          </a:p>
          <a:p>
            <a:pPr marL="0" indent="0">
              <a:buNone/>
            </a:pPr>
            <a:r>
              <a:rPr lang="en-US" sz="2800" dirty="0"/>
              <a:t>	return </a:t>
            </a:r>
            <a:r>
              <a:rPr lang="en-US" sz="2800" dirty="0" err="1"/>
              <a:t>find_root</a:t>
            </a:r>
            <a:r>
              <a:rPr lang="en-US" sz="2800" dirty="0"/>
              <a:t>(lambda x: 2*x*x + </a:t>
            </a:r>
            <a:r>
              <a:rPr lang="en-US" sz="2800" dirty="0" err="1"/>
              <a:t>sqrt</a:t>
            </a:r>
            <a:r>
              <a:rPr lang="en-US" sz="2800" dirty="0"/>
              <a:t>(x) - a)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func_root</a:t>
            </a:r>
            <a:r>
              <a:rPr lang="en-US" sz="2800" dirty="0"/>
              <a:t>(0)</a:t>
            </a:r>
          </a:p>
          <a:p>
            <a:pPr marL="0" indent="0">
              <a:buNone/>
            </a:pPr>
            <a:r>
              <a:rPr lang="en-US" dirty="0"/>
              <a:t>???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fail to return any guess of the zero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653136"/>
            <a:ext cx="1440160" cy="53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56992"/>
            <a:ext cx="1440160" cy="53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52120" y="3409836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a</a:t>
            </a:r>
          </a:p>
        </p:txBody>
      </p:sp>
    </p:spTree>
    <p:extLst>
      <p:ext uri="{BB962C8B-B14F-4D97-AF65-F5344CB8AC3E}">
        <p14:creationId xmlns:p14="http://schemas.microsoft.com/office/powerpoint/2010/main" val="264230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iter_improve</a:t>
            </a:r>
            <a:r>
              <a:rPr lang="en-US" sz="2400" dirty="0"/>
              <a:t>(update, test, guess=1):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>
                <a:solidFill>
                  <a:srgbClr val="FF0000"/>
                </a:solidFill>
              </a:rPr>
              <a:t>print(guess)</a:t>
            </a:r>
          </a:p>
          <a:p>
            <a:pPr marL="0" indent="0">
              <a:buNone/>
            </a:pPr>
            <a:r>
              <a:rPr lang="en-US" sz="2400" dirty="0"/>
              <a:t>                 while not </a:t>
            </a:r>
            <a:r>
              <a:rPr lang="en-US" sz="2400" b="1" dirty="0"/>
              <a:t>test(guess)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           guess = update(guess)</a:t>
            </a:r>
          </a:p>
          <a:p>
            <a:pPr marL="0" indent="0">
              <a:buNone/>
            </a:pPr>
            <a:r>
              <a:rPr lang="en-US" sz="2400" dirty="0"/>
              <a:t>                      </a:t>
            </a:r>
            <a:r>
              <a:rPr lang="en-US" sz="2400" dirty="0">
                <a:solidFill>
                  <a:srgbClr val="FF0000"/>
                </a:solidFill>
              </a:rPr>
              <a:t>print(guess)</a:t>
            </a:r>
          </a:p>
          <a:p>
            <a:pPr marL="0" indent="0">
              <a:buNone/>
            </a:pPr>
            <a:r>
              <a:rPr lang="en-US" sz="2400" dirty="0"/>
              <a:t>            return guess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func_root</a:t>
            </a:r>
            <a:r>
              <a:rPr lang="en-US" sz="2400" dirty="0"/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915682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568952" cy="66247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i="1" dirty="0">
                <a:solidFill>
                  <a:schemeClr val="tx2"/>
                </a:solidFill>
              </a:rPr>
              <a:t>10</a:t>
            </a:r>
          </a:p>
          <a:p>
            <a:pPr marL="0" indent="0">
              <a:buNone/>
            </a:pPr>
            <a:r>
              <a:rPr lang="en-US" sz="3800" i="1" dirty="0">
                <a:solidFill>
                  <a:schemeClr val="tx2"/>
                </a:solidFill>
              </a:rPr>
              <a:t>4.940943260509369</a:t>
            </a:r>
          </a:p>
          <a:p>
            <a:pPr marL="0" indent="0">
              <a:buNone/>
            </a:pPr>
            <a:r>
              <a:rPr lang="en-US" sz="3800" i="1" dirty="0">
                <a:solidFill>
                  <a:schemeClr val="tx2"/>
                </a:solidFill>
              </a:rPr>
              <a:t>2.3870712267378624</a:t>
            </a:r>
          </a:p>
          <a:p>
            <a:pPr marL="0" indent="0">
              <a:buNone/>
            </a:pPr>
            <a:r>
              <a:rPr lang="en-US" sz="3800" i="1" dirty="0">
                <a:solidFill>
                  <a:schemeClr val="tx2"/>
                </a:solidFill>
              </a:rPr>
              <a:t>1.0761585432683334</a:t>
            </a:r>
          </a:p>
          <a:p>
            <a:pPr marL="0" indent="0">
              <a:buNone/>
            </a:pPr>
            <a:r>
              <a:rPr lang="en-US" sz="3800" i="1" dirty="0">
                <a:solidFill>
                  <a:schemeClr val="tx2"/>
                </a:solidFill>
              </a:rPr>
              <a:t>0.37553813282078274</a:t>
            </a:r>
          </a:p>
          <a:p>
            <a:pPr marL="0" indent="0">
              <a:buNone/>
            </a:pPr>
            <a:r>
              <a:rPr lang="en-US" sz="3800" b="1" i="1" dirty="0">
                <a:solidFill>
                  <a:schemeClr val="tx2"/>
                </a:solidFill>
              </a:rPr>
              <a:t>-0.010501189601387517</a:t>
            </a:r>
          </a:p>
          <a:p>
            <a:pPr marL="0" indent="0">
              <a:buNone/>
            </a:pPr>
            <a:r>
              <a:rPr lang="en-US" sz="3400" dirty="0" err="1">
                <a:solidFill>
                  <a:srgbClr val="FF0000"/>
                </a:solidFill>
              </a:rPr>
              <a:t>Traceback</a:t>
            </a:r>
            <a:r>
              <a:rPr lang="en-US" sz="3400" dirty="0">
                <a:solidFill>
                  <a:srgbClr val="FF0000"/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</a:rPr>
              <a:t>  File "C:\Users\marinal\Documents\TEACHING\PPL\Lectures\2014-2015\iter-improve-math-error.py", line 30, in &lt;module&gt;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</a:rPr>
              <a:t>    </a:t>
            </a:r>
            <a:r>
              <a:rPr lang="en-US" sz="3400" b="1" dirty="0" err="1">
                <a:solidFill>
                  <a:srgbClr val="FF0000"/>
                </a:solidFill>
              </a:rPr>
              <a:t>func_root</a:t>
            </a:r>
            <a:r>
              <a:rPr lang="en-US" sz="3400" dirty="0">
                <a:solidFill>
                  <a:srgbClr val="FF0000"/>
                </a:solidFill>
              </a:rPr>
              <a:t>(0)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</a:rPr>
              <a:t>  File "C:\Users\marinal\Documents\TEACHING\PPL\Lectures\2014-2015\iter-improve-math-error.py", line 18, in </a:t>
            </a:r>
            <a:r>
              <a:rPr lang="en-US" sz="3400" dirty="0" err="1">
                <a:solidFill>
                  <a:srgbClr val="FF0000"/>
                </a:solidFill>
              </a:rPr>
              <a:t>func_root</a:t>
            </a:r>
            <a:endParaRPr lang="en-US" sz="3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</a:rPr>
              <a:t>    return </a:t>
            </a:r>
            <a:r>
              <a:rPr lang="en-US" sz="3400" b="1" dirty="0" err="1">
                <a:solidFill>
                  <a:srgbClr val="FF0000"/>
                </a:solidFill>
              </a:rPr>
              <a:t>find_root</a:t>
            </a:r>
            <a:r>
              <a:rPr lang="en-US" sz="3400" dirty="0">
                <a:solidFill>
                  <a:srgbClr val="FF0000"/>
                </a:solidFill>
              </a:rPr>
              <a:t>(lambda x: 2*x*x + </a:t>
            </a:r>
            <a:r>
              <a:rPr lang="en-US" sz="3400" dirty="0" err="1">
                <a:solidFill>
                  <a:srgbClr val="FF0000"/>
                </a:solidFill>
              </a:rPr>
              <a:t>sqrt</a:t>
            </a:r>
            <a:r>
              <a:rPr lang="en-US" sz="3400" dirty="0">
                <a:solidFill>
                  <a:srgbClr val="FF0000"/>
                </a:solidFill>
              </a:rPr>
              <a:t>(x) - a)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</a:rPr>
              <a:t>  File "C:\Users\marinal\Documents\TEACHING\PPL\Lectures\2014-2015\iter-improve-math-error.py", line 15, in </a:t>
            </a:r>
            <a:r>
              <a:rPr lang="en-US" sz="3400" dirty="0" err="1">
                <a:solidFill>
                  <a:srgbClr val="FF0000"/>
                </a:solidFill>
              </a:rPr>
              <a:t>find_root</a:t>
            </a:r>
            <a:endParaRPr lang="en-US" sz="3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</a:rPr>
              <a:t>    return </a:t>
            </a:r>
            <a:r>
              <a:rPr lang="en-US" sz="3400" b="1" dirty="0" err="1">
                <a:solidFill>
                  <a:srgbClr val="FF0000"/>
                </a:solidFill>
              </a:rPr>
              <a:t>iter_improve</a:t>
            </a:r>
            <a:r>
              <a:rPr lang="en-US" sz="3400" dirty="0">
                <a:solidFill>
                  <a:srgbClr val="FF0000"/>
                </a:solidFill>
              </a:rPr>
              <a:t>(</a:t>
            </a:r>
            <a:r>
              <a:rPr lang="en-US" sz="3400" dirty="0" err="1">
                <a:solidFill>
                  <a:srgbClr val="FF0000"/>
                </a:solidFill>
              </a:rPr>
              <a:t>newton_update</a:t>
            </a:r>
            <a:r>
              <a:rPr lang="en-US" sz="3400" dirty="0">
                <a:solidFill>
                  <a:srgbClr val="FF0000"/>
                </a:solidFill>
              </a:rPr>
              <a:t>(f), test, </a:t>
            </a:r>
            <a:r>
              <a:rPr lang="en-US" sz="3400" dirty="0" err="1">
                <a:solidFill>
                  <a:srgbClr val="FF0000"/>
                </a:solidFill>
              </a:rPr>
              <a:t>initial_guess</a:t>
            </a:r>
            <a:r>
              <a:rPr lang="en-US" sz="3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</a:rPr>
              <a:t>  File "C:\Users\marinal\Documents\TEACHING\PPL\Lectures\2014-2015\iter-improve-math-error.py", line 25, in </a:t>
            </a:r>
            <a:r>
              <a:rPr lang="en-US" sz="3400" dirty="0" err="1">
                <a:solidFill>
                  <a:srgbClr val="FF0000"/>
                </a:solidFill>
              </a:rPr>
              <a:t>iter_improve</a:t>
            </a:r>
            <a:endParaRPr lang="en-US" sz="3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</a:rPr>
              <a:t>    while not </a:t>
            </a:r>
            <a:r>
              <a:rPr lang="en-US" sz="3400" b="1" dirty="0">
                <a:solidFill>
                  <a:srgbClr val="FF0000"/>
                </a:solidFill>
              </a:rPr>
              <a:t>test(guess)</a:t>
            </a:r>
            <a:r>
              <a:rPr lang="en-US" sz="3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</a:rPr>
              <a:t>  File "C:\Users\marinal\Documents\TEACHING\PPL\Lectures\2014-2015\iter-improve-math-error.py", line 14, in test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</a:rPr>
              <a:t>    return </a:t>
            </a:r>
            <a:r>
              <a:rPr lang="en-US" sz="3400" b="1" dirty="0" err="1">
                <a:solidFill>
                  <a:srgbClr val="FF0000"/>
                </a:solidFill>
              </a:rPr>
              <a:t>approx_eq</a:t>
            </a:r>
            <a:r>
              <a:rPr lang="en-US" sz="3400" b="1" dirty="0">
                <a:solidFill>
                  <a:srgbClr val="FF0000"/>
                </a:solidFill>
              </a:rPr>
              <a:t>(f(x), 0)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</a:rPr>
              <a:t>  File "C:\Users\marinal\Documents\TEACHING\PPL\Lectures\2014-2015\iter-improve-math-error.py", line 18, in &lt;lambda&gt;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</a:rPr>
              <a:t>    return </a:t>
            </a:r>
            <a:r>
              <a:rPr lang="en-US" sz="3400" dirty="0" err="1">
                <a:solidFill>
                  <a:srgbClr val="FF0000"/>
                </a:solidFill>
              </a:rPr>
              <a:t>find_root</a:t>
            </a:r>
            <a:r>
              <a:rPr lang="en-US" sz="3400" dirty="0">
                <a:solidFill>
                  <a:srgbClr val="FF0000"/>
                </a:solidFill>
              </a:rPr>
              <a:t>(lambda x: 2*x*x + </a:t>
            </a:r>
            <a:r>
              <a:rPr lang="en-US" sz="3400" b="1" dirty="0" err="1">
                <a:solidFill>
                  <a:srgbClr val="FF0000"/>
                </a:solidFill>
              </a:rPr>
              <a:t>sqrt</a:t>
            </a:r>
            <a:r>
              <a:rPr lang="en-US" sz="3400" b="1" dirty="0">
                <a:solidFill>
                  <a:srgbClr val="FF0000"/>
                </a:solidFill>
              </a:rPr>
              <a:t>(x) </a:t>
            </a:r>
            <a:r>
              <a:rPr lang="en-US" sz="3400" dirty="0">
                <a:solidFill>
                  <a:srgbClr val="FF0000"/>
                </a:solidFill>
              </a:rPr>
              <a:t>- a)</a:t>
            </a:r>
          </a:p>
          <a:p>
            <a:pPr marL="0" indent="0">
              <a:buNone/>
            </a:pPr>
            <a:r>
              <a:rPr lang="en-US" sz="3400" b="1" dirty="0" err="1">
                <a:solidFill>
                  <a:srgbClr val="FF0000"/>
                </a:solidFill>
              </a:rPr>
              <a:t>ValueError</a:t>
            </a:r>
            <a:r>
              <a:rPr lang="en-US" sz="3400" dirty="0">
                <a:solidFill>
                  <a:srgbClr val="FF0000"/>
                </a:solidFill>
              </a:rPr>
              <a:t>: math domain error</a:t>
            </a:r>
            <a:endParaRPr lang="he-IL" sz="3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6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improved Newton’s method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math domain error (a type of </a:t>
            </a:r>
            <a:r>
              <a:rPr lang="en-US" sz="2800" b="1" dirty="0" err="1"/>
              <a:t>ValueError</a:t>
            </a:r>
            <a:r>
              <a:rPr lang="en-US" sz="2800" dirty="0"/>
              <a:t>) is raised when </a:t>
            </a:r>
            <a:r>
              <a:rPr lang="en-US" sz="2800" i="1" dirty="0" err="1">
                <a:solidFill>
                  <a:srgbClr val="C00000"/>
                </a:solidFill>
              </a:rPr>
              <a:t>sqrt</a:t>
            </a:r>
            <a:r>
              <a:rPr lang="en-US" sz="2800" dirty="0"/>
              <a:t> is applied to a </a:t>
            </a:r>
            <a:r>
              <a:rPr lang="en-US" sz="2800" i="1" dirty="0">
                <a:solidFill>
                  <a:srgbClr val="C00000"/>
                </a:solidFill>
              </a:rPr>
              <a:t>negative number</a:t>
            </a:r>
          </a:p>
          <a:p>
            <a:endParaRPr lang="en-US" sz="2800" dirty="0"/>
          </a:p>
          <a:p>
            <a:r>
              <a:rPr lang="en-US" sz="2800" dirty="0"/>
              <a:t>Define an </a:t>
            </a:r>
            <a:r>
              <a:rPr lang="en-US" sz="2800" b="1" i="1" dirty="0">
                <a:solidFill>
                  <a:srgbClr val="C00000"/>
                </a:solidFill>
              </a:rPr>
              <a:t>exception class </a:t>
            </a:r>
            <a:r>
              <a:rPr lang="en-US" sz="2800" dirty="0"/>
              <a:t>that returns the best guess discovered in the course of iterative improvement whenever a </a:t>
            </a:r>
            <a:r>
              <a:rPr lang="en-US" sz="2800" b="1" dirty="0" err="1"/>
              <a:t>ValueError</a:t>
            </a:r>
            <a:r>
              <a:rPr lang="en-US" sz="2800" dirty="0"/>
              <a:t> occurs </a:t>
            </a:r>
          </a:p>
          <a:p>
            <a:pPr lvl="1"/>
            <a:r>
              <a:rPr lang="en-US" sz="2400" b="1" dirty="0" err="1"/>
              <a:t>IterImproveError</a:t>
            </a:r>
            <a:r>
              <a:rPr lang="en-US" sz="2400" dirty="0"/>
              <a:t> that stores the </a:t>
            </a:r>
            <a:r>
              <a:rPr lang="en-US" sz="2400" i="1" dirty="0"/>
              <a:t>most recent guess </a:t>
            </a:r>
            <a:r>
              <a:rPr lang="en-US" sz="2400" dirty="0"/>
              <a:t>as an </a:t>
            </a:r>
            <a:r>
              <a:rPr lang="en-US" sz="2400" i="1" dirty="0"/>
              <a:t>attribute</a:t>
            </a:r>
          </a:p>
          <a:p>
            <a:pPr lvl="1"/>
            <a:r>
              <a:rPr lang="en-US" sz="2400" dirty="0"/>
              <a:t>We’ll handle this exception by raising its instance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6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Define a new class that inherits from Exception: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&gt;&gt;&gt; class </a:t>
            </a:r>
            <a:r>
              <a:rPr lang="en-US" b="1" dirty="0" err="1"/>
              <a:t>IterImproveError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Exception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</a:t>
            </a:r>
            <a:r>
              <a:rPr lang="en-US" dirty="0"/>
              <a:t>(self, </a:t>
            </a:r>
            <a:r>
              <a:rPr lang="en-US" dirty="0" err="1"/>
              <a:t>last_guess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self.last_guess</a:t>
            </a:r>
            <a:r>
              <a:rPr lang="en-US" dirty="0"/>
              <a:t> = </a:t>
            </a:r>
            <a:r>
              <a:rPr lang="en-US" dirty="0" err="1"/>
              <a:t>last_guess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134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step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define a version of </a:t>
            </a:r>
            <a:r>
              <a:rPr lang="en-US" sz="2400" dirty="0" err="1"/>
              <a:t>IterImprove</a:t>
            </a:r>
            <a:r>
              <a:rPr lang="en-US" sz="2400" dirty="0"/>
              <a:t> that handles any </a:t>
            </a:r>
            <a:r>
              <a:rPr lang="en-US" sz="2400" b="1" dirty="0" err="1"/>
              <a:t>ValueError</a:t>
            </a:r>
            <a:r>
              <a:rPr lang="en-US" sz="2400" dirty="0"/>
              <a:t> by raising an </a:t>
            </a:r>
            <a:r>
              <a:rPr lang="en-US" sz="2400" b="1" dirty="0" err="1"/>
              <a:t>IterImproveError</a:t>
            </a:r>
            <a:r>
              <a:rPr lang="en-US" sz="2400" dirty="0"/>
              <a:t> that stores the most recent guess: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iter_improve</a:t>
            </a:r>
            <a:r>
              <a:rPr lang="en-US" sz="2400" dirty="0"/>
              <a:t>(update, test, guess=1):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b="1" dirty="0"/>
              <a:t>try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      while not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r>
              <a:rPr lang="en-US" sz="2400" dirty="0"/>
              <a:t>(guess):</a:t>
            </a:r>
          </a:p>
          <a:p>
            <a:pPr marL="0" indent="0">
              <a:buNone/>
            </a:pPr>
            <a:r>
              <a:rPr lang="en-US" sz="2400" dirty="0"/>
              <a:t>                      guess = update(guess)</a:t>
            </a:r>
          </a:p>
          <a:p>
            <a:pPr marL="0" indent="0">
              <a:buNone/>
            </a:pPr>
            <a:r>
              <a:rPr lang="en-US" sz="2400" dirty="0"/>
              <a:t>                return guess</a:t>
            </a:r>
          </a:p>
          <a:p>
            <a:pPr marL="0" indent="0">
              <a:buNone/>
            </a:pPr>
            <a:r>
              <a:rPr lang="en-US" sz="2400" b="1" dirty="0"/>
              <a:t>           except </a:t>
            </a:r>
            <a:r>
              <a:rPr lang="en-US" sz="2400" b="1" dirty="0" err="1">
                <a:solidFill>
                  <a:srgbClr val="C00000"/>
                </a:solidFill>
              </a:rPr>
              <a:t>ValueError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b="1" dirty="0"/>
              <a:t>                raise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IterImproveErro</a:t>
            </a:r>
            <a:r>
              <a:rPr lang="en-US" sz="2400" dirty="0" err="1"/>
              <a:t>r</a:t>
            </a:r>
            <a:r>
              <a:rPr lang="en-US" sz="2400" dirty="0"/>
              <a:t>(guess)</a:t>
            </a:r>
          </a:p>
          <a:p>
            <a:pPr marL="0" indent="0">
              <a:buNone/>
            </a:pPr>
            <a:r>
              <a:rPr lang="en-US" sz="3100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67944" y="4149080"/>
            <a:ext cx="792088" cy="144016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91880" y="3861048"/>
            <a:ext cx="7200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80112" y="3861048"/>
            <a:ext cx="2016224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BEWARE: Negative number!!!</a:t>
            </a:r>
          </a:p>
        </p:txBody>
      </p:sp>
    </p:spTree>
    <p:extLst>
      <p:ext uri="{BB962C8B-B14F-4D97-AF65-F5344CB8AC3E}">
        <p14:creationId xmlns:p14="http://schemas.microsoft.com/office/powerpoint/2010/main" val="12524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find_root</a:t>
            </a:r>
            <a:r>
              <a:rPr lang="en-US" sz="2400" dirty="0"/>
              <a:t> handles an </a:t>
            </a:r>
            <a:r>
              <a:rPr lang="en-US" sz="2400" dirty="0" err="1">
                <a:solidFill>
                  <a:srgbClr val="C00000"/>
                </a:solidFill>
              </a:rPr>
              <a:t>IterImproveError</a:t>
            </a:r>
            <a:r>
              <a:rPr lang="en-US" sz="2400" dirty="0"/>
              <a:t> by returning its last guess: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find_root</a:t>
            </a:r>
            <a:r>
              <a:rPr lang="en-US" sz="2400" dirty="0"/>
              <a:t>(f, </a:t>
            </a:r>
            <a:r>
              <a:rPr lang="en-US" sz="2400" dirty="0" err="1"/>
              <a:t>initial_guess</a:t>
            </a:r>
            <a:r>
              <a:rPr lang="en-US" sz="2400" dirty="0"/>
              <a:t>=10):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def</a:t>
            </a:r>
            <a:r>
              <a:rPr lang="en-US" sz="2400" dirty="0"/>
              <a:t> test(x):</a:t>
            </a:r>
          </a:p>
          <a:p>
            <a:pPr marL="0" indent="0">
              <a:buNone/>
            </a:pPr>
            <a:r>
              <a:rPr lang="en-US" sz="2400" dirty="0"/>
              <a:t>                return </a:t>
            </a:r>
            <a:r>
              <a:rPr lang="en-US" sz="2400" dirty="0" err="1"/>
              <a:t>approx_eq</a:t>
            </a:r>
            <a:r>
              <a:rPr lang="en-US" sz="2400" dirty="0"/>
              <a:t>(f(x), 0)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b="1" dirty="0"/>
              <a:t>try:</a:t>
            </a:r>
          </a:p>
          <a:p>
            <a:pPr marL="0" indent="0">
              <a:buNone/>
            </a:pPr>
            <a:r>
              <a:rPr lang="en-US" sz="2400" dirty="0"/>
              <a:t>                return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iter_improve</a:t>
            </a:r>
            <a:r>
              <a:rPr lang="en-US" sz="2400" dirty="0"/>
              <a:t>(</a:t>
            </a:r>
            <a:r>
              <a:rPr lang="en-US" sz="2400" dirty="0" err="1"/>
              <a:t>newton_update</a:t>
            </a:r>
            <a:r>
              <a:rPr lang="en-US" sz="2400" dirty="0"/>
              <a:t>(f), test, </a:t>
            </a:r>
            <a:r>
              <a:rPr lang="en-US" sz="2400" dirty="0" err="1"/>
              <a:t>initial_guess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b="1" dirty="0"/>
              <a:t>          except </a:t>
            </a:r>
            <a:r>
              <a:rPr lang="en-US" sz="2400" b="1" dirty="0" err="1">
                <a:solidFill>
                  <a:srgbClr val="C00000"/>
                </a:solidFill>
              </a:rPr>
              <a:t>IterImproveError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as </a:t>
            </a:r>
            <a:r>
              <a:rPr lang="en-US" sz="2400" b="1" dirty="0"/>
              <a:t>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    return </a:t>
            </a:r>
            <a:r>
              <a:rPr lang="en-US" sz="2400" b="1" dirty="0" err="1">
                <a:solidFill>
                  <a:srgbClr val="FF0000"/>
                </a:solidFill>
              </a:rPr>
              <a:t>e.last_guess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558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Autofit/>
          </a:bodyPr>
          <a:lstStyle/>
          <a:p>
            <a:r>
              <a:rPr lang="en-US" sz="2800" dirty="0"/>
              <a:t>Apply </a:t>
            </a:r>
            <a:r>
              <a:rPr lang="en-US" sz="2800" b="1" dirty="0" err="1"/>
              <a:t>find_root</a:t>
            </a:r>
            <a:r>
              <a:rPr lang="en-US" sz="2800" dirty="0"/>
              <a:t> to find the zero of the function  </a:t>
            </a:r>
          </a:p>
          <a:p>
            <a:r>
              <a:rPr lang="en-US" sz="2800" dirty="0"/>
              <a:t>Evaluating it on any negative number will raise a </a:t>
            </a:r>
            <a:r>
              <a:rPr lang="en-US" sz="2800" b="1" dirty="0" err="1"/>
              <a:t>ValueError</a:t>
            </a:r>
            <a:endParaRPr lang="en-US" sz="2800" dirty="0"/>
          </a:p>
          <a:p>
            <a:r>
              <a:rPr lang="en-US" sz="2800" dirty="0"/>
              <a:t>Returns the last guess found </a:t>
            </a:r>
            <a:r>
              <a:rPr lang="en-US" sz="2800" u="sng" dirty="0"/>
              <a:t>before the error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&gt;&gt;&gt; from math import </a:t>
            </a:r>
            <a:r>
              <a:rPr lang="en-US" sz="2800" dirty="0" err="1"/>
              <a:t>sqrt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func_root</a:t>
            </a:r>
            <a:r>
              <a:rPr lang="en-US" sz="2800" dirty="0"/>
              <a:t>(0)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chemeClr val="tx2"/>
                </a:solidFill>
              </a:rPr>
              <a:t>-0.010501189601387517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5" y="1575992"/>
            <a:ext cx="1297701" cy="48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396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4464496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func</a:t>
            </a:r>
            <a:r>
              <a:rPr lang="en-US" sz="1800" dirty="0"/>
              <a:t>(x):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b="1" dirty="0"/>
              <a:t>try</a:t>
            </a:r>
            <a:r>
              <a:rPr lang="en-US" sz="1800" dirty="0"/>
              <a:t>:        </a:t>
            </a:r>
          </a:p>
          <a:p>
            <a:pPr marL="0" indent="0">
              <a:buNone/>
            </a:pPr>
            <a:r>
              <a:rPr lang="en-US" sz="1800" dirty="0"/>
              <a:t>	y = 1/x</a:t>
            </a:r>
          </a:p>
          <a:p>
            <a:pPr marL="0" indent="0">
              <a:buNone/>
            </a:pPr>
            <a:r>
              <a:rPr lang="en-US" sz="1800" dirty="0"/>
              <a:t>	print(x)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b="1" dirty="0"/>
              <a:t>except</a:t>
            </a:r>
            <a:r>
              <a:rPr lang="en-US" sz="1800" dirty="0"/>
              <a:t> </a:t>
            </a:r>
            <a:r>
              <a:rPr lang="en-US" sz="1800" dirty="0" err="1"/>
              <a:t>ZeroDivisionError</a:t>
            </a:r>
            <a:r>
              <a:rPr lang="en-US" sz="1800" dirty="0"/>
              <a:t> as e:</a:t>
            </a:r>
          </a:p>
          <a:p>
            <a:pPr marL="0" indent="0">
              <a:buNone/>
            </a:pPr>
            <a:r>
              <a:rPr lang="en-US" sz="1800" dirty="0"/>
              <a:t>	print(type(e))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b="1" dirty="0"/>
              <a:t>else</a:t>
            </a:r>
            <a:r>
              <a:rPr lang="en-US" sz="1800" dirty="0"/>
              <a:t>:      </a:t>
            </a:r>
          </a:p>
          <a:p>
            <a:pPr marL="0" indent="0">
              <a:buNone/>
            </a:pPr>
            <a:r>
              <a:rPr lang="en-US" sz="1800" dirty="0"/>
              <a:t>	print("Else")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b="1" dirty="0"/>
              <a:t>finally</a:t>
            </a:r>
            <a:r>
              <a:rPr lang="en-US" sz="1800" dirty="0"/>
              <a:t>:  </a:t>
            </a:r>
          </a:p>
          <a:p>
            <a:pPr marL="0" indent="0">
              <a:buNone/>
            </a:pPr>
            <a:r>
              <a:rPr lang="en-US" sz="1800" dirty="0"/>
              <a:t>	print("Finally")</a:t>
            </a:r>
          </a:p>
          <a:p>
            <a:pPr marL="0" indent="0">
              <a:buNone/>
            </a:pPr>
            <a:r>
              <a:rPr lang="en-US" sz="1800" dirty="0"/>
              <a:t>            print("after try-except")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func</a:t>
            </a:r>
            <a:r>
              <a:rPr lang="en-US" sz="1800" dirty="0"/>
              <a:t>(0)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2"/>
                </a:solidFill>
              </a:rPr>
              <a:t>&lt;</a:t>
            </a:r>
            <a:r>
              <a:rPr lang="en-US" sz="1800" dirty="0">
                <a:solidFill>
                  <a:schemeClr val="tx2"/>
                </a:solidFill>
              </a:rPr>
              <a:t>class</a:t>
            </a:r>
            <a:r>
              <a:rPr lang="en-US" sz="1800" i="1" dirty="0">
                <a:solidFill>
                  <a:schemeClr val="tx2"/>
                </a:solidFill>
              </a:rPr>
              <a:t> '</a:t>
            </a:r>
            <a:r>
              <a:rPr lang="en-US" sz="1800" i="1" dirty="0" err="1">
                <a:solidFill>
                  <a:schemeClr val="tx2"/>
                </a:solidFill>
              </a:rPr>
              <a:t>ZeroDivisionError</a:t>
            </a:r>
            <a:r>
              <a:rPr lang="en-US" sz="1800" i="1" dirty="0">
                <a:solidFill>
                  <a:schemeClr val="tx2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2"/>
                </a:solidFill>
              </a:rPr>
              <a:t>Finally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2"/>
                </a:solidFill>
              </a:rPr>
              <a:t>after try-except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3968" y="692696"/>
            <a:ext cx="4824536" cy="6120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func</a:t>
            </a:r>
            <a:r>
              <a:rPr lang="en-US" sz="1800" dirty="0"/>
              <a:t>(3)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i="1" dirty="0">
                <a:solidFill>
                  <a:schemeClr val="tx2"/>
                </a:solidFill>
              </a:rPr>
              <a:t>3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i="1" dirty="0">
                <a:solidFill>
                  <a:schemeClr val="tx2"/>
                </a:solidFill>
              </a:rPr>
              <a:t>Else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i="1" dirty="0">
                <a:solidFill>
                  <a:schemeClr val="tx2"/>
                </a:solidFill>
              </a:rPr>
              <a:t>Finally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i="1" dirty="0">
                <a:solidFill>
                  <a:schemeClr val="tx2"/>
                </a:solidFill>
              </a:rPr>
              <a:t>after try-except</a:t>
            </a:r>
          </a:p>
          <a:p>
            <a:pPr marL="0" indent="0">
              <a:buFont typeface="Arial" pitchFamily="34" charset="0"/>
              <a:buNone/>
            </a:pPr>
            <a:endParaRPr lang="en-US" sz="1800" dirty="0"/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func</a:t>
            </a:r>
            <a:r>
              <a:rPr lang="en-US" sz="1800" dirty="0"/>
              <a:t>("a")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i="1" dirty="0">
                <a:solidFill>
                  <a:schemeClr val="tx2"/>
                </a:solidFill>
              </a:rPr>
              <a:t>Finally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err="1">
                <a:solidFill>
                  <a:srgbClr val="FF0000"/>
                </a:solidFill>
              </a:rPr>
              <a:t>Traceback</a:t>
            </a:r>
            <a:r>
              <a:rPr lang="en-US" sz="1800" dirty="0">
                <a:solidFill>
                  <a:srgbClr val="FF0000"/>
                </a:solidFill>
              </a:rPr>
              <a:t> (most recent call last):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  File "&lt;pyshell#28&gt;", line 1, in &lt;module&gt;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    </a:t>
            </a:r>
            <a:r>
              <a:rPr lang="en-US" sz="1800" dirty="0" err="1">
                <a:solidFill>
                  <a:srgbClr val="FF0000"/>
                </a:solidFill>
              </a:rPr>
              <a:t>func</a:t>
            </a:r>
            <a:r>
              <a:rPr lang="en-US" sz="1800" dirty="0">
                <a:solidFill>
                  <a:srgbClr val="FF0000"/>
                </a:solidFill>
              </a:rPr>
              <a:t>("a")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  File "&lt;pyshell#18&gt;", line 3, in </a:t>
            </a:r>
            <a:r>
              <a:rPr lang="en-US" sz="1800" dirty="0" err="1">
                <a:solidFill>
                  <a:srgbClr val="FF0000"/>
                </a:solidFill>
              </a:rPr>
              <a:t>func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    y = 1/x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TypeError</a:t>
            </a:r>
            <a:r>
              <a:rPr lang="en-US" sz="1800" dirty="0">
                <a:solidFill>
                  <a:srgbClr val="FF0000"/>
                </a:solidFill>
              </a:rPr>
              <a:t>: unsupported operand type(s) for /: '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' and '</a:t>
            </a:r>
            <a:r>
              <a:rPr lang="en-US" sz="1800" dirty="0" err="1">
                <a:solidFill>
                  <a:srgbClr val="FF0000"/>
                </a:solidFill>
              </a:rPr>
              <a:t>str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1945" y="908720"/>
            <a:ext cx="14160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Always, until exception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03648" y="1160748"/>
            <a:ext cx="768297" cy="36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48009" y="2492896"/>
            <a:ext cx="1319935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If exception raised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47664" y="2348880"/>
            <a:ext cx="1200346" cy="324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8009" y="3284984"/>
            <a:ext cx="1463951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If exception did NOT raise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475656" y="2924944"/>
            <a:ext cx="1272354" cy="5400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20019" y="5157192"/>
            <a:ext cx="1535957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Was NO exception OR it was handled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1705711" y="4304603"/>
            <a:ext cx="1114308" cy="12486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36041" y="4509120"/>
            <a:ext cx="1103911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Always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763688" y="3645024"/>
            <a:ext cx="1272354" cy="10441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380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it for?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 are another technique that help us to </a:t>
            </a:r>
            <a:r>
              <a:rPr lang="en-US" u="sng" dirty="0"/>
              <a:t>separate</a:t>
            </a:r>
            <a:r>
              <a:rPr lang="en-US" dirty="0"/>
              <a:t> the concerns of our program into </a:t>
            </a:r>
            <a:r>
              <a:rPr lang="en-US" i="1" dirty="0"/>
              <a:t>modular parts </a:t>
            </a:r>
          </a:p>
          <a:p>
            <a:endParaRPr lang="en-US" dirty="0"/>
          </a:p>
          <a:p>
            <a:r>
              <a:rPr lang="en-US" dirty="0"/>
              <a:t>Example: Python’s exception mechanism allowed us to </a:t>
            </a:r>
            <a:r>
              <a:rPr lang="en-US" u="sng" dirty="0"/>
              <a:t>separate</a:t>
            </a:r>
            <a:r>
              <a:rPr lang="en-US" dirty="0"/>
              <a:t> the </a:t>
            </a:r>
            <a:r>
              <a:rPr lang="en-US" i="1" dirty="0"/>
              <a:t>logic for </a:t>
            </a:r>
            <a:r>
              <a:rPr lang="en-US" i="1" dirty="0">
                <a:solidFill>
                  <a:srgbClr val="C00000"/>
                </a:solidFill>
              </a:rPr>
              <a:t>iterative improvement</a:t>
            </a:r>
            <a:r>
              <a:rPr lang="en-US" dirty="0"/>
              <a:t>, from the </a:t>
            </a:r>
            <a:r>
              <a:rPr lang="en-US" i="1" dirty="0"/>
              <a:t>logic for </a:t>
            </a:r>
            <a:r>
              <a:rPr lang="en-US" i="1" dirty="0">
                <a:solidFill>
                  <a:srgbClr val="C00000"/>
                </a:solidFill>
              </a:rPr>
              <a:t>handling errors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25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 single correct approach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3201"/>
            <a:ext cx="8229600" cy="4382962"/>
          </a:xfrm>
        </p:spPr>
        <p:txBody>
          <a:bodyPr>
            <a:noAutofit/>
          </a:bodyPr>
          <a:lstStyle/>
          <a:p>
            <a:r>
              <a:rPr lang="en-US" sz="2800" b="1" i="1" dirty="0"/>
              <a:t>Web server </a:t>
            </a:r>
            <a:r>
              <a:rPr lang="en-US" sz="2800" dirty="0"/>
              <a:t>should be robust to errors, logging them for later consideration but </a:t>
            </a:r>
            <a:r>
              <a:rPr lang="en-US" sz="2800" i="1" dirty="0"/>
              <a:t>continuing to service new requests as long as possible</a:t>
            </a:r>
          </a:p>
          <a:p>
            <a:r>
              <a:rPr lang="en-US" sz="2800" b="1" i="1" dirty="0"/>
              <a:t>Python interpreter </a:t>
            </a:r>
            <a:r>
              <a:rPr lang="en-US" sz="2800" dirty="0"/>
              <a:t>handles errors by terminating immediately and </a:t>
            </a:r>
            <a:r>
              <a:rPr lang="en-US" sz="2800" i="1" dirty="0"/>
              <a:t>printing an error message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Programmers must </a:t>
            </a:r>
            <a:r>
              <a:rPr lang="en-US" sz="2800" dirty="0"/>
              <a:t>make </a:t>
            </a:r>
            <a:r>
              <a:rPr lang="en-US" sz="2800" i="1" dirty="0">
                <a:solidFill>
                  <a:srgbClr val="C00000"/>
                </a:solidFill>
              </a:rPr>
              <a:t>conscious choices </a:t>
            </a:r>
            <a:r>
              <a:rPr lang="en-US" sz="2800" dirty="0"/>
              <a:t>about </a:t>
            </a:r>
            <a:r>
              <a:rPr lang="en-US" sz="2800" b="1" u="sng" dirty="0">
                <a:solidFill>
                  <a:srgbClr val="C00000"/>
                </a:solidFill>
              </a:rPr>
              <a:t>how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their programs should </a:t>
            </a:r>
            <a:r>
              <a:rPr lang="en-US" sz="2800" i="1" dirty="0"/>
              <a:t>react</a:t>
            </a:r>
            <a:r>
              <a:rPr lang="en-US" sz="2800" dirty="0"/>
              <a:t> to exceptional conditions</a:t>
            </a:r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FE063A1-F16E-4882-9575-818BBFAE9D6A}"/>
              </a:ext>
            </a:extLst>
          </p:cNvPr>
          <p:cNvSpPr/>
          <p:nvPr/>
        </p:nvSpPr>
        <p:spPr>
          <a:xfrm>
            <a:off x="1763688" y="1124744"/>
            <a:ext cx="2808312" cy="576064"/>
          </a:xfrm>
          <a:prstGeom prst="wedgeRoundRectCallout">
            <a:avLst>
              <a:gd name="adj1" fmla="val -32983"/>
              <a:gd name="adj2" fmla="val 93154"/>
              <a:gd name="adj3" fmla="val 16667"/>
            </a:avLst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Shopping, weather forecast, search engine, ...</a:t>
            </a:r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2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en-US" dirty="0"/>
              <a:t>We will also find that exceptions are a very useful feature when implementing interpreters </a:t>
            </a:r>
            <a:r>
              <a:rPr lang="en-US"/>
              <a:t>in Python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31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Provide a </a:t>
            </a:r>
            <a:r>
              <a:rPr lang="en-US" sz="3000" b="1" dirty="0"/>
              <a:t>general mechanism </a:t>
            </a:r>
            <a:r>
              <a:rPr lang="en-US" sz="3000" dirty="0"/>
              <a:t>for adding </a:t>
            </a:r>
            <a:r>
              <a:rPr lang="en-US" sz="3000" b="1" dirty="0"/>
              <a:t>error-handling logic</a:t>
            </a:r>
            <a:r>
              <a:rPr lang="en-US" sz="3000" dirty="0"/>
              <a:t> to programs.</a:t>
            </a:r>
          </a:p>
          <a:p>
            <a:endParaRPr lang="en-US" sz="3000" b="1" dirty="0"/>
          </a:p>
          <a:p>
            <a:r>
              <a:rPr lang="en-US" sz="3000" b="1" dirty="0"/>
              <a:t>Separates</a:t>
            </a:r>
            <a:r>
              <a:rPr lang="en-US" sz="3000" dirty="0"/>
              <a:t> between normal code and the code that handles errors (runs only if something exceptional happen)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38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i="1" dirty="0">
                <a:solidFill>
                  <a:srgbClr val="C00000"/>
                </a:solidFill>
              </a:rPr>
              <a:t>Raising an exception </a:t>
            </a:r>
            <a:r>
              <a:rPr lang="en-US" sz="3000" dirty="0"/>
              <a:t>is a technique for </a:t>
            </a:r>
          </a:p>
          <a:p>
            <a:pPr lvl="1"/>
            <a:r>
              <a:rPr lang="en-US" u="sng" dirty="0"/>
              <a:t>interrupting</a:t>
            </a:r>
            <a:r>
              <a:rPr lang="en-US" dirty="0"/>
              <a:t> the normal flow of execution in a program, </a:t>
            </a:r>
          </a:p>
          <a:p>
            <a:pPr lvl="1"/>
            <a:r>
              <a:rPr lang="en-US" u="sng" dirty="0"/>
              <a:t>signaling</a:t>
            </a:r>
            <a:r>
              <a:rPr lang="en-US" dirty="0"/>
              <a:t> that some exceptional circumstance has arisen, </a:t>
            </a:r>
          </a:p>
          <a:p>
            <a:pPr lvl="1"/>
            <a:r>
              <a:rPr lang="en-US" u="sng" dirty="0"/>
              <a:t>returning</a:t>
            </a:r>
            <a:r>
              <a:rPr lang="en-US" dirty="0"/>
              <a:t> directly to an enclosing part of the program that was designated to </a:t>
            </a:r>
            <a:r>
              <a:rPr lang="en-US" u="sng" dirty="0"/>
              <a:t>react</a:t>
            </a:r>
            <a:r>
              <a:rPr lang="en-US" dirty="0"/>
              <a:t> to that circumstance.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81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vs. user programs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r>
              <a:rPr lang="en-US" dirty="0"/>
              <a:t>The Python interpreter </a:t>
            </a:r>
            <a:r>
              <a:rPr lang="en-US" i="1" dirty="0"/>
              <a:t>raises an exception </a:t>
            </a:r>
            <a:r>
              <a:rPr lang="en-US" b="1" dirty="0"/>
              <a:t>each time </a:t>
            </a:r>
            <a:r>
              <a:rPr lang="en-US" dirty="0"/>
              <a:t>it detects an error in an expression or statement</a:t>
            </a:r>
          </a:p>
          <a:p>
            <a:endParaRPr lang="en-US" dirty="0"/>
          </a:p>
          <a:p>
            <a:r>
              <a:rPr lang="en-US" dirty="0"/>
              <a:t>Users can also raise exceptions with </a:t>
            </a:r>
            <a:r>
              <a:rPr lang="en-US" b="1" dirty="0">
                <a:solidFill>
                  <a:srgbClr val="C00000"/>
                </a:solidFill>
              </a:rPr>
              <a:t>raise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assert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statements.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EB9C8E-CC30-418E-970A-A52D3CC9F731}"/>
              </a:ext>
            </a:extLst>
          </p:cNvPr>
          <p:cNvSpPr/>
          <p:nvPr/>
        </p:nvSpPr>
        <p:spPr>
          <a:xfrm>
            <a:off x="4355976" y="2780928"/>
            <a:ext cx="2808312" cy="576064"/>
          </a:xfrm>
          <a:prstGeom prst="wedgeRoundRectCallout">
            <a:avLst>
              <a:gd name="adj1" fmla="val -92534"/>
              <a:gd name="adj2" fmla="val -73933"/>
              <a:gd name="adj3" fmla="val 16667"/>
            </a:avLst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built-in functions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5566973-63EB-41CD-BB01-F517EA3F977C}"/>
              </a:ext>
            </a:extLst>
          </p:cNvPr>
          <p:cNvSpPr/>
          <p:nvPr/>
        </p:nvSpPr>
        <p:spPr>
          <a:xfrm>
            <a:off x="5149044" y="4510390"/>
            <a:ext cx="2808312" cy="576064"/>
          </a:xfrm>
          <a:prstGeom prst="wedgeRoundRectCallout">
            <a:avLst>
              <a:gd name="adj1" fmla="val -92534"/>
              <a:gd name="adj2" fmla="val -73933"/>
              <a:gd name="adj3" fmla="val 16667"/>
            </a:avLst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User-defined functions</a:t>
            </a:r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4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exceptions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</a:t>
            </a:r>
            <a:r>
              <a:rPr lang="en-US" sz="2800" b="1" i="1" dirty="0">
                <a:solidFill>
                  <a:srgbClr val="C00000"/>
                </a:solidFill>
              </a:rPr>
              <a:t>exception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is a </a:t>
            </a:r>
            <a:r>
              <a:rPr lang="en-US" sz="2800" u="sng" dirty="0"/>
              <a:t>object instance</a:t>
            </a:r>
            <a:r>
              <a:rPr lang="en-US" sz="2800" dirty="0"/>
              <a:t> of a class that inherits, either directly or indirectly, from the </a:t>
            </a:r>
            <a:r>
              <a:rPr lang="en-US" sz="2800" b="1" dirty="0" err="1">
                <a:solidFill>
                  <a:srgbClr val="C00000"/>
                </a:solidFill>
              </a:rPr>
              <a:t>BaseException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class 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b="1" i="1" dirty="0">
                <a:solidFill>
                  <a:srgbClr val="C00000"/>
                </a:solidFill>
              </a:rPr>
              <a:t>assert</a:t>
            </a:r>
            <a:r>
              <a:rPr lang="en-US" sz="2800" i="1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statement</a:t>
            </a:r>
            <a:r>
              <a:rPr lang="en-US" sz="2800" i="1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raises an exception with the class </a:t>
            </a:r>
            <a:r>
              <a:rPr lang="en-US" sz="2800" b="1" dirty="0" err="1">
                <a:solidFill>
                  <a:srgbClr val="C00000"/>
                </a:solidFill>
              </a:rPr>
              <a:t>AssertionError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i="1" dirty="0">
                <a:solidFill>
                  <a:srgbClr val="C00000"/>
                </a:solidFill>
              </a:rPr>
              <a:t>Any</a:t>
            </a:r>
            <a:r>
              <a:rPr lang="en-US" sz="2800" b="1" i="1" dirty="0"/>
              <a:t> exception instance </a:t>
            </a:r>
            <a:r>
              <a:rPr lang="en-US" sz="2800" dirty="0"/>
              <a:t>can be raised with the </a:t>
            </a:r>
            <a:r>
              <a:rPr lang="en-US" sz="2800" b="1" i="1" dirty="0">
                <a:solidFill>
                  <a:srgbClr val="C00000"/>
                </a:solidFill>
              </a:rPr>
              <a:t>raise</a:t>
            </a:r>
            <a:r>
              <a:rPr lang="en-US" sz="2800" dirty="0">
                <a:solidFill>
                  <a:srgbClr val="C00000"/>
                </a:solidFill>
              </a:rPr>
              <a:t> statement</a:t>
            </a:r>
            <a:r>
              <a:rPr lang="en-US" sz="2800" dirty="0"/>
              <a:t>. </a:t>
            </a:r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91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most common use of </a:t>
            </a:r>
            <a:r>
              <a:rPr lang="en-US" dirty="0">
                <a:solidFill>
                  <a:srgbClr val="C00000"/>
                </a:solidFill>
              </a:rPr>
              <a:t>raise</a:t>
            </a:r>
            <a:r>
              <a:rPr lang="en-US" dirty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constructs an exception </a:t>
            </a:r>
            <a:r>
              <a:rPr lang="en-US" u="sng" dirty="0"/>
              <a:t>instance</a:t>
            </a:r>
            <a:r>
              <a:rPr lang="en-US" dirty="0"/>
              <a:t> and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u="sng" dirty="0"/>
              <a:t>raises</a:t>
            </a:r>
            <a:r>
              <a:rPr lang="en-US" dirty="0"/>
              <a:t> it</a:t>
            </a:r>
            <a:endParaRPr lang="he-I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>
                <a:solidFill>
                  <a:srgbClr val="C00000"/>
                </a:solidFill>
              </a:rPr>
              <a:t>raise</a:t>
            </a:r>
            <a:r>
              <a:rPr lang="en-US" sz="2800" dirty="0"/>
              <a:t> Exception(’An error occurred’)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Traceback</a:t>
            </a:r>
            <a:r>
              <a:rPr lang="en-US" sz="2800" dirty="0">
                <a:solidFill>
                  <a:srgbClr val="FF0000"/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File "&lt;</a:t>
            </a:r>
            <a:r>
              <a:rPr lang="en-US" sz="2800" dirty="0" err="1">
                <a:solidFill>
                  <a:srgbClr val="FF0000"/>
                </a:solidFill>
              </a:rPr>
              <a:t>stdin</a:t>
            </a:r>
            <a:r>
              <a:rPr lang="en-US" sz="2800" dirty="0">
                <a:solidFill>
                  <a:srgbClr val="FF0000"/>
                </a:solidFill>
              </a:rPr>
              <a:t>&gt;", line 1, in &lt;module&gt;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Exception: an error occurred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9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When an exception is raised, </a:t>
            </a:r>
            <a:r>
              <a:rPr lang="en-US" sz="2800" u="sng" dirty="0"/>
              <a:t>no further statements in the current block of code are executed</a:t>
            </a:r>
            <a:endParaRPr lang="en-US" sz="2800" dirty="0"/>
          </a:p>
          <a:p>
            <a:endParaRPr lang="en-US" sz="2800" u="sng" dirty="0"/>
          </a:p>
          <a:p>
            <a:r>
              <a:rPr lang="en-US" sz="2800" u="sng" dirty="0"/>
              <a:t>Unless the exception is handled</a:t>
            </a:r>
            <a:r>
              <a:rPr lang="en-US" sz="2800" dirty="0"/>
              <a:t>, the interpreter will: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Print a </a:t>
            </a:r>
            <a:r>
              <a:rPr lang="en-US" sz="2400" b="1" dirty="0"/>
              <a:t>stack </a:t>
            </a:r>
            <a:r>
              <a:rPr lang="en-US" sz="2400" b="1" dirty="0" err="1"/>
              <a:t>backtrace</a:t>
            </a:r>
            <a:r>
              <a:rPr lang="en-US" sz="2400" dirty="0"/>
              <a:t> - a structured block of text that describes the nested set of active function calls in the branch of execution in which the exception was raised;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Return directly to the interactive </a:t>
            </a:r>
            <a:r>
              <a:rPr lang="en-US" sz="2400" b="1" dirty="0"/>
              <a:t>read-eval-print</a:t>
            </a:r>
            <a:r>
              <a:rPr lang="en-US" sz="2400" dirty="0"/>
              <a:t> loop</a:t>
            </a:r>
          </a:p>
          <a:p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90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6114</TotalTime>
  <Words>1684</Words>
  <Application>Microsoft Office PowerPoint</Application>
  <PresentationFormat>On-screen Show (4:3)</PresentationFormat>
  <Paragraphs>289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Тема Office</vt:lpstr>
      <vt:lpstr>Principles of Programming Languages</vt:lpstr>
      <vt:lpstr>Exceptions</vt:lpstr>
      <vt:lpstr>There is no single correct approach</vt:lpstr>
      <vt:lpstr>Exceptions</vt:lpstr>
      <vt:lpstr>Exceptions</vt:lpstr>
      <vt:lpstr>Interpreter vs. user programs</vt:lpstr>
      <vt:lpstr>Raising exceptions</vt:lpstr>
      <vt:lpstr>Common use</vt:lpstr>
      <vt:lpstr>Flow</vt:lpstr>
      <vt:lpstr>Example</vt:lpstr>
      <vt:lpstr>Also can be raised by built-in functions</vt:lpstr>
      <vt:lpstr>Handling exceptions</vt:lpstr>
      <vt:lpstr>Handling exceptions</vt:lpstr>
      <vt:lpstr>Example</vt:lpstr>
      <vt:lpstr>Example</vt:lpstr>
      <vt:lpstr>Control flow with exceptions</vt:lpstr>
      <vt:lpstr>Example</vt:lpstr>
      <vt:lpstr>Exception Objects</vt:lpstr>
      <vt:lpstr>Example: Newton’s method</vt:lpstr>
      <vt:lpstr>Use example</vt:lpstr>
      <vt:lpstr>PowerPoint Presentation</vt:lpstr>
      <vt:lpstr>PowerPoint Presentation</vt:lpstr>
      <vt:lpstr>Example: improved Newton’s method</vt:lpstr>
      <vt:lpstr>First step</vt:lpstr>
      <vt:lpstr>Second step</vt:lpstr>
      <vt:lpstr>Final step</vt:lpstr>
      <vt:lpstr>Example</vt:lpstr>
      <vt:lpstr>More examples</vt:lpstr>
      <vt:lpstr>What do we need it for?</vt:lpstr>
      <vt:lpstr>To be 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 Languages</dc:title>
  <dc:creator>מרינה ליטבק</dc:creator>
  <cp:lastModifiedBy>Marina Litvak</cp:lastModifiedBy>
  <cp:revision>175</cp:revision>
  <cp:lastPrinted>2016-01-03T12:18:52Z</cp:lastPrinted>
  <dcterms:created xsi:type="dcterms:W3CDTF">2012-12-26T20:27:20Z</dcterms:created>
  <dcterms:modified xsi:type="dcterms:W3CDTF">2019-01-03T10:58:00Z</dcterms:modified>
</cp:coreProperties>
</file>