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ABA8CC8-4471-4CEC-96F4-3BF14AB82648}"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21120699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A8CC8-4471-4CEC-96F4-3BF14AB8264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394905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A8CC8-4471-4CEC-96F4-3BF14AB82648}"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379770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A8CC8-4471-4CEC-96F4-3BF14AB82648}"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279362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ABA8CC8-4471-4CEC-96F4-3BF14AB82648}"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5321145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BA8CC8-4471-4CEC-96F4-3BF14AB82648}" type="datetimeFigureOut">
              <a:rPr lang="en-US" smtClean="0"/>
              <a:t>10/17/2023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6359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ABA8CC8-4471-4CEC-96F4-3BF14AB82648}"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730D3-3A17-40BA-B8BE-0F4131941AF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633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A8CC8-4471-4CEC-96F4-3BF14AB82648}"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19059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A8CC8-4471-4CEC-96F4-3BF14AB82648}"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70468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ABA8CC8-4471-4CEC-96F4-3BF14AB82648}" type="datetimeFigureOut">
              <a:rPr lang="en-US" smtClean="0"/>
              <a:t>10/17/2023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88550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ABA8CC8-4471-4CEC-96F4-3BF14AB82648}" type="datetimeFigureOut">
              <a:rPr lang="en-US" smtClean="0"/>
              <a:t>10/17/2023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20730D3-3A17-40BA-B8BE-0F4131941AF2}" type="slidenum">
              <a:rPr lang="en-US" smtClean="0"/>
              <a:t>‹#›</a:t>
            </a:fld>
            <a:endParaRPr lang="en-US"/>
          </a:p>
        </p:txBody>
      </p:sp>
    </p:spTree>
    <p:extLst>
      <p:ext uri="{BB962C8B-B14F-4D97-AF65-F5344CB8AC3E}">
        <p14:creationId xmlns:p14="http://schemas.microsoft.com/office/powerpoint/2010/main" val="399791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ABA8CC8-4471-4CEC-96F4-3BF14AB82648}" type="datetimeFigureOut">
              <a:rPr lang="en-US" smtClean="0"/>
              <a:t>10/17/2023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20730D3-3A17-40BA-B8BE-0F4131941AF2}" type="slidenum">
              <a:rPr lang="en-US" smtClean="0"/>
              <a:t>‹#›</a:t>
            </a:fld>
            <a:endParaRPr lang="en-US"/>
          </a:p>
        </p:txBody>
      </p:sp>
    </p:spTree>
    <p:extLst>
      <p:ext uri="{BB962C8B-B14F-4D97-AF65-F5344CB8AC3E}">
        <p14:creationId xmlns:p14="http://schemas.microsoft.com/office/powerpoint/2010/main" val="207930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4A8A-0E8E-F80A-0CCD-622A3563B3E1}"/>
              </a:ext>
            </a:extLst>
          </p:cNvPr>
          <p:cNvSpPr>
            <a:spLocks noGrp="1"/>
          </p:cNvSpPr>
          <p:nvPr>
            <p:ph type="ctrTitle"/>
          </p:nvPr>
        </p:nvSpPr>
        <p:spPr/>
        <p:txBody>
          <a:bodyPr/>
          <a:lstStyle/>
          <a:p>
            <a:r>
              <a:rPr lang="en-US" dirty="0"/>
              <a:t>ATTENDANCE TRACKING MANAGEMENT SYSTEM</a:t>
            </a:r>
          </a:p>
        </p:txBody>
      </p:sp>
      <p:sp>
        <p:nvSpPr>
          <p:cNvPr id="3" name="Subtitle 2">
            <a:extLst>
              <a:ext uri="{FF2B5EF4-FFF2-40B4-BE49-F238E27FC236}">
                <a16:creationId xmlns:a16="http://schemas.microsoft.com/office/drawing/2014/main" id="{1ED3AA40-9FAC-88F8-4222-035B99C5A2A6}"/>
              </a:ext>
            </a:extLst>
          </p:cNvPr>
          <p:cNvSpPr>
            <a:spLocks noGrp="1"/>
          </p:cNvSpPr>
          <p:nvPr>
            <p:ph type="subTitle" idx="1"/>
          </p:nvPr>
        </p:nvSpPr>
        <p:spPr>
          <a:xfrm>
            <a:off x="2461929" y="4352544"/>
            <a:ext cx="7896606" cy="1239894"/>
          </a:xfrm>
        </p:spPr>
        <p:txBody>
          <a:bodyPr/>
          <a:lstStyle/>
          <a:p>
            <a:pPr algn="l"/>
            <a:r>
              <a:rPr lang="en-US" dirty="0"/>
              <a:t>-Shovini Guha(12021002016002), </a:t>
            </a:r>
            <a:r>
              <a:rPr lang="en-US" dirty="0" err="1"/>
              <a:t>Debasmita</a:t>
            </a:r>
            <a:r>
              <a:rPr lang="en-US" dirty="0"/>
              <a:t> Ghosh(22022002016006)</a:t>
            </a:r>
          </a:p>
          <a:p>
            <a:pPr algn="l"/>
            <a:r>
              <a:rPr lang="en-US" dirty="0"/>
              <a:t>-CSE(AIML)</a:t>
            </a:r>
          </a:p>
        </p:txBody>
      </p:sp>
    </p:spTree>
    <p:extLst>
      <p:ext uri="{BB962C8B-B14F-4D97-AF65-F5344CB8AC3E}">
        <p14:creationId xmlns:p14="http://schemas.microsoft.com/office/powerpoint/2010/main" val="402401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7EFD-E143-DC07-C6DC-4B9BFEBB6C79}"/>
              </a:ext>
            </a:extLst>
          </p:cNvPr>
          <p:cNvSpPr>
            <a:spLocks noGrp="1"/>
          </p:cNvSpPr>
          <p:nvPr>
            <p:ph type="title"/>
          </p:nvPr>
        </p:nvSpPr>
        <p:spPr>
          <a:xfrm>
            <a:off x="463546" y="662473"/>
            <a:ext cx="5508046" cy="1099053"/>
          </a:xfrm>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5B6A3DA7-B126-4B85-3C78-E1B26C4378A8}"/>
              </a:ext>
            </a:extLst>
          </p:cNvPr>
          <p:cNvSpPr>
            <a:spLocks noGrp="1"/>
          </p:cNvSpPr>
          <p:nvPr>
            <p:ph idx="1"/>
          </p:nvPr>
        </p:nvSpPr>
        <p:spPr>
          <a:xfrm>
            <a:off x="111968" y="2323322"/>
            <a:ext cx="6176866" cy="3780599"/>
          </a:xfrm>
        </p:spPr>
        <p:txBody>
          <a:bodyPr>
            <a:normAutofit fontScale="92500"/>
          </a:bodyPr>
          <a:lstStyle/>
          <a:p>
            <a:pPr marL="0" indent="0">
              <a:buNone/>
            </a:pPr>
            <a:r>
              <a:rPr lang="en-US" b="0" i="0" dirty="0">
                <a:solidFill>
                  <a:srgbClr val="374151"/>
                </a:solidFill>
                <a:effectLst/>
                <a:latin typeface="Söhne"/>
              </a:rPr>
              <a:t>A Student Attendance Tracking Management System, underpinned by a powerful database infrastructure, marks a significant advancement in how educational institutions oversee and optimize attendance records. This sophisticated solution automates the capture of student attendance, meticulously storing this critical information in a secure, organized database. The database-driven approach ensures data integrity, offers real-time access to attendance records, and supports advanced reporting and analytics. Educators benefit from the ability to identify patterns, trends, and anomalies, enabling them to make informed decisions to improve student engagement and outcomes. This streamlined system, through its elimination of manual record-keeping, minimizes administrative overhead, freeing up valuable time and resources for more impactful educational initiatives.</a:t>
            </a:r>
            <a:endParaRPr lang="en-US" dirty="0"/>
          </a:p>
        </p:txBody>
      </p:sp>
      <p:pic>
        <p:nvPicPr>
          <p:cNvPr id="1026" name="Picture 2" descr="Attendance Management System Project For Final Year (Dissertation)">
            <a:extLst>
              <a:ext uri="{FF2B5EF4-FFF2-40B4-BE49-F238E27FC236}">
                <a16:creationId xmlns:a16="http://schemas.microsoft.com/office/drawing/2014/main" id="{B391F1F2-C549-F41E-98EA-E046C9E475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8399"/>
          <a:stretch/>
        </p:blipFill>
        <p:spPr bwMode="auto">
          <a:xfrm>
            <a:off x="6288834" y="0"/>
            <a:ext cx="59031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37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73C5-2015-8F8E-B4F3-796551EE53FA}"/>
              </a:ext>
            </a:extLst>
          </p:cNvPr>
          <p:cNvSpPr>
            <a:spLocks noGrp="1"/>
          </p:cNvSpPr>
          <p:nvPr>
            <p:ph type="title"/>
          </p:nvPr>
        </p:nvSpPr>
        <p:spPr>
          <a:xfrm>
            <a:off x="1716832" y="158621"/>
            <a:ext cx="7273648" cy="718458"/>
          </a:xfrm>
        </p:spPr>
        <p:txBody>
          <a:bodyPr>
            <a:normAutofit fontScale="90000"/>
          </a:bodyPr>
          <a:lstStyle/>
          <a:p>
            <a:r>
              <a:rPr lang="en-US" dirty="0"/>
              <a:t>SYSTEM FEATURES</a:t>
            </a:r>
          </a:p>
        </p:txBody>
      </p:sp>
      <p:sp>
        <p:nvSpPr>
          <p:cNvPr id="3" name="Content Placeholder 2">
            <a:extLst>
              <a:ext uri="{FF2B5EF4-FFF2-40B4-BE49-F238E27FC236}">
                <a16:creationId xmlns:a16="http://schemas.microsoft.com/office/drawing/2014/main" id="{1F5B8A4A-5296-B744-4FA9-40E0FB41F96E}"/>
              </a:ext>
            </a:extLst>
          </p:cNvPr>
          <p:cNvSpPr>
            <a:spLocks noGrp="1"/>
          </p:cNvSpPr>
          <p:nvPr>
            <p:ph idx="1"/>
          </p:nvPr>
        </p:nvSpPr>
        <p:spPr>
          <a:xfrm>
            <a:off x="297024" y="947058"/>
            <a:ext cx="11597951" cy="5659016"/>
          </a:xfrm>
        </p:spPr>
        <p:txBody>
          <a:bodyPr/>
          <a:lstStyle/>
          <a:p>
            <a:r>
              <a:rPr lang="en-US" b="1" u="sng" dirty="0"/>
              <a:t>ADMIN:</a:t>
            </a:r>
          </a:p>
          <a:p>
            <a:pPr marL="0" indent="0">
              <a:buNone/>
            </a:pPr>
            <a:r>
              <a:rPr lang="en-US" dirty="0"/>
              <a:t>-Can view details of student, faculty, admins, data entry operators and course list.</a:t>
            </a:r>
          </a:p>
          <a:p>
            <a:pPr marL="0" indent="0">
              <a:buNone/>
            </a:pPr>
            <a:r>
              <a:rPr lang="en-US" dirty="0"/>
              <a:t>-Can edit details of faculty, data entry operators, admins or students.</a:t>
            </a:r>
          </a:p>
          <a:p>
            <a:pPr marL="0" indent="0">
              <a:buNone/>
            </a:pPr>
            <a:r>
              <a:rPr lang="en-US" dirty="0"/>
              <a:t>-Can delete any record if needed.</a:t>
            </a:r>
          </a:p>
          <a:p>
            <a:r>
              <a:rPr lang="en-US" b="1" u="sng" dirty="0"/>
              <a:t>STUDENT:</a:t>
            </a:r>
          </a:p>
          <a:p>
            <a:pPr marL="0" indent="0">
              <a:buNone/>
            </a:pPr>
            <a:r>
              <a:rPr lang="en-US" dirty="0"/>
              <a:t>-Can view attendance in each course taken.</a:t>
            </a:r>
          </a:p>
          <a:p>
            <a:pPr marL="0" indent="0">
              <a:buNone/>
            </a:pPr>
            <a:r>
              <a:rPr lang="en-US" dirty="0"/>
              <a:t>-Can edit their own details.</a:t>
            </a:r>
          </a:p>
          <a:p>
            <a:pPr marL="0" indent="0">
              <a:buNone/>
            </a:pPr>
            <a:r>
              <a:rPr lang="en-US" dirty="0"/>
              <a:t>-Can view details of courses taken.</a:t>
            </a:r>
          </a:p>
          <a:p>
            <a:r>
              <a:rPr lang="en-US" b="1" u="sng" dirty="0"/>
              <a:t>FACULTY:</a:t>
            </a:r>
          </a:p>
          <a:p>
            <a:pPr marL="0" indent="0">
              <a:buNone/>
            </a:pPr>
            <a:r>
              <a:rPr lang="en-US" dirty="0"/>
              <a:t>-Can view their own details and edit them.</a:t>
            </a:r>
          </a:p>
          <a:p>
            <a:pPr marL="0" indent="0">
              <a:buNone/>
            </a:pPr>
            <a:r>
              <a:rPr lang="en-US" dirty="0"/>
              <a:t>-Can view attendance of each student in their course.</a:t>
            </a:r>
          </a:p>
          <a:p>
            <a:r>
              <a:rPr lang="en-US" b="1" u="sng" dirty="0"/>
              <a:t>DATA ENTRY OPERATOR:</a:t>
            </a:r>
          </a:p>
          <a:p>
            <a:pPr marL="0" indent="0">
              <a:buNone/>
            </a:pPr>
            <a:r>
              <a:rPr lang="en-US" dirty="0"/>
              <a:t>-Can enter any new admin, student, faculty or course.</a:t>
            </a:r>
          </a:p>
          <a:p>
            <a:pPr marL="0" indent="0">
              <a:buNone/>
            </a:pPr>
            <a:r>
              <a:rPr lang="en-US" dirty="0"/>
              <a:t>-Can enter attendance details of students.</a:t>
            </a:r>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91A63D8-77E3-C0DE-9F88-F32C9B6B74CC}"/>
              </a:ext>
            </a:extLst>
          </p:cNvPr>
          <p:cNvPicPr>
            <a:picLocks noChangeAspect="1"/>
          </p:cNvPicPr>
          <p:nvPr/>
        </p:nvPicPr>
        <p:blipFill>
          <a:blip r:embed="rId2"/>
          <a:stretch>
            <a:fillRect/>
          </a:stretch>
        </p:blipFill>
        <p:spPr>
          <a:xfrm>
            <a:off x="5467738" y="2490203"/>
            <a:ext cx="6616388" cy="3042849"/>
          </a:xfrm>
          <a:prstGeom prst="rect">
            <a:avLst/>
          </a:prstGeom>
        </p:spPr>
      </p:pic>
    </p:spTree>
    <p:extLst>
      <p:ext uri="{BB962C8B-B14F-4D97-AF65-F5344CB8AC3E}">
        <p14:creationId xmlns:p14="http://schemas.microsoft.com/office/powerpoint/2010/main" val="269337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ECA8-CCA8-5FCE-1737-E3F56DA9D2E0}"/>
              </a:ext>
            </a:extLst>
          </p:cNvPr>
          <p:cNvSpPr>
            <a:spLocks noGrp="1"/>
          </p:cNvSpPr>
          <p:nvPr>
            <p:ph type="title"/>
          </p:nvPr>
        </p:nvSpPr>
        <p:spPr>
          <a:xfrm>
            <a:off x="2016532" y="218243"/>
            <a:ext cx="7729728" cy="1188720"/>
          </a:xfrm>
        </p:spPr>
        <p:txBody>
          <a:bodyPr/>
          <a:lstStyle/>
          <a:p>
            <a:r>
              <a:rPr lang="en-US" dirty="0"/>
              <a:t>LEVEL 0 DFD</a:t>
            </a:r>
          </a:p>
        </p:txBody>
      </p:sp>
      <p:sp>
        <p:nvSpPr>
          <p:cNvPr id="4" name="Oval 3">
            <a:extLst>
              <a:ext uri="{FF2B5EF4-FFF2-40B4-BE49-F238E27FC236}">
                <a16:creationId xmlns:a16="http://schemas.microsoft.com/office/drawing/2014/main" id="{28A3DB9C-9A48-11F1-3819-392583376D44}"/>
              </a:ext>
            </a:extLst>
          </p:cNvPr>
          <p:cNvSpPr/>
          <p:nvPr/>
        </p:nvSpPr>
        <p:spPr>
          <a:xfrm>
            <a:off x="4198775" y="2985796"/>
            <a:ext cx="3554963" cy="2136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ATTENDANCE TRACKING MANAGEMENT SYSTEM</a:t>
            </a:r>
          </a:p>
        </p:txBody>
      </p:sp>
      <p:sp>
        <p:nvSpPr>
          <p:cNvPr id="5" name="Oval 4">
            <a:extLst>
              <a:ext uri="{FF2B5EF4-FFF2-40B4-BE49-F238E27FC236}">
                <a16:creationId xmlns:a16="http://schemas.microsoft.com/office/drawing/2014/main" id="{9A0D04F3-9614-561B-9F5F-C11F3CB21C2F}"/>
              </a:ext>
            </a:extLst>
          </p:cNvPr>
          <p:cNvSpPr/>
          <p:nvPr/>
        </p:nvSpPr>
        <p:spPr>
          <a:xfrm>
            <a:off x="606490" y="1878563"/>
            <a:ext cx="1502228" cy="1188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6" name="Oval 5">
            <a:extLst>
              <a:ext uri="{FF2B5EF4-FFF2-40B4-BE49-F238E27FC236}">
                <a16:creationId xmlns:a16="http://schemas.microsoft.com/office/drawing/2014/main" id="{78151ACB-4BAC-A364-7A58-D088E49EFCF4}"/>
              </a:ext>
            </a:extLst>
          </p:cNvPr>
          <p:cNvSpPr/>
          <p:nvPr/>
        </p:nvSpPr>
        <p:spPr>
          <a:xfrm>
            <a:off x="9548327" y="1878563"/>
            <a:ext cx="1685730" cy="1188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Oval 6">
            <a:extLst>
              <a:ext uri="{FF2B5EF4-FFF2-40B4-BE49-F238E27FC236}">
                <a16:creationId xmlns:a16="http://schemas.microsoft.com/office/drawing/2014/main" id="{189482A4-F50B-45E8-4510-652DE468426E}"/>
              </a:ext>
            </a:extLst>
          </p:cNvPr>
          <p:cNvSpPr/>
          <p:nvPr/>
        </p:nvSpPr>
        <p:spPr>
          <a:xfrm>
            <a:off x="514304" y="5340220"/>
            <a:ext cx="1594414" cy="1188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FACULTY</a:t>
            </a:r>
          </a:p>
        </p:txBody>
      </p:sp>
      <p:sp>
        <p:nvSpPr>
          <p:cNvPr id="8" name="Oval 7">
            <a:extLst>
              <a:ext uri="{FF2B5EF4-FFF2-40B4-BE49-F238E27FC236}">
                <a16:creationId xmlns:a16="http://schemas.microsoft.com/office/drawing/2014/main" id="{7E8A3F78-0924-0871-53E3-D392EEDB23AF}"/>
              </a:ext>
            </a:extLst>
          </p:cNvPr>
          <p:cNvSpPr/>
          <p:nvPr/>
        </p:nvSpPr>
        <p:spPr>
          <a:xfrm>
            <a:off x="9548327" y="5340220"/>
            <a:ext cx="1891004" cy="11887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ENTRY OPERATOR</a:t>
            </a:r>
          </a:p>
        </p:txBody>
      </p:sp>
      <p:cxnSp>
        <p:nvCxnSpPr>
          <p:cNvPr id="10" name="Straight Connector 9">
            <a:extLst>
              <a:ext uri="{FF2B5EF4-FFF2-40B4-BE49-F238E27FC236}">
                <a16:creationId xmlns:a16="http://schemas.microsoft.com/office/drawing/2014/main" id="{5957E1BA-A67A-7822-213D-AD1AECDB182F}"/>
              </a:ext>
            </a:extLst>
          </p:cNvPr>
          <p:cNvCxnSpPr>
            <a:stCxn id="5" idx="6"/>
            <a:endCxn id="4" idx="2"/>
          </p:cNvCxnSpPr>
          <p:nvPr/>
        </p:nvCxnSpPr>
        <p:spPr>
          <a:xfrm>
            <a:off x="2108718" y="2472923"/>
            <a:ext cx="2090057" cy="1581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24AB84-8B69-DC3C-BF2F-51BBC2186E30}"/>
              </a:ext>
            </a:extLst>
          </p:cNvPr>
          <p:cNvCxnSpPr>
            <a:stCxn id="7" idx="6"/>
            <a:endCxn id="4" idx="2"/>
          </p:cNvCxnSpPr>
          <p:nvPr/>
        </p:nvCxnSpPr>
        <p:spPr>
          <a:xfrm flipV="1">
            <a:off x="2108718" y="4054151"/>
            <a:ext cx="2090057" cy="1880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D6D0EE-4A9D-E5B3-4BE0-3F7867FE3C14}"/>
              </a:ext>
            </a:extLst>
          </p:cNvPr>
          <p:cNvCxnSpPr>
            <a:stCxn id="4" idx="6"/>
            <a:endCxn id="6" idx="2"/>
          </p:cNvCxnSpPr>
          <p:nvPr/>
        </p:nvCxnSpPr>
        <p:spPr>
          <a:xfrm flipV="1">
            <a:off x="7753738" y="2472923"/>
            <a:ext cx="1794589" cy="1581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AD73BB-9E64-7952-CA79-1F323144611B}"/>
              </a:ext>
            </a:extLst>
          </p:cNvPr>
          <p:cNvCxnSpPr>
            <a:stCxn id="4" idx="6"/>
            <a:endCxn id="8" idx="2"/>
          </p:cNvCxnSpPr>
          <p:nvPr/>
        </p:nvCxnSpPr>
        <p:spPr>
          <a:xfrm>
            <a:off x="7753738" y="4054151"/>
            <a:ext cx="1794589" cy="188042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70DDADE-6C87-8B4A-0378-953147739BA2}"/>
              </a:ext>
            </a:extLst>
          </p:cNvPr>
          <p:cNvSpPr txBox="1"/>
          <p:nvPr/>
        </p:nvSpPr>
        <p:spPr>
          <a:xfrm rot="2194934">
            <a:off x="1970817" y="2667153"/>
            <a:ext cx="2644605" cy="646331"/>
          </a:xfrm>
          <a:prstGeom prst="rect">
            <a:avLst/>
          </a:prstGeom>
          <a:noFill/>
        </p:spPr>
        <p:txBody>
          <a:bodyPr wrap="square" rtlCol="0">
            <a:spAutoFit/>
          </a:bodyPr>
          <a:lstStyle/>
          <a:p>
            <a:r>
              <a:rPr lang="en-US" dirty="0"/>
              <a:t>Edit details of all users and courses</a:t>
            </a:r>
          </a:p>
        </p:txBody>
      </p:sp>
      <p:sp>
        <p:nvSpPr>
          <p:cNvPr id="20" name="TextBox 19">
            <a:extLst>
              <a:ext uri="{FF2B5EF4-FFF2-40B4-BE49-F238E27FC236}">
                <a16:creationId xmlns:a16="http://schemas.microsoft.com/office/drawing/2014/main" id="{BD669C26-6619-3E31-836F-47DFCCEA65E6}"/>
              </a:ext>
            </a:extLst>
          </p:cNvPr>
          <p:cNvSpPr txBox="1"/>
          <p:nvPr/>
        </p:nvSpPr>
        <p:spPr>
          <a:xfrm rot="2216980">
            <a:off x="1996185" y="3072415"/>
            <a:ext cx="1567543" cy="382244"/>
          </a:xfrm>
          <a:prstGeom prst="rect">
            <a:avLst/>
          </a:prstGeom>
          <a:noFill/>
        </p:spPr>
        <p:txBody>
          <a:bodyPr wrap="square" rtlCol="0">
            <a:spAutoFit/>
          </a:bodyPr>
          <a:lstStyle/>
          <a:p>
            <a:r>
              <a:rPr lang="en-US" dirty="0"/>
              <a:t>Delete a user</a:t>
            </a:r>
          </a:p>
        </p:txBody>
      </p:sp>
      <p:sp>
        <p:nvSpPr>
          <p:cNvPr id="21" name="TextBox 20">
            <a:extLst>
              <a:ext uri="{FF2B5EF4-FFF2-40B4-BE49-F238E27FC236}">
                <a16:creationId xmlns:a16="http://schemas.microsoft.com/office/drawing/2014/main" id="{70AFBCFD-D461-01AE-0CF9-A30A2507897A}"/>
              </a:ext>
            </a:extLst>
          </p:cNvPr>
          <p:cNvSpPr txBox="1"/>
          <p:nvPr/>
        </p:nvSpPr>
        <p:spPr>
          <a:xfrm rot="2261486">
            <a:off x="1633845" y="3457919"/>
            <a:ext cx="2425960" cy="369332"/>
          </a:xfrm>
          <a:prstGeom prst="rect">
            <a:avLst/>
          </a:prstGeom>
          <a:noFill/>
        </p:spPr>
        <p:txBody>
          <a:bodyPr wrap="square" rtlCol="0">
            <a:spAutoFit/>
          </a:bodyPr>
          <a:lstStyle/>
          <a:p>
            <a:r>
              <a:rPr lang="en-US" dirty="0"/>
              <a:t>Enter attendance details</a:t>
            </a:r>
          </a:p>
        </p:txBody>
      </p:sp>
      <p:sp>
        <p:nvSpPr>
          <p:cNvPr id="22" name="TextBox 21">
            <a:extLst>
              <a:ext uri="{FF2B5EF4-FFF2-40B4-BE49-F238E27FC236}">
                <a16:creationId xmlns:a16="http://schemas.microsoft.com/office/drawing/2014/main" id="{CBBAB1E5-83AB-A322-EB1C-7F6A2187AC2A}"/>
              </a:ext>
            </a:extLst>
          </p:cNvPr>
          <p:cNvSpPr txBox="1"/>
          <p:nvPr/>
        </p:nvSpPr>
        <p:spPr>
          <a:xfrm rot="19075705">
            <a:off x="1646852" y="4506013"/>
            <a:ext cx="3013788" cy="382555"/>
          </a:xfrm>
          <a:prstGeom prst="rect">
            <a:avLst/>
          </a:prstGeom>
          <a:noFill/>
        </p:spPr>
        <p:txBody>
          <a:bodyPr wrap="square" rtlCol="0">
            <a:spAutoFit/>
          </a:bodyPr>
          <a:lstStyle/>
          <a:p>
            <a:r>
              <a:rPr lang="en-US" dirty="0"/>
              <a:t>Edit profile details</a:t>
            </a:r>
          </a:p>
        </p:txBody>
      </p:sp>
      <p:sp>
        <p:nvSpPr>
          <p:cNvPr id="23" name="TextBox 22">
            <a:extLst>
              <a:ext uri="{FF2B5EF4-FFF2-40B4-BE49-F238E27FC236}">
                <a16:creationId xmlns:a16="http://schemas.microsoft.com/office/drawing/2014/main" id="{AFBFB323-4681-D512-98E8-0DBBE91BDEC8}"/>
              </a:ext>
            </a:extLst>
          </p:cNvPr>
          <p:cNvSpPr txBox="1"/>
          <p:nvPr/>
        </p:nvSpPr>
        <p:spPr>
          <a:xfrm rot="19036496">
            <a:off x="1799708" y="4928910"/>
            <a:ext cx="2970533" cy="646331"/>
          </a:xfrm>
          <a:prstGeom prst="rect">
            <a:avLst/>
          </a:prstGeom>
          <a:noFill/>
        </p:spPr>
        <p:txBody>
          <a:bodyPr wrap="square" rtlCol="0">
            <a:spAutoFit/>
          </a:bodyPr>
          <a:lstStyle/>
          <a:p>
            <a:r>
              <a:rPr lang="en-US" dirty="0"/>
              <a:t>Check attendance of students and defaulter list</a:t>
            </a:r>
          </a:p>
        </p:txBody>
      </p:sp>
      <p:sp>
        <p:nvSpPr>
          <p:cNvPr id="24" name="TextBox 23">
            <a:extLst>
              <a:ext uri="{FF2B5EF4-FFF2-40B4-BE49-F238E27FC236}">
                <a16:creationId xmlns:a16="http://schemas.microsoft.com/office/drawing/2014/main" id="{FAF18DE7-D344-AF56-6639-983908682A46}"/>
              </a:ext>
            </a:extLst>
          </p:cNvPr>
          <p:cNvSpPr txBox="1"/>
          <p:nvPr/>
        </p:nvSpPr>
        <p:spPr>
          <a:xfrm rot="19114172">
            <a:off x="7554160" y="2882618"/>
            <a:ext cx="2136710" cy="369332"/>
          </a:xfrm>
          <a:prstGeom prst="rect">
            <a:avLst/>
          </a:prstGeom>
          <a:noFill/>
        </p:spPr>
        <p:txBody>
          <a:bodyPr wrap="square" rtlCol="0">
            <a:spAutoFit/>
          </a:bodyPr>
          <a:lstStyle/>
          <a:p>
            <a:r>
              <a:rPr lang="en-US" dirty="0"/>
              <a:t>Edit profile details</a:t>
            </a:r>
          </a:p>
        </p:txBody>
      </p:sp>
      <p:sp>
        <p:nvSpPr>
          <p:cNvPr id="25" name="TextBox 24">
            <a:extLst>
              <a:ext uri="{FF2B5EF4-FFF2-40B4-BE49-F238E27FC236}">
                <a16:creationId xmlns:a16="http://schemas.microsoft.com/office/drawing/2014/main" id="{6C66ADCD-14D1-5BF9-3784-D625FB6974FC}"/>
              </a:ext>
            </a:extLst>
          </p:cNvPr>
          <p:cNvSpPr txBox="1"/>
          <p:nvPr/>
        </p:nvSpPr>
        <p:spPr>
          <a:xfrm rot="19109051">
            <a:off x="7779210" y="2918844"/>
            <a:ext cx="2493494" cy="373535"/>
          </a:xfrm>
          <a:prstGeom prst="rect">
            <a:avLst/>
          </a:prstGeom>
          <a:noFill/>
        </p:spPr>
        <p:txBody>
          <a:bodyPr wrap="square" rtlCol="0">
            <a:spAutoFit/>
          </a:bodyPr>
          <a:lstStyle/>
          <a:p>
            <a:r>
              <a:rPr lang="en-US" dirty="0"/>
              <a:t>Check attendance</a:t>
            </a:r>
          </a:p>
        </p:txBody>
      </p:sp>
      <p:sp>
        <p:nvSpPr>
          <p:cNvPr id="26" name="TextBox 25">
            <a:extLst>
              <a:ext uri="{FF2B5EF4-FFF2-40B4-BE49-F238E27FC236}">
                <a16:creationId xmlns:a16="http://schemas.microsoft.com/office/drawing/2014/main" id="{41062BC1-869F-DC62-4284-5331EEFC3727}"/>
              </a:ext>
            </a:extLst>
          </p:cNvPr>
          <p:cNvSpPr txBox="1"/>
          <p:nvPr/>
        </p:nvSpPr>
        <p:spPr>
          <a:xfrm rot="2736130">
            <a:off x="7130082" y="5261373"/>
            <a:ext cx="3484970" cy="369332"/>
          </a:xfrm>
          <a:prstGeom prst="rect">
            <a:avLst/>
          </a:prstGeom>
          <a:noFill/>
        </p:spPr>
        <p:txBody>
          <a:bodyPr wrap="square" rtlCol="0">
            <a:spAutoFit/>
          </a:bodyPr>
          <a:lstStyle/>
          <a:p>
            <a:r>
              <a:rPr lang="en-US" dirty="0"/>
              <a:t>Enter details of any user or course</a:t>
            </a:r>
          </a:p>
        </p:txBody>
      </p:sp>
      <p:sp>
        <p:nvSpPr>
          <p:cNvPr id="27" name="TextBox 26">
            <a:extLst>
              <a:ext uri="{FF2B5EF4-FFF2-40B4-BE49-F238E27FC236}">
                <a16:creationId xmlns:a16="http://schemas.microsoft.com/office/drawing/2014/main" id="{3B531FDB-7CAE-1174-4DEE-C51FFB2D25C4}"/>
              </a:ext>
            </a:extLst>
          </p:cNvPr>
          <p:cNvSpPr txBox="1"/>
          <p:nvPr/>
        </p:nvSpPr>
        <p:spPr>
          <a:xfrm rot="2865646">
            <a:off x="7552055" y="4713889"/>
            <a:ext cx="2444621" cy="369332"/>
          </a:xfrm>
          <a:prstGeom prst="rect">
            <a:avLst/>
          </a:prstGeom>
          <a:noFill/>
        </p:spPr>
        <p:txBody>
          <a:bodyPr wrap="square" rtlCol="0">
            <a:spAutoFit/>
          </a:bodyPr>
          <a:lstStyle/>
          <a:p>
            <a:r>
              <a:rPr lang="en-US" dirty="0"/>
              <a:t>Enter attendance details</a:t>
            </a:r>
          </a:p>
        </p:txBody>
      </p:sp>
    </p:spTree>
    <p:extLst>
      <p:ext uri="{BB962C8B-B14F-4D97-AF65-F5344CB8AC3E}">
        <p14:creationId xmlns:p14="http://schemas.microsoft.com/office/powerpoint/2010/main" val="321537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34A3-5C2F-5A1A-DAB9-3E0FEAB6FBD8}"/>
              </a:ext>
            </a:extLst>
          </p:cNvPr>
          <p:cNvSpPr>
            <a:spLocks noGrp="1"/>
          </p:cNvSpPr>
          <p:nvPr>
            <p:ph type="title"/>
          </p:nvPr>
        </p:nvSpPr>
        <p:spPr>
          <a:xfrm>
            <a:off x="2892490" y="149289"/>
            <a:ext cx="5696774" cy="893779"/>
          </a:xfrm>
        </p:spPr>
        <p:txBody>
          <a:bodyPr/>
          <a:lstStyle/>
          <a:p>
            <a:r>
              <a:rPr lang="en-US" dirty="0"/>
              <a:t>USE CASE DIAGRAM</a:t>
            </a:r>
          </a:p>
        </p:txBody>
      </p:sp>
      <p:pic>
        <p:nvPicPr>
          <p:cNvPr id="4" name="Picture 3">
            <a:extLst>
              <a:ext uri="{FF2B5EF4-FFF2-40B4-BE49-F238E27FC236}">
                <a16:creationId xmlns:a16="http://schemas.microsoft.com/office/drawing/2014/main" id="{FA6C53A7-AECB-A557-EEC3-1A0B7DB8A80F}"/>
              </a:ext>
            </a:extLst>
          </p:cNvPr>
          <p:cNvPicPr>
            <a:picLocks noChangeAspect="1"/>
          </p:cNvPicPr>
          <p:nvPr/>
        </p:nvPicPr>
        <p:blipFill>
          <a:blip r:embed="rId2"/>
          <a:stretch>
            <a:fillRect/>
          </a:stretch>
        </p:blipFill>
        <p:spPr>
          <a:xfrm>
            <a:off x="3314780" y="1092706"/>
            <a:ext cx="5008126" cy="5765294"/>
          </a:xfrm>
          <a:prstGeom prst="rect">
            <a:avLst/>
          </a:prstGeom>
        </p:spPr>
      </p:pic>
    </p:spTree>
    <p:extLst>
      <p:ext uri="{BB962C8B-B14F-4D97-AF65-F5344CB8AC3E}">
        <p14:creationId xmlns:p14="http://schemas.microsoft.com/office/powerpoint/2010/main" val="342890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A5DA-444E-8F3C-704E-209C78F683D3}"/>
              </a:ext>
            </a:extLst>
          </p:cNvPr>
          <p:cNvSpPr>
            <a:spLocks noGrp="1"/>
          </p:cNvSpPr>
          <p:nvPr>
            <p:ph type="title"/>
          </p:nvPr>
        </p:nvSpPr>
        <p:spPr>
          <a:xfrm>
            <a:off x="2724538" y="289248"/>
            <a:ext cx="5743427" cy="595200"/>
          </a:xfrm>
        </p:spPr>
        <p:txBody>
          <a:bodyPr>
            <a:normAutofit fontScale="90000"/>
          </a:bodyPr>
          <a:lstStyle/>
          <a:p>
            <a:r>
              <a:rPr lang="en-US" dirty="0"/>
              <a:t>CLASS DIAGRAM</a:t>
            </a:r>
          </a:p>
        </p:txBody>
      </p:sp>
      <p:pic>
        <p:nvPicPr>
          <p:cNvPr id="4" name="Picture 3">
            <a:extLst>
              <a:ext uri="{FF2B5EF4-FFF2-40B4-BE49-F238E27FC236}">
                <a16:creationId xmlns:a16="http://schemas.microsoft.com/office/drawing/2014/main" id="{F36E3490-1AD9-41DD-987D-85F58A24B1D0}"/>
              </a:ext>
            </a:extLst>
          </p:cNvPr>
          <p:cNvPicPr>
            <a:picLocks noChangeAspect="1"/>
          </p:cNvPicPr>
          <p:nvPr/>
        </p:nvPicPr>
        <p:blipFill>
          <a:blip r:embed="rId2"/>
          <a:stretch>
            <a:fillRect/>
          </a:stretch>
        </p:blipFill>
        <p:spPr>
          <a:xfrm>
            <a:off x="1846646" y="1228838"/>
            <a:ext cx="8032176" cy="5464013"/>
          </a:xfrm>
          <a:prstGeom prst="rect">
            <a:avLst/>
          </a:prstGeom>
        </p:spPr>
      </p:pic>
    </p:spTree>
    <p:extLst>
      <p:ext uri="{BB962C8B-B14F-4D97-AF65-F5344CB8AC3E}">
        <p14:creationId xmlns:p14="http://schemas.microsoft.com/office/powerpoint/2010/main" val="408534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38C4-FE35-25F4-AB44-55CE36468438}"/>
              </a:ext>
            </a:extLst>
          </p:cNvPr>
          <p:cNvSpPr>
            <a:spLocks noGrp="1"/>
          </p:cNvSpPr>
          <p:nvPr>
            <p:ph type="title"/>
          </p:nvPr>
        </p:nvSpPr>
        <p:spPr>
          <a:xfrm>
            <a:off x="2137829" y="675443"/>
            <a:ext cx="7729728" cy="1188720"/>
          </a:xfrm>
        </p:spPr>
        <p:txBody>
          <a:bodyPr/>
          <a:lstStyle/>
          <a:p>
            <a:r>
              <a:rPr lang="en-US" dirty="0"/>
              <a:t>CONCLUSION</a:t>
            </a:r>
          </a:p>
        </p:txBody>
      </p:sp>
      <p:sp>
        <p:nvSpPr>
          <p:cNvPr id="4" name="TextBox 3">
            <a:extLst>
              <a:ext uri="{FF2B5EF4-FFF2-40B4-BE49-F238E27FC236}">
                <a16:creationId xmlns:a16="http://schemas.microsoft.com/office/drawing/2014/main" id="{5913CDD3-FB95-065A-B602-D76B031008EE}"/>
              </a:ext>
            </a:extLst>
          </p:cNvPr>
          <p:cNvSpPr txBox="1"/>
          <p:nvPr/>
        </p:nvSpPr>
        <p:spPr>
          <a:xfrm>
            <a:off x="1705171" y="2470208"/>
            <a:ext cx="9118340" cy="2862322"/>
          </a:xfrm>
          <a:prstGeom prst="rect">
            <a:avLst/>
          </a:prstGeom>
          <a:noFill/>
        </p:spPr>
        <p:txBody>
          <a:bodyPr wrap="square">
            <a:spAutoFit/>
          </a:bodyPr>
          <a:lstStyle/>
          <a:p>
            <a:r>
              <a:rPr lang="en-US" dirty="0">
                <a:solidFill>
                  <a:srgbClr val="374151"/>
                </a:solidFill>
                <a:latin typeface="Söhne"/>
              </a:rPr>
              <a:t>In conclusion, a</a:t>
            </a:r>
            <a:r>
              <a:rPr lang="en-US" b="0" i="0" dirty="0">
                <a:solidFill>
                  <a:srgbClr val="374151"/>
                </a:solidFill>
                <a:effectLst/>
                <a:latin typeface="Söhne"/>
              </a:rPr>
              <a:t> Student Attendance Tracking Management System offers a multitude of benefits and perks for educational institutions. Firstly, it provides real-time access to attendance data, enabling educators to identify and address absenteeism promptly. This, in turn, enhances student engagement and performance. With automated record-keeping, administrative overhead is significantly reduced, freeing up resources for more meaningful tasks. Additionally, the database-driven system ensures data accuracy and integrity, eliminating the risk of manual errors. Advanced reporting and analytics empower educators to make informed decisions, improve teaching strategies, and optimize resource allocation. Overall, the system streamlines operations, fosters accountability, and supports a proactive approach to student success and institution-wide efficiency.</a:t>
            </a:r>
            <a:endParaRPr lang="en-US" dirty="0"/>
          </a:p>
        </p:txBody>
      </p:sp>
    </p:spTree>
    <p:extLst>
      <p:ext uri="{BB962C8B-B14F-4D97-AF65-F5344CB8AC3E}">
        <p14:creationId xmlns:p14="http://schemas.microsoft.com/office/powerpoint/2010/main" val="240846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5B93-4009-1B52-7D5B-36166831D4B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298686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49</TotalTime>
  <Words>452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Söhne</vt:lpstr>
      <vt:lpstr>Parcel</vt:lpstr>
      <vt:lpstr>ATTENDANCE TRACKING MANAGEMENT SYSTEM</vt:lpstr>
      <vt:lpstr>InTRODUCTION</vt:lpstr>
      <vt:lpstr>SYSTEM FEATURES</vt:lpstr>
      <vt:lpstr>LEVEL 0 DFD</vt:lpstr>
      <vt:lpstr>USE CASE DIAGRAM</vt:lpstr>
      <vt:lpstr>CLASS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TRACKING MANAGEMENT SYSTEM</dc:title>
  <dc:creator>Shovini Guha</dc:creator>
  <cp:lastModifiedBy>Shovini Guha</cp:lastModifiedBy>
  <cp:revision>1</cp:revision>
  <dcterms:created xsi:type="dcterms:W3CDTF">2023-10-17T15:25:10Z</dcterms:created>
  <dcterms:modified xsi:type="dcterms:W3CDTF">2023-10-17T16:14:51Z</dcterms:modified>
</cp:coreProperties>
</file>