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70" r:id="rId2"/>
    <p:sldId id="449" r:id="rId3"/>
    <p:sldId id="478" r:id="rId4"/>
    <p:sldId id="435" r:id="rId5"/>
    <p:sldId id="436" r:id="rId6"/>
    <p:sldId id="437" r:id="rId7"/>
    <p:sldId id="438" r:id="rId8"/>
    <p:sldId id="462" r:id="rId9"/>
    <p:sldId id="464" r:id="rId10"/>
    <p:sldId id="479" r:id="rId11"/>
    <p:sldId id="480" r:id="rId12"/>
    <p:sldId id="465" r:id="rId13"/>
    <p:sldId id="475" r:id="rId14"/>
    <p:sldId id="455" r:id="rId15"/>
    <p:sldId id="416" r:id="rId16"/>
    <p:sldId id="474" r:id="rId17"/>
    <p:sldId id="476" r:id="rId18"/>
    <p:sldId id="473" r:id="rId19"/>
    <p:sldId id="457" r:id="rId20"/>
    <p:sldId id="452" r:id="rId21"/>
    <p:sldId id="453" r:id="rId22"/>
    <p:sldId id="45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2"/>
    <a:srgbClr val="006685"/>
    <a:srgbClr val="FFFFFF"/>
    <a:srgbClr val="FF9900"/>
    <a:srgbClr val="5E9EB7"/>
    <a:srgbClr val="8497B0"/>
    <a:srgbClr val="AED43B"/>
    <a:srgbClr val="929497"/>
    <a:srgbClr val="376587"/>
    <a:srgbClr val="E6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6917" autoAdjust="0"/>
  </p:normalViewPr>
  <p:slideViewPr>
    <p:cSldViewPr snapToGrid="0" snapToObjects="1">
      <p:cViewPr varScale="1">
        <p:scale>
          <a:sx n="90" d="100"/>
          <a:sy n="90" d="100"/>
        </p:scale>
        <p:origin x="136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07C0B-01D2-447A-ACD3-E62AEB0D8D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7BDB0-13B1-4319-995E-020BAF16EF58}">
      <dgm:prSet phldrT="[Text]"/>
      <dgm:spPr/>
      <dgm:t>
        <a:bodyPr/>
        <a:lstStyle/>
        <a:p>
          <a:r>
            <a:rPr lang="en-US" dirty="0"/>
            <a:t>Target Group</a:t>
          </a:r>
        </a:p>
      </dgm:t>
    </dgm:pt>
    <dgm:pt modelId="{7560D694-473C-4191-8CA6-E55746F92DBA}" type="parTrans" cxnId="{8D2B7569-BE02-4364-B496-D24597697A8C}">
      <dgm:prSet/>
      <dgm:spPr/>
      <dgm:t>
        <a:bodyPr/>
        <a:lstStyle/>
        <a:p>
          <a:endParaRPr lang="en-US"/>
        </a:p>
      </dgm:t>
    </dgm:pt>
    <dgm:pt modelId="{D5D6089B-C6D8-4CAA-9661-594F18988C42}" type="sibTrans" cxnId="{8D2B7569-BE02-4364-B496-D24597697A8C}">
      <dgm:prSet/>
      <dgm:spPr/>
      <dgm:t>
        <a:bodyPr/>
        <a:lstStyle/>
        <a:p>
          <a:endParaRPr lang="en-US"/>
        </a:p>
      </dgm:t>
    </dgm:pt>
    <dgm:pt modelId="{C18966EB-C192-4513-B857-A4D39C5307D9}">
      <dgm:prSet phldrT="[Text]"/>
      <dgm:spPr/>
      <dgm:t>
        <a:bodyPr/>
        <a:lstStyle/>
        <a:p>
          <a:r>
            <a:rPr lang="en-US" u="sng" dirty="0"/>
            <a:t>Treatment</a:t>
          </a:r>
        </a:p>
        <a:p>
          <a:r>
            <a:rPr lang="en-US" dirty="0"/>
            <a:t>Focus on Durability and all weather feature</a:t>
          </a:r>
        </a:p>
      </dgm:t>
    </dgm:pt>
    <dgm:pt modelId="{5DDA84DD-4B11-4E01-985F-ABA266754FDB}" type="parTrans" cxnId="{BB00D20D-A06F-474B-863A-BD3748CAA96B}">
      <dgm:prSet/>
      <dgm:spPr/>
      <dgm:t>
        <a:bodyPr/>
        <a:lstStyle/>
        <a:p>
          <a:endParaRPr lang="en-US"/>
        </a:p>
      </dgm:t>
    </dgm:pt>
    <dgm:pt modelId="{4F2A9E7B-0771-410C-9918-417829534D49}" type="sibTrans" cxnId="{BB00D20D-A06F-474B-863A-BD3748CAA96B}">
      <dgm:prSet/>
      <dgm:spPr/>
      <dgm:t>
        <a:bodyPr/>
        <a:lstStyle/>
        <a:p>
          <a:endParaRPr lang="en-US"/>
        </a:p>
      </dgm:t>
    </dgm:pt>
    <dgm:pt modelId="{352B1D07-8B78-43E9-93A7-21C547D141AC}">
      <dgm:prSet phldrT="[Text]"/>
      <dgm:spPr/>
      <dgm:t>
        <a:bodyPr/>
        <a:lstStyle/>
        <a:p>
          <a:r>
            <a:rPr lang="en-US" u="sng" dirty="0"/>
            <a:t>Control</a:t>
          </a:r>
        </a:p>
        <a:p>
          <a:r>
            <a:rPr lang="en-US" dirty="0"/>
            <a:t>Emphasize on multi-functional feature for business &amp; leisure</a:t>
          </a:r>
        </a:p>
      </dgm:t>
    </dgm:pt>
    <dgm:pt modelId="{3179EB64-A082-41E3-BF5F-B0C2B6DE9A53}" type="parTrans" cxnId="{D23E1788-A2F9-461D-8C86-C252EDE9E70D}">
      <dgm:prSet/>
      <dgm:spPr/>
      <dgm:t>
        <a:bodyPr/>
        <a:lstStyle/>
        <a:p>
          <a:endParaRPr lang="en-US"/>
        </a:p>
      </dgm:t>
    </dgm:pt>
    <dgm:pt modelId="{3C4E4B56-F407-4E89-8838-E9B5334D5524}" type="sibTrans" cxnId="{D23E1788-A2F9-461D-8C86-C252EDE9E70D}">
      <dgm:prSet/>
      <dgm:spPr/>
      <dgm:t>
        <a:bodyPr/>
        <a:lstStyle/>
        <a:p>
          <a:endParaRPr lang="en-US"/>
        </a:p>
      </dgm:t>
    </dgm:pt>
    <dgm:pt modelId="{E600AE6F-5395-49A5-95FA-C9AEE9FED833}" type="pres">
      <dgm:prSet presAssocID="{38707C0B-01D2-447A-ACD3-E62AEB0D8D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F804AF-E205-447D-A392-DC6C736A19D0}" type="pres">
      <dgm:prSet presAssocID="{3997BDB0-13B1-4319-995E-020BAF16EF58}" presName="hierRoot1" presStyleCnt="0">
        <dgm:presLayoutVars>
          <dgm:hierBranch val="init"/>
        </dgm:presLayoutVars>
      </dgm:prSet>
      <dgm:spPr/>
    </dgm:pt>
    <dgm:pt modelId="{580BBC2E-76BE-43DB-9A26-F05A3BAA0568}" type="pres">
      <dgm:prSet presAssocID="{3997BDB0-13B1-4319-995E-020BAF16EF58}" presName="rootComposite1" presStyleCnt="0"/>
      <dgm:spPr/>
    </dgm:pt>
    <dgm:pt modelId="{CB753588-0E05-4E3A-BD4B-D7ADC4AE0D09}" type="pres">
      <dgm:prSet presAssocID="{3997BDB0-13B1-4319-995E-020BAF16EF58}" presName="rootText1" presStyleLbl="node0" presStyleIdx="0" presStyleCnt="1">
        <dgm:presLayoutVars>
          <dgm:chPref val="3"/>
        </dgm:presLayoutVars>
      </dgm:prSet>
      <dgm:spPr/>
    </dgm:pt>
    <dgm:pt modelId="{3F30993C-1F8A-4737-A2F1-7582ADC9BBD1}" type="pres">
      <dgm:prSet presAssocID="{3997BDB0-13B1-4319-995E-020BAF16EF58}" presName="rootConnector1" presStyleLbl="node1" presStyleIdx="0" presStyleCnt="0"/>
      <dgm:spPr/>
    </dgm:pt>
    <dgm:pt modelId="{8F5E48EB-78E4-4FA3-8ED2-F6916EF27C43}" type="pres">
      <dgm:prSet presAssocID="{3997BDB0-13B1-4319-995E-020BAF16EF58}" presName="hierChild2" presStyleCnt="0"/>
      <dgm:spPr/>
    </dgm:pt>
    <dgm:pt modelId="{550DE04B-D421-4B12-B04A-A16208BF41DF}" type="pres">
      <dgm:prSet presAssocID="{5DDA84DD-4B11-4E01-985F-ABA266754FDB}" presName="Name37" presStyleLbl="parChTrans1D2" presStyleIdx="0" presStyleCnt="2"/>
      <dgm:spPr/>
    </dgm:pt>
    <dgm:pt modelId="{64183010-B814-4875-8F0C-0C6565EDEB22}" type="pres">
      <dgm:prSet presAssocID="{C18966EB-C192-4513-B857-A4D39C5307D9}" presName="hierRoot2" presStyleCnt="0">
        <dgm:presLayoutVars>
          <dgm:hierBranch val="init"/>
        </dgm:presLayoutVars>
      </dgm:prSet>
      <dgm:spPr/>
    </dgm:pt>
    <dgm:pt modelId="{05AE2B7B-C2FB-4681-A496-A73125CEB052}" type="pres">
      <dgm:prSet presAssocID="{C18966EB-C192-4513-B857-A4D39C5307D9}" presName="rootComposite" presStyleCnt="0"/>
      <dgm:spPr/>
    </dgm:pt>
    <dgm:pt modelId="{B1A32D3F-A3FB-472B-AD1F-DF5158CF3409}" type="pres">
      <dgm:prSet presAssocID="{C18966EB-C192-4513-B857-A4D39C5307D9}" presName="rootText" presStyleLbl="node2" presStyleIdx="0" presStyleCnt="2">
        <dgm:presLayoutVars>
          <dgm:chPref val="3"/>
        </dgm:presLayoutVars>
      </dgm:prSet>
      <dgm:spPr/>
    </dgm:pt>
    <dgm:pt modelId="{957FCF87-7758-4043-8D86-6D8C57276902}" type="pres">
      <dgm:prSet presAssocID="{C18966EB-C192-4513-B857-A4D39C5307D9}" presName="rootConnector" presStyleLbl="node2" presStyleIdx="0" presStyleCnt="2"/>
      <dgm:spPr/>
    </dgm:pt>
    <dgm:pt modelId="{356EF1D1-0B09-4EB3-8FE6-D89C75E9B7CC}" type="pres">
      <dgm:prSet presAssocID="{C18966EB-C192-4513-B857-A4D39C5307D9}" presName="hierChild4" presStyleCnt="0"/>
      <dgm:spPr/>
    </dgm:pt>
    <dgm:pt modelId="{D8AFC5EF-E80C-46B7-88F2-C29B8BD92386}" type="pres">
      <dgm:prSet presAssocID="{C18966EB-C192-4513-B857-A4D39C5307D9}" presName="hierChild5" presStyleCnt="0"/>
      <dgm:spPr/>
    </dgm:pt>
    <dgm:pt modelId="{FBD37212-259C-4896-8FDC-6D583874867B}" type="pres">
      <dgm:prSet presAssocID="{3179EB64-A082-41E3-BF5F-B0C2B6DE9A53}" presName="Name37" presStyleLbl="parChTrans1D2" presStyleIdx="1" presStyleCnt="2"/>
      <dgm:spPr/>
    </dgm:pt>
    <dgm:pt modelId="{A3EE6433-2530-4C0A-BB87-4C6CA2DDDCD0}" type="pres">
      <dgm:prSet presAssocID="{352B1D07-8B78-43E9-93A7-21C547D141AC}" presName="hierRoot2" presStyleCnt="0">
        <dgm:presLayoutVars>
          <dgm:hierBranch val="init"/>
        </dgm:presLayoutVars>
      </dgm:prSet>
      <dgm:spPr/>
    </dgm:pt>
    <dgm:pt modelId="{E0F59100-651F-4CBC-A852-C832337F6EF2}" type="pres">
      <dgm:prSet presAssocID="{352B1D07-8B78-43E9-93A7-21C547D141AC}" presName="rootComposite" presStyleCnt="0"/>
      <dgm:spPr/>
    </dgm:pt>
    <dgm:pt modelId="{E0BBA740-D3E2-4526-8777-3822C66200A1}" type="pres">
      <dgm:prSet presAssocID="{352B1D07-8B78-43E9-93A7-21C547D141AC}" presName="rootText" presStyleLbl="node2" presStyleIdx="1" presStyleCnt="2">
        <dgm:presLayoutVars>
          <dgm:chPref val="3"/>
        </dgm:presLayoutVars>
      </dgm:prSet>
      <dgm:spPr/>
    </dgm:pt>
    <dgm:pt modelId="{B88F1A3D-DE34-4D84-A470-4AF27366725F}" type="pres">
      <dgm:prSet presAssocID="{352B1D07-8B78-43E9-93A7-21C547D141AC}" presName="rootConnector" presStyleLbl="node2" presStyleIdx="1" presStyleCnt="2"/>
      <dgm:spPr/>
    </dgm:pt>
    <dgm:pt modelId="{3F080F25-8CF5-47CE-B77E-513566F749CE}" type="pres">
      <dgm:prSet presAssocID="{352B1D07-8B78-43E9-93A7-21C547D141AC}" presName="hierChild4" presStyleCnt="0"/>
      <dgm:spPr/>
    </dgm:pt>
    <dgm:pt modelId="{F387DFED-33A3-4E49-ACC0-AF38446FDD07}" type="pres">
      <dgm:prSet presAssocID="{352B1D07-8B78-43E9-93A7-21C547D141AC}" presName="hierChild5" presStyleCnt="0"/>
      <dgm:spPr/>
    </dgm:pt>
    <dgm:pt modelId="{2CFB67D7-91A3-4CFF-AF97-8F11DF7E484A}" type="pres">
      <dgm:prSet presAssocID="{3997BDB0-13B1-4319-995E-020BAF16EF58}" presName="hierChild3" presStyleCnt="0"/>
      <dgm:spPr/>
    </dgm:pt>
  </dgm:ptLst>
  <dgm:cxnLst>
    <dgm:cxn modelId="{BB00D20D-A06F-474B-863A-BD3748CAA96B}" srcId="{3997BDB0-13B1-4319-995E-020BAF16EF58}" destId="{C18966EB-C192-4513-B857-A4D39C5307D9}" srcOrd="0" destOrd="0" parTransId="{5DDA84DD-4B11-4E01-985F-ABA266754FDB}" sibTransId="{4F2A9E7B-0771-410C-9918-417829534D49}"/>
    <dgm:cxn modelId="{8906E80D-A773-4961-83B3-AA47818D34DF}" type="presOf" srcId="{38707C0B-01D2-447A-ACD3-E62AEB0D8D50}" destId="{E600AE6F-5395-49A5-95FA-C9AEE9FED833}" srcOrd="0" destOrd="0" presId="urn:microsoft.com/office/officeart/2005/8/layout/orgChart1"/>
    <dgm:cxn modelId="{166C1217-7F26-4867-933F-F797F1996E0B}" type="presOf" srcId="{352B1D07-8B78-43E9-93A7-21C547D141AC}" destId="{E0BBA740-D3E2-4526-8777-3822C66200A1}" srcOrd="0" destOrd="0" presId="urn:microsoft.com/office/officeart/2005/8/layout/orgChart1"/>
    <dgm:cxn modelId="{523B5039-B54C-4196-A89D-96F2E7E7127C}" type="presOf" srcId="{C18966EB-C192-4513-B857-A4D39C5307D9}" destId="{B1A32D3F-A3FB-472B-AD1F-DF5158CF3409}" srcOrd="0" destOrd="0" presId="urn:microsoft.com/office/officeart/2005/8/layout/orgChart1"/>
    <dgm:cxn modelId="{8D2B7569-BE02-4364-B496-D24597697A8C}" srcId="{38707C0B-01D2-447A-ACD3-E62AEB0D8D50}" destId="{3997BDB0-13B1-4319-995E-020BAF16EF58}" srcOrd="0" destOrd="0" parTransId="{7560D694-473C-4191-8CA6-E55746F92DBA}" sibTransId="{D5D6089B-C6D8-4CAA-9661-594F18988C42}"/>
    <dgm:cxn modelId="{1026074B-EA5D-485A-B784-AE837BE39223}" type="presOf" srcId="{3997BDB0-13B1-4319-995E-020BAF16EF58}" destId="{3F30993C-1F8A-4737-A2F1-7582ADC9BBD1}" srcOrd="1" destOrd="0" presId="urn:microsoft.com/office/officeart/2005/8/layout/orgChart1"/>
    <dgm:cxn modelId="{FC68C34F-218A-4CB2-9C5A-08325148E3F4}" type="presOf" srcId="{3179EB64-A082-41E3-BF5F-B0C2B6DE9A53}" destId="{FBD37212-259C-4896-8FDC-6D583874867B}" srcOrd="0" destOrd="0" presId="urn:microsoft.com/office/officeart/2005/8/layout/orgChart1"/>
    <dgm:cxn modelId="{D23E1788-A2F9-461D-8C86-C252EDE9E70D}" srcId="{3997BDB0-13B1-4319-995E-020BAF16EF58}" destId="{352B1D07-8B78-43E9-93A7-21C547D141AC}" srcOrd="1" destOrd="0" parTransId="{3179EB64-A082-41E3-BF5F-B0C2B6DE9A53}" sibTransId="{3C4E4B56-F407-4E89-8838-E9B5334D5524}"/>
    <dgm:cxn modelId="{4DE9E0A4-0FF5-48E1-89D7-120BA2C56EBC}" type="presOf" srcId="{C18966EB-C192-4513-B857-A4D39C5307D9}" destId="{957FCF87-7758-4043-8D86-6D8C57276902}" srcOrd="1" destOrd="0" presId="urn:microsoft.com/office/officeart/2005/8/layout/orgChart1"/>
    <dgm:cxn modelId="{D2FAF9A9-FC56-419B-9D05-B365CA8149A2}" type="presOf" srcId="{5DDA84DD-4B11-4E01-985F-ABA266754FDB}" destId="{550DE04B-D421-4B12-B04A-A16208BF41DF}" srcOrd="0" destOrd="0" presId="urn:microsoft.com/office/officeart/2005/8/layout/orgChart1"/>
    <dgm:cxn modelId="{03D252C9-3E96-433D-A273-88FFE27E88C5}" type="presOf" srcId="{352B1D07-8B78-43E9-93A7-21C547D141AC}" destId="{B88F1A3D-DE34-4D84-A470-4AF27366725F}" srcOrd="1" destOrd="0" presId="urn:microsoft.com/office/officeart/2005/8/layout/orgChart1"/>
    <dgm:cxn modelId="{837EE5E8-5BF4-407A-BD68-E16D5D3C5086}" type="presOf" srcId="{3997BDB0-13B1-4319-995E-020BAF16EF58}" destId="{CB753588-0E05-4E3A-BD4B-D7ADC4AE0D09}" srcOrd="0" destOrd="0" presId="urn:microsoft.com/office/officeart/2005/8/layout/orgChart1"/>
    <dgm:cxn modelId="{838DBF8A-A591-41ED-97B9-F9261B48A740}" type="presParOf" srcId="{E600AE6F-5395-49A5-95FA-C9AEE9FED833}" destId="{67F804AF-E205-447D-A392-DC6C736A19D0}" srcOrd="0" destOrd="0" presId="urn:microsoft.com/office/officeart/2005/8/layout/orgChart1"/>
    <dgm:cxn modelId="{2B3ECECA-C44E-4392-AD4A-3B4EB5806DDD}" type="presParOf" srcId="{67F804AF-E205-447D-A392-DC6C736A19D0}" destId="{580BBC2E-76BE-43DB-9A26-F05A3BAA0568}" srcOrd="0" destOrd="0" presId="urn:microsoft.com/office/officeart/2005/8/layout/orgChart1"/>
    <dgm:cxn modelId="{0E8E10DD-B670-470C-920D-6DA154D08924}" type="presParOf" srcId="{580BBC2E-76BE-43DB-9A26-F05A3BAA0568}" destId="{CB753588-0E05-4E3A-BD4B-D7ADC4AE0D09}" srcOrd="0" destOrd="0" presId="urn:microsoft.com/office/officeart/2005/8/layout/orgChart1"/>
    <dgm:cxn modelId="{3AB02D8E-39B2-46B9-984B-AF4AD90381D5}" type="presParOf" srcId="{580BBC2E-76BE-43DB-9A26-F05A3BAA0568}" destId="{3F30993C-1F8A-4737-A2F1-7582ADC9BBD1}" srcOrd="1" destOrd="0" presId="urn:microsoft.com/office/officeart/2005/8/layout/orgChart1"/>
    <dgm:cxn modelId="{75E11AC0-D9DA-4FBF-91C4-E01FFD1FBCDD}" type="presParOf" srcId="{67F804AF-E205-447D-A392-DC6C736A19D0}" destId="{8F5E48EB-78E4-4FA3-8ED2-F6916EF27C43}" srcOrd="1" destOrd="0" presId="urn:microsoft.com/office/officeart/2005/8/layout/orgChart1"/>
    <dgm:cxn modelId="{D90A9E6A-9C4B-4C41-855C-09BE94F1196A}" type="presParOf" srcId="{8F5E48EB-78E4-4FA3-8ED2-F6916EF27C43}" destId="{550DE04B-D421-4B12-B04A-A16208BF41DF}" srcOrd="0" destOrd="0" presId="urn:microsoft.com/office/officeart/2005/8/layout/orgChart1"/>
    <dgm:cxn modelId="{8E2A83B6-1C2F-40BA-800F-1A96FD893DD5}" type="presParOf" srcId="{8F5E48EB-78E4-4FA3-8ED2-F6916EF27C43}" destId="{64183010-B814-4875-8F0C-0C6565EDEB22}" srcOrd="1" destOrd="0" presId="urn:microsoft.com/office/officeart/2005/8/layout/orgChart1"/>
    <dgm:cxn modelId="{02696D08-A12B-4852-8A2B-7600E816316B}" type="presParOf" srcId="{64183010-B814-4875-8F0C-0C6565EDEB22}" destId="{05AE2B7B-C2FB-4681-A496-A73125CEB052}" srcOrd="0" destOrd="0" presId="urn:microsoft.com/office/officeart/2005/8/layout/orgChart1"/>
    <dgm:cxn modelId="{87F9E73B-15D0-44B0-A6D3-B084B4EF285A}" type="presParOf" srcId="{05AE2B7B-C2FB-4681-A496-A73125CEB052}" destId="{B1A32D3F-A3FB-472B-AD1F-DF5158CF3409}" srcOrd="0" destOrd="0" presId="urn:microsoft.com/office/officeart/2005/8/layout/orgChart1"/>
    <dgm:cxn modelId="{3E2A1687-9ED5-4882-A834-0AEDCE4A4B4C}" type="presParOf" srcId="{05AE2B7B-C2FB-4681-A496-A73125CEB052}" destId="{957FCF87-7758-4043-8D86-6D8C57276902}" srcOrd="1" destOrd="0" presId="urn:microsoft.com/office/officeart/2005/8/layout/orgChart1"/>
    <dgm:cxn modelId="{9ADD4031-0878-4C18-AFD2-93E496C77B35}" type="presParOf" srcId="{64183010-B814-4875-8F0C-0C6565EDEB22}" destId="{356EF1D1-0B09-4EB3-8FE6-D89C75E9B7CC}" srcOrd="1" destOrd="0" presId="urn:microsoft.com/office/officeart/2005/8/layout/orgChart1"/>
    <dgm:cxn modelId="{60FAF495-04F5-4861-8D13-FE9E02F49FA7}" type="presParOf" srcId="{64183010-B814-4875-8F0C-0C6565EDEB22}" destId="{D8AFC5EF-E80C-46B7-88F2-C29B8BD92386}" srcOrd="2" destOrd="0" presId="urn:microsoft.com/office/officeart/2005/8/layout/orgChart1"/>
    <dgm:cxn modelId="{ED9DA252-0FCB-4AEC-BAE5-7DCD4B713509}" type="presParOf" srcId="{8F5E48EB-78E4-4FA3-8ED2-F6916EF27C43}" destId="{FBD37212-259C-4896-8FDC-6D583874867B}" srcOrd="2" destOrd="0" presId="urn:microsoft.com/office/officeart/2005/8/layout/orgChart1"/>
    <dgm:cxn modelId="{228129A5-65FB-4DA0-A60A-D6FA34A28803}" type="presParOf" srcId="{8F5E48EB-78E4-4FA3-8ED2-F6916EF27C43}" destId="{A3EE6433-2530-4C0A-BB87-4C6CA2DDDCD0}" srcOrd="3" destOrd="0" presId="urn:microsoft.com/office/officeart/2005/8/layout/orgChart1"/>
    <dgm:cxn modelId="{DC3F42B3-92E6-4429-9147-274F4D81AD9C}" type="presParOf" srcId="{A3EE6433-2530-4C0A-BB87-4C6CA2DDDCD0}" destId="{E0F59100-651F-4CBC-A852-C832337F6EF2}" srcOrd="0" destOrd="0" presId="urn:microsoft.com/office/officeart/2005/8/layout/orgChart1"/>
    <dgm:cxn modelId="{9CC41301-E5A4-4323-BDA9-72F86C9D5C59}" type="presParOf" srcId="{E0F59100-651F-4CBC-A852-C832337F6EF2}" destId="{E0BBA740-D3E2-4526-8777-3822C66200A1}" srcOrd="0" destOrd="0" presId="urn:microsoft.com/office/officeart/2005/8/layout/orgChart1"/>
    <dgm:cxn modelId="{2F59A319-EA17-422E-BCF8-0771DBE21C0B}" type="presParOf" srcId="{E0F59100-651F-4CBC-A852-C832337F6EF2}" destId="{B88F1A3D-DE34-4D84-A470-4AF27366725F}" srcOrd="1" destOrd="0" presId="urn:microsoft.com/office/officeart/2005/8/layout/orgChart1"/>
    <dgm:cxn modelId="{9F89CE45-1D6A-41F6-87B4-06F2B9230CDA}" type="presParOf" srcId="{A3EE6433-2530-4C0A-BB87-4C6CA2DDDCD0}" destId="{3F080F25-8CF5-47CE-B77E-513566F749CE}" srcOrd="1" destOrd="0" presId="urn:microsoft.com/office/officeart/2005/8/layout/orgChart1"/>
    <dgm:cxn modelId="{F5A3802E-6766-442D-A239-FD9F918E2A6D}" type="presParOf" srcId="{A3EE6433-2530-4C0A-BB87-4C6CA2DDDCD0}" destId="{F387DFED-33A3-4E49-ACC0-AF38446FDD07}" srcOrd="2" destOrd="0" presId="urn:microsoft.com/office/officeart/2005/8/layout/orgChart1"/>
    <dgm:cxn modelId="{60080E20-7BEE-49AE-9E93-EBB3E7BBDF48}" type="presParOf" srcId="{67F804AF-E205-447D-A392-DC6C736A19D0}" destId="{2CFB67D7-91A3-4CFF-AF97-8F11DF7E48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707C0B-01D2-447A-ACD3-E62AEB0D8D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7BDB0-13B1-4319-995E-020BAF16EF58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Target Group</a:t>
          </a:r>
        </a:p>
      </dgm:t>
    </dgm:pt>
    <dgm:pt modelId="{7560D694-473C-4191-8CA6-E55746F92DBA}" type="parTrans" cxnId="{8D2B7569-BE02-4364-B496-D24597697A8C}">
      <dgm:prSet/>
      <dgm:spPr/>
      <dgm:t>
        <a:bodyPr/>
        <a:lstStyle/>
        <a:p>
          <a:endParaRPr lang="en-US"/>
        </a:p>
      </dgm:t>
    </dgm:pt>
    <dgm:pt modelId="{D5D6089B-C6D8-4CAA-9661-594F18988C42}" type="sibTrans" cxnId="{8D2B7569-BE02-4364-B496-D24597697A8C}">
      <dgm:prSet/>
      <dgm:spPr/>
      <dgm:t>
        <a:bodyPr/>
        <a:lstStyle/>
        <a:p>
          <a:endParaRPr lang="en-US"/>
        </a:p>
      </dgm:t>
    </dgm:pt>
    <dgm:pt modelId="{C18966EB-C192-4513-B857-A4D39C5307D9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u="sng" dirty="0"/>
            <a:t>Treatment </a:t>
          </a:r>
          <a:r>
            <a:rPr lang="en-US" u="none" dirty="0"/>
            <a:t>Discounted</a:t>
          </a:r>
          <a:r>
            <a:rPr lang="en-US" dirty="0"/>
            <a:t> price $69.99 - $99.99</a:t>
          </a:r>
        </a:p>
      </dgm:t>
    </dgm:pt>
    <dgm:pt modelId="{5DDA84DD-4B11-4E01-985F-ABA266754FDB}" type="parTrans" cxnId="{BB00D20D-A06F-474B-863A-BD3748CAA96B}">
      <dgm:prSet/>
      <dgm:spPr/>
      <dgm:t>
        <a:bodyPr/>
        <a:lstStyle/>
        <a:p>
          <a:endParaRPr lang="en-US"/>
        </a:p>
      </dgm:t>
    </dgm:pt>
    <dgm:pt modelId="{4F2A9E7B-0771-410C-9918-417829534D49}" type="sibTrans" cxnId="{BB00D20D-A06F-474B-863A-BD3748CAA96B}">
      <dgm:prSet/>
      <dgm:spPr/>
      <dgm:t>
        <a:bodyPr/>
        <a:lstStyle/>
        <a:p>
          <a:endParaRPr lang="en-US"/>
        </a:p>
      </dgm:t>
    </dgm:pt>
    <dgm:pt modelId="{352B1D07-8B78-43E9-93A7-21C547D141AC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u="sng" dirty="0"/>
            <a:t>Control</a:t>
          </a:r>
        </a:p>
        <a:p>
          <a:r>
            <a:rPr lang="en-US" dirty="0"/>
            <a:t>Current price range $89.99 - $119.99</a:t>
          </a:r>
        </a:p>
      </dgm:t>
    </dgm:pt>
    <dgm:pt modelId="{3179EB64-A082-41E3-BF5F-B0C2B6DE9A53}" type="parTrans" cxnId="{D23E1788-A2F9-461D-8C86-C252EDE9E70D}">
      <dgm:prSet/>
      <dgm:spPr/>
      <dgm:t>
        <a:bodyPr/>
        <a:lstStyle/>
        <a:p>
          <a:endParaRPr lang="en-US"/>
        </a:p>
      </dgm:t>
    </dgm:pt>
    <dgm:pt modelId="{3C4E4B56-F407-4E89-8838-E9B5334D5524}" type="sibTrans" cxnId="{D23E1788-A2F9-461D-8C86-C252EDE9E70D}">
      <dgm:prSet/>
      <dgm:spPr/>
      <dgm:t>
        <a:bodyPr/>
        <a:lstStyle/>
        <a:p>
          <a:endParaRPr lang="en-US"/>
        </a:p>
      </dgm:t>
    </dgm:pt>
    <dgm:pt modelId="{E600AE6F-5395-49A5-95FA-C9AEE9FED833}" type="pres">
      <dgm:prSet presAssocID="{38707C0B-01D2-447A-ACD3-E62AEB0D8D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F804AF-E205-447D-A392-DC6C736A19D0}" type="pres">
      <dgm:prSet presAssocID="{3997BDB0-13B1-4319-995E-020BAF16EF58}" presName="hierRoot1" presStyleCnt="0">
        <dgm:presLayoutVars>
          <dgm:hierBranch val="init"/>
        </dgm:presLayoutVars>
      </dgm:prSet>
      <dgm:spPr/>
    </dgm:pt>
    <dgm:pt modelId="{580BBC2E-76BE-43DB-9A26-F05A3BAA0568}" type="pres">
      <dgm:prSet presAssocID="{3997BDB0-13B1-4319-995E-020BAF16EF58}" presName="rootComposite1" presStyleCnt="0"/>
      <dgm:spPr/>
    </dgm:pt>
    <dgm:pt modelId="{CB753588-0E05-4E3A-BD4B-D7ADC4AE0D09}" type="pres">
      <dgm:prSet presAssocID="{3997BDB0-13B1-4319-995E-020BAF16EF58}" presName="rootText1" presStyleLbl="node0" presStyleIdx="0" presStyleCnt="1">
        <dgm:presLayoutVars>
          <dgm:chPref val="3"/>
        </dgm:presLayoutVars>
      </dgm:prSet>
      <dgm:spPr/>
    </dgm:pt>
    <dgm:pt modelId="{3F30993C-1F8A-4737-A2F1-7582ADC9BBD1}" type="pres">
      <dgm:prSet presAssocID="{3997BDB0-13B1-4319-995E-020BAF16EF58}" presName="rootConnector1" presStyleLbl="node1" presStyleIdx="0" presStyleCnt="0"/>
      <dgm:spPr/>
    </dgm:pt>
    <dgm:pt modelId="{8F5E48EB-78E4-4FA3-8ED2-F6916EF27C43}" type="pres">
      <dgm:prSet presAssocID="{3997BDB0-13B1-4319-995E-020BAF16EF58}" presName="hierChild2" presStyleCnt="0"/>
      <dgm:spPr/>
    </dgm:pt>
    <dgm:pt modelId="{550DE04B-D421-4B12-B04A-A16208BF41DF}" type="pres">
      <dgm:prSet presAssocID="{5DDA84DD-4B11-4E01-985F-ABA266754FDB}" presName="Name37" presStyleLbl="parChTrans1D2" presStyleIdx="0" presStyleCnt="2"/>
      <dgm:spPr/>
    </dgm:pt>
    <dgm:pt modelId="{64183010-B814-4875-8F0C-0C6565EDEB22}" type="pres">
      <dgm:prSet presAssocID="{C18966EB-C192-4513-B857-A4D39C5307D9}" presName="hierRoot2" presStyleCnt="0">
        <dgm:presLayoutVars>
          <dgm:hierBranch val="init"/>
        </dgm:presLayoutVars>
      </dgm:prSet>
      <dgm:spPr/>
    </dgm:pt>
    <dgm:pt modelId="{05AE2B7B-C2FB-4681-A496-A73125CEB052}" type="pres">
      <dgm:prSet presAssocID="{C18966EB-C192-4513-B857-A4D39C5307D9}" presName="rootComposite" presStyleCnt="0"/>
      <dgm:spPr/>
    </dgm:pt>
    <dgm:pt modelId="{B1A32D3F-A3FB-472B-AD1F-DF5158CF3409}" type="pres">
      <dgm:prSet presAssocID="{C18966EB-C192-4513-B857-A4D39C5307D9}" presName="rootText" presStyleLbl="node2" presStyleIdx="0" presStyleCnt="2">
        <dgm:presLayoutVars>
          <dgm:chPref val="3"/>
        </dgm:presLayoutVars>
      </dgm:prSet>
      <dgm:spPr/>
    </dgm:pt>
    <dgm:pt modelId="{957FCF87-7758-4043-8D86-6D8C57276902}" type="pres">
      <dgm:prSet presAssocID="{C18966EB-C192-4513-B857-A4D39C5307D9}" presName="rootConnector" presStyleLbl="node2" presStyleIdx="0" presStyleCnt="2"/>
      <dgm:spPr/>
    </dgm:pt>
    <dgm:pt modelId="{356EF1D1-0B09-4EB3-8FE6-D89C75E9B7CC}" type="pres">
      <dgm:prSet presAssocID="{C18966EB-C192-4513-B857-A4D39C5307D9}" presName="hierChild4" presStyleCnt="0"/>
      <dgm:spPr/>
    </dgm:pt>
    <dgm:pt modelId="{D8AFC5EF-E80C-46B7-88F2-C29B8BD92386}" type="pres">
      <dgm:prSet presAssocID="{C18966EB-C192-4513-B857-A4D39C5307D9}" presName="hierChild5" presStyleCnt="0"/>
      <dgm:spPr/>
    </dgm:pt>
    <dgm:pt modelId="{FBD37212-259C-4896-8FDC-6D583874867B}" type="pres">
      <dgm:prSet presAssocID="{3179EB64-A082-41E3-BF5F-B0C2B6DE9A53}" presName="Name37" presStyleLbl="parChTrans1D2" presStyleIdx="1" presStyleCnt="2"/>
      <dgm:spPr/>
    </dgm:pt>
    <dgm:pt modelId="{A3EE6433-2530-4C0A-BB87-4C6CA2DDDCD0}" type="pres">
      <dgm:prSet presAssocID="{352B1D07-8B78-43E9-93A7-21C547D141AC}" presName="hierRoot2" presStyleCnt="0">
        <dgm:presLayoutVars>
          <dgm:hierBranch val="init"/>
        </dgm:presLayoutVars>
      </dgm:prSet>
      <dgm:spPr/>
    </dgm:pt>
    <dgm:pt modelId="{E0F59100-651F-4CBC-A852-C832337F6EF2}" type="pres">
      <dgm:prSet presAssocID="{352B1D07-8B78-43E9-93A7-21C547D141AC}" presName="rootComposite" presStyleCnt="0"/>
      <dgm:spPr/>
    </dgm:pt>
    <dgm:pt modelId="{E0BBA740-D3E2-4526-8777-3822C66200A1}" type="pres">
      <dgm:prSet presAssocID="{352B1D07-8B78-43E9-93A7-21C547D141AC}" presName="rootText" presStyleLbl="node2" presStyleIdx="1" presStyleCnt="2">
        <dgm:presLayoutVars>
          <dgm:chPref val="3"/>
        </dgm:presLayoutVars>
      </dgm:prSet>
      <dgm:spPr/>
    </dgm:pt>
    <dgm:pt modelId="{B88F1A3D-DE34-4D84-A470-4AF27366725F}" type="pres">
      <dgm:prSet presAssocID="{352B1D07-8B78-43E9-93A7-21C547D141AC}" presName="rootConnector" presStyleLbl="node2" presStyleIdx="1" presStyleCnt="2"/>
      <dgm:spPr/>
    </dgm:pt>
    <dgm:pt modelId="{3F080F25-8CF5-47CE-B77E-513566F749CE}" type="pres">
      <dgm:prSet presAssocID="{352B1D07-8B78-43E9-93A7-21C547D141AC}" presName="hierChild4" presStyleCnt="0"/>
      <dgm:spPr/>
    </dgm:pt>
    <dgm:pt modelId="{F387DFED-33A3-4E49-ACC0-AF38446FDD07}" type="pres">
      <dgm:prSet presAssocID="{352B1D07-8B78-43E9-93A7-21C547D141AC}" presName="hierChild5" presStyleCnt="0"/>
      <dgm:spPr/>
    </dgm:pt>
    <dgm:pt modelId="{2CFB67D7-91A3-4CFF-AF97-8F11DF7E484A}" type="pres">
      <dgm:prSet presAssocID="{3997BDB0-13B1-4319-995E-020BAF16EF58}" presName="hierChild3" presStyleCnt="0"/>
      <dgm:spPr/>
    </dgm:pt>
  </dgm:ptLst>
  <dgm:cxnLst>
    <dgm:cxn modelId="{BB00D20D-A06F-474B-863A-BD3748CAA96B}" srcId="{3997BDB0-13B1-4319-995E-020BAF16EF58}" destId="{C18966EB-C192-4513-B857-A4D39C5307D9}" srcOrd="0" destOrd="0" parTransId="{5DDA84DD-4B11-4E01-985F-ABA266754FDB}" sibTransId="{4F2A9E7B-0771-410C-9918-417829534D49}"/>
    <dgm:cxn modelId="{83D07F32-CD26-49DF-9DA5-B96C5F0B99B6}" type="presOf" srcId="{3997BDB0-13B1-4319-995E-020BAF16EF58}" destId="{CB753588-0E05-4E3A-BD4B-D7ADC4AE0D09}" srcOrd="0" destOrd="0" presId="urn:microsoft.com/office/officeart/2005/8/layout/orgChart1"/>
    <dgm:cxn modelId="{9F9D5934-AA6C-426C-A9B4-8BA6E18CF40C}" type="presOf" srcId="{3997BDB0-13B1-4319-995E-020BAF16EF58}" destId="{3F30993C-1F8A-4737-A2F1-7582ADC9BBD1}" srcOrd="1" destOrd="0" presId="urn:microsoft.com/office/officeart/2005/8/layout/orgChart1"/>
    <dgm:cxn modelId="{D279C73F-D140-4FB8-B6D8-4EA702CAF869}" type="presOf" srcId="{352B1D07-8B78-43E9-93A7-21C547D141AC}" destId="{E0BBA740-D3E2-4526-8777-3822C66200A1}" srcOrd="0" destOrd="0" presId="urn:microsoft.com/office/officeart/2005/8/layout/orgChart1"/>
    <dgm:cxn modelId="{8D2B7569-BE02-4364-B496-D24597697A8C}" srcId="{38707C0B-01D2-447A-ACD3-E62AEB0D8D50}" destId="{3997BDB0-13B1-4319-995E-020BAF16EF58}" srcOrd="0" destOrd="0" parTransId="{7560D694-473C-4191-8CA6-E55746F92DBA}" sibTransId="{D5D6089B-C6D8-4CAA-9661-594F18988C42}"/>
    <dgm:cxn modelId="{0AD3EB76-4521-487C-A3A7-824E502660D9}" type="presOf" srcId="{C18966EB-C192-4513-B857-A4D39C5307D9}" destId="{957FCF87-7758-4043-8D86-6D8C57276902}" srcOrd="1" destOrd="0" presId="urn:microsoft.com/office/officeart/2005/8/layout/orgChart1"/>
    <dgm:cxn modelId="{D23E1788-A2F9-461D-8C86-C252EDE9E70D}" srcId="{3997BDB0-13B1-4319-995E-020BAF16EF58}" destId="{352B1D07-8B78-43E9-93A7-21C547D141AC}" srcOrd="1" destOrd="0" parTransId="{3179EB64-A082-41E3-BF5F-B0C2B6DE9A53}" sibTransId="{3C4E4B56-F407-4E89-8838-E9B5334D5524}"/>
    <dgm:cxn modelId="{4F3DF988-8244-4818-AF49-CFA8E25F19F6}" type="presOf" srcId="{352B1D07-8B78-43E9-93A7-21C547D141AC}" destId="{B88F1A3D-DE34-4D84-A470-4AF27366725F}" srcOrd="1" destOrd="0" presId="urn:microsoft.com/office/officeart/2005/8/layout/orgChart1"/>
    <dgm:cxn modelId="{0F839F8F-B8D6-4678-A9F2-34E5F7C27BA7}" type="presOf" srcId="{38707C0B-01D2-447A-ACD3-E62AEB0D8D50}" destId="{E600AE6F-5395-49A5-95FA-C9AEE9FED833}" srcOrd="0" destOrd="0" presId="urn:microsoft.com/office/officeart/2005/8/layout/orgChart1"/>
    <dgm:cxn modelId="{A8B233AF-8673-4C85-B478-221BFB560EF3}" type="presOf" srcId="{3179EB64-A082-41E3-BF5F-B0C2B6DE9A53}" destId="{FBD37212-259C-4896-8FDC-6D583874867B}" srcOrd="0" destOrd="0" presId="urn:microsoft.com/office/officeart/2005/8/layout/orgChart1"/>
    <dgm:cxn modelId="{FA0A05B0-DC38-4863-B940-27DC319397BA}" type="presOf" srcId="{5DDA84DD-4B11-4E01-985F-ABA266754FDB}" destId="{550DE04B-D421-4B12-B04A-A16208BF41DF}" srcOrd="0" destOrd="0" presId="urn:microsoft.com/office/officeart/2005/8/layout/orgChart1"/>
    <dgm:cxn modelId="{2D50AECB-1D4F-402A-8C24-3F2E1A19076A}" type="presOf" srcId="{C18966EB-C192-4513-B857-A4D39C5307D9}" destId="{B1A32D3F-A3FB-472B-AD1F-DF5158CF3409}" srcOrd="0" destOrd="0" presId="urn:microsoft.com/office/officeart/2005/8/layout/orgChart1"/>
    <dgm:cxn modelId="{7C19BF05-6670-4237-8F48-CA202A3D670D}" type="presParOf" srcId="{E600AE6F-5395-49A5-95FA-C9AEE9FED833}" destId="{67F804AF-E205-447D-A392-DC6C736A19D0}" srcOrd="0" destOrd="0" presId="urn:microsoft.com/office/officeart/2005/8/layout/orgChart1"/>
    <dgm:cxn modelId="{1CB67B50-F853-4382-B55A-CD7204F96154}" type="presParOf" srcId="{67F804AF-E205-447D-A392-DC6C736A19D0}" destId="{580BBC2E-76BE-43DB-9A26-F05A3BAA0568}" srcOrd="0" destOrd="0" presId="urn:microsoft.com/office/officeart/2005/8/layout/orgChart1"/>
    <dgm:cxn modelId="{55BC1A04-D682-42FF-837A-40E24E722C67}" type="presParOf" srcId="{580BBC2E-76BE-43DB-9A26-F05A3BAA0568}" destId="{CB753588-0E05-4E3A-BD4B-D7ADC4AE0D09}" srcOrd="0" destOrd="0" presId="urn:microsoft.com/office/officeart/2005/8/layout/orgChart1"/>
    <dgm:cxn modelId="{8AC3203F-F93F-47D1-9810-494200AA44DA}" type="presParOf" srcId="{580BBC2E-76BE-43DB-9A26-F05A3BAA0568}" destId="{3F30993C-1F8A-4737-A2F1-7582ADC9BBD1}" srcOrd="1" destOrd="0" presId="urn:microsoft.com/office/officeart/2005/8/layout/orgChart1"/>
    <dgm:cxn modelId="{597E2DB7-766D-480A-A77A-B160676879EE}" type="presParOf" srcId="{67F804AF-E205-447D-A392-DC6C736A19D0}" destId="{8F5E48EB-78E4-4FA3-8ED2-F6916EF27C43}" srcOrd="1" destOrd="0" presId="urn:microsoft.com/office/officeart/2005/8/layout/orgChart1"/>
    <dgm:cxn modelId="{339897CE-896B-46FA-B61A-57FBA444B03B}" type="presParOf" srcId="{8F5E48EB-78E4-4FA3-8ED2-F6916EF27C43}" destId="{550DE04B-D421-4B12-B04A-A16208BF41DF}" srcOrd="0" destOrd="0" presId="urn:microsoft.com/office/officeart/2005/8/layout/orgChart1"/>
    <dgm:cxn modelId="{1738B398-CD73-423E-BAF4-6E261BE1E675}" type="presParOf" srcId="{8F5E48EB-78E4-4FA3-8ED2-F6916EF27C43}" destId="{64183010-B814-4875-8F0C-0C6565EDEB22}" srcOrd="1" destOrd="0" presId="urn:microsoft.com/office/officeart/2005/8/layout/orgChart1"/>
    <dgm:cxn modelId="{84E758A0-911A-4810-9F3F-4E2FC53FA309}" type="presParOf" srcId="{64183010-B814-4875-8F0C-0C6565EDEB22}" destId="{05AE2B7B-C2FB-4681-A496-A73125CEB052}" srcOrd="0" destOrd="0" presId="urn:microsoft.com/office/officeart/2005/8/layout/orgChart1"/>
    <dgm:cxn modelId="{C9B36A05-1178-4ECA-BB64-40C47C01DBB6}" type="presParOf" srcId="{05AE2B7B-C2FB-4681-A496-A73125CEB052}" destId="{B1A32D3F-A3FB-472B-AD1F-DF5158CF3409}" srcOrd="0" destOrd="0" presId="urn:microsoft.com/office/officeart/2005/8/layout/orgChart1"/>
    <dgm:cxn modelId="{DBF6296B-0892-4011-AA32-FB1E7C4A468F}" type="presParOf" srcId="{05AE2B7B-C2FB-4681-A496-A73125CEB052}" destId="{957FCF87-7758-4043-8D86-6D8C57276902}" srcOrd="1" destOrd="0" presId="urn:microsoft.com/office/officeart/2005/8/layout/orgChart1"/>
    <dgm:cxn modelId="{84DDEBD8-2B21-43AF-A202-B52CA0CD6E13}" type="presParOf" srcId="{64183010-B814-4875-8F0C-0C6565EDEB22}" destId="{356EF1D1-0B09-4EB3-8FE6-D89C75E9B7CC}" srcOrd="1" destOrd="0" presId="urn:microsoft.com/office/officeart/2005/8/layout/orgChart1"/>
    <dgm:cxn modelId="{F3A641B8-9854-4E3D-82B4-E3079E37DD65}" type="presParOf" srcId="{64183010-B814-4875-8F0C-0C6565EDEB22}" destId="{D8AFC5EF-E80C-46B7-88F2-C29B8BD92386}" srcOrd="2" destOrd="0" presId="urn:microsoft.com/office/officeart/2005/8/layout/orgChart1"/>
    <dgm:cxn modelId="{5312F148-6584-4E96-BF6D-793E72D6A955}" type="presParOf" srcId="{8F5E48EB-78E4-4FA3-8ED2-F6916EF27C43}" destId="{FBD37212-259C-4896-8FDC-6D583874867B}" srcOrd="2" destOrd="0" presId="urn:microsoft.com/office/officeart/2005/8/layout/orgChart1"/>
    <dgm:cxn modelId="{C33F066D-57AA-498A-B0F1-9C7AFE15975E}" type="presParOf" srcId="{8F5E48EB-78E4-4FA3-8ED2-F6916EF27C43}" destId="{A3EE6433-2530-4C0A-BB87-4C6CA2DDDCD0}" srcOrd="3" destOrd="0" presId="urn:microsoft.com/office/officeart/2005/8/layout/orgChart1"/>
    <dgm:cxn modelId="{FAB74383-B44B-4CAF-94BD-FFDCF86AFD01}" type="presParOf" srcId="{A3EE6433-2530-4C0A-BB87-4C6CA2DDDCD0}" destId="{E0F59100-651F-4CBC-A852-C832337F6EF2}" srcOrd="0" destOrd="0" presId="urn:microsoft.com/office/officeart/2005/8/layout/orgChart1"/>
    <dgm:cxn modelId="{D89FBB3D-4A77-4BA2-A633-1C791629A537}" type="presParOf" srcId="{E0F59100-651F-4CBC-A852-C832337F6EF2}" destId="{E0BBA740-D3E2-4526-8777-3822C66200A1}" srcOrd="0" destOrd="0" presId="urn:microsoft.com/office/officeart/2005/8/layout/orgChart1"/>
    <dgm:cxn modelId="{3A5B49DC-00FE-4889-9EA1-DD163BBE2143}" type="presParOf" srcId="{E0F59100-651F-4CBC-A852-C832337F6EF2}" destId="{B88F1A3D-DE34-4D84-A470-4AF27366725F}" srcOrd="1" destOrd="0" presId="urn:microsoft.com/office/officeart/2005/8/layout/orgChart1"/>
    <dgm:cxn modelId="{050895C8-4C71-4FDC-8784-6301E02DC3AF}" type="presParOf" srcId="{A3EE6433-2530-4C0A-BB87-4C6CA2DDDCD0}" destId="{3F080F25-8CF5-47CE-B77E-513566F749CE}" srcOrd="1" destOrd="0" presId="urn:microsoft.com/office/officeart/2005/8/layout/orgChart1"/>
    <dgm:cxn modelId="{50D5B57D-4BE9-4103-8D11-F8F7F252AA21}" type="presParOf" srcId="{A3EE6433-2530-4C0A-BB87-4C6CA2DDDCD0}" destId="{F387DFED-33A3-4E49-ACC0-AF38446FDD07}" srcOrd="2" destOrd="0" presId="urn:microsoft.com/office/officeart/2005/8/layout/orgChart1"/>
    <dgm:cxn modelId="{186E128F-2950-44A5-80BB-14A94BFB515C}" type="presParOf" srcId="{67F804AF-E205-447D-A392-DC6C736A19D0}" destId="{2CFB67D7-91A3-4CFF-AF97-8F11DF7E48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707C0B-01D2-447A-ACD3-E62AEB0D8D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7BDB0-13B1-4319-995E-020BAF16EF58}">
      <dgm:prSet phldrT="[Text]"/>
      <dgm:spPr/>
      <dgm:t>
        <a:bodyPr/>
        <a:lstStyle/>
        <a:p>
          <a:r>
            <a:rPr lang="en-US" dirty="0"/>
            <a:t>Target Group</a:t>
          </a:r>
        </a:p>
      </dgm:t>
    </dgm:pt>
    <dgm:pt modelId="{7560D694-473C-4191-8CA6-E55746F92DBA}" type="parTrans" cxnId="{8D2B7569-BE02-4364-B496-D24597697A8C}">
      <dgm:prSet/>
      <dgm:spPr/>
      <dgm:t>
        <a:bodyPr/>
        <a:lstStyle/>
        <a:p>
          <a:endParaRPr lang="en-US"/>
        </a:p>
      </dgm:t>
    </dgm:pt>
    <dgm:pt modelId="{D5D6089B-C6D8-4CAA-9661-594F18988C42}" type="sibTrans" cxnId="{8D2B7569-BE02-4364-B496-D24597697A8C}">
      <dgm:prSet/>
      <dgm:spPr/>
      <dgm:t>
        <a:bodyPr/>
        <a:lstStyle/>
        <a:p>
          <a:endParaRPr lang="en-US"/>
        </a:p>
      </dgm:t>
    </dgm:pt>
    <dgm:pt modelId="{C18966EB-C192-4513-B857-A4D39C5307D9}">
      <dgm:prSet phldrT="[Text]"/>
      <dgm:spPr/>
      <dgm:t>
        <a:bodyPr/>
        <a:lstStyle/>
        <a:p>
          <a:r>
            <a:rPr lang="en-US" u="sng" dirty="0"/>
            <a:t>Treatment </a:t>
          </a:r>
        </a:p>
        <a:p>
          <a:r>
            <a:rPr lang="en-US" dirty="0"/>
            <a:t>1) Focus on Durability and all weather feature +</a:t>
          </a:r>
        </a:p>
        <a:p>
          <a:r>
            <a:rPr lang="en-US" dirty="0"/>
            <a:t> 2) discounted price</a:t>
          </a:r>
        </a:p>
      </dgm:t>
    </dgm:pt>
    <dgm:pt modelId="{5DDA84DD-4B11-4E01-985F-ABA266754FDB}" type="parTrans" cxnId="{BB00D20D-A06F-474B-863A-BD3748CAA96B}">
      <dgm:prSet/>
      <dgm:spPr/>
      <dgm:t>
        <a:bodyPr/>
        <a:lstStyle/>
        <a:p>
          <a:endParaRPr lang="en-US"/>
        </a:p>
      </dgm:t>
    </dgm:pt>
    <dgm:pt modelId="{4F2A9E7B-0771-410C-9918-417829534D49}" type="sibTrans" cxnId="{BB00D20D-A06F-474B-863A-BD3748CAA96B}">
      <dgm:prSet/>
      <dgm:spPr/>
      <dgm:t>
        <a:bodyPr/>
        <a:lstStyle/>
        <a:p>
          <a:endParaRPr lang="en-US"/>
        </a:p>
      </dgm:t>
    </dgm:pt>
    <dgm:pt modelId="{352B1D07-8B78-43E9-93A7-21C547D141AC}">
      <dgm:prSet phldrT="[Text]"/>
      <dgm:spPr/>
      <dgm:t>
        <a:bodyPr/>
        <a:lstStyle/>
        <a:p>
          <a:r>
            <a:rPr lang="en-US" u="sng" dirty="0"/>
            <a:t>Control</a:t>
          </a:r>
        </a:p>
        <a:p>
          <a:r>
            <a:rPr lang="en-US" dirty="0"/>
            <a:t>1) Emphasize on multi-functional feature for business &amp; leisure + </a:t>
          </a:r>
        </a:p>
        <a:p>
          <a:r>
            <a:rPr lang="en-US" dirty="0"/>
            <a:t>2) current price</a:t>
          </a:r>
        </a:p>
      </dgm:t>
    </dgm:pt>
    <dgm:pt modelId="{3179EB64-A082-41E3-BF5F-B0C2B6DE9A53}" type="parTrans" cxnId="{D23E1788-A2F9-461D-8C86-C252EDE9E70D}">
      <dgm:prSet/>
      <dgm:spPr/>
      <dgm:t>
        <a:bodyPr/>
        <a:lstStyle/>
        <a:p>
          <a:endParaRPr lang="en-US"/>
        </a:p>
      </dgm:t>
    </dgm:pt>
    <dgm:pt modelId="{3C4E4B56-F407-4E89-8838-E9B5334D5524}" type="sibTrans" cxnId="{D23E1788-A2F9-461D-8C86-C252EDE9E70D}">
      <dgm:prSet/>
      <dgm:spPr/>
      <dgm:t>
        <a:bodyPr/>
        <a:lstStyle/>
        <a:p>
          <a:endParaRPr lang="en-US"/>
        </a:p>
      </dgm:t>
    </dgm:pt>
    <dgm:pt modelId="{E600AE6F-5395-49A5-95FA-C9AEE9FED833}" type="pres">
      <dgm:prSet presAssocID="{38707C0B-01D2-447A-ACD3-E62AEB0D8D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F804AF-E205-447D-A392-DC6C736A19D0}" type="pres">
      <dgm:prSet presAssocID="{3997BDB0-13B1-4319-995E-020BAF16EF58}" presName="hierRoot1" presStyleCnt="0">
        <dgm:presLayoutVars>
          <dgm:hierBranch val="init"/>
        </dgm:presLayoutVars>
      </dgm:prSet>
      <dgm:spPr/>
    </dgm:pt>
    <dgm:pt modelId="{580BBC2E-76BE-43DB-9A26-F05A3BAA0568}" type="pres">
      <dgm:prSet presAssocID="{3997BDB0-13B1-4319-995E-020BAF16EF58}" presName="rootComposite1" presStyleCnt="0"/>
      <dgm:spPr/>
    </dgm:pt>
    <dgm:pt modelId="{CB753588-0E05-4E3A-BD4B-D7ADC4AE0D09}" type="pres">
      <dgm:prSet presAssocID="{3997BDB0-13B1-4319-995E-020BAF16EF58}" presName="rootText1" presStyleLbl="node0" presStyleIdx="0" presStyleCnt="1">
        <dgm:presLayoutVars>
          <dgm:chPref val="3"/>
        </dgm:presLayoutVars>
      </dgm:prSet>
      <dgm:spPr/>
    </dgm:pt>
    <dgm:pt modelId="{3F30993C-1F8A-4737-A2F1-7582ADC9BBD1}" type="pres">
      <dgm:prSet presAssocID="{3997BDB0-13B1-4319-995E-020BAF16EF58}" presName="rootConnector1" presStyleLbl="node1" presStyleIdx="0" presStyleCnt="0"/>
      <dgm:spPr/>
    </dgm:pt>
    <dgm:pt modelId="{8F5E48EB-78E4-4FA3-8ED2-F6916EF27C43}" type="pres">
      <dgm:prSet presAssocID="{3997BDB0-13B1-4319-995E-020BAF16EF58}" presName="hierChild2" presStyleCnt="0"/>
      <dgm:spPr/>
    </dgm:pt>
    <dgm:pt modelId="{550DE04B-D421-4B12-B04A-A16208BF41DF}" type="pres">
      <dgm:prSet presAssocID="{5DDA84DD-4B11-4E01-985F-ABA266754FDB}" presName="Name37" presStyleLbl="parChTrans1D2" presStyleIdx="0" presStyleCnt="2"/>
      <dgm:spPr/>
    </dgm:pt>
    <dgm:pt modelId="{64183010-B814-4875-8F0C-0C6565EDEB22}" type="pres">
      <dgm:prSet presAssocID="{C18966EB-C192-4513-B857-A4D39C5307D9}" presName="hierRoot2" presStyleCnt="0">
        <dgm:presLayoutVars>
          <dgm:hierBranch val="init"/>
        </dgm:presLayoutVars>
      </dgm:prSet>
      <dgm:spPr/>
    </dgm:pt>
    <dgm:pt modelId="{05AE2B7B-C2FB-4681-A496-A73125CEB052}" type="pres">
      <dgm:prSet presAssocID="{C18966EB-C192-4513-B857-A4D39C5307D9}" presName="rootComposite" presStyleCnt="0"/>
      <dgm:spPr/>
    </dgm:pt>
    <dgm:pt modelId="{B1A32D3F-A3FB-472B-AD1F-DF5158CF3409}" type="pres">
      <dgm:prSet presAssocID="{C18966EB-C192-4513-B857-A4D39C5307D9}" presName="rootText" presStyleLbl="node2" presStyleIdx="0" presStyleCnt="2" custScaleX="134382" custScaleY="262752">
        <dgm:presLayoutVars>
          <dgm:chPref val="3"/>
        </dgm:presLayoutVars>
      </dgm:prSet>
      <dgm:spPr/>
    </dgm:pt>
    <dgm:pt modelId="{957FCF87-7758-4043-8D86-6D8C57276902}" type="pres">
      <dgm:prSet presAssocID="{C18966EB-C192-4513-B857-A4D39C5307D9}" presName="rootConnector" presStyleLbl="node2" presStyleIdx="0" presStyleCnt="2"/>
      <dgm:spPr/>
    </dgm:pt>
    <dgm:pt modelId="{356EF1D1-0B09-4EB3-8FE6-D89C75E9B7CC}" type="pres">
      <dgm:prSet presAssocID="{C18966EB-C192-4513-B857-A4D39C5307D9}" presName="hierChild4" presStyleCnt="0"/>
      <dgm:spPr/>
    </dgm:pt>
    <dgm:pt modelId="{D8AFC5EF-E80C-46B7-88F2-C29B8BD92386}" type="pres">
      <dgm:prSet presAssocID="{C18966EB-C192-4513-B857-A4D39C5307D9}" presName="hierChild5" presStyleCnt="0"/>
      <dgm:spPr/>
    </dgm:pt>
    <dgm:pt modelId="{FBD37212-259C-4896-8FDC-6D583874867B}" type="pres">
      <dgm:prSet presAssocID="{3179EB64-A082-41E3-BF5F-B0C2B6DE9A53}" presName="Name37" presStyleLbl="parChTrans1D2" presStyleIdx="1" presStyleCnt="2"/>
      <dgm:spPr/>
    </dgm:pt>
    <dgm:pt modelId="{A3EE6433-2530-4C0A-BB87-4C6CA2DDDCD0}" type="pres">
      <dgm:prSet presAssocID="{352B1D07-8B78-43E9-93A7-21C547D141AC}" presName="hierRoot2" presStyleCnt="0">
        <dgm:presLayoutVars>
          <dgm:hierBranch val="init"/>
        </dgm:presLayoutVars>
      </dgm:prSet>
      <dgm:spPr/>
    </dgm:pt>
    <dgm:pt modelId="{E0F59100-651F-4CBC-A852-C832337F6EF2}" type="pres">
      <dgm:prSet presAssocID="{352B1D07-8B78-43E9-93A7-21C547D141AC}" presName="rootComposite" presStyleCnt="0"/>
      <dgm:spPr/>
    </dgm:pt>
    <dgm:pt modelId="{E0BBA740-D3E2-4526-8777-3822C66200A1}" type="pres">
      <dgm:prSet presAssocID="{352B1D07-8B78-43E9-93A7-21C547D141AC}" presName="rootText" presStyleLbl="node2" presStyleIdx="1" presStyleCnt="2" custScaleX="131330" custScaleY="257461">
        <dgm:presLayoutVars>
          <dgm:chPref val="3"/>
        </dgm:presLayoutVars>
      </dgm:prSet>
      <dgm:spPr/>
    </dgm:pt>
    <dgm:pt modelId="{B88F1A3D-DE34-4D84-A470-4AF27366725F}" type="pres">
      <dgm:prSet presAssocID="{352B1D07-8B78-43E9-93A7-21C547D141AC}" presName="rootConnector" presStyleLbl="node2" presStyleIdx="1" presStyleCnt="2"/>
      <dgm:spPr/>
    </dgm:pt>
    <dgm:pt modelId="{3F080F25-8CF5-47CE-B77E-513566F749CE}" type="pres">
      <dgm:prSet presAssocID="{352B1D07-8B78-43E9-93A7-21C547D141AC}" presName="hierChild4" presStyleCnt="0"/>
      <dgm:spPr/>
    </dgm:pt>
    <dgm:pt modelId="{F387DFED-33A3-4E49-ACC0-AF38446FDD07}" type="pres">
      <dgm:prSet presAssocID="{352B1D07-8B78-43E9-93A7-21C547D141AC}" presName="hierChild5" presStyleCnt="0"/>
      <dgm:spPr/>
    </dgm:pt>
    <dgm:pt modelId="{2CFB67D7-91A3-4CFF-AF97-8F11DF7E484A}" type="pres">
      <dgm:prSet presAssocID="{3997BDB0-13B1-4319-995E-020BAF16EF58}" presName="hierChild3" presStyleCnt="0"/>
      <dgm:spPr/>
    </dgm:pt>
  </dgm:ptLst>
  <dgm:cxnLst>
    <dgm:cxn modelId="{BB00D20D-A06F-474B-863A-BD3748CAA96B}" srcId="{3997BDB0-13B1-4319-995E-020BAF16EF58}" destId="{C18966EB-C192-4513-B857-A4D39C5307D9}" srcOrd="0" destOrd="0" parTransId="{5DDA84DD-4B11-4E01-985F-ABA266754FDB}" sibTransId="{4F2A9E7B-0771-410C-9918-417829534D49}"/>
    <dgm:cxn modelId="{0D24F517-551C-47ED-AF74-207423D77654}" type="presOf" srcId="{3997BDB0-13B1-4319-995E-020BAF16EF58}" destId="{CB753588-0E05-4E3A-BD4B-D7ADC4AE0D09}" srcOrd="0" destOrd="0" presId="urn:microsoft.com/office/officeart/2005/8/layout/orgChart1"/>
    <dgm:cxn modelId="{5A09AE1E-641C-4A0D-AEFA-2C752125FFD2}" type="presOf" srcId="{352B1D07-8B78-43E9-93A7-21C547D141AC}" destId="{B88F1A3D-DE34-4D84-A470-4AF27366725F}" srcOrd="1" destOrd="0" presId="urn:microsoft.com/office/officeart/2005/8/layout/orgChart1"/>
    <dgm:cxn modelId="{4E098941-9236-4468-867A-0D5F2D0C169C}" type="presOf" srcId="{3179EB64-A082-41E3-BF5F-B0C2B6DE9A53}" destId="{FBD37212-259C-4896-8FDC-6D583874867B}" srcOrd="0" destOrd="0" presId="urn:microsoft.com/office/officeart/2005/8/layout/orgChart1"/>
    <dgm:cxn modelId="{8D2B7569-BE02-4364-B496-D24597697A8C}" srcId="{38707C0B-01D2-447A-ACD3-E62AEB0D8D50}" destId="{3997BDB0-13B1-4319-995E-020BAF16EF58}" srcOrd="0" destOrd="0" parTransId="{7560D694-473C-4191-8CA6-E55746F92DBA}" sibTransId="{D5D6089B-C6D8-4CAA-9661-594F18988C42}"/>
    <dgm:cxn modelId="{21731671-F103-4DE6-ADE0-68F787D22D7E}" type="presOf" srcId="{5DDA84DD-4B11-4E01-985F-ABA266754FDB}" destId="{550DE04B-D421-4B12-B04A-A16208BF41DF}" srcOrd="0" destOrd="0" presId="urn:microsoft.com/office/officeart/2005/8/layout/orgChart1"/>
    <dgm:cxn modelId="{D23E1788-A2F9-461D-8C86-C252EDE9E70D}" srcId="{3997BDB0-13B1-4319-995E-020BAF16EF58}" destId="{352B1D07-8B78-43E9-93A7-21C547D141AC}" srcOrd="1" destOrd="0" parTransId="{3179EB64-A082-41E3-BF5F-B0C2B6DE9A53}" sibTransId="{3C4E4B56-F407-4E89-8838-E9B5334D5524}"/>
    <dgm:cxn modelId="{1A50D1AC-EAE1-4AD8-9FC8-20A6520DF84E}" type="presOf" srcId="{C18966EB-C192-4513-B857-A4D39C5307D9}" destId="{957FCF87-7758-4043-8D86-6D8C57276902}" srcOrd="1" destOrd="0" presId="urn:microsoft.com/office/officeart/2005/8/layout/orgChart1"/>
    <dgm:cxn modelId="{743D19B8-1296-4FBD-A409-1A40298B04AA}" type="presOf" srcId="{38707C0B-01D2-447A-ACD3-E62AEB0D8D50}" destId="{E600AE6F-5395-49A5-95FA-C9AEE9FED833}" srcOrd="0" destOrd="0" presId="urn:microsoft.com/office/officeart/2005/8/layout/orgChart1"/>
    <dgm:cxn modelId="{27F646BA-5FD5-445D-946C-7E77C420E1D4}" type="presOf" srcId="{352B1D07-8B78-43E9-93A7-21C547D141AC}" destId="{E0BBA740-D3E2-4526-8777-3822C66200A1}" srcOrd="0" destOrd="0" presId="urn:microsoft.com/office/officeart/2005/8/layout/orgChart1"/>
    <dgm:cxn modelId="{D54E7DCE-2BBC-4155-8FB0-8FAC089A68AC}" type="presOf" srcId="{3997BDB0-13B1-4319-995E-020BAF16EF58}" destId="{3F30993C-1F8A-4737-A2F1-7582ADC9BBD1}" srcOrd="1" destOrd="0" presId="urn:microsoft.com/office/officeart/2005/8/layout/orgChart1"/>
    <dgm:cxn modelId="{95260EE7-0140-496F-AFB1-B1B211F823A1}" type="presOf" srcId="{C18966EB-C192-4513-B857-A4D39C5307D9}" destId="{B1A32D3F-A3FB-472B-AD1F-DF5158CF3409}" srcOrd="0" destOrd="0" presId="urn:microsoft.com/office/officeart/2005/8/layout/orgChart1"/>
    <dgm:cxn modelId="{35836548-AD13-4706-8485-4EE46261DD82}" type="presParOf" srcId="{E600AE6F-5395-49A5-95FA-C9AEE9FED833}" destId="{67F804AF-E205-447D-A392-DC6C736A19D0}" srcOrd="0" destOrd="0" presId="urn:microsoft.com/office/officeart/2005/8/layout/orgChart1"/>
    <dgm:cxn modelId="{E880DDE6-609E-45F6-9FF7-C61ACAAC991A}" type="presParOf" srcId="{67F804AF-E205-447D-A392-DC6C736A19D0}" destId="{580BBC2E-76BE-43DB-9A26-F05A3BAA0568}" srcOrd="0" destOrd="0" presId="urn:microsoft.com/office/officeart/2005/8/layout/orgChart1"/>
    <dgm:cxn modelId="{612BCEB0-82AF-42BC-B8A1-D26739954A44}" type="presParOf" srcId="{580BBC2E-76BE-43DB-9A26-F05A3BAA0568}" destId="{CB753588-0E05-4E3A-BD4B-D7ADC4AE0D09}" srcOrd="0" destOrd="0" presId="urn:microsoft.com/office/officeart/2005/8/layout/orgChart1"/>
    <dgm:cxn modelId="{130803D7-F180-46C2-914D-A5B5C5FA613A}" type="presParOf" srcId="{580BBC2E-76BE-43DB-9A26-F05A3BAA0568}" destId="{3F30993C-1F8A-4737-A2F1-7582ADC9BBD1}" srcOrd="1" destOrd="0" presId="urn:microsoft.com/office/officeart/2005/8/layout/orgChart1"/>
    <dgm:cxn modelId="{2FC256B6-786B-42F2-990C-B714BD086126}" type="presParOf" srcId="{67F804AF-E205-447D-A392-DC6C736A19D0}" destId="{8F5E48EB-78E4-4FA3-8ED2-F6916EF27C43}" srcOrd="1" destOrd="0" presId="urn:microsoft.com/office/officeart/2005/8/layout/orgChart1"/>
    <dgm:cxn modelId="{4FF72FDB-C954-46E7-8130-E72FE6F68EE8}" type="presParOf" srcId="{8F5E48EB-78E4-4FA3-8ED2-F6916EF27C43}" destId="{550DE04B-D421-4B12-B04A-A16208BF41DF}" srcOrd="0" destOrd="0" presId="urn:microsoft.com/office/officeart/2005/8/layout/orgChart1"/>
    <dgm:cxn modelId="{235214C0-A5EB-477F-A52C-7F3832434BCD}" type="presParOf" srcId="{8F5E48EB-78E4-4FA3-8ED2-F6916EF27C43}" destId="{64183010-B814-4875-8F0C-0C6565EDEB22}" srcOrd="1" destOrd="0" presId="urn:microsoft.com/office/officeart/2005/8/layout/orgChart1"/>
    <dgm:cxn modelId="{611917E3-CD49-471E-A8CA-7A27AFA2D45E}" type="presParOf" srcId="{64183010-B814-4875-8F0C-0C6565EDEB22}" destId="{05AE2B7B-C2FB-4681-A496-A73125CEB052}" srcOrd="0" destOrd="0" presId="urn:microsoft.com/office/officeart/2005/8/layout/orgChart1"/>
    <dgm:cxn modelId="{31610DC1-DDA3-4AB0-8190-45FAE2ED5D15}" type="presParOf" srcId="{05AE2B7B-C2FB-4681-A496-A73125CEB052}" destId="{B1A32D3F-A3FB-472B-AD1F-DF5158CF3409}" srcOrd="0" destOrd="0" presId="urn:microsoft.com/office/officeart/2005/8/layout/orgChart1"/>
    <dgm:cxn modelId="{6B9CDD15-101B-4E7D-8E28-EC26173D8DD9}" type="presParOf" srcId="{05AE2B7B-C2FB-4681-A496-A73125CEB052}" destId="{957FCF87-7758-4043-8D86-6D8C57276902}" srcOrd="1" destOrd="0" presId="urn:microsoft.com/office/officeart/2005/8/layout/orgChart1"/>
    <dgm:cxn modelId="{325125C9-78AE-4C91-8E0C-BBFED0ADA7EF}" type="presParOf" srcId="{64183010-B814-4875-8F0C-0C6565EDEB22}" destId="{356EF1D1-0B09-4EB3-8FE6-D89C75E9B7CC}" srcOrd="1" destOrd="0" presId="urn:microsoft.com/office/officeart/2005/8/layout/orgChart1"/>
    <dgm:cxn modelId="{BDCCA3CA-3BE4-4689-83AF-A36964B1885D}" type="presParOf" srcId="{64183010-B814-4875-8F0C-0C6565EDEB22}" destId="{D8AFC5EF-E80C-46B7-88F2-C29B8BD92386}" srcOrd="2" destOrd="0" presId="urn:microsoft.com/office/officeart/2005/8/layout/orgChart1"/>
    <dgm:cxn modelId="{028106E6-40BD-4492-8B83-0559700CDD1E}" type="presParOf" srcId="{8F5E48EB-78E4-4FA3-8ED2-F6916EF27C43}" destId="{FBD37212-259C-4896-8FDC-6D583874867B}" srcOrd="2" destOrd="0" presId="urn:microsoft.com/office/officeart/2005/8/layout/orgChart1"/>
    <dgm:cxn modelId="{B2DD5069-78B6-4E33-9101-BAC579E5AA23}" type="presParOf" srcId="{8F5E48EB-78E4-4FA3-8ED2-F6916EF27C43}" destId="{A3EE6433-2530-4C0A-BB87-4C6CA2DDDCD0}" srcOrd="3" destOrd="0" presId="urn:microsoft.com/office/officeart/2005/8/layout/orgChart1"/>
    <dgm:cxn modelId="{BC7C26AF-5E26-4B64-A9D4-312E78665515}" type="presParOf" srcId="{A3EE6433-2530-4C0A-BB87-4C6CA2DDDCD0}" destId="{E0F59100-651F-4CBC-A852-C832337F6EF2}" srcOrd="0" destOrd="0" presId="urn:microsoft.com/office/officeart/2005/8/layout/orgChart1"/>
    <dgm:cxn modelId="{A033C987-CF01-4601-A457-A6F753E06F90}" type="presParOf" srcId="{E0F59100-651F-4CBC-A852-C832337F6EF2}" destId="{E0BBA740-D3E2-4526-8777-3822C66200A1}" srcOrd="0" destOrd="0" presId="urn:microsoft.com/office/officeart/2005/8/layout/orgChart1"/>
    <dgm:cxn modelId="{B947CF97-4C28-4AA7-96FC-AEBF178F0A0E}" type="presParOf" srcId="{E0F59100-651F-4CBC-A852-C832337F6EF2}" destId="{B88F1A3D-DE34-4D84-A470-4AF27366725F}" srcOrd="1" destOrd="0" presId="urn:microsoft.com/office/officeart/2005/8/layout/orgChart1"/>
    <dgm:cxn modelId="{63FC027F-E7A1-477D-994E-285470D82A36}" type="presParOf" srcId="{A3EE6433-2530-4C0A-BB87-4C6CA2DDDCD0}" destId="{3F080F25-8CF5-47CE-B77E-513566F749CE}" srcOrd="1" destOrd="0" presId="urn:microsoft.com/office/officeart/2005/8/layout/orgChart1"/>
    <dgm:cxn modelId="{661CDD74-1C44-4D57-997C-EF4597B84D36}" type="presParOf" srcId="{A3EE6433-2530-4C0A-BB87-4C6CA2DDDCD0}" destId="{F387DFED-33A3-4E49-ACC0-AF38446FDD07}" srcOrd="2" destOrd="0" presId="urn:microsoft.com/office/officeart/2005/8/layout/orgChart1"/>
    <dgm:cxn modelId="{831E65AB-B1BC-418B-8E0F-528D73463FBA}" type="presParOf" srcId="{67F804AF-E205-447D-A392-DC6C736A19D0}" destId="{2CFB67D7-91A3-4CFF-AF97-8F11DF7E48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707C0B-01D2-447A-ACD3-E62AEB0D8D5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97BDB0-13B1-4319-995E-020BAF16EF58}">
      <dgm:prSet phldrT="[Text]"/>
      <dgm:spPr/>
      <dgm:t>
        <a:bodyPr/>
        <a:lstStyle/>
        <a:p>
          <a:r>
            <a:rPr lang="en-US" dirty="0"/>
            <a:t>Target Group</a:t>
          </a:r>
        </a:p>
      </dgm:t>
    </dgm:pt>
    <dgm:pt modelId="{7560D694-473C-4191-8CA6-E55746F92DBA}" type="parTrans" cxnId="{8D2B7569-BE02-4364-B496-D24597697A8C}">
      <dgm:prSet/>
      <dgm:spPr/>
      <dgm:t>
        <a:bodyPr/>
        <a:lstStyle/>
        <a:p>
          <a:endParaRPr lang="en-US"/>
        </a:p>
      </dgm:t>
    </dgm:pt>
    <dgm:pt modelId="{D5D6089B-C6D8-4CAA-9661-594F18988C42}" type="sibTrans" cxnId="{8D2B7569-BE02-4364-B496-D24597697A8C}">
      <dgm:prSet/>
      <dgm:spPr/>
      <dgm:t>
        <a:bodyPr/>
        <a:lstStyle/>
        <a:p>
          <a:endParaRPr lang="en-US"/>
        </a:p>
      </dgm:t>
    </dgm:pt>
    <dgm:pt modelId="{C18966EB-C192-4513-B857-A4D39C5307D9}">
      <dgm:prSet phldrT="[Text]"/>
      <dgm:spPr/>
      <dgm:t>
        <a:bodyPr/>
        <a:lstStyle/>
        <a:p>
          <a:r>
            <a:rPr lang="en-US" dirty="0"/>
            <a:t>Treatment: Focus on Durability and all weather feature</a:t>
          </a:r>
        </a:p>
      </dgm:t>
    </dgm:pt>
    <dgm:pt modelId="{5DDA84DD-4B11-4E01-985F-ABA266754FDB}" type="parTrans" cxnId="{BB00D20D-A06F-474B-863A-BD3748CAA96B}">
      <dgm:prSet/>
      <dgm:spPr/>
      <dgm:t>
        <a:bodyPr/>
        <a:lstStyle/>
        <a:p>
          <a:endParaRPr lang="en-US"/>
        </a:p>
      </dgm:t>
    </dgm:pt>
    <dgm:pt modelId="{4F2A9E7B-0771-410C-9918-417829534D49}" type="sibTrans" cxnId="{BB00D20D-A06F-474B-863A-BD3748CAA96B}">
      <dgm:prSet/>
      <dgm:spPr/>
      <dgm:t>
        <a:bodyPr/>
        <a:lstStyle/>
        <a:p>
          <a:endParaRPr lang="en-US"/>
        </a:p>
      </dgm:t>
    </dgm:pt>
    <dgm:pt modelId="{352B1D07-8B78-43E9-93A7-21C547D141AC}">
      <dgm:prSet phldrT="[Text]"/>
      <dgm:spPr/>
      <dgm:t>
        <a:bodyPr/>
        <a:lstStyle/>
        <a:p>
          <a:r>
            <a:rPr lang="en-US" dirty="0"/>
            <a:t>Control: Emphasize on multi-functional feature for business &amp; leisure</a:t>
          </a:r>
        </a:p>
      </dgm:t>
    </dgm:pt>
    <dgm:pt modelId="{3179EB64-A082-41E3-BF5F-B0C2B6DE9A53}" type="parTrans" cxnId="{D23E1788-A2F9-461D-8C86-C252EDE9E70D}">
      <dgm:prSet/>
      <dgm:spPr/>
      <dgm:t>
        <a:bodyPr/>
        <a:lstStyle/>
        <a:p>
          <a:endParaRPr lang="en-US"/>
        </a:p>
      </dgm:t>
    </dgm:pt>
    <dgm:pt modelId="{3C4E4B56-F407-4E89-8838-E9B5334D5524}" type="sibTrans" cxnId="{D23E1788-A2F9-461D-8C86-C252EDE9E70D}">
      <dgm:prSet/>
      <dgm:spPr/>
      <dgm:t>
        <a:bodyPr/>
        <a:lstStyle/>
        <a:p>
          <a:endParaRPr lang="en-US"/>
        </a:p>
      </dgm:t>
    </dgm:pt>
    <dgm:pt modelId="{CCF98C12-61D5-47AD-9744-D3AD93C81194}">
      <dgm:prSet phldrT="[Text]"/>
      <dgm:spPr/>
      <dgm:t>
        <a:bodyPr/>
        <a:lstStyle/>
        <a:p>
          <a:r>
            <a:rPr lang="en-US" dirty="0"/>
            <a:t>Discounted Price (A)</a:t>
          </a:r>
        </a:p>
      </dgm:t>
    </dgm:pt>
    <dgm:pt modelId="{7751BB89-C5D6-4189-9242-18C9C9DC5542}" type="parTrans" cxnId="{961D421C-6AEB-4B18-80B2-86749030470A}">
      <dgm:prSet/>
      <dgm:spPr/>
      <dgm:t>
        <a:bodyPr/>
        <a:lstStyle/>
        <a:p>
          <a:endParaRPr lang="en-US"/>
        </a:p>
      </dgm:t>
    </dgm:pt>
    <dgm:pt modelId="{A23AB256-7E0F-4CF5-B7FF-C9F80D29E0A1}" type="sibTrans" cxnId="{961D421C-6AEB-4B18-80B2-86749030470A}">
      <dgm:prSet/>
      <dgm:spPr/>
      <dgm:t>
        <a:bodyPr/>
        <a:lstStyle/>
        <a:p>
          <a:endParaRPr lang="en-US"/>
        </a:p>
      </dgm:t>
    </dgm:pt>
    <dgm:pt modelId="{B9B3BDC8-8494-4B92-975A-882461BC6697}">
      <dgm:prSet phldrT="[Text]"/>
      <dgm:spPr/>
      <dgm:t>
        <a:bodyPr/>
        <a:lstStyle/>
        <a:p>
          <a:r>
            <a:rPr lang="en-US" dirty="0"/>
            <a:t>Current Price (B)</a:t>
          </a:r>
        </a:p>
      </dgm:t>
    </dgm:pt>
    <dgm:pt modelId="{4176B480-6655-4A04-B5D1-989309544FFD}" type="parTrans" cxnId="{8D4181E9-EDCA-49FA-82C5-5683C5478F51}">
      <dgm:prSet/>
      <dgm:spPr/>
      <dgm:t>
        <a:bodyPr/>
        <a:lstStyle/>
        <a:p>
          <a:endParaRPr lang="en-US"/>
        </a:p>
      </dgm:t>
    </dgm:pt>
    <dgm:pt modelId="{307B5C12-CF0F-4654-B3A2-35F60D587B0E}" type="sibTrans" cxnId="{8D4181E9-EDCA-49FA-82C5-5683C5478F51}">
      <dgm:prSet/>
      <dgm:spPr/>
      <dgm:t>
        <a:bodyPr/>
        <a:lstStyle/>
        <a:p>
          <a:endParaRPr lang="en-US"/>
        </a:p>
      </dgm:t>
    </dgm:pt>
    <dgm:pt modelId="{DDD8C263-F38B-4840-BD8A-3860813A859C}">
      <dgm:prSet phldrT="[Text]"/>
      <dgm:spPr/>
      <dgm:t>
        <a:bodyPr/>
        <a:lstStyle/>
        <a:p>
          <a:r>
            <a:rPr lang="en-US" dirty="0"/>
            <a:t>Discounted Price (C)</a:t>
          </a:r>
        </a:p>
      </dgm:t>
    </dgm:pt>
    <dgm:pt modelId="{FEAEE54B-6E4E-4012-B816-FC6414EE88A4}" type="parTrans" cxnId="{A57DE0E1-C897-442E-9AFF-B58C21F2BB6A}">
      <dgm:prSet/>
      <dgm:spPr/>
      <dgm:t>
        <a:bodyPr/>
        <a:lstStyle/>
        <a:p>
          <a:endParaRPr lang="en-US"/>
        </a:p>
      </dgm:t>
    </dgm:pt>
    <dgm:pt modelId="{CFE9AC88-5466-4E32-807A-C70F2C923978}" type="sibTrans" cxnId="{A57DE0E1-C897-442E-9AFF-B58C21F2BB6A}">
      <dgm:prSet/>
      <dgm:spPr/>
      <dgm:t>
        <a:bodyPr/>
        <a:lstStyle/>
        <a:p>
          <a:endParaRPr lang="en-US"/>
        </a:p>
      </dgm:t>
    </dgm:pt>
    <dgm:pt modelId="{CC7ED8E3-2626-43C5-8819-AD114C6BB1DB}">
      <dgm:prSet phldrT="[Text]"/>
      <dgm:spPr/>
      <dgm:t>
        <a:bodyPr/>
        <a:lstStyle/>
        <a:p>
          <a:r>
            <a:rPr lang="en-US" dirty="0"/>
            <a:t>Current Price (D)</a:t>
          </a:r>
        </a:p>
      </dgm:t>
    </dgm:pt>
    <dgm:pt modelId="{FF8A47FA-31DB-4B91-A85B-A873EABC6F58}" type="parTrans" cxnId="{6E219F60-E2CE-47AE-BE77-F070F5F4D00A}">
      <dgm:prSet/>
      <dgm:spPr/>
      <dgm:t>
        <a:bodyPr/>
        <a:lstStyle/>
        <a:p>
          <a:endParaRPr lang="en-US"/>
        </a:p>
      </dgm:t>
    </dgm:pt>
    <dgm:pt modelId="{DD98F26C-B690-4D02-BFAC-D85A0278A78E}" type="sibTrans" cxnId="{6E219F60-E2CE-47AE-BE77-F070F5F4D00A}">
      <dgm:prSet/>
      <dgm:spPr/>
      <dgm:t>
        <a:bodyPr/>
        <a:lstStyle/>
        <a:p>
          <a:endParaRPr lang="en-US"/>
        </a:p>
      </dgm:t>
    </dgm:pt>
    <dgm:pt modelId="{0BBC0393-4C0A-42E5-9731-A059023023A3}" type="pres">
      <dgm:prSet presAssocID="{38707C0B-01D2-447A-ACD3-E62AEB0D8D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4489AB-93B8-49B8-8E64-3DD9F722CAEE}" type="pres">
      <dgm:prSet presAssocID="{3997BDB0-13B1-4319-995E-020BAF16EF58}" presName="hierRoot1" presStyleCnt="0"/>
      <dgm:spPr/>
    </dgm:pt>
    <dgm:pt modelId="{88BA3487-3D4E-48C8-A5C4-1FA05A3C3DEA}" type="pres">
      <dgm:prSet presAssocID="{3997BDB0-13B1-4319-995E-020BAF16EF58}" presName="composite" presStyleCnt="0"/>
      <dgm:spPr/>
    </dgm:pt>
    <dgm:pt modelId="{953B6AA6-1663-4DA1-9773-FD451E406BA9}" type="pres">
      <dgm:prSet presAssocID="{3997BDB0-13B1-4319-995E-020BAF16EF58}" presName="background" presStyleLbl="node0" presStyleIdx="0" presStyleCnt="1"/>
      <dgm:spPr/>
    </dgm:pt>
    <dgm:pt modelId="{83357AFC-7223-4020-93A1-1B21524EA455}" type="pres">
      <dgm:prSet presAssocID="{3997BDB0-13B1-4319-995E-020BAF16EF58}" presName="text" presStyleLbl="fgAcc0" presStyleIdx="0" presStyleCnt="1">
        <dgm:presLayoutVars>
          <dgm:chPref val="3"/>
        </dgm:presLayoutVars>
      </dgm:prSet>
      <dgm:spPr/>
    </dgm:pt>
    <dgm:pt modelId="{51269E79-EAB7-4549-85C0-89B244E8C7FD}" type="pres">
      <dgm:prSet presAssocID="{3997BDB0-13B1-4319-995E-020BAF16EF58}" presName="hierChild2" presStyleCnt="0"/>
      <dgm:spPr/>
    </dgm:pt>
    <dgm:pt modelId="{325B2D1D-D129-4C15-A7E7-4F934E15D11A}" type="pres">
      <dgm:prSet presAssocID="{5DDA84DD-4B11-4E01-985F-ABA266754FDB}" presName="Name10" presStyleLbl="parChTrans1D2" presStyleIdx="0" presStyleCnt="2"/>
      <dgm:spPr/>
    </dgm:pt>
    <dgm:pt modelId="{B121FFDD-4D44-447D-A9F9-4132DAE3FC7F}" type="pres">
      <dgm:prSet presAssocID="{C18966EB-C192-4513-B857-A4D39C5307D9}" presName="hierRoot2" presStyleCnt="0"/>
      <dgm:spPr/>
    </dgm:pt>
    <dgm:pt modelId="{C06233A6-5BE0-4EE3-BCC7-4579CB6B1ADA}" type="pres">
      <dgm:prSet presAssocID="{C18966EB-C192-4513-B857-A4D39C5307D9}" presName="composite2" presStyleCnt="0"/>
      <dgm:spPr/>
    </dgm:pt>
    <dgm:pt modelId="{F2A22976-D1FB-45B2-AB37-6A994A8C7F74}" type="pres">
      <dgm:prSet presAssocID="{C18966EB-C192-4513-B857-A4D39C5307D9}" presName="background2" presStyleLbl="node2" presStyleIdx="0" presStyleCnt="2"/>
      <dgm:spPr/>
    </dgm:pt>
    <dgm:pt modelId="{44CCD4C3-BB98-43D5-B3F0-87B7D9B72A12}" type="pres">
      <dgm:prSet presAssocID="{C18966EB-C192-4513-B857-A4D39C5307D9}" presName="text2" presStyleLbl="fgAcc2" presStyleIdx="0" presStyleCnt="2">
        <dgm:presLayoutVars>
          <dgm:chPref val="3"/>
        </dgm:presLayoutVars>
      </dgm:prSet>
      <dgm:spPr/>
    </dgm:pt>
    <dgm:pt modelId="{68E04957-CE07-48C7-9962-D34948DAB75C}" type="pres">
      <dgm:prSet presAssocID="{C18966EB-C192-4513-B857-A4D39C5307D9}" presName="hierChild3" presStyleCnt="0"/>
      <dgm:spPr/>
    </dgm:pt>
    <dgm:pt modelId="{D6E03CD8-09F7-4DF1-B9FF-5EC3E6599AC0}" type="pres">
      <dgm:prSet presAssocID="{7751BB89-C5D6-4189-9242-18C9C9DC5542}" presName="Name17" presStyleLbl="parChTrans1D3" presStyleIdx="0" presStyleCnt="4"/>
      <dgm:spPr/>
    </dgm:pt>
    <dgm:pt modelId="{26857D38-0964-4871-AF70-0920A6726134}" type="pres">
      <dgm:prSet presAssocID="{CCF98C12-61D5-47AD-9744-D3AD93C81194}" presName="hierRoot3" presStyleCnt="0"/>
      <dgm:spPr/>
    </dgm:pt>
    <dgm:pt modelId="{ACD93B29-95D1-43E1-9E03-38C51327AF14}" type="pres">
      <dgm:prSet presAssocID="{CCF98C12-61D5-47AD-9744-D3AD93C81194}" presName="composite3" presStyleCnt="0"/>
      <dgm:spPr/>
    </dgm:pt>
    <dgm:pt modelId="{58017681-8116-41FC-AEAE-C0D6AE64972C}" type="pres">
      <dgm:prSet presAssocID="{CCF98C12-61D5-47AD-9744-D3AD93C81194}" presName="background3" presStyleLbl="node3" presStyleIdx="0" presStyleCnt="4"/>
      <dgm:spPr/>
    </dgm:pt>
    <dgm:pt modelId="{5A1FBB8A-DF09-4F28-B9A0-DE0864E5C86C}" type="pres">
      <dgm:prSet presAssocID="{CCF98C12-61D5-47AD-9744-D3AD93C81194}" presName="text3" presStyleLbl="fgAcc3" presStyleIdx="0" presStyleCnt="4">
        <dgm:presLayoutVars>
          <dgm:chPref val="3"/>
        </dgm:presLayoutVars>
      </dgm:prSet>
      <dgm:spPr/>
    </dgm:pt>
    <dgm:pt modelId="{BBB4AEC7-776A-4FE8-9278-926A5579D129}" type="pres">
      <dgm:prSet presAssocID="{CCF98C12-61D5-47AD-9744-D3AD93C81194}" presName="hierChild4" presStyleCnt="0"/>
      <dgm:spPr/>
    </dgm:pt>
    <dgm:pt modelId="{CA08CB3B-65E0-4E58-BE5A-13CEA54952F6}" type="pres">
      <dgm:prSet presAssocID="{4176B480-6655-4A04-B5D1-989309544FFD}" presName="Name17" presStyleLbl="parChTrans1D3" presStyleIdx="1" presStyleCnt="4"/>
      <dgm:spPr/>
    </dgm:pt>
    <dgm:pt modelId="{F8124D02-6C26-44AE-9B6E-91486BBA66BE}" type="pres">
      <dgm:prSet presAssocID="{B9B3BDC8-8494-4B92-975A-882461BC6697}" presName="hierRoot3" presStyleCnt="0"/>
      <dgm:spPr/>
    </dgm:pt>
    <dgm:pt modelId="{58842D57-3D15-4A3F-8A93-2711E380F28C}" type="pres">
      <dgm:prSet presAssocID="{B9B3BDC8-8494-4B92-975A-882461BC6697}" presName="composite3" presStyleCnt="0"/>
      <dgm:spPr/>
    </dgm:pt>
    <dgm:pt modelId="{3EBE3471-6DD6-4376-B348-BB4AEDA9B802}" type="pres">
      <dgm:prSet presAssocID="{B9B3BDC8-8494-4B92-975A-882461BC6697}" presName="background3" presStyleLbl="node3" presStyleIdx="1" presStyleCnt="4"/>
      <dgm:spPr/>
    </dgm:pt>
    <dgm:pt modelId="{79D45A12-FADF-4B91-A048-C90A8C2A0273}" type="pres">
      <dgm:prSet presAssocID="{B9B3BDC8-8494-4B92-975A-882461BC6697}" presName="text3" presStyleLbl="fgAcc3" presStyleIdx="1" presStyleCnt="4">
        <dgm:presLayoutVars>
          <dgm:chPref val="3"/>
        </dgm:presLayoutVars>
      </dgm:prSet>
      <dgm:spPr/>
    </dgm:pt>
    <dgm:pt modelId="{62BBBD65-CF10-4DAF-85DA-1888632E10F1}" type="pres">
      <dgm:prSet presAssocID="{B9B3BDC8-8494-4B92-975A-882461BC6697}" presName="hierChild4" presStyleCnt="0"/>
      <dgm:spPr/>
    </dgm:pt>
    <dgm:pt modelId="{09934E23-8879-4476-B966-15A7899CADA2}" type="pres">
      <dgm:prSet presAssocID="{3179EB64-A082-41E3-BF5F-B0C2B6DE9A53}" presName="Name10" presStyleLbl="parChTrans1D2" presStyleIdx="1" presStyleCnt="2"/>
      <dgm:spPr/>
    </dgm:pt>
    <dgm:pt modelId="{EB3EAC82-F13F-48E8-8415-44419D59C4E5}" type="pres">
      <dgm:prSet presAssocID="{352B1D07-8B78-43E9-93A7-21C547D141AC}" presName="hierRoot2" presStyleCnt="0"/>
      <dgm:spPr/>
    </dgm:pt>
    <dgm:pt modelId="{BFAB7442-6A4B-4030-8CC9-C0121D0495DB}" type="pres">
      <dgm:prSet presAssocID="{352B1D07-8B78-43E9-93A7-21C547D141AC}" presName="composite2" presStyleCnt="0"/>
      <dgm:spPr/>
    </dgm:pt>
    <dgm:pt modelId="{E6DADB2D-9D6B-4372-A105-BA1233FF6B78}" type="pres">
      <dgm:prSet presAssocID="{352B1D07-8B78-43E9-93A7-21C547D141AC}" presName="background2" presStyleLbl="node2" presStyleIdx="1" presStyleCnt="2"/>
      <dgm:spPr/>
    </dgm:pt>
    <dgm:pt modelId="{647DB6EA-1A41-4052-A8E8-3D9B06C58479}" type="pres">
      <dgm:prSet presAssocID="{352B1D07-8B78-43E9-93A7-21C547D141AC}" presName="text2" presStyleLbl="fgAcc2" presStyleIdx="1" presStyleCnt="2">
        <dgm:presLayoutVars>
          <dgm:chPref val="3"/>
        </dgm:presLayoutVars>
      </dgm:prSet>
      <dgm:spPr/>
    </dgm:pt>
    <dgm:pt modelId="{3DE1B9CC-5AC9-4F30-9304-BF436B47DA70}" type="pres">
      <dgm:prSet presAssocID="{352B1D07-8B78-43E9-93A7-21C547D141AC}" presName="hierChild3" presStyleCnt="0"/>
      <dgm:spPr/>
    </dgm:pt>
    <dgm:pt modelId="{F9E7322C-3EBE-4AD3-8E53-9F50E212F4AD}" type="pres">
      <dgm:prSet presAssocID="{FEAEE54B-6E4E-4012-B816-FC6414EE88A4}" presName="Name17" presStyleLbl="parChTrans1D3" presStyleIdx="2" presStyleCnt="4"/>
      <dgm:spPr/>
    </dgm:pt>
    <dgm:pt modelId="{58BADC7B-B99A-49C5-A7D6-902AFD9091AD}" type="pres">
      <dgm:prSet presAssocID="{DDD8C263-F38B-4840-BD8A-3860813A859C}" presName="hierRoot3" presStyleCnt="0"/>
      <dgm:spPr/>
    </dgm:pt>
    <dgm:pt modelId="{833D00CE-3E75-4513-963C-B6E019BD4CD1}" type="pres">
      <dgm:prSet presAssocID="{DDD8C263-F38B-4840-BD8A-3860813A859C}" presName="composite3" presStyleCnt="0"/>
      <dgm:spPr/>
    </dgm:pt>
    <dgm:pt modelId="{AA6ADD0F-C9EC-4ECA-B605-6AD78B67225C}" type="pres">
      <dgm:prSet presAssocID="{DDD8C263-F38B-4840-BD8A-3860813A859C}" presName="background3" presStyleLbl="node3" presStyleIdx="2" presStyleCnt="4"/>
      <dgm:spPr/>
    </dgm:pt>
    <dgm:pt modelId="{AB905C9F-FE81-447C-8D90-6E4B7770F380}" type="pres">
      <dgm:prSet presAssocID="{DDD8C263-F38B-4840-BD8A-3860813A859C}" presName="text3" presStyleLbl="fgAcc3" presStyleIdx="2" presStyleCnt="4">
        <dgm:presLayoutVars>
          <dgm:chPref val="3"/>
        </dgm:presLayoutVars>
      </dgm:prSet>
      <dgm:spPr/>
    </dgm:pt>
    <dgm:pt modelId="{E9412809-7045-4CE3-AAA4-0FEEC044BE3C}" type="pres">
      <dgm:prSet presAssocID="{DDD8C263-F38B-4840-BD8A-3860813A859C}" presName="hierChild4" presStyleCnt="0"/>
      <dgm:spPr/>
    </dgm:pt>
    <dgm:pt modelId="{D4ED6486-98A8-4A3C-8392-A71229C41FB9}" type="pres">
      <dgm:prSet presAssocID="{FF8A47FA-31DB-4B91-A85B-A873EABC6F58}" presName="Name17" presStyleLbl="parChTrans1D3" presStyleIdx="3" presStyleCnt="4"/>
      <dgm:spPr/>
    </dgm:pt>
    <dgm:pt modelId="{10072CAC-07CD-4332-8181-2A3C6937D7D3}" type="pres">
      <dgm:prSet presAssocID="{CC7ED8E3-2626-43C5-8819-AD114C6BB1DB}" presName="hierRoot3" presStyleCnt="0"/>
      <dgm:spPr/>
    </dgm:pt>
    <dgm:pt modelId="{8B246A3E-0C39-439C-9E12-6004DBFDDBAB}" type="pres">
      <dgm:prSet presAssocID="{CC7ED8E3-2626-43C5-8819-AD114C6BB1DB}" presName="composite3" presStyleCnt="0"/>
      <dgm:spPr/>
    </dgm:pt>
    <dgm:pt modelId="{9D916739-A20D-4357-87E6-1251A35DCFD6}" type="pres">
      <dgm:prSet presAssocID="{CC7ED8E3-2626-43C5-8819-AD114C6BB1DB}" presName="background3" presStyleLbl="node3" presStyleIdx="3" presStyleCnt="4"/>
      <dgm:spPr/>
    </dgm:pt>
    <dgm:pt modelId="{2EC10245-1F0E-4CCE-B78C-E8662035BA4B}" type="pres">
      <dgm:prSet presAssocID="{CC7ED8E3-2626-43C5-8819-AD114C6BB1DB}" presName="text3" presStyleLbl="fgAcc3" presStyleIdx="3" presStyleCnt="4">
        <dgm:presLayoutVars>
          <dgm:chPref val="3"/>
        </dgm:presLayoutVars>
      </dgm:prSet>
      <dgm:spPr/>
    </dgm:pt>
    <dgm:pt modelId="{35F13C00-321D-4D8B-854D-218391E13A0F}" type="pres">
      <dgm:prSet presAssocID="{CC7ED8E3-2626-43C5-8819-AD114C6BB1DB}" presName="hierChild4" presStyleCnt="0"/>
      <dgm:spPr/>
    </dgm:pt>
  </dgm:ptLst>
  <dgm:cxnLst>
    <dgm:cxn modelId="{06CAF403-8922-47D0-836C-EE2D69BF8C99}" type="presOf" srcId="{3997BDB0-13B1-4319-995E-020BAF16EF58}" destId="{83357AFC-7223-4020-93A1-1B21524EA455}" srcOrd="0" destOrd="0" presId="urn:microsoft.com/office/officeart/2005/8/layout/hierarchy1"/>
    <dgm:cxn modelId="{BEC14D04-5E70-4E45-B05E-64DE1B91D495}" type="presOf" srcId="{5DDA84DD-4B11-4E01-985F-ABA266754FDB}" destId="{325B2D1D-D129-4C15-A7E7-4F934E15D11A}" srcOrd="0" destOrd="0" presId="urn:microsoft.com/office/officeart/2005/8/layout/hierarchy1"/>
    <dgm:cxn modelId="{68E86305-C253-4934-9A22-423BC58C661F}" type="presOf" srcId="{B9B3BDC8-8494-4B92-975A-882461BC6697}" destId="{79D45A12-FADF-4B91-A048-C90A8C2A0273}" srcOrd="0" destOrd="0" presId="urn:microsoft.com/office/officeart/2005/8/layout/hierarchy1"/>
    <dgm:cxn modelId="{BB00D20D-A06F-474B-863A-BD3748CAA96B}" srcId="{3997BDB0-13B1-4319-995E-020BAF16EF58}" destId="{C18966EB-C192-4513-B857-A4D39C5307D9}" srcOrd="0" destOrd="0" parTransId="{5DDA84DD-4B11-4E01-985F-ABA266754FDB}" sibTransId="{4F2A9E7B-0771-410C-9918-417829534D49}"/>
    <dgm:cxn modelId="{2D113A13-E006-4ABE-89C1-BF0B303FD1C7}" type="presOf" srcId="{CC7ED8E3-2626-43C5-8819-AD114C6BB1DB}" destId="{2EC10245-1F0E-4CCE-B78C-E8662035BA4B}" srcOrd="0" destOrd="0" presId="urn:microsoft.com/office/officeart/2005/8/layout/hierarchy1"/>
    <dgm:cxn modelId="{F7CA9418-D22E-41E7-9870-B7B27AAF4E60}" type="presOf" srcId="{FF8A47FA-31DB-4B91-A85B-A873EABC6F58}" destId="{D4ED6486-98A8-4A3C-8392-A71229C41FB9}" srcOrd="0" destOrd="0" presId="urn:microsoft.com/office/officeart/2005/8/layout/hierarchy1"/>
    <dgm:cxn modelId="{961D421C-6AEB-4B18-80B2-86749030470A}" srcId="{C18966EB-C192-4513-B857-A4D39C5307D9}" destId="{CCF98C12-61D5-47AD-9744-D3AD93C81194}" srcOrd="0" destOrd="0" parTransId="{7751BB89-C5D6-4189-9242-18C9C9DC5542}" sibTransId="{A23AB256-7E0F-4CF5-B7FF-C9F80D29E0A1}"/>
    <dgm:cxn modelId="{4B21ED30-7FCF-4ED7-B416-02A8D38A8018}" type="presOf" srcId="{DDD8C263-F38B-4840-BD8A-3860813A859C}" destId="{AB905C9F-FE81-447C-8D90-6E4B7770F380}" srcOrd="0" destOrd="0" presId="urn:microsoft.com/office/officeart/2005/8/layout/hierarchy1"/>
    <dgm:cxn modelId="{6E219F60-E2CE-47AE-BE77-F070F5F4D00A}" srcId="{352B1D07-8B78-43E9-93A7-21C547D141AC}" destId="{CC7ED8E3-2626-43C5-8819-AD114C6BB1DB}" srcOrd="1" destOrd="0" parTransId="{FF8A47FA-31DB-4B91-A85B-A873EABC6F58}" sibTransId="{DD98F26C-B690-4D02-BFAC-D85A0278A78E}"/>
    <dgm:cxn modelId="{49CCA264-EA75-44BD-B626-3A371323CC78}" type="presOf" srcId="{CCF98C12-61D5-47AD-9744-D3AD93C81194}" destId="{5A1FBB8A-DF09-4F28-B9A0-DE0864E5C86C}" srcOrd="0" destOrd="0" presId="urn:microsoft.com/office/officeart/2005/8/layout/hierarchy1"/>
    <dgm:cxn modelId="{BD4C9968-DC23-463E-8A9B-0B0EAE838951}" type="presOf" srcId="{C18966EB-C192-4513-B857-A4D39C5307D9}" destId="{44CCD4C3-BB98-43D5-B3F0-87B7D9B72A12}" srcOrd="0" destOrd="0" presId="urn:microsoft.com/office/officeart/2005/8/layout/hierarchy1"/>
    <dgm:cxn modelId="{8D2B7569-BE02-4364-B496-D24597697A8C}" srcId="{38707C0B-01D2-447A-ACD3-E62AEB0D8D50}" destId="{3997BDB0-13B1-4319-995E-020BAF16EF58}" srcOrd="0" destOrd="0" parTransId="{7560D694-473C-4191-8CA6-E55746F92DBA}" sibTransId="{D5D6089B-C6D8-4CAA-9661-594F18988C42}"/>
    <dgm:cxn modelId="{3095BB52-5734-409D-B49F-B5598ACF1499}" type="presOf" srcId="{3179EB64-A082-41E3-BF5F-B0C2B6DE9A53}" destId="{09934E23-8879-4476-B966-15A7899CADA2}" srcOrd="0" destOrd="0" presId="urn:microsoft.com/office/officeart/2005/8/layout/hierarchy1"/>
    <dgm:cxn modelId="{0F59317A-B97F-4BE1-93C7-C405E3769603}" type="presOf" srcId="{4176B480-6655-4A04-B5D1-989309544FFD}" destId="{CA08CB3B-65E0-4E58-BE5A-13CEA54952F6}" srcOrd="0" destOrd="0" presId="urn:microsoft.com/office/officeart/2005/8/layout/hierarchy1"/>
    <dgm:cxn modelId="{871BAB84-124F-4898-973A-1BEE9C0C4CE5}" type="presOf" srcId="{FEAEE54B-6E4E-4012-B816-FC6414EE88A4}" destId="{F9E7322C-3EBE-4AD3-8E53-9F50E212F4AD}" srcOrd="0" destOrd="0" presId="urn:microsoft.com/office/officeart/2005/8/layout/hierarchy1"/>
    <dgm:cxn modelId="{D23E1788-A2F9-461D-8C86-C252EDE9E70D}" srcId="{3997BDB0-13B1-4319-995E-020BAF16EF58}" destId="{352B1D07-8B78-43E9-93A7-21C547D141AC}" srcOrd="1" destOrd="0" parTransId="{3179EB64-A082-41E3-BF5F-B0C2B6DE9A53}" sibTransId="{3C4E4B56-F407-4E89-8838-E9B5334D5524}"/>
    <dgm:cxn modelId="{4C6F059A-D80D-4AC2-884A-AAB473C1D2F8}" type="presOf" srcId="{352B1D07-8B78-43E9-93A7-21C547D141AC}" destId="{647DB6EA-1A41-4052-A8E8-3D9B06C58479}" srcOrd="0" destOrd="0" presId="urn:microsoft.com/office/officeart/2005/8/layout/hierarchy1"/>
    <dgm:cxn modelId="{A57DE0E1-C897-442E-9AFF-B58C21F2BB6A}" srcId="{352B1D07-8B78-43E9-93A7-21C547D141AC}" destId="{DDD8C263-F38B-4840-BD8A-3860813A859C}" srcOrd="0" destOrd="0" parTransId="{FEAEE54B-6E4E-4012-B816-FC6414EE88A4}" sibTransId="{CFE9AC88-5466-4E32-807A-C70F2C923978}"/>
    <dgm:cxn modelId="{8D4181E9-EDCA-49FA-82C5-5683C5478F51}" srcId="{C18966EB-C192-4513-B857-A4D39C5307D9}" destId="{B9B3BDC8-8494-4B92-975A-882461BC6697}" srcOrd="1" destOrd="0" parTransId="{4176B480-6655-4A04-B5D1-989309544FFD}" sibTransId="{307B5C12-CF0F-4654-B3A2-35F60D587B0E}"/>
    <dgm:cxn modelId="{82C9EFEA-67DD-4C8B-A208-35E3B31A5C48}" type="presOf" srcId="{38707C0B-01D2-447A-ACD3-E62AEB0D8D50}" destId="{0BBC0393-4C0A-42E5-9731-A059023023A3}" srcOrd="0" destOrd="0" presId="urn:microsoft.com/office/officeart/2005/8/layout/hierarchy1"/>
    <dgm:cxn modelId="{D1DD7BFB-FF05-470E-81A8-F4443615E5E7}" type="presOf" srcId="{7751BB89-C5D6-4189-9242-18C9C9DC5542}" destId="{D6E03CD8-09F7-4DF1-B9FF-5EC3E6599AC0}" srcOrd="0" destOrd="0" presId="urn:microsoft.com/office/officeart/2005/8/layout/hierarchy1"/>
    <dgm:cxn modelId="{36A19366-8C5E-4D98-9B3A-9C67FBFBDDFB}" type="presParOf" srcId="{0BBC0393-4C0A-42E5-9731-A059023023A3}" destId="{504489AB-93B8-49B8-8E64-3DD9F722CAEE}" srcOrd="0" destOrd="0" presId="urn:microsoft.com/office/officeart/2005/8/layout/hierarchy1"/>
    <dgm:cxn modelId="{B7AB136B-E419-41FC-9E6D-62777CC15D07}" type="presParOf" srcId="{504489AB-93B8-49B8-8E64-3DD9F722CAEE}" destId="{88BA3487-3D4E-48C8-A5C4-1FA05A3C3DEA}" srcOrd="0" destOrd="0" presId="urn:microsoft.com/office/officeart/2005/8/layout/hierarchy1"/>
    <dgm:cxn modelId="{0B312CFA-A593-4CA1-B4D3-318BD20C4302}" type="presParOf" srcId="{88BA3487-3D4E-48C8-A5C4-1FA05A3C3DEA}" destId="{953B6AA6-1663-4DA1-9773-FD451E406BA9}" srcOrd="0" destOrd="0" presId="urn:microsoft.com/office/officeart/2005/8/layout/hierarchy1"/>
    <dgm:cxn modelId="{A7C31537-3EA5-4BC0-9513-EFB4DCD0F6F6}" type="presParOf" srcId="{88BA3487-3D4E-48C8-A5C4-1FA05A3C3DEA}" destId="{83357AFC-7223-4020-93A1-1B21524EA455}" srcOrd="1" destOrd="0" presId="urn:microsoft.com/office/officeart/2005/8/layout/hierarchy1"/>
    <dgm:cxn modelId="{216288C4-9A02-42F3-ACC1-D31F96E83C2E}" type="presParOf" srcId="{504489AB-93B8-49B8-8E64-3DD9F722CAEE}" destId="{51269E79-EAB7-4549-85C0-89B244E8C7FD}" srcOrd="1" destOrd="0" presId="urn:microsoft.com/office/officeart/2005/8/layout/hierarchy1"/>
    <dgm:cxn modelId="{3AF18D16-59FC-4AD9-A852-39AFEADA8799}" type="presParOf" srcId="{51269E79-EAB7-4549-85C0-89B244E8C7FD}" destId="{325B2D1D-D129-4C15-A7E7-4F934E15D11A}" srcOrd="0" destOrd="0" presId="urn:microsoft.com/office/officeart/2005/8/layout/hierarchy1"/>
    <dgm:cxn modelId="{4DF33805-AB86-4532-89CC-CEC8F1DD47A1}" type="presParOf" srcId="{51269E79-EAB7-4549-85C0-89B244E8C7FD}" destId="{B121FFDD-4D44-447D-A9F9-4132DAE3FC7F}" srcOrd="1" destOrd="0" presId="urn:microsoft.com/office/officeart/2005/8/layout/hierarchy1"/>
    <dgm:cxn modelId="{61652157-973F-4995-9896-DE32BAB1F08B}" type="presParOf" srcId="{B121FFDD-4D44-447D-A9F9-4132DAE3FC7F}" destId="{C06233A6-5BE0-4EE3-BCC7-4579CB6B1ADA}" srcOrd="0" destOrd="0" presId="urn:microsoft.com/office/officeart/2005/8/layout/hierarchy1"/>
    <dgm:cxn modelId="{F9C9ED52-1F33-498D-921C-3E9025254347}" type="presParOf" srcId="{C06233A6-5BE0-4EE3-BCC7-4579CB6B1ADA}" destId="{F2A22976-D1FB-45B2-AB37-6A994A8C7F74}" srcOrd="0" destOrd="0" presId="urn:microsoft.com/office/officeart/2005/8/layout/hierarchy1"/>
    <dgm:cxn modelId="{A07F140C-831B-46B4-B27A-D1A2E059F7B3}" type="presParOf" srcId="{C06233A6-5BE0-4EE3-BCC7-4579CB6B1ADA}" destId="{44CCD4C3-BB98-43D5-B3F0-87B7D9B72A12}" srcOrd="1" destOrd="0" presId="urn:microsoft.com/office/officeart/2005/8/layout/hierarchy1"/>
    <dgm:cxn modelId="{FB52953C-0674-43DA-A81F-08F5E1B7FAD2}" type="presParOf" srcId="{B121FFDD-4D44-447D-A9F9-4132DAE3FC7F}" destId="{68E04957-CE07-48C7-9962-D34948DAB75C}" srcOrd="1" destOrd="0" presId="urn:microsoft.com/office/officeart/2005/8/layout/hierarchy1"/>
    <dgm:cxn modelId="{DBFA8DAE-7157-4232-A2A4-E5D4AA0FEE46}" type="presParOf" srcId="{68E04957-CE07-48C7-9962-D34948DAB75C}" destId="{D6E03CD8-09F7-4DF1-B9FF-5EC3E6599AC0}" srcOrd="0" destOrd="0" presId="urn:microsoft.com/office/officeart/2005/8/layout/hierarchy1"/>
    <dgm:cxn modelId="{BA06EFD7-3D18-4E96-8E37-F1EC78B28476}" type="presParOf" srcId="{68E04957-CE07-48C7-9962-D34948DAB75C}" destId="{26857D38-0964-4871-AF70-0920A6726134}" srcOrd="1" destOrd="0" presId="urn:microsoft.com/office/officeart/2005/8/layout/hierarchy1"/>
    <dgm:cxn modelId="{31CF99D8-BB3A-441B-B47A-0385C1E3BCE9}" type="presParOf" srcId="{26857D38-0964-4871-AF70-0920A6726134}" destId="{ACD93B29-95D1-43E1-9E03-38C51327AF14}" srcOrd="0" destOrd="0" presId="urn:microsoft.com/office/officeart/2005/8/layout/hierarchy1"/>
    <dgm:cxn modelId="{0EADB8F4-3C9F-4058-BD11-27FA43CC8379}" type="presParOf" srcId="{ACD93B29-95D1-43E1-9E03-38C51327AF14}" destId="{58017681-8116-41FC-AEAE-C0D6AE64972C}" srcOrd="0" destOrd="0" presId="urn:microsoft.com/office/officeart/2005/8/layout/hierarchy1"/>
    <dgm:cxn modelId="{A797A259-C164-44BB-8280-401E6F12952C}" type="presParOf" srcId="{ACD93B29-95D1-43E1-9E03-38C51327AF14}" destId="{5A1FBB8A-DF09-4F28-B9A0-DE0864E5C86C}" srcOrd="1" destOrd="0" presId="urn:microsoft.com/office/officeart/2005/8/layout/hierarchy1"/>
    <dgm:cxn modelId="{FCBD6B64-4A4D-4B13-A248-307B2AC120B9}" type="presParOf" srcId="{26857D38-0964-4871-AF70-0920A6726134}" destId="{BBB4AEC7-776A-4FE8-9278-926A5579D129}" srcOrd="1" destOrd="0" presId="urn:microsoft.com/office/officeart/2005/8/layout/hierarchy1"/>
    <dgm:cxn modelId="{B115AFE3-FB3C-45BC-A1CD-8CD9E6B52455}" type="presParOf" srcId="{68E04957-CE07-48C7-9962-D34948DAB75C}" destId="{CA08CB3B-65E0-4E58-BE5A-13CEA54952F6}" srcOrd="2" destOrd="0" presId="urn:microsoft.com/office/officeart/2005/8/layout/hierarchy1"/>
    <dgm:cxn modelId="{4A1D1FE7-99EE-48EB-BDB4-D7562DB3A6ED}" type="presParOf" srcId="{68E04957-CE07-48C7-9962-D34948DAB75C}" destId="{F8124D02-6C26-44AE-9B6E-91486BBA66BE}" srcOrd="3" destOrd="0" presId="urn:microsoft.com/office/officeart/2005/8/layout/hierarchy1"/>
    <dgm:cxn modelId="{B1DAE644-4E28-4B9F-9E73-A550C349ECBA}" type="presParOf" srcId="{F8124D02-6C26-44AE-9B6E-91486BBA66BE}" destId="{58842D57-3D15-4A3F-8A93-2711E380F28C}" srcOrd="0" destOrd="0" presId="urn:microsoft.com/office/officeart/2005/8/layout/hierarchy1"/>
    <dgm:cxn modelId="{172C7CAD-F472-432B-A1B0-A6DF02DA7A49}" type="presParOf" srcId="{58842D57-3D15-4A3F-8A93-2711E380F28C}" destId="{3EBE3471-6DD6-4376-B348-BB4AEDA9B802}" srcOrd="0" destOrd="0" presId="urn:microsoft.com/office/officeart/2005/8/layout/hierarchy1"/>
    <dgm:cxn modelId="{B14F5D84-5A12-49BD-A391-200A14EF448F}" type="presParOf" srcId="{58842D57-3D15-4A3F-8A93-2711E380F28C}" destId="{79D45A12-FADF-4B91-A048-C90A8C2A0273}" srcOrd="1" destOrd="0" presId="urn:microsoft.com/office/officeart/2005/8/layout/hierarchy1"/>
    <dgm:cxn modelId="{6C637456-B6D5-4570-B2EB-86C5F35EC561}" type="presParOf" srcId="{F8124D02-6C26-44AE-9B6E-91486BBA66BE}" destId="{62BBBD65-CF10-4DAF-85DA-1888632E10F1}" srcOrd="1" destOrd="0" presId="urn:microsoft.com/office/officeart/2005/8/layout/hierarchy1"/>
    <dgm:cxn modelId="{5857FB49-8550-4454-8705-B05D6E6BF04B}" type="presParOf" srcId="{51269E79-EAB7-4549-85C0-89B244E8C7FD}" destId="{09934E23-8879-4476-B966-15A7899CADA2}" srcOrd="2" destOrd="0" presId="urn:microsoft.com/office/officeart/2005/8/layout/hierarchy1"/>
    <dgm:cxn modelId="{1E55564F-9DDB-4A40-A730-6B23E3F5F684}" type="presParOf" srcId="{51269E79-EAB7-4549-85C0-89B244E8C7FD}" destId="{EB3EAC82-F13F-48E8-8415-44419D59C4E5}" srcOrd="3" destOrd="0" presId="urn:microsoft.com/office/officeart/2005/8/layout/hierarchy1"/>
    <dgm:cxn modelId="{57718E98-D362-4DA7-B553-06ED137844DB}" type="presParOf" srcId="{EB3EAC82-F13F-48E8-8415-44419D59C4E5}" destId="{BFAB7442-6A4B-4030-8CC9-C0121D0495DB}" srcOrd="0" destOrd="0" presId="urn:microsoft.com/office/officeart/2005/8/layout/hierarchy1"/>
    <dgm:cxn modelId="{C594F8D8-7770-4D9F-BA54-AB04CCB67EB9}" type="presParOf" srcId="{BFAB7442-6A4B-4030-8CC9-C0121D0495DB}" destId="{E6DADB2D-9D6B-4372-A105-BA1233FF6B78}" srcOrd="0" destOrd="0" presId="urn:microsoft.com/office/officeart/2005/8/layout/hierarchy1"/>
    <dgm:cxn modelId="{DACE35B5-B065-4CF7-8A13-0C77B8051BEB}" type="presParOf" srcId="{BFAB7442-6A4B-4030-8CC9-C0121D0495DB}" destId="{647DB6EA-1A41-4052-A8E8-3D9B06C58479}" srcOrd="1" destOrd="0" presId="urn:microsoft.com/office/officeart/2005/8/layout/hierarchy1"/>
    <dgm:cxn modelId="{6F60D26E-702C-44B8-ABFE-469B8EA8EB5C}" type="presParOf" srcId="{EB3EAC82-F13F-48E8-8415-44419D59C4E5}" destId="{3DE1B9CC-5AC9-4F30-9304-BF436B47DA70}" srcOrd="1" destOrd="0" presId="urn:microsoft.com/office/officeart/2005/8/layout/hierarchy1"/>
    <dgm:cxn modelId="{D6CE9DE2-BABA-4074-9FEF-4A5E4BBDE13F}" type="presParOf" srcId="{3DE1B9CC-5AC9-4F30-9304-BF436B47DA70}" destId="{F9E7322C-3EBE-4AD3-8E53-9F50E212F4AD}" srcOrd="0" destOrd="0" presId="urn:microsoft.com/office/officeart/2005/8/layout/hierarchy1"/>
    <dgm:cxn modelId="{A5A07DF3-A097-4E8F-A06F-A609212CB374}" type="presParOf" srcId="{3DE1B9CC-5AC9-4F30-9304-BF436B47DA70}" destId="{58BADC7B-B99A-49C5-A7D6-902AFD9091AD}" srcOrd="1" destOrd="0" presId="urn:microsoft.com/office/officeart/2005/8/layout/hierarchy1"/>
    <dgm:cxn modelId="{7622CFB8-D3FF-4B55-867E-1811F25A3BD9}" type="presParOf" srcId="{58BADC7B-B99A-49C5-A7D6-902AFD9091AD}" destId="{833D00CE-3E75-4513-963C-B6E019BD4CD1}" srcOrd="0" destOrd="0" presId="urn:microsoft.com/office/officeart/2005/8/layout/hierarchy1"/>
    <dgm:cxn modelId="{75BFFD72-8579-4A3D-A612-C28723FABEB9}" type="presParOf" srcId="{833D00CE-3E75-4513-963C-B6E019BD4CD1}" destId="{AA6ADD0F-C9EC-4ECA-B605-6AD78B67225C}" srcOrd="0" destOrd="0" presId="urn:microsoft.com/office/officeart/2005/8/layout/hierarchy1"/>
    <dgm:cxn modelId="{ECCB1D9B-9EEA-4A4F-B491-83AD0B40794F}" type="presParOf" srcId="{833D00CE-3E75-4513-963C-B6E019BD4CD1}" destId="{AB905C9F-FE81-447C-8D90-6E4B7770F380}" srcOrd="1" destOrd="0" presId="urn:microsoft.com/office/officeart/2005/8/layout/hierarchy1"/>
    <dgm:cxn modelId="{80D182BC-54CA-4AB5-8994-6DBF0018796D}" type="presParOf" srcId="{58BADC7B-B99A-49C5-A7D6-902AFD9091AD}" destId="{E9412809-7045-4CE3-AAA4-0FEEC044BE3C}" srcOrd="1" destOrd="0" presId="urn:microsoft.com/office/officeart/2005/8/layout/hierarchy1"/>
    <dgm:cxn modelId="{27134D3D-93AB-4E6E-B5D3-868B597C1DEE}" type="presParOf" srcId="{3DE1B9CC-5AC9-4F30-9304-BF436B47DA70}" destId="{D4ED6486-98A8-4A3C-8392-A71229C41FB9}" srcOrd="2" destOrd="0" presId="urn:microsoft.com/office/officeart/2005/8/layout/hierarchy1"/>
    <dgm:cxn modelId="{C559F64B-6D8A-4083-9FEC-30D1E4E01D73}" type="presParOf" srcId="{3DE1B9CC-5AC9-4F30-9304-BF436B47DA70}" destId="{10072CAC-07CD-4332-8181-2A3C6937D7D3}" srcOrd="3" destOrd="0" presId="urn:microsoft.com/office/officeart/2005/8/layout/hierarchy1"/>
    <dgm:cxn modelId="{9BF4B845-7426-408A-9FA5-7C2FE9CE7612}" type="presParOf" srcId="{10072CAC-07CD-4332-8181-2A3C6937D7D3}" destId="{8B246A3E-0C39-439C-9E12-6004DBFDDBAB}" srcOrd="0" destOrd="0" presId="urn:microsoft.com/office/officeart/2005/8/layout/hierarchy1"/>
    <dgm:cxn modelId="{393E705D-C07C-4511-BFEA-240A0FAC58AD}" type="presParOf" srcId="{8B246A3E-0C39-439C-9E12-6004DBFDDBAB}" destId="{9D916739-A20D-4357-87E6-1251A35DCFD6}" srcOrd="0" destOrd="0" presId="urn:microsoft.com/office/officeart/2005/8/layout/hierarchy1"/>
    <dgm:cxn modelId="{4E23EEA6-DD6E-46DF-AA42-B694A89A1257}" type="presParOf" srcId="{8B246A3E-0C39-439C-9E12-6004DBFDDBAB}" destId="{2EC10245-1F0E-4CCE-B78C-E8662035BA4B}" srcOrd="1" destOrd="0" presId="urn:microsoft.com/office/officeart/2005/8/layout/hierarchy1"/>
    <dgm:cxn modelId="{3D5850BA-E391-432C-959F-1C06E3DFC3A8}" type="presParOf" srcId="{10072CAC-07CD-4332-8181-2A3C6937D7D3}" destId="{35F13C00-321D-4D8B-854D-218391E13A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B20636-F90F-422D-90F3-516CC5C00D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170DB-7418-4A51-8292-441AF109A6E9}">
      <dgm:prSet phldrT="[Text]"/>
      <dgm:spPr/>
      <dgm:t>
        <a:bodyPr/>
        <a:lstStyle/>
        <a:p>
          <a:r>
            <a:rPr lang="en-US" dirty="0"/>
            <a:t>WHO</a:t>
          </a:r>
        </a:p>
      </dgm:t>
    </dgm:pt>
    <dgm:pt modelId="{150B0457-B391-41B9-B429-259A1AB7488E}" type="parTrans" cxnId="{0A17A82E-E617-4763-8AD7-2A2A0C5C61CC}">
      <dgm:prSet/>
      <dgm:spPr/>
      <dgm:t>
        <a:bodyPr/>
        <a:lstStyle/>
        <a:p>
          <a:endParaRPr lang="en-US"/>
        </a:p>
      </dgm:t>
    </dgm:pt>
    <dgm:pt modelId="{8BB6EC06-F8D1-4BE3-972C-2482AB467270}" type="sibTrans" cxnId="{0A17A82E-E617-4763-8AD7-2A2A0C5C61CC}">
      <dgm:prSet/>
      <dgm:spPr/>
      <dgm:t>
        <a:bodyPr/>
        <a:lstStyle/>
        <a:p>
          <a:endParaRPr lang="en-US"/>
        </a:p>
      </dgm:t>
    </dgm:pt>
    <dgm:pt modelId="{6003EBF7-4AC2-4C73-BC60-24396177FC89}">
      <dgm:prSet phldrT="[Text]"/>
      <dgm:spPr/>
      <dgm:t>
        <a:bodyPr/>
        <a:lstStyle/>
        <a:p>
          <a:r>
            <a:rPr lang="en-US" dirty="0"/>
            <a:t>Who is your target audience</a:t>
          </a:r>
        </a:p>
      </dgm:t>
    </dgm:pt>
    <dgm:pt modelId="{71BE98DD-0F21-4E16-A846-89E51E62ECE2}" type="parTrans" cxnId="{CF6E429D-4B62-447E-9B48-1ED6A94C2FBF}">
      <dgm:prSet/>
      <dgm:spPr/>
      <dgm:t>
        <a:bodyPr/>
        <a:lstStyle/>
        <a:p>
          <a:endParaRPr lang="en-US"/>
        </a:p>
      </dgm:t>
    </dgm:pt>
    <dgm:pt modelId="{BEAC959E-5FE5-4308-A0AB-41CF62D9B705}" type="sibTrans" cxnId="{CF6E429D-4B62-447E-9B48-1ED6A94C2FBF}">
      <dgm:prSet/>
      <dgm:spPr/>
      <dgm:t>
        <a:bodyPr/>
        <a:lstStyle/>
        <a:p>
          <a:endParaRPr lang="en-US"/>
        </a:p>
      </dgm:t>
    </dgm:pt>
    <dgm:pt modelId="{9DB758ED-8127-4B03-820D-5A779CBFA83B}">
      <dgm:prSet phldrT="[Text]"/>
      <dgm:spPr/>
      <dgm:t>
        <a:bodyPr/>
        <a:lstStyle/>
        <a:p>
          <a:r>
            <a:rPr lang="en-US" dirty="0"/>
            <a:t>WHAT</a:t>
          </a:r>
        </a:p>
      </dgm:t>
    </dgm:pt>
    <dgm:pt modelId="{375E27D1-DA46-45CC-9D4D-D00D68068529}" type="parTrans" cxnId="{50EE5DE9-64FA-4EC4-BDE0-83FF975A9428}">
      <dgm:prSet/>
      <dgm:spPr/>
      <dgm:t>
        <a:bodyPr/>
        <a:lstStyle/>
        <a:p>
          <a:endParaRPr lang="en-US"/>
        </a:p>
      </dgm:t>
    </dgm:pt>
    <dgm:pt modelId="{722CF338-F4F3-457B-8045-833861FB22EF}" type="sibTrans" cxnId="{50EE5DE9-64FA-4EC4-BDE0-83FF975A9428}">
      <dgm:prSet/>
      <dgm:spPr/>
      <dgm:t>
        <a:bodyPr/>
        <a:lstStyle/>
        <a:p>
          <a:endParaRPr lang="en-US"/>
        </a:p>
      </dgm:t>
    </dgm:pt>
    <dgm:pt modelId="{344A7B29-820F-4171-ABB8-E91FE4FFC9F9}">
      <dgm:prSet phldrT="[Text]"/>
      <dgm:spPr/>
      <dgm:t>
        <a:bodyPr/>
        <a:lstStyle/>
        <a:p>
          <a:r>
            <a:rPr lang="en-US" dirty="0"/>
            <a:t>What is your call-to-action (CTA)</a:t>
          </a:r>
        </a:p>
      </dgm:t>
    </dgm:pt>
    <dgm:pt modelId="{3F386B07-4EFB-4989-960D-294202BD7EBD}" type="parTrans" cxnId="{1DBB665D-7D3C-467E-8C16-506CA34F3291}">
      <dgm:prSet/>
      <dgm:spPr/>
      <dgm:t>
        <a:bodyPr/>
        <a:lstStyle/>
        <a:p>
          <a:endParaRPr lang="en-US"/>
        </a:p>
      </dgm:t>
    </dgm:pt>
    <dgm:pt modelId="{5BFFC7A3-1E20-4838-B15F-2E391363CAB8}" type="sibTrans" cxnId="{1DBB665D-7D3C-467E-8C16-506CA34F3291}">
      <dgm:prSet/>
      <dgm:spPr/>
      <dgm:t>
        <a:bodyPr/>
        <a:lstStyle/>
        <a:p>
          <a:endParaRPr lang="en-US"/>
        </a:p>
      </dgm:t>
    </dgm:pt>
    <dgm:pt modelId="{A872F70A-FD25-4E45-A83E-1A7ADBBDF31E}">
      <dgm:prSet phldrT="[Text]"/>
      <dgm:spPr/>
      <dgm:t>
        <a:bodyPr/>
        <a:lstStyle/>
        <a:p>
          <a:r>
            <a:rPr lang="en-US" dirty="0"/>
            <a:t>What are the treatments, e.g., message, incentive, offer, product</a:t>
          </a:r>
        </a:p>
      </dgm:t>
    </dgm:pt>
    <dgm:pt modelId="{EA53DDA6-1ED4-43C5-BA27-F2E1E0F2A192}" type="parTrans" cxnId="{DFFBBC8C-392C-4F7F-A9BB-80D89CA65C68}">
      <dgm:prSet/>
      <dgm:spPr/>
      <dgm:t>
        <a:bodyPr/>
        <a:lstStyle/>
        <a:p>
          <a:endParaRPr lang="en-US"/>
        </a:p>
      </dgm:t>
    </dgm:pt>
    <dgm:pt modelId="{5A9FC045-EF34-44DA-AAF1-5DF954618CCB}" type="sibTrans" cxnId="{DFFBBC8C-392C-4F7F-A9BB-80D89CA65C68}">
      <dgm:prSet/>
      <dgm:spPr/>
      <dgm:t>
        <a:bodyPr/>
        <a:lstStyle/>
        <a:p>
          <a:endParaRPr lang="en-US"/>
        </a:p>
      </dgm:t>
    </dgm:pt>
    <dgm:pt modelId="{A5B6A6DB-E462-4BFE-B2E0-9CDDE33B19E6}">
      <dgm:prSet phldrT="[Text]"/>
      <dgm:spPr/>
      <dgm:t>
        <a:bodyPr/>
        <a:lstStyle/>
        <a:p>
          <a:r>
            <a:rPr lang="en-US" dirty="0"/>
            <a:t>HOW</a:t>
          </a:r>
        </a:p>
      </dgm:t>
    </dgm:pt>
    <dgm:pt modelId="{162F3E73-3C6A-4B2F-90D2-77C89FABF360}" type="parTrans" cxnId="{03BC3A9E-0AD3-4538-B993-56D2A95DD8A4}">
      <dgm:prSet/>
      <dgm:spPr/>
      <dgm:t>
        <a:bodyPr/>
        <a:lstStyle/>
        <a:p>
          <a:endParaRPr lang="en-US"/>
        </a:p>
      </dgm:t>
    </dgm:pt>
    <dgm:pt modelId="{0C3C12F7-E387-4F3A-BBDC-4C048B6AB0FA}" type="sibTrans" cxnId="{03BC3A9E-0AD3-4538-B993-56D2A95DD8A4}">
      <dgm:prSet/>
      <dgm:spPr/>
      <dgm:t>
        <a:bodyPr/>
        <a:lstStyle/>
        <a:p>
          <a:endParaRPr lang="en-US"/>
        </a:p>
      </dgm:t>
    </dgm:pt>
    <dgm:pt modelId="{BE14FAD0-6CDE-4433-949C-0584B9F4DE3C}">
      <dgm:prSet phldrT="[Text]"/>
      <dgm:spPr/>
      <dgm:t>
        <a:bodyPr/>
        <a:lstStyle/>
        <a:p>
          <a:r>
            <a:rPr lang="en-US" dirty="0"/>
            <a:t>What channels would you test, e.g., call, email, online</a:t>
          </a:r>
        </a:p>
      </dgm:t>
    </dgm:pt>
    <dgm:pt modelId="{EA20D585-4BED-4693-A5AF-882158EED608}" type="parTrans" cxnId="{D3D6D741-D35B-4199-A46C-9837401B8067}">
      <dgm:prSet/>
      <dgm:spPr/>
      <dgm:t>
        <a:bodyPr/>
        <a:lstStyle/>
        <a:p>
          <a:endParaRPr lang="en-US"/>
        </a:p>
      </dgm:t>
    </dgm:pt>
    <dgm:pt modelId="{CFBAA685-F46A-4F44-9EF5-751B9E439CAC}" type="sibTrans" cxnId="{D3D6D741-D35B-4199-A46C-9837401B8067}">
      <dgm:prSet/>
      <dgm:spPr/>
      <dgm:t>
        <a:bodyPr/>
        <a:lstStyle/>
        <a:p>
          <a:endParaRPr lang="en-US"/>
        </a:p>
      </dgm:t>
    </dgm:pt>
    <dgm:pt modelId="{EFB95936-FA8A-4D63-BCEB-FEBE23089DDF}" type="pres">
      <dgm:prSet presAssocID="{7CB20636-F90F-422D-90F3-516CC5C00D2C}" presName="Name0" presStyleCnt="0">
        <dgm:presLayoutVars>
          <dgm:dir/>
          <dgm:animLvl val="lvl"/>
          <dgm:resizeHandles val="exact"/>
        </dgm:presLayoutVars>
      </dgm:prSet>
      <dgm:spPr/>
    </dgm:pt>
    <dgm:pt modelId="{852554C3-0BBC-40B4-B8E4-9F77BCCA276B}" type="pres">
      <dgm:prSet presAssocID="{2A9170DB-7418-4A51-8292-441AF109A6E9}" presName="linNode" presStyleCnt="0"/>
      <dgm:spPr/>
    </dgm:pt>
    <dgm:pt modelId="{8920312C-8EFE-4373-96E2-B57F6C330350}" type="pres">
      <dgm:prSet presAssocID="{2A9170DB-7418-4A51-8292-441AF109A6E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C524A18-F14B-42A1-AFE3-B6AB4E706089}" type="pres">
      <dgm:prSet presAssocID="{2A9170DB-7418-4A51-8292-441AF109A6E9}" presName="descendantText" presStyleLbl="alignAccFollowNode1" presStyleIdx="0" presStyleCnt="3">
        <dgm:presLayoutVars>
          <dgm:bulletEnabled val="1"/>
        </dgm:presLayoutVars>
      </dgm:prSet>
      <dgm:spPr/>
    </dgm:pt>
    <dgm:pt modelId="{10696095-1FEF-452F-BCC1-A03F7E6938CF}" type="pres">
      <dgm:prSet presAssocID="{8BB6EC06-F8D1-4BE3-972C-2482AB467270}" presName="sp" presStyleCnt="0"/>
      <dgm:spPr/>
    </dgm:pt>
    <dgm:pt modelId="{802C5818-532B-471E-9BF9-A1A863EFAFCB}" type="pres">
      <dgm:prSet presAssocID="{9DB758ED-8127-4B03-820D-5A779CBFA83B}" presName="linNode" presStyleCnt="0"/>
      <dgm:spPr/>
    </dgm:pt>
    <dgm:pt modelId="{6EB2A6CE-57E3-401B-B2EE-453030DC1AF1}" type="pres">
      <dgm:prSet presAssocID="{9DB758ED-8127-4B03-820D-5A779CBFA83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4163C-9FA3-4078-AA54-8590646C15AB}" type="pres">
      <dgm:prSet presAssocID="{9DB758ED-8127-4B03-820D-5A779CBFA83B}" presName="descendantText" presStyleLbl="alignAccFollowNode1" presStyleIdx="1" presStyleCnt="3">
        <dgm:presLayoutVars>
          <dgm:bulletEnabled val="1"/>
        </dgm:presLayoutVars>
      </dgm:prSet>
      <dgm:spPr/>
    </dgm:pt>
    <dgm:pt modelId="{6BDA3C7E-DF65-4D52-9275-5BA67132C72A}" type="pres">
      <dgm:prSet presAssocID="{722CF338-F4F3-457B-8045-833861FB22EF}" presName="sp" presStyleCnt="0"/>
      <dgm:spPr/>
    </dgm:pt>
    <dgm:pt modelId="{6EF3C0BF-E8F2-48F2-83E6-D0A048BE8653}" type="pres">
      <dgm:prSet presAssocID="{A5B6A6DB-E462-4BFE-B2E0-9CDDE33B19E6}" presName="linNode" presStyleCnt="0"/>
      <dgm:spPr/>
    </dgm:pt>
    <dgm:pt modelId="{5C0BADAD-D2C9-45D0-9EA8-A5FE152F87A9}" type="pres">
      <dgm:prSet presAssocID="{A5B6A6DB-E462-4BFE-B2E0-9CDDE33B19E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D74472D-3A95-40DB-9102-433E8A79B9F5}" type="pres">
      <dgm:prSet presAssocID="{A5B6A6DB-E462-4BFE-B2E0-9CDDE33B19E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4D90513-C2D5-499B-927E-20BE1F937E26}" type="presOf" srcId="{344A7B29-820F-4171-ABB8-E91FE4FFC9F9}" destId="{B644163C-9FA3-4078-AA54-8590646C15AB}" srcOrd="0" destOrd="0" presId="urn:microsoft.com/office/officeart/2005/8/layout/vList5"/>
    <dgm:cxn modelId="{0A17A82E-E617-4763-8AD7-2A2A0C5C61CC}" srcId="{7CB20636-F90F-422D-90F3-516CC5C00D2C}" destId="{2A9170DB-7418-4A51-8292-441AF109A6E9}" srcOrd="0" destOrd="0" parTransId="{150B0457-B391-41B9-B429-259A1AB7488E}" sibTransId="{8BB6EC06-F8D1-4BE3-972C-2482AB467270}"/>
    <dgm:cxn modelId="{1DBB665D-7D3C-467E-8C16-506CA34F3291}" srcId="{9DB758ED-8127-4B03-820D-5A779CBFA83B}" destId="{344A7B29-820F-4171-ABB8-E91FE4FFC9F9}" srcOrd="0" destOrd="0" parTransId="{3F386B07-4EFB-4989-960D-294202BD7EBD}" sibTransId="{5BFFC7A3-1E20-4838-B15F-2E391363CAB8}"/>
    <dgm:cxn modelId="{D3D6D741-D35B-4199-A46C-9837401B8067}" srcId="{A5B6A6DB-E462-4BFE-B2E0-9CDDE33B19E6}" destId="{BE14FAD0-6CDE-4433-949C-0584B9F4DE3C}" srcOrd="0" destOrd="0" parTransId="{EA20D585-4BED-4693-A5AF-882158EED608}" sibTransId="{CFBAA685-F46A-4F44-9EF5-751B9E439CAC}"/>
    <dgm:cxn modelId="{9839F650-D61F-40E8-A759-CF606883B485}" type="presOf" srcId="{BE14FAD0-6CDE-4433-949C-0584B9F4DE3C}" destId="{9D74472D-3A95-40DB-9102-433E8A79B9F5}" srcOrd="0" destOrd="0" presId="urn:microsoft.com/office/officeart/2005/8/layout/vList5"/>
    <dgm:cxn modelId="{5E3E3056-7B18-41F9-9140-12BBBFADAFCA}" type="presOf" srcId="{7CB20636-F90F-422D-90F3-516CC5C00D2C}" destId="{EFB95936-FA8A-4D63-BCEB-FEBE23089DDF}" srcOrd="0" destOrd="0" presId="urn:microsoft.com/office/officeart/2005/8/layout/vList5"/>
    <dgm:cxn modelId="{DFFBBC8C-392C-4F7F-A9BB-80D89CA65C68}" srcId="{9DB758ED-8127-4B03-820D-5A779CBFA83B}" destId="{A872F70A-FD25-4E45-A83E-1A7ADBBDF31E}" srcOrd="1" destOrd="0" parTransId="{EA53DDA6-1ED4-43C5-BA27-F2E1E0F2A192}" sibTransId="{5A9FC045-EF34-44DA-AAF1-5DF954618CCB}"/>
    <dgm:cxn modelId="{BB27EF8C-F1D5-4227-ADB1-25C9B7AED854}" type="presOf" srcId="{A5B6A6DB-E462-4BFE-B2E0-9CDDE33B19E6}" destId="{5C0BADAD-D2C9-45D0-9EA8-A5FE152F87A9}" srcOrd="0" destOrd="0" presId="urn:microsoft.com/office/officeart/2005/8/layout/vList5"/>
    <dgm:cxn modelId="{CF6E429D-4B62-447E-9B48-1ED6A94C2FBF}" srcId="{2A9170DB-7418-4A51-8292-441AF109A6E9}" destId="{6003EBF7-4AC2-4C73-BC60-24396177FC89}" srcOrd="0" destOrd="0" parTransId="{71BE98DD-0F21-4E16-A846-89E51E62ECE2}" sibTransId="{BEAC959E-5FE5-4308-A0AB-41CF62D9B705}"/>
    <dgm:cxn modelId="{03BC3A9E-0AD3-4538-B993-56D2A95DD8A4}" srcId="{7CB20636-F90F-422D-90F3-516CC5C00D2C}" destId="{A5B6A6DB-E462-4BFE-B2E0-9CDDE33B19E6}" srcOrd="2" destOrd="0" parTransId="{162F3E73-3C6A-4B2F-90D2-77C89FABF360}" sibTransId="{0C3C12F7-E387-4F3A-BBDC-4C048B6AB0FA}"/>
    <dgm:cxn modelId="{EE260FA4-1A8B-4C43-83BE-1805BEADCB1F}" type="presOf" srcId="{2A9170DB-7418-4A51-8292-441AF109A6E9}" destId="{8920312C-8EFE-4373-96E2-B57F6C330350}" srcOrd="0" destOrd="0" presId="urn:microsoft.com/office/officeart/2005/8/layout/vList5"/>
    <dgm:cxn modelId="{D11127BF-FE10-4603-B947-03754780C258}" type="presOf" srcId="{6003EBF7-4AC2-4C73-BC60-24396177FC89}" destId="{EC524A18-F14B-42A1-AFE3-B6AB4E706089}" srcOrd="0" destOrd="0" presId="urn:microsoft.com/office/officeart/2005/8/layout/vList5"/>
    <dgm:cxn modelId="{A9C36DD6-7388-4E54-A5F7-0E20276EACD1}" type="presOf" srcId="{9DB758ED-8127-4B03-820D-5A779CBFA83B}" destId="{6EB2A6CE-57E3-401B-B2EE-453030DC1AF1}" srcOrd="0" destOrd="0" presId="urn:microsoft.com/office/officeart/2005/8/layout/vList5"/>
    <dgm:cxn modelId="{50EE5DE9-64FA-4EC4-BDE0-83FF975A9428}" srcId="{7CB20636-F90F-422D-90F3-516CC5C00D2C}" destId="{9DB758ED-8127-4B03-820D-5A779CBFA83B}" srcOrd="1" destOrd="0" parTransId="{375E27D1-DA46-45CC-9D4D-D00D68068529}" sibTransId="{722CF338-F4F3-457B-8045-833861FB22EF}"/>
    <dgm:cxn modelId="{785272F0-8A29-46A4-BC59-7010868EF2A1}" type="presOf" srcId="{A872F70A-FD25-4E45-A83E-1A7ADBBDF31E}" destId="{B644163C-9FA3-4078-AA54-8590646C15AB}" srcOrd="0" destOrd="1" presId="urn:microsoft.com/office/officeart/2005/8/layout/vList5"/>
    <dgm:cxn modelId="{177FDB4E-A6CC-482E-96DC-833798B16A93}" type="presParOf" srcId="{EFB95936-FA8A-4D63-BCEB-FEBE23089DDF}" destId="{852554C3-0BBC-40B4-B8E4-9F77BCCA276B}" srcOrd="0" destOrd="0" presId="urn:microsoft.com/office/officeart/2005/8/layout/vList5"/>
    <dgm:cxn modelId="{35D3CC93-CD10-4D8C-9002-1E2612BFE3CE}" type="presParOf" srcId="{852554C3-0BBC-40B4-B8E4-9F77BCCA276B}" destId="{8920312C-8EFE-4373-96E2-B57F6C330350}" srcOrd="0" destOrd="0" presId="urn:microsoft.com/office/officeart/2005/8/layout/vList5"/>
    <dgm:cxn modelId="{8819A2A1-6A32-4B6F-A310-CAAA39D0DABD}" type="presParOf" srcId="{852554C3-0BBC-40B4-B8E4-9F77BCCA276B}" destId="{EC524A18-F14B-42A1-AFE3-B6AB4E706089}" srcOrd="1" destOrd="0" presId="urn:microsoft.com/office/officeart/2005/8/layout/vList5"/>
    <dgm:cxn modelId="{D22C1DCF-7513-4C72-9E40-8165DE70619C}" type="presParOf" srcId="{EFB95936-FA8A-4D63-BCEB-FEBE23089DDF}" destId="{10696095-1FEF-452F-BCC1-A03F7E6938CF}" srcOrd="1" destOrd="0" presId="urn:microsoft.com/office/officeart/2005/8/layout/vList5"/>
    <dgm:cxn modelId="{47A944FD-3775-4921-916C-4192814866AD}" type="presParOf" srcId="{EFB95936-FA8A-4D63-BCEB-FEBE23089DDF}" destId="{802C5818-532B-471E-9BF9-A1A863EFAFCB}" srcOrd="2" destOrd="0" presId="urn:microsoft.com/office/officeart/2005/8/layout/vList5"/>
    <dgm:cxn modelId="{D37BEDE0-B96E-427F-978D-68F95DCAE7F8}" type="presParOf" srcId="{802C5818-532B-471E-9BF9-A1A863EFAFCB}" destId="{6EB2A6CE-57E3-401B-B2EE-453030DC1AF1}" srcOrd="0" destOrd="0" presId="urn:microsoft.com/office/officeart/2005/8/layout/vList5"/>
    <dgm:cxn modelId="{DA177E1A-E4AF-438E-B8A6-80D3C53BBACC}" type="presParOf" srcId="{802C5818-532B-471E-9BF9-A1A863EFAFCB}" destId="{B644163C-9FA3-4078-AA54-8590646C15AB}" srcOrd="1" destOrd="0" presId="urn:microsoft.com/office/officeart/2005/8/layout/vList5"/>
    <dgm:cxn modelId="{92ADE4B1-499D-4907-9D76-72D9A3E48DBE}" type="presParOf" srcId="{EFB95936-FA8A-4D63-BCEB-FEBE23089DDF}" destId="{6BDA3C7E-DF65-4D52-9275-5BA67132C72A}" srcOrd="3" destOrd="0" presId="urn:microsoft.com/office/officeart/2005/8/layout/vList5"/>
    <dgm:cxn modelId="{29A3F0A5-A47B-4CF3-AFEE-1B3E38D995FF}" type="presParOf" srcId="{EFB95936-FA8A-4D63-BCEB-FEBE23089DDF}" destId="{6EF3C0BF-E8F2-48F2-83E6-D0A048BE8653}" srcOrd="4" destOrd="0" presId="urn:microsoft.com/office/officeart/2005/8/layout/vList5"/>
    <dgm:cxn modelId="{26AD76D6-DF33-485D-9CE1-74FAA8B8BBD8}" type="presParOf" srcId="{6EF3C0BF-E8F2-48F2-83E6-D0A048BE8653}" destId="{5C0BADAD-D2C9-45D0-9EA8-A5FE152F87A9}" srcOrd="0" destOrd="0" presId="urn:microsoft.com/office/officeart/2005/8/layout/vList5"/>
    <dgm:cxn modelId="{D5D431AF-1C0F-406B-96C3-02924E6E6ABD}" type="presParOf" srcId="{6EF3C0BF-E8F2-48F2-83E6-D0A048BE8653}" destId="{9D74472D-3A95-40DB-9102-433E8A79B9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37212-259C-4896-8FDC-6D583874867B}">
      <dsp:nvSpPr>
        <dsp:cNvPr id="0" name=""/>
        <dsp:cNvSpPr/>
      </dsp:nvSpPr>
      <dsp:spPr>
        <a:xfrm>
          <a:off x="2366962" y="1315068"/>
          <a:ext cx="1295313" cy="44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06"/>
              </a:lnTo>
              <a:lnTo>
                <a:pt x="1295313" y="224806"/>
              </a:lnTo>
              <a:lnTo>
                <a:pt x="1295313" y="449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DE04B-D421-4B12-B04A-A16208BF41DF}">
      <dsp:nvSpPr>
        <dsp:cNvPr id="0" name=""/>
        <dsp:cNvSpPr/>
      </dsp:nvSpPr>
      <dsp:spPr>
        <a:xfrm>
          <a:off x="1071648" y="1315068"/>
          <a:ext cx="1295313" cy="449613"/>
        </a:xfrm>
        <a:custGeom>
          <a:avLst/>
          <a:gdLst/>
          <a:ahLst/>
          <a:cxnLst/>
          <a:rect l="0" t="0" r="0" b="0"/>
          <a:pathLst>
            <a:path>
              <a:moveTo>
                <a:pt x="1295313" y="0"/>
              </a:moveTo>
              <a:lnTo>
                <a:pt x="1295313" y="224806"/>
              </a:lnTo>
              <a:lnTo>
                <a:pt x="0" y="224806"/>
              </a:lnTo>
              <a:lnTo>
                <a:pt x="0" y="449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3588-0E05-4E3A-BD4B-D7ADC4AE0D09}">
      <dsp:nvSpPr>
        <dsp:cNvPr id="0" name=""/>
        <dsp:cNvSpPr/>
      </dsp:nvSpPr>
      <dsp:spPr>
        <a:xfrm>
          <a:off x="1296455" y="244561"/>
          <a:ext cx="2141014" cy="107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 Group</a:t>
          </a:r>
        </a:p>
      </dsp:txBody>
      <dsp:txXfrm>
        <a:off x="1296455" y="244561"/>
        <a:ext cx="2141014" cy="1070507"/>
      </dsp:txXfrm>
    </dsp:sp>
    <dsp:sp modelId="{B1A32D3F-A3FB-472B-AD1F-DF5158CF3409}">
      <dsp:nvSpPr>
        <dsp:cNvPr id="0" name=""/>
        <dsp:cNvSpPr/>
      </dsp:nvSpPr>
      <dsp:spPr>
        <a:xfrm>
          <a:off x="1141" y="1764681"/>
          <a:ext cx="2141014" cy="107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Treatment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Focus on Durability and all weather feature</a:t>
          </a:r>
        </a:p>
      </dsp:txBody>
      <dsp:txXfrm>
        <a:off x="1141" y="1764681"/>
        <a:ext cx="2141014" cy="1070507"/>
      </dsp:txXfrm>
    </dsp:sp>
    <dsp:sp modelId="{E0BBA740-D3E2-4526-8777-3822C66200A1}">
      <dsp:nvSpPr>
        <dsp:cNvPr id="0" name=""/>
        <dsp:cNvSpPr/>
      </dsp:nvSpPr>
      <dsp:spPr>
        <a:xfrm>
          <a:off x="2591769" y="1764681"/>
          <a:ext cx="2141014" cy="107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Control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Emphasize on multi-functional feature for business &amp; leisure</a:t>
          </a:r>
        </a:p>
      </dsp:txBody>
      <dsp:txXfrm>
        <a:off x="2591769" y="1764681"/>
        <a:ext cx="2141014" cy="1070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37212-259C-4896-8FDC-6D583874867B}">
      <dsp:nvSpPr>
        <dsp:cNvPr id="0" name=""/>
        <dsp:cNvSpPr/>
      </dsp:nvSpPr>
      <dsp:spPr>
        <a:xfrm>
          <a:off x="2366962" y="1315068"/>
          <a:ext cx="1295313" cy="44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06"/>
              </a:lnTo>
              <a:lnTo>
                <a:pt x="1295313" y="224806"/>
              </a:lnTo>
              <a:lnTo>
                <a:pt x="1295313" y="449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DE04B-D421-4B12-B04A-A16208BF41DF}">
      <dsp:nvSpPr>
        <dsp:cNvPr id="0" name=""/>
        <dsp:cNvSpPr/>
      </dsp:nvSpPr>
      <dsp:spPr>
        <a:xfrm>
          <a:off x="1071648" y="1315068"/>
          <a:ext cx="1295313" cy="449613"/>
        </a:xfrm>
        <a:custGeom>
          <a:avLst/>
          <a:gdLst/>
          <a:ahLst/>
          <a:cxnLst/>
          <a:rect l="0" t="0" r="0" b="0"/>
          <a:pathLst>
            <a:path>
              <a:moveTo>
                <a:pt x="1295313" y="0"/>
              </a:moveTo>
              <a:lnTo>
                <a:pt x="1295313" y="224806"/>
              </a:lnTo>
              <a:lnTo>
                <a:pt x="0" y="224806"/>
              </a:lnTo>
              <a:lnTo>
                <a:pt x="0" y="449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3588-0E05-4E3A-BD4B-D7ADC4AE0D09}">
      <dsp:nvSpPr>
        <dsp:cNvPr id="0" name=""/>
        <dsp:cNvSpPr/>
      </dsp:nvSpPr>
      <dsp:spPr>
        <a:xfrm>
          <a:off x="1296455" y="244561"/>
          <a:ext cx="2141014" cy="107050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Target Group</a:t>
          </a:r>
        </a:p>
      </dsp:txBody>
      <dsp:txXfrm>
        <a:off x="1296455" y="244561"/>
        <a:ext cx="2141014" cy="1070507"/>
      </dsp:txXfrm>
    </dsp:sp>
    <dsp:sp modelId="{B1A32D3F-A3FB-472B-AD1F-DF5158CF3409}">
      <dsp:nvSpPr>
        <dsp:cNvPr id="0" name=""/>
        <dsp:cNvSpPr/>
      </dsp:nvSpPr>
      <dsp:spPr>
        <a:xfrm>
          <a:off x="1141" y="1764681"/>
          <a:ext cx="2141014" cy="107050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Treatment </a:t>
          </a:r>
          <a:r>
            <a:rPr lang="en-US" sz="1800" u="none" kern="1200" dirty="0"/>
            <a:t>Discounted</a:t>
          </a:r>
          <a:r>
            <a:rPr lang="en-US" sz="1800" kern="1200" dirty="0"/>
            <a:t> price $69.99 - $99.99</a:t>
          </a:r>
        </a:p>
      </dsp:txBody>
      <dsp:txXfrm>
        <a:off x="1141" y="1764681"/>
        <a:ext cx="2141014" cy="1070507"/>
      </dsp:txXfrm>
    </dsp:sp>
    <dsp:sp modelId="{E0BBA740-D3E2-4526-8777-3822C66200A1}">
      <dsp:nvSpPr>
        <dsp:cNvPr id="0" name=""/>
        <dsp:cNvSpPr/>
      </dsp:nvSpPr>
      <dsp:spPr>
        <a:xfrm>
          <a:off x="2591769" y="1764681"/>
          <a:ext cx="2141014" cy="107050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Control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 price range $89.99 - $119.99</a:t>
          </a:r>
        </a:p>
      </dsp:txBody>
      <dsp:txXfrm>
        <a:off x="2591769" y="1764681"/>
        <a:ext cx="2141014" cy="1070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37212-259C-4896-8FDC-6D583874867B}">
      <dsp:nvSpPr>
        <dsp:cNvPr id="0" name=""/>
        <dsp:cNvSpPr/>
      </dsp:nvSpPr>
      <dsp:spPr>
        <a:xfrm>
          <a:off x="2366962" y="761918"/>
          <a:ext cx="1180749" cy="31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79"/>
              </a:lnTo>
              <a:lnTo>
                <a:pt x="1180749" y="159579"/>
              </a:lnTo>
              <a:lnTo>
                <a:pt x="1180749" y="319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DE04B-D421-4B12-B04A-A16208BF41DF}">
      <dsp:nvSpPr>
        <dsp:cNvPr id="0" name=""/>
        <dsp:cNvSpPr/>
      </dsp:nvSpPr>
      <dsp:spPr>
        <a:xfrm>
          <a:off x="1209404" y="761918"/>
          <a:ext cx="1157557" cy="319158"/>
        </a:xfrm>
        <a:custGeom>
          <a:avLst/>
          <a:gdLst/>
          <a:ahLst/>
          <a:cxnLst/>
          <a:rect l="0" t="0" r="0" b="0"/>
          <a:pathLst>
            <a:path>
              <a:moveTo>
                <a:pt x="1157557" y="0"/>
              </a:moveTo>
              <a:lnTo>
                <a:pt x="1157557" y="159579"/>
              </a:lnTo>
              <a:lnTo>
                <a:pt x="0" y="159579"/>
              </a:lnTo>
              <a:lnTo>
                <a:pt x="0" y="319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3588-0E05-4E3A-BD4B-D7ADC4AE0D09}">
      <dsp:nvSpPr>
        <dsp:cNvPr id="0" name=""/>
        <dsp:cNvSpPr/>
      </dsp:nvSpPr>
      <dsp:spPr>
        <a:xfrm>
          <a:off x="1607061" y="2017"/>
          <a:ext cx="1519802" cy="759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Target Group</a:t>
          </a:r>
        </a:p>
      </dsp:txBody>
      <dsp:txXfrm>
        <a:off x="1607061" y="2017"/>
        <a:ext cx="1519802" cy="759901"/>
      </dsp:txXfrm>
    </dsp:sp>
    <dsp:sp modelId="{B1A32D3F-A3FB-472B-AD1F-DF5158CF3409}">
      <dsp:nvSpPr>
        <dsp:cNvPr id="0" name=""/>
        <dsp:cNvSpPr/>
      </dsp:nvSpPr>
      <dsp:spPr>
        <a:xfrm>
          <a:off x="188234" y="1081076"/>
          <a:ext cx="2042341" cy="1996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 dirty="0"/>
            <a:t>Treatment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1) Focus on Durability and all weather feature +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2) discounted price</a:t>
          </a:r>
        </a:p>
      </dsp:txBody>
      <dsp:txXfrm>
        <a:off x="188234" y="1081076"/>
        <a:ext cx="2042341" cy="1996655"/>
      </dsp:txXfrm>
    </dsp:sp>
    <dsp:sp modelId="{E0BBA740-D3E2-4526-8777-3822C66200A1}">
      <dsp:nvSpPr>
        <dsp:cNvPr id="0" name=""/>
        <dsp:cNvSpPr/>
      </dsp:nvSpPr>
      <dsp:spPr>
        <a:xfrm>
          <a:off x="2549733" y="1081076"/>
          <a:ext cx="1995956" cy="1956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 dirty="0"/>
            <a:t>Control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1) Emphasize on multi-functional feature for business &amp; leisure +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2) current price</a:t>
          </a:r>
        </a:p>
      </dsp:txBody>
      <dsp:txXfrm>
        <a:off x="2549733" y="1081076"/>
        <a:ext cx="1995956" cy="1956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D6486-98A8-4A3C-8392-A71229C41FB9}">
      <dsp:nvSpPr>
        <dsp:cNvPr id="0" name=""/>
        <dsp:cNvSpPr/>
      </dsp:nvSpPr>
      <dsp:spPr>
        <a:xfrm>
          <a:off x="5597639" y="2142453"/>
          <a:ext cx="838362" cy="398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896"/>
              </a:lnTo>
              <a:lnTo>
                <a:pt x="838362" y="271896"/>
              </a:lnTo>
              <a:lnTo>
                <a:pt x="838362" y="3989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7322C-3EBE-4AD3-8E53-9F50E212F4AD}">
      <dsp:nvSpPr>
        <dsp:cNvPr id="0" name=""/>
        <dsp:cNvSpPr/>
      </dsp:nvSpPr>
      <dsp:spPr>
        <a:xfrm>
          <a:off x="4759276" y="2142453"/>
          <a:ext cx="838362" cy="398984"/>
        </a:xfrm>
        <a:custGeom>
          <a:avLst/>
          <a:gdLst/>
          <a:ahLst/>
          <a:cxnLst/>
          <a:rect l="0" t="0" r="0" b="0"/>
          <a:pathLst>
            <a:path>
              <a:moveTo>
                <a:pt x="838362" y="0"/>
              </a:moveTo>
              <a:lnTo>
                <a:pt x="838362" y="271896"/>
              </a:lnTo>
              <a:lnTo>
                <a:pt x="0" y="271896"/>
              </a:lnTo>
              <a:lnTo>
                <a:pt x="0" y="3989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34E23-8879-4476-B966-15A7899CADA2}">
      <dsp:nvSpPr>
        <dsp:cNvPr id="0" name=""/>
        <dsp:cNvSpPr/>
      </dsp:nvSpPr>
      <dsp:spPr>
        <a:xfrm>
          <a:off x="3920914" y="872334"/>
          <a:ext cx="1676725" cy="398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896"/>
              </a:lnTo>
              <a:lnTo>
                <a:pt x="1676725" y="271896"/>
              </a:lnTo>
              <a:lnTo>
                <a:pt x="1676725" y="3989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8CB3B-65E0-4E58-BE5A-13CEA54952F6}">
      <dsp:nvSpPr>
        <dsp:cNvPr id="0" name=""/>
        <dsp:cNvSpPr/>
      </dsp:nvSpPr>
      <dsp:spPr>
        <a:xfrm>
          <a:off x="2244188" y="2142453"/>
          <a:ext cx="838362" cy="398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896"/>
              </a:lnTo>
              <a:lnTo>
                <a:pt x="838362" y="271896"/>
              </a:lnTo>
              <a:lnTo>
                <a:pt x="838362" y="3989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03CD8-09F7-4DF1-B9FF-5EC3E6599AC0}">
      <dsp:nvSpPr>
        <dsp:cNvPr id="0" name=""/>
        <dsp:cNvSpPr/>
      </dsp:nvSpPr>
      <dsp:spPr>
        <a:xfrm>
          <a:off x="1405826" y="2142453"/>
          <a:ext cx="838362" cy="398984"/>
        </a:xfrm>
        <a:custGeom>
          <a:avLst/>
          <a:gdLst/>
          <a:ahLst/>
          <a:cxnLst/>
          <a:rect l="0" t="0" r="0" b="0"/>
          <a:pathLst>
            <a:path>
              <a:moveTo>
                <a:pt x="838362" y="0"/>
              </a:moveTo>
              <a:lnTo>
                <a:pt x="838362" y="271896"/>
              </a:lnTo>
              <a:lnTo>
                <a:pt x="0" y="271896"/>
              </a:lnTo>
              <a:lnTo>
                <a:pt x="0" y="3989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B2D1D-D129-4C15-A7E7-4F934E15D11A}">
      <dsp:nvSpPr>
        <dsp:cNvPr id="0" name=""/>
        <dsp:cNvSpPr/>
      </dsp:nvSpPr>
      <dsp:spPr>
        <a:xfrm>
          <a:off x="2244188" y="872334"/>
          <a:ext cx="1676725" cy="398984"/>
        </a:xfrm>
        <a:custGeom>
          <a:avLst/>
          <a:gdLst/>
          <a:ahLst/>
          <a:cxnLst/>
          <a:rect l="0" t="0" r="0" b="0"/>
          <a:pathLst>
            <a:path>
              <a:moveTo>
                <a:pt x="1676725" y="0"/>
              </a:moveTo>
              <a:lnTo>
                <a:pt x="1676725" y="271896"/>
              </a:lnTo>
              <a:lnTo>
                <a:pt x="0" y="271896"/>
              </a:lnTo>
              <a:lnTo>
                <a:pt x="0" y="3989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B6AA6-1663-4DA1-9773-FD451E406BA9}">
      <dsp:nvSpPr>
        <dsp:cNvPr id="0" name=""/>
        <dsp:cNvSpPr/>
      </dsp:nvSpPr>
      <dsp:spPr>
        <a:xfrm>
          <a:off x="3234981" y="1198"/>
          <a:ext cx="1371866" cy="871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57AFC-7223-4020-93A1-1B21524EA455}">
      <dsp:nvSpPr>
        <dsp:cNvPr id="0" name=""/>
        <dsp:cNvSpPr/>
      </dsp:nvSpPr>
      <dsp:spPr>
        <a:xfrm>
          <a:off x="3387410" y="146007"/>
          <a:ext cx="1371866" cy="871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Target Group</a:t>
          </a:r>
        </a:p>
      </dsp:txBody>
      <dsp:txXfrm>
        <a:off x="3412925" y="171522"/>
        <a:ext cx="1320836" cy="820105"/>
      </dsp:txXfrm>
    </dsp:sp>
    <dsp:sp modelId="{F2A22976-D1FB-45B2-AB37-6A994A8C7F74}">
      <dsp:nvSpPr>
        <dsp:cNvPr id="0" name=""/>
        <dsp:cNvSpPr/>
      </dsp:nvSpPr>
      <dsp:spPr>
        <a:xfrm>
          <a:off x="1558255" y="1271318"/>
          <a:ext cx="1371866" cy="8711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CD4C3-BB98-43D5-B3F0-87B7D9B72A12}">
      <dsp:nvSpPr>
        <dsp:cNvPr id="0" name=""/>
        <dsp:cNvSpPr/>
      </dsp:nvSpPr>
      <dsp:spPr>
        <a:xfrm>
          <a:off x="1710685" y="1416126"/>
          <a:ext cx="1371866" cy="871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Treatment: Focus on Durability and all weather feature</a:t>
          </a:r>
        </a:p>
      </dsp:txBody>
      <dsp:txXfrm>
        <a:off x="1736200" y="1441641"/>
        <a:ext cx="1320836" cy="820105"/>
      </dsp:txXfrm>
    </dsp:sp>
    <dsp:sp modelId="{58017681-8116-41FC-AEAE-C0D6AE64972C}">
      <dsp:nvSpPr>
        <dsp:cNvPr id="0" name=""/>
        <dsp:cNvSpPr/>
      </dsp:nvSpPr>
      <dsp:spPr>
        <a:xfrm>
          <a:off x="719893" y="2541437"/>
          <a:ext cx="1371866" cy="87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FBB8A-DF09-4F28-B9A0-DE0864E5C86C}">
      <dsp:nvSpPr>
        <dsp:cNvPr id="0" name=""/>
        <dsp:cNvSpPr/>
      </dsp:nvSpPr>
      <dsp:spPr>
        <a:xfrm>
          <a:off x="872322" y="2686245"/>
          <a:ext cx="1371866" cy="871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Discounted Price (A)</a:t>
          </a:r>
        </a:p>
      </dsp:txBody>
      <dsp:txXfrm>
        <a:off x="897837" y="2711760"/>
        <a:ext cx="1320836" cy="820105"/>
      </dsp:txXfrm>
    </dsp:sp>
    <dsp:sp modelId="{3EBE3471-6DD6-4376-B348-BB4AEDA9B802}">
      <dsp:nvSpPr>
        <dsp:cNvPr id="0" name=""/>
        <dsp:cNvSpPr/>
      </dsp:nvSpPr>
      <dsp:spPr>
        <a:xfrm>
          <a:off x="2396618" y="2541437"/>
          <a:ext cx="1371866" cy="87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45A12-FADF-4B91-A048-C90A8C2A0273}">
      <dsp:nvSpPr>
        <dsp:cNvPr id="0" name=""/>
        <dsp:cNvSpPr/>
      </dsp:nvSpPr>
      <dsp:spPr>
        <a:xfrm>
          <a:off x="2549048" y="2686245"/>
          <a:ext cx="1371866" cy="871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Current Price (B)</a:t>
          </a:r>
        </a:p>
      </dsp:txBody>
      <dsp:txXfrm>
        <a:off x="2574563" y="2711760"/>
        <a:ext cx="1320836" cy="820105"/>
      </dsp:txXfrm>
    </dsp:sp>
    <dsp:sp modelId="{E6DADB2D-9D6B-4372-A105-BA1233FF6B78}">
      <dsp:nvSpPr>
        <dsp:cNvPr id="0" name=""/>
        <dsp:cNvSpPr/>
      </dsp:nvSpPr>
      <dsp:spPr>
        <a:xfrm>
          <a:off x="4911706" y="1271318"/>
          <a:ext cx="1371866" cy="8711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DB6EA-1A41-4052-A8E8-3D9B06C58479}">
      <dsp:nvSpPr>
        <dsp:cNvPr id="0" name=""/>
        <dsp:cNvSpPr/>
      </dsp:nvSpPr>
      <dsp:spPr>
        <a:xfrm>
          <a:off x="5064136" y="1416126"/>
          <a:ext cx="1371866" cy="871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Control: Emphasize on multi-functional feature for business &amp; leisure</a:t>
          </a:r>
        </a:p>
      </dsp:txBody>
      <dsp:txXfrm>
        <a:off x="5089651" y="1441641"/>
        <a:ext cx="1320836" cy="820105"/>
      </dsp:txXfrm>
    </dsp:sp>
    <dsp:sp modelId="{AA6ADD0F-C9EC-4ECA-B605-6AD78B67225C}">
      <dsp:nvSpPr>
        <dsp:cNvPr id="0" name=""/>
        <dsp:cNvSpPr/>
      </dsp:nvSpPr>
      <dsp:spPr>
        <a:xfrm>
          <a:off x="4073343" y="2541437"/>
          <a:ext cx="1371866" cy="87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05C9F-FE81-447C-8D90-6E4B7770F380}">
      <dsp:nvSpPr>
        <dsp:cNvPr id="0" name=""/>
        <dsp:cNvSpPr/>
      </dsp:nvSpPr>
      <dsp:spPr>
        <a:xfrm>
          <a:off x="4225773" y="2686245"/>
          <a:ext cx="1371866" cy="871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Discounted Price (C)</a:t>
          </a:r>
        </a:p>
      </dsp:txBody>
      <dsp:txXfrm>
        <a:off x="4251288" y="2711760"/>
        <a:ext cx="1320836" cy="820105"/>
      </dsp:txXfrm>
    </dsp:sp>
    <dsp:sp modelId="{9D916739-A20D-4357-87E6-1251A35DCFD6}">
      <dsp:nvSpPr>
        <dsp:cNvPr id="0" name=""/>
        <dsp:cNvSpPr/>
      </dsp:nvSpPr>
      <dsp:spPr>
        <a:xfrm>
          <a:off x="5750069" y="2541437"/>
          <a:ext cx="1371866" cy="87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10245-1F0E-4CCE-B78C-E8662035BA4B}">
      <dsp:nvSpPr>
        <dsp:cNvPr id="0" name=""/>
        <dsp:cNvSpPr/>
      </dsp:nvSpPr>
      <dsp:spPr>
        <a:xfrm>
          <a:off x="5902498" y="2686245"/>
          <a:ext cx="1371866" cy="871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Current Price (D)</a:t>
          </a:r>
        </a:p>
      </dsp:txBody>
      <dsp:txXfrm>
        <a:off x="5928013" y="2711760"/>
        <a:ext cx="1320836" cy="820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24A18-F14B-42A1-AFE3-B6AB4E706089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Who is your target audience</a:t>
          </a:r>
        </a:p>
      </dsp:txBody>
      <dsp:txXfrm rot="-5400000">
        <a:off x="2194561" y="184100"/>
        <a:ext cx="3850293" cy="945456"/>
      </dsp:txXfrm>
    </dsp:sp>
    <dsp:sp modelId="{8920312C-8EFE-4373-96E2-B57F6C330350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WHO</a:t>
          </a:r>
        </a:p>
      </dsp:txBody>
      <dsp:txXfrm>
        <a:off x="63934" y="65918"/>
        <a:ext cx="2066692" cy="1181819"/>
      </dsp:txXfrm>
    </dsp:sp>
    <dsp:sp modelId="{B644163C-9FA3-4078-AA54-8590646C15AB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What is your call-to-action (CTA)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What are the treatments, e.g., message, incentive, offer, product</a:t>
          </a:r>
        </a:p>
      </dsp:txBody>
      <dsp:txXfrm rot="-5400000">
        <a:off x="2194561" y="1559271"/>
        <a:ext cx="3850293" cy="945456"/>
      </dsp:txXfrm>
    </dsp:sp>
    <dsp:sp modelId="{6EB2A6CE-57E3-401B-B2EE-453030DC1AF1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WHAT</a:t>
          </a:r>
        </a:p>
      </dsp:txBody>
      <dsp:txXfrm>
        <a:off x="63934" y="1441090"/>
        <a:ext cx="2066692" cy="1181819"/>
      </dsp:txXfrm>
    </dsp:sp>
    <dsp:sp modelId="{9D74472D-3A95-40DB-9102-433E8A79B9F5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What channels would you test, e.g., call, email, online</a:t>
          </a:r>
        </a:p>
      </dsp:txBody>
      <dsp:txXfrm rot="-5400000">
        <a:off x="2194561" y="2934443"/>
        <a:ext cx="3850293" cy="945456"/>
      </dsp:txXfrm>
    </dsp:sp>
    <dsp:sp modelId="{5C0BADAD-D2C9-45D0-9EA8-A5FE152F87A9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HOW</a:t>
          </a:r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0CCD0-23C4-8A4D-84BB-32D2111FC4EA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B248-AF60-9B4A-B29C-D2C55D2F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= VL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B58C9-BE13-4B21-8F41-A70D4191F9D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4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ECAA2-F4E5-4E3A-B856-18F527033668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3738"/>
            <a:ext cx="4511675" cy="3382962"/>
          </a:xfrm>
          <a:ln w="12700" cap="flat">
            <a:solidFill>
              <a:schemeClr val="tx1"/>
            </a:solidFill>
          </a:ln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9" y="4342177"/>
            <a:ext cx="5026025" cy="4116300"/>
          </a:xfrm>
          <a:ln/>
        </p:spPr>
        <p:txBody>
          <a:bodyPr lIns="90864" tIns="44634" rIns="90864" bIns="4463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2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No GL right side logo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110"/>
          <p:cNvSpPr>
            <a:spLocks noGrp="1"/>
          </p:cNvSpPr>
          <p:nvPr>
            <p:ph type="ftr" sz="quarter" idx="3"/>
          </p:nvPr>
        </p:nvSpPr>
        <p:spPr>
          <a:xfrm>
            <a:off x="2903476" y="6375592"/>
            <a:ext cx="3124200" cy="365126"/>
          </a:xfrm>
          <a:prstGeom prst="rect">
            <a:avLst/>
          </a:prstGeom>
        </p:spPr>
        <p:txBody>
          <a:bodyPr vert="horz" lIns="91285" tIns="45644" rIns="91285" bIns="45644" rtlCol="0" anchor="ctr">
            <a:noAutofit/>
          </a:bodyPr>
          <a:lstStyle>
            <a:lvl1pPr algn="ctr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D8D8D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03" y="3249802"/>
            <a:ext cx="4827032" cy="42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360235" y="6446324"/>
            <a:ext cx="401771" cy="3354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Fidelity Sans" pitchFamily="34" charset="0"/>
              </a:defRPr>
            </a:lvl1pPr>
          </a:lstStyle>
          <a:p>
            <a:pPr>
              <a:defRPr/>
            </a:pPr>
            <a:fld id="{E6474CC2-1230-4213-AD1A-4B2FEEABA7A1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5349" y="641985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Fidelity Internal Information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03" y="3249802"/>
            <a:ext cx="4827032" cy="42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07695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34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33400" y="640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3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Confidentiality Label Here</a:t>
            </a:r>
          </a:p>
        </p:txBody>
      </p:sp>
    </p:spTree>
    <p:extLst>
      <p:ext uri="{BB962C8B-B14F-4D97-AF65-F5344CB8AC3E}">
        <p14:creationId xmlns:p14="http://schemas.microsoft.com/office/powerpoint/2010/main" val="380370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1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32" r:id="rId8"/>
    <p:sldLayoutId id="21474838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1/03/a-step-by-step-guide-to-smart-business-experim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br.org/2009/02/how-to-design-smart-business-experiment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optimizely.com/2010/11/29/how-obama-raised-60-million-by-running-a-simple-experiment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0" y="3592375"/>
            <a:ext cx="9144000" cy="56560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A/B Testing and Randomized Experiments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0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56253" y="2201525"/>
          <a:ext cx="6096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 Not Reject (or Accept) H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Reject H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 is 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Correct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 I error (</a:t>
                      </a:r>
                      <a:r>
                        <a:rPr lang="el-GR" sz="2400" dirty="0"/>
                        <a:t>α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 is 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 II error (</a:t>
                      </a:r>
                      <a:r>
                        <a:rPr lang="el-GR" sz="2400" dirty="0"/>
                        <a:t>β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Correct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Pre-Campaign Sample Size Determination: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Statistical Terminology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1653" y="3253609"/>
            <a:ext cx="137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Significance level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5768281" y="4574227"/>
            <a:ext cx="371475" cy="2816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6918891" y="3435965"/>
            <a:ext cx="371475" cy="2816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56716" y="4983553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rejecting H</a:t>
            </a:r>
            <a:r>
              <a:rPr lang="en-US" baseline="-25000" dirty="0"/>
              <a:t>0</a:t>
            </a:r>
            <a:r>
              <a:rPr lang="en-US" dirty="0"/>
              <a:t> if H</a:t>
            </a:r>
            <a:r>
              <a:rPr lang="en-US" baseline="-25000" dirty="0"/>
              <a:t>1 </a:t>
            </a:r>
            <a:r>
              <a:rPr lang="en-US" dirty="0"/>
              <a:t>is true = </a:t>
            </a:r>
            <a:r>
              <a:rPr lang="en-US" b="1" dirty="0"/>
              <a:t>Power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6253" y="1137091"/>
            <a:ext cx="6084936" cy="83099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Null hypothesis, H</a:t>
            </a:r>
            <a:r>
              <a:rPr lang="en-US" sz="2400" baseline="-25000" dirty="0"/>
              <a:t>0</a:t>
            </a:r>
            <a:r>
              <a:rPr lang="en-US" sz="2400" dirty="0"/>
              <a:t>: Treatment  = Control</a:t>
            </a:r>
          </a:p>
          <a:p>
            <a:r>
              <a:rPr lang="en-US" sz="2400" dirty="0"/>
              <a:t>Alternative hypothesis, H</a:t>
            </a:r>
            <a:r>
              <a:rPr lang="en-US" sz="2400" baseline="-25000" dirty="0"/>
              <a:t>1</a:t>
            </a:r>
            <a:r>
              <a:rPr lang="en-US" sz="2400" dirty="0"/>
              <a:t>: Treatment &gt; Control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734424" y="6522523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10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Case Study: Post-Campaign Statistical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6D396-D64B-4A16-991C-F47FFB451744}"/>
              </a:ext>
            </a:extLst>
          </p:cNvPr>
          <p:cNvSpPr txBox="1"/>
          <p:nvPr/>
        </p:nvSpPr>
        <p:spPr>
          <a:xfrm>
            <a:off x="388750" y="964912"/>
            <a:ext cx="84209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prstClr val="black"/>
                </a:solidFill>
              </a:rPr>
              <a:t>Post – A/B Test Decision: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Product Manager Sarah gets the results after 1</a:t>
            </a:r>
            <a:r>
              <a:rPr lang="en-US" sz="2000" dirty="0">
                <a:solidFill>
                  <a:srgbClr val="002060"/>
                </a:solidFill>
              </a:rPr>
              <a:t>7 days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Control page has </a:t>
            </a:r>
            <a:r>
              <a:rPr lang="en-US" sz="2000" dirty="0">
                <a:solidFill>
                  <a:srgbClr val="002060"/>
                </a:solidFill>
              </a:rPr>
              <a:t>51,000 visits with 403 clicks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(CTR = 0.79%)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Treatment page has 1</a:t>
            </a:r>
            <a:r>
              <a:rPr lang="en-US" sz="2000" dirty="0">
                <a:solidFill>
                  <a:srgbClr val="002060"/>
                </a:solidFill>
              </a:rPr>
              <a:t>7,000 pages with 162 clicks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(CTR = 0.95%)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Sarah is contemplating whether she can draw a conclusion whether treatment is better than control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Help Sarah decide in </a:t>
            </a:r>
            <a:r>
              <a:rPr lang="en-US" sz="2000" dirty="0">
                <a:solidFill>
                  <a:srgbClr val="002060"/>
                </a:solidFill>
              </a:rPr>
              <a:t>calculating </a:t>
            </a:r>
            <a:r>
              <a:rPr lang="en-US" sz="2000" b="1" dirty="0">
                <a:solidFill>
                  <a:srgbClr val="002060"/>
                </a:solidFill>
              </a:rPr>
              <a:t>lift </a:t>
            </a:r>
            <a:r>
              <a:rPr lang="en-US" sz="2000" dirty="0">
                <a:solidFill>
                  <a:srgbClr val="002060"/>
                </a:solidFill>
              </a:rPr>
              <a:t>and</a:t>
            </a:r>
            <a:r>
              <a:rPr lang="en-US" sz="2000" b="1" dirty="0">
                <a:solidFill>
                  <a:srgbClr val="002060"/>
                </a:solidFill>
              </a:rPr>
              <a:t> significance level </a:t>
            </a:r>
            <a:r>
              <a:rPr lang="en-US" sz="2000" dirty="0">
                <a:solidFill>
                  <a:prstClr val="black"/>
                </a:solidFill>
              </a:rPr>
              <a:t>of A/B test: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Is the treatment page better than control</a:t>
            </a:r>
            <a:r>
              <a:rPr lang="en-US" sz="2000" b="1" dirty="0">
                <a:solidFill>
                  <a:prstClr val="black"/>
                </a:solidFill>
              </a:rPr>
              <a:t>?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</a:rPr>
              <a:t>Can she ask them to </a:t>
            </a:r>
            <a:r>
              <a:rPr lang="en-US" sz="2000" dirty="0">
                <a:solidFill>
                  <a:srgbClr val="002060"/>
                </a:solidFill>
              </a:rPr>
              <a:t>switch 100% to treatment right away?</a:t>
            </a:r>
            <a:endParaRPr lang="en-US" sz="2000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</a:rPr>
              <a:t>Is there any advantage in </a:t>
            </a:r>
            <a:r>
              <a:rPr lang="en-US" sz="2000" dirty="0">
                <a:solidFill>
                  <a:srgbClr val="002060"/>
                </a:solidFill>
              </a:rPr>
              <a:t>running the test for a few more days</a:t>
            </a:r>
            <a:r>
              <a:rPr lang="en-US" sz="2000" dirty="0">
                <a:solidFill>
                  <a:prstClr val="black"/>
                </a:solidFill>
              </a:rPr>
              <a:t>? 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EFC9974-400F-40D0-8AC5-0198F1DB5D98}"/>
              </a:ext>
            </a:extLst>
          </p:cNvPr>
          <p:cNvSpPr txBox="1">
            <a:spLocks/>
          </p:cNvSpPr>
          <p:nvPr/>
        </p:nvSpPr>
        <p:spPr>
          <a:xfrm>
            <a:off x="8593115" y="6429435"/>
            <a:ext cx="433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29A6EF-196E-4E18-8D91-40F80992AF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Fidelity Sans"/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Fidelity Sans"/>
            </a:endParaRPr>
          </a:p>
        </p:txBody>
      </p:sp>
    </p:spTree>
    <p:extLst>
      <p:ext uri="{BB962C8B-B14F-4D97-AF65-F5344CB8AC3E}">
        <p14:creationId xmlns:p14="http://schemas.microsoft.com/office/powerpoint/2010/main" val="174159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Excel Template to Decide Sample Size and Significance Test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52DD22D-AF20-46D5-8F40-7CDA1BAC6B1C}"/>
              </a:ext>
            </a:extLst>
          </p:cNvPr>
          <p:cNvSpPr txBox="1">
            <a:spLocks/>
          </p:cNvSpPr>
          <p:nvPr/>
        </p:nvSpPr>
        <p:spPr>
          <a:xfrm>
            <a:off x="8547678" y="6398320"/>
            <a:ext cx="433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29A6EF-196E-4E18-8D91-40F80992AF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Fidelity Sans"/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Fidelity San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05175"/>
              </p:ext>
            </p:extLst>
          </p:nvPr>
        </p:nvGraphicFramePr>
        <p:xfrm>
          <a:off x="557648" y="1158874"/>
          <a:ext cx="7881501" cy="512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Worksheet" r:id="rId3" imgW="6987634" imgH="4541578" progId="Excel.Sheet.12">
                  <p:embed/>
                </p:oleObj>
              </mc:Choice>
              <mc:Fallback>
                <p:oleObj name="Worksheet" r:id="rId3" imgW="6987634" imgH="45415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648" y="1158874"/>
                        <a:ext cx="7881501" cy="5122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90468" y="2694027"/>
            <a:ext cx="111442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Power </a:t>
            </a:r>
            <a:r>
              <a:rPr lang="en-US" sz="1100" dirty="0">
                <a:solidFill>
                  <a:srgbClr val="002060"/>
                </a:solidFill>
              </a:rPr>
              <a:t>= chance of detecting a difference  (rejecting H</a:t>
            </a:r>
            <a:r>
              <a:rPr lang="en-US" sz="1100" baseline="-25000" dirty="0">
                <a:solidFill>
                  <a:srgbClr val="002060"/>
                </a:solidFill>
              </a:rPr>
              <a:t>0</a:t>
            </a:r>
            <a:r>
              <a:rPr lang="en-US" sz="1100" dirty="0">
                <a:solidFill>
                  <a:srgbClr val="002060"/>
                </a:solidFill>
              </a:rPr>
              <a:t>) if such difference truly exists (H</a:t>
            </a:r>
            <a:r>
              <a:rPr lang="en-US" sz="1100" baseline="-25000" dirty="0">
                <a:solidFill>
                  <a:srgbClr val="002060"/>
                </a:solidFill>
              </a:rPr>
              <a:t>1</a:t>
            </a:r>
            <a:r>
              <a:rPr lang="en-US" sz="1100" dirty="0">
                <a:solidFill>
                  <a:srgbClr val="002060"/>
                </a:solidFill>
              </a:rPr>
              <a:t> is true)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724775" y="2609850"/>
            <a:ext cx="265693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90466" y="930274"/>
            <a:ext cx="1114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Sign. Level </a:t>
            </a:r>
            <a:r>
              <a:rPr lang="en-US" sz="1100" dirty="0">
                <a:solidFill>
                  <a:srgbClr val="002060"/>
                </a:solidFill>
              </a:rPr>
              <a:t>= chance of detecting a difference (rejecting H</a:t>
            </a:r>
            <a:r>
              <a:rPr lang="en-US" sz="1100" baseline="-25000" dirty="0">
                <a:solidFill>
                  <a:srgbClr val="002060"/>
                </a:solidFill>
              </a:rPr>
              <a:t>0</a:t>
            </a:r>
            <a:r>
              <a:rPr lang="en-US" sz="1100" dirty="0">
                <a:solidFill>
                  <a:srgbClr val="002060"/>
                </a:solidFill>
              </a:rPr>
              <a:t>) if such difference does not exist (H</a:t>
            </a:r>
            <a:r>
              <a:rPr lang="en-US" sz="1100" baseline="-25000" dirty="0">
                <a:solidFill>
                  <a:srgbClr val="002060"/>
                </a:solidFill>
              </a:rPr>
              <a:t>0 </a:t>
            </a:r>
            <a:r>
              <a:rPr lang="en-US" sz="1100" dirty="0">
                <a:solidFill>
                  <a:srgbClr val="002060"/>
                </a:solidFill>
              </a:rPr>
              <a:t>is true)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24775" y="1847850"/>
            <a:ext cx="265693" cy="52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6240" y="6187170"/>
            <a:ext cx="33242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P-value </a:t>
            </a:r>
            <a:r>
              <a:rPr lang="en-US" sz="1100" dirty="0">
                <a:solidFill>
                  <a:srgbClr val="002060"/>
                </a:solidFill>
              </a:rPr>
              <a:t>=  chance that the data would be at least as extreme as observed if there is no difference (i.e., H</a:t>
            </a:r>
            <a:r>
              <a:rPr lang="en-US" sz="1100" baseline="-25000" dirty="0">
                <a:solidFill>
                  <a:srgbClr val="002060"/>
                </a:solidFill>
              </a:rPr>
              <a:t>0</a:t>
            </a:r>
            <a:r>
              <a:rPr lang="en-US" sz="1100" dirty="0">
                <a:solidFill>
                  <a:srgbClr val="002060"/>
                </a:solidFill>
              </a:rPr>
              <a:t> is true)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229225" y="5791201"/>
            <a:ext cx="1933575" cy="49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90465" y="5406479"/>
            <a:ext cx="11535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Significant </a:t>
            </a:r>
            <a:r>
              <a:rPr lang="en-US" sz="1100" dirty="0">
                <a:solidFill>
                  <a:srgbClr val="002060"/>
                </a:solidFill>
              </a:rPr>
              <a:t>if p-value &lt; significance level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658100" y="5876925"/>
            <a:ext cx="332368" cy="8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latin typeface="+mn-lt"/>
              </a:rP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1" y="838200"/>
            <a:ext cx="85153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Randomized Experiment </a:t>
            </a:r>
            <a:r>
              <a:rPr lang="en-US" sz="2400" dirty="0"/>
              <a:t>is a VERY powerful, popular, and practical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Does require </a:t>
            </a:r>
            <a:r>
              <a:rPr lang="en-US" sz="2400" b="1" dirty="0"/>
              <a:t>background</a:t>
            </a:r>
            <a:r>
              <a:rPr lang="en-US" sz="2400" dirty="0"/>
              <a:t> and </a:t>
            </a:r>
            <a:r>
              <a:rPr lang="en-US" sz="2400" b="1" dirty="0"/>
              <a:t>experience</a:t>
            </a:r>
            <a:r>
              <a:rPr lang="en-US" sz="2400" dirty="0"/>
              <a:t> to run, despite its simple look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Professionals from </a:t>
            </a:r>
            <a:r>
              <a:rPr lang="en-US" sz="2400" b="1" dirty="0"/>
              <a:t>Data &amp; Analytics </a:t>
            </a:r>
            <a:r>
              <a:rPr lang="en-US" sz="2400" dirty="0"/>
              <a:t>are here to help: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If AI/DS</a:t>
            </a:r>
            <a:r>
              <a:rPr lang="en-US" sz="2000" b="1" dirty="0"/>
              <a:t> models </a:t>
            </a:r>
            <a:r>
              <a:rPr lang="en-US" sz="2000" dirty="0"/>
              <a:t>are involved, partner with the WI </a:t>
            </a:r>
            <a:r>
              <a:rPr lang="en-US" sz="2000" b="1" dirty="0"/>
              <a:t>AI</a:t>
            </a:r>
            <a:r>
              <a:rPr lang="en-US" sz="2000" dirty="0"/>
              <a:t> team (Victor Lo, Theresa </a:t>
            </a:r>
            <a:r>
              <a:rPr lang="en-US" sz="2000" dirty="0" err="1"/>
              <a:t>Mazzio</a:t>
            </a:r>
            <a:r>
              <a:rPr lang="en-US" sz="20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If </a:t>
            </a:r>
            <a:r>
              <a:rPr lang="en-US" sz="2000" b="1" dirty="0"/>
              <a:t>Adobe Target </a:t>
            </a:r>
            <a:r>
              <a:rPr lang="en-US" sz="2000" dirty="0"/>
              <a:t>is used, partner with </a:t>
            </a:r>
            <a:r>
              <a:rPr lang="en-US" sz="2000" b="1" dirty="0"/>
              <a:t>Digital Analytics </a:t>
            </a:r>
            <a:r>
              <a:rPr lang="en-US" sz="2000" dirty="0"/>
              <a:t>(Siba Kar)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For all others, please partner with </a:t>
            </a:r>
            <a:r>
              <a:rPr lang="en-US" sz="2000" b="1" dirty="0"/>
              <a:t>Business Analysis </a:t>
            </a:r>
            <a:r>
              <a:rPr lang="en-US" sz="2000" dirty="0"/>
              <a:t>(Sean Liddy)</a:t>
            </a:r>
          </a:p>
          <a:p>
            <a:pPr marL="1828800" lvl="3" indent="-457200">
              <a:buFont typeface="+mj-lt"/>
              <a:buAutoNum type="arabicParenR"/>
            </a:pPr>
            <a:r>
              <a:rPr lang="en-US" sz="2000" dirty="0"/>
              <a:t>Many analysts are embedded in business squads</a:t>
            </a:r>
          </a:p>
          <a:p>
            <a:pPr marL="1828800" lvl="3" indent="-457200">
              <a:buFont typeface="+mj-lt"/>
              <a:buAutoNum type="arabicParenR"/>
            </a:pPr>
            <a:r>
              <a:rPr lang="en-US" sz="2000" dirty="0"/>
              <a:t>Central team of analysts</a:t>
            </a:r>
            <a:endParaRPr lang="en-US" sz="24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742229" y="6492044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13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024" y="1002839"/>
            <a:ext cx="6677026" cy="359735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txBody>
          <a:bodyPr wrap="square" lIns="81935" tIns="40968" rIns="81935" bIns="40968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Conceptual or Methodological but Non-technical References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20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3" y="1346227"/>
            <a:ext cx="88773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Anderson, Eric T., and Duncan Simester (2011), “A Step-by-Step Guide to Smart Business Experiments,” </a:t>
            </a:r>
            <a:r>
              <a:rPr lang="en-US" sz="1100" i="1" dirty="0">
                <a:solidFill>
                  <a:prstClr val="black"/>
                </a:solidFill>
              </a:rPr>
              <a:t>Harvard Business Review</a:t>
            </a:r>
            <a:r>
              <a:rPr lang="en-US" sz="1100" dirty="0">
                <a:solidFill>
                  <a:prstClr val="black"/>
                </a:solidFill>
              </a:rPr>
              <a:t>, available </a:t>
            </a:r>
            <a:r>
              <a:rPr lang="en-US" sz="1100" dirty="0">
                <a:solidFill>
                  <a:prstClr val="black"/>
                </a:solidFill>
                <a:hlinkClick r:id="rId3"/>
              </a:rPr>
              <a:t>here</a:t>
            </a:r>
            <a:r>
              <a:rPr lang="en-US" sz="1100" dirty="0">
                <a:solidFill>
                  <a:prstClr val="black"/>
                </a:solidFill>
              </a:rPr>
              <a:t>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Ash, Tim, Rich Page, and Mura </a:t>
            </a:r>
            <a:r>
              <a:rPr lang="en-US" sz="1100" dirty="0" err="1">
                <a:solidFill>
                  <a:prstClr val="black"/>
                </a:solidFill>
              </a:rPr>
              <a:t>Ginty</a:t>
            </a:r>
            <a:r>
              <a:rPr lang="en-US" sz="1100" dirty="0">
                <a:solidFill>
                  <a:prstClr val="black"/>
                </a:solidFill>
              </a:rPr>
              <a:t> (2012), </a:t>
            </a:r>
            <a:r>
              <a:rPr lang="en-US" sz="1100" i="1" dirty="0">
                <a:solidFill>
                  <a:prstClr val="black"/>
                </a:solidFill>
              </a:rPr>
              <a:t>Landing Page Optimization: The Definitive Guide to Testing and Tuning for Conversions</a:t>
            </a:r>
            <a:r>
              <a:rPr lang="en-US" sz="1100" dirty="0">
                <a:solidFill>
                  <a:prstClr val="black"/>
                </a:solidFill>
              </a:rPr>
              <a:t>, 2</a:t>
            </a:r>
            <a:r>
              <a:rPr lang="en-US" sz="1100" baseline="30000" dirty="0">
                <a:solidFill>
                  <a:prstClr val="black"/>
                </a:solidFill>
              </a:rPr>
              <a:t>nd</a:t>
            </a:r>
            <a:r>
              <a:rPr lang="en-US" sz="1100" dirty="0">
                <a:solidFill>
                  <a:prstClr val="black"/>
                </a:solidFill>
              </a:rPr>
              <a:t> edition, </a:t>
            </a:r>
            <a:r>
              <a:rPr lang="en-US" sz="1100" dirty="0" err="1">
                <a:solidFill>
                  <a:prstClr val="black"/>
                </a:solidFill>
              </a:rPr>
              <a:t>Sybex</a:t>
            </a:r>
            <a:r>
              <a:rPr lang="en-US" sz="1100" dirty="0">
                <a:solidFill>
                  <a:prstClr val="black"/>
                </a:solidFill>
              </a:rPr>
              <a:t>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Banerjee, Abhijit and Esther </a:t>
            </a:r>
            <a:r>
              <a:rPr lang="en-US" sz="1100" dirty="0" err="1">
                <a:solidFill>
                  <a:prstClr val="black"/>
                </a:solidFill>
              </a:rPr>
              <a:t>Duflo</a:t>
            </a:r>
            <a:r>
              <a:rPr lang="en-US" sz="1100" dirty="0">
                <a:solidFill>
                  <a:prstClr val="black"/>
                </a:solidFill>
              </a:rPr>
              <a:t> (2012), </a:t>
            </a:r>
            <a:r>
              <a:rPr lang="en-US" sz="1100" i="1" dirty="0">
                <a:solidFill>
                  <a:prstClr val="black"/>
                </a:solidFill>
              </a:rPr>
              <a:t>Poor Economics: A Radical Rethinking of the Way to Fight Global Poverty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PublicAffairs</a:t>
            </a:r>
            <a:r>
              <a:rPr lang="en-US" sz="1100" dirty="0">
                <a:solidFill>
                  <a:prstClr val="black"/>
                </a:solidFill>
              </a:rPr>
              <a:t>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Davenport, Thomas (2009), “How to Design Smart Business Experiments,” </a:t>
            </a:r>
            <a:r>
              <a:rPr lang="en-US" sz="1100" i="1" dirty="0">
                <a:solidFill>
                  <a:prstClr val="black"/>
                </a:solidFill>
              </a:rPr>
              <a:t>Harvard Business Review</a:t>
            </a:r>
            <a:r>
              <a:rPr lang="en-US" sz="1100" dirty="0">
                <a:solidFill>
                  <a:prstClr val="black"/>
                </a:solidFill>
              </a:rPr>
              <a:t>, available </a:t>
            </a:r>
            <a:r>
              <a:rPr lang="en-US" sz="1100" dirty="0">
                <a:hlinkClick r:id="rId4"/>
              </a:rPr>
              <a:t>here</a:t>
            </a:r>
            <a:r>
              <a:rPr lang="en-US" sz="1100" dirty="0"/>
              <a:t>.</a:t>
            </a:r>
            <a:endParaRPr lang="en-US" sz="1100" dirty="0">
              <a:solidFill>
                <a:prstClr val="black"/>
              </a:solidFill>
            </a:endParaRP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Gerber, Alan S. and Donald P. Green (2012), </a:t>
            </a:r>
            <a:r>
              <a:rPr lang="en-US" sz="1100" i="1" dirty="0">
                <a:solidFill>
                  <a:prstClr val="black"/>
                </a:solidFill>
              </a:rPr>
              <a:t>Field Experiments: Design, Analysis, and Interpretation</a:t>
            </a:r>
            <a:r>
              <a:rPr lang="en-US" sz="1100" dirty="0">
                <a:solidFill>
                  <a:prstClr val="black"/>
                </a:solidFill>
              </a:rPr>
              <a:t>, Norton.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 err="1">
                <a:solidFill>
                  <a:prstClr val="black"/>
                </a:solidFill>
              </a:rPr>
              <a:t>Glennerster</a:t>
            </a:r>
            <a:r>
              <a:rPr lang="en-US" sz="1100" dirty="0">
                <a:solidFill>
                  <a:prstClr val="black"/>
                </a:solidFill>
              </a:rPr>
              <a:t>, Rachel and </a:t>
            </a:r>
            <a:r>
              <a:rPr lang="en-US" sz="1100" dirty="0" err="1">
                <a:solidFill>
                  <a:prstClr val="black"/>
                </a:solidFill>
              </a:rPr>
              <a:t>Kudzai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dirty="0" err="1">
                <a:solidFill>
                  <a:prstClr val="black"/>
                </a:solidFill>
              </a:rPr>
              <a:t>Takavarasha</a:t>
            </a:r>
            <a:r>
              <a:rPr lang="en-US" sz="1100" dirty="0">
                <a:solidFill>
                  <a:prstClr val="black"/>
                </a:solidFill>
              </a:rPr>
              <a:t> (2013), </a:t>
            </a:r>
            <a:r>
              <a:rPr lang="en-US" sz="1100" i="1" dirty="0">
                <a:solidFill>
                  <a:prstClr val="black"/>
                </a:solidFill>
              </a:rPr>
              <a:t>Running Randomized Evaluations: A Practical Guide</a:t>
            </a:r>
            <a:r>
              <a:rPr lang="en-US" sz="1100" dirty="0">
                <a:solidFill>
                  <a:prstClr val="black"/>
                </a:solidFill>
              </a:rPr>
              <a:t>, Princeton.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Leigh, Andrew (2018), </a:t>
            </a:r>
            <a:r>
              <a:rPr lang="en-US" sz="1100" i="1" dirty="0" err="1">
                <a:solidFill>
                  <a:prstClr val="black"/>
                </a:solidFill>
              </a:rPr>
              <a:t>Randomistas</a:t>
            </a:r>
            <a:r>
              <a:rPr lang="en-US" sz="1100" i="1" dirty="0">
                <a:solidFill>
                  <a:prstClr val="black"/>
                </a:solidFill>
              </a:rPr>
              <a:t>: How Radical Researchers are Changing Our World</a:t>
            </a:r>
            <a:r>
              <a:rPr lang="en-US" sz="1100" dirty="0">
                <a:solidFill>
                  <a:prstClr val="black"/>
                </a:solidFill>
              </a:rPr>
              <a:t>, Yale.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 err="1">
                <a:solidFill>
                  <a:prstClr val="black"/>
                </a:solidFill>
              </a:rPr>
              <a:t>Manzi</a:t>
            </a:r>
            <a:r>
              <a:rPr lang="en-US" sz="1100" dirty="0">
                <a:solidFill>
                  <a:prstClr val="black"/>
                </a:solidFill>
              </a:rPr>
              <a:t>, Jim (2012), </a:t>
            </a:r>
            <a:r>
              <a:rPr lang="en-US" sz="1100" i="1" dirty="0">
                <a:solidFill>
                  <a:prstClr val="black"/>
                </a:solidFill>
              </a:rPr>
              <a:t>Uncontrolled: The Surprising Payoff of Trial-and-Error for Business, Politics, and Society</a:t>
            </a:r>
            <a:r>
              <a:rPr lang="en-US" sz="1100" dirty="0">
                <a:solidFill>
                  <a:prstClr val="black"/>
                </a:solidFill>
              </a:rPr>
              <a:t>, Basic Books.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McFarland, Colin (2013), </a:t>
            </a:r>
            <a:r>
              <a:rPr lang="en-US" sz="1100" i="1" dirty="0">
                <a:solidFill>
                  <a:prstClr val="black"/>
                </a:solidFill>
              </a:rPr>
              <a:t>Experiment! Website Conversion Rate Optimization with A/B and Multivariate Testing</a:t>
            </a:r>
            <a:r>
              <a:rPr lang="en-US" sz="1100" dirty="0">
                <a:solidFill>
                  <a:prstClr val="black"/>
                </a:solidFill>
              </a:rPr>
              <a:t>, New Riders.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Pearl, Judea (2018), </a:t>
            </a:r>
            <a:r>
              <a:rPr lang="en-US" sz="1100" i="1" dirty="0">
                <a:solidFill>
                  <a:prstClr val="black"/>
                </a:solidFill>
              </a:rPr>
              <a:t>The Book of Why: The New Science of Cause and Effect</a:t>
            </a:r>
            <a:r>
              <a:rPr lang="en-US" sz="1100" dirty="0">
                <a:solidFill>
                  <a:prstClr val="black"/>
                </a:solidFill>
              </a:rPr>
              <a:t>, Basic Books.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 err="1">
                <a:solidFill>
                  <a:prstClr val="black"/>
                </a:solidFill>
              </a:rPr>
              <a:t>Wendel</a:t>
            </a:r>
            <a:r>
              <a:rPr lang="en-US" sz="1100" dirty="0">
                <a:solidFill>
                  <a:prstClr val="black"/>
                </a:solidFill>
              </a:rPr>
              <a:t>, Stephen (2013), </a:t>
            </a:r>
            <a:r>
              <a:rPr lang="en-US" sz="1100" i="1" dirty="0">
                <a:solidFill>
                  <a:prstClr val="black"/>
                </a:solidFill>
              </a:rPr>
              <a:t>Designing for Behavioral Change: Applying Psychology and Behavioral Economics</a:t>
            </a:r>
            <a:r>
              <a:rPr lang="en-US" sz="1100" dirty="0">
                <a:solidFill>
                  <a:prstClr val="black"/>
                </a:solidFill>
              </a:rPr>
              <a:t>, O’Reilly.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endParaRPr lang="en-US" sz="1100" dirty="0">
              <a:solidFill>
                <a:prstClr val="black"/>
              </a:solidFill>
            </a:endParaRPr>
          </a:p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4" y="4959914"/>
            <a:ext cx="8639176" cy="359735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txBody>
          <a:bodyPr wrap="square" lIns="81935" tIns="40968" rIns="81935" bIns="40968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Technical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" y="5319649"/>
            <a:ext cx="894397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Angrist, Joshua and </a:t>
            </a:r>
            <a:r>
              <a:rPr lang="en-US" sz="1100" dirty="0" err="1">
                <a:solidFill>
                  <a:prstClr val="black"/>
                </a:solidFill>
              </a:rPr>
              <a:t>Jorn</a:t>
            </a:r>
            <a:r>
              <a:rPr lang="en-US" sz="1100" dirty="0">
                <a:solidFill>
                  <a:prstClr val="black"/>
                </a:solidFill>
              </a:rPr>
              <a:t>-Steffen Pischke (2015), </a:t>
            </a:r>
            <a:r>
              <a:rPr lang="en-US" sz="1100" i="1" dirty="0">
                <a:solidFill>
                  <a:prstClr val="black"/>
                </a:solidFill>
              </a:rPr>
              <a:t>Mastering Metrics: The Path from Cause to Effect</a:t>
            </a:r>
            <a:r>
              <a:rPr lang="en-US" sz="1100" dirty="0">
                <a:solidFill>
                  <a:prstClr val="black"/>
                </a:solidFill>
              </a:rPr>
              <a:t>, Princeton. 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Box, George E.P., William G. Hunter, and J. Stuart Hunter (1978), </a:t>
            </a:r>
            <a:r>
              <a:rPr lang="en-US" sz="1100" i="1" dirty="0">
                <a:solidFill>
                  <a:prstClr val="black"/>
                </a:solidFill>
              </a:rPr>
              <a:t>Statistics for Experimenters: An Introduction to Design, Data Analysis, and Model Building</a:t>
            </a:r>
            <a:r>
              <a:rPr lang="en-US" sz="1100" dirty="0">
                <a:solidFill>
                  <a:prstClr val="black"/>
                </a:solidFill>
              </a:rPr>
              <a:t>, Wiley.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 err="1">
                <a:solidFill>
                  <a:prstClr val="black"/>
                </a:solidFill>
              </a:rPr>
              <a:t>Ledolter</a:t>
            </a:r>
            <a:r>
              <a:rPr lang="en-US" sz="1100" dirty="0">
                <a:solidFill>
                  <a:prstClr val="black"/>
                </a:solidFill>
              </a:rPr>
              <a:t>, Johannes and Arthur J. </a:t>
            </a:r>
            <a:r>
              <a:rPr lang="en-US" sz="1100" dirty="0" err="1">
                <a:solidFill>
                  <a:prstClr val="black"/>
                </a:solidFill>
              </a:rPr>
              <a:t>Swersey</a:t>
            </a:r>
            <a:r>
              <a:rPr lang="en-US" sz="1100" dirty="0">
                <a:solidFill>
                  <a:prstClr val="black"/>
                </a:solidFill>
              </a:rPr>
              <a:t> (2007), </a:t>
            </a:r>
            <a:r>
              <a:rPr lang="en-US" sz="1100" i="1" dirty="0">
                <a:solidFill>
                  <a:prstClr val="black"/>
                </a:solidFill>
              </a:rPr>
              <a:t>Testing 1-2-3: Experimental Design with Applications in Marketing and Service Operations</a:t>
            </a:r>
            <a:r>
              <a:rPr lang="en-US" sz="1100" dirty="0">
                <a:solidFill>
                  <a:prstClr val="black"/>
                </a:solidFill>
              </a:rPr>
              <a:t>, Stanford.</a:t>
            </a:r>
          </a:p>
          <a:p>
            <a:endParaRPr lang="en-US" sz="1100" i="1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Montgomery, Douglas C. (1991), </a:t>
            </a:r>
            <a:r>
              <a:rPr lang="en-US" sz="1100" i="1" dirty="0">
                <a:solidFill>
                  <a:prstClr val="black"/>
                </a:solidFill>
              </a:rPr>
              <a:t>Design and Analysis of Experiments</a:t>
            </a:r>
            <a:r>
              <a:rPr lang="en-US" sz="1100" dirty="0">
                <a:solidFill>
                  <a:prstClr val="black"/>
                </a:solidFill>
              </a:rPr>
              <a:t>, 3</a:t>
            </a:r>
            <a:r>
              <a:rPr lang="en-US" sz="1100" baseline="30000" dirty="0">
                <a:solidFill>
                  <a:prstClr val="black"/>
                </a:solidFill>
              </a:rPr>
              <a:t>rd</a:t>
            </a:r>
            <a:r>
              <a:rPr lang="en-US" sz="1100" dirty="0">
                <a:solidFill>
                  <a:prstClr val="black"/>
                </a:solidFill>
              </a:rPr>
              <a:t> edition, Wiley.</a:t>
            </a:r>
          </a:p>
          <a:p>
            <a:endParaRPr lang="en-US" sz="1100" dirty="0">
              <a:solidFill>
                <a:prstClr val="black"/>
              </a:solidFill>
            </a:endParaRPr>
          </a:p>
          <a:p>
            <a:endParaRPr lang="en-US" sz="1100" dirty="0">
              <a:solidFill>
                <a:prstClr val="black"/>
              </a:solidFill>
            </a:endParaRPr>
          </a:p>
          <a:p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742229" y="6522523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14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7FFC0-E681-42A7-92FD-6B8C5757B1CD}"/>
              </a:ext>
            </a:extLst>
          </p:cNvPr>
          <p:cNvCxnSpPr/>
          <p:nvPr/>
        </p:nvCxnSpPr>
        <p:spPr>
          <a:xfrm>
            <a:off x="0" y="836421"/>
            <a:ext cx="9144000" cy="0"/>
          </a:xfrm>
          <a:prstGeom prst="line">
            <a:avLst/>
          </a:prstGeom>
          <a:ln w="38100">
            <a:solidFill>
              <a:srgbClr val="AED4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35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B813A-AE6D-4384-9248-30E7475B98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75835" y="6398320"/>
            <a:ext cx="2133600" cy="365125"/>
          </a:xfrm>
          <a:prstGeom prst="rect">
            <a:avLst/>
          </a:prstGeom>
        </p:spPr>
        <p:txBody>
          <a:bodyPr/>
          <a:lstStyle/>
          <a:p>
            <a:fld id="{EA29A6EF-196E-4E18-8D91-40F80992AF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F97EC-E27B-4117-90D6-DDE972CB3E32}"/>
              </a:ext>
            </a:extLst>
          </p:cNvPr>
          <p:cNvSpPr txBox="1"/>
          <p:nvPr/>
        </p:nvSpPr>
        <p:spPr>
          <a:xfrm>
            <a:off x="0" y="2602523"/>
            <a:ext cx="9144000" cy="1471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6000" b="1" dirty="0">
                <a:solidFill>
                  <a:prstClr val="white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56062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Consider When Designing an Experiment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144335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86" y="5915025"/>
            <a:ext cx="907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have some ideas of the above, draw a design diagram and determine the sample size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742229" y="6522523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16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26553E-54CA-441B-8A42-5037D1A7CCEA}"/>
              </a:ext>
            </a:extLst>
          </p:cNvPr>
          <p:cNvCxnSpPr/>
          <p:nvPr/>
        </p:nvCxnSpPr>
        <p:spPr>
          <a:xfrm>
            <a:off x="0" y="851661"/>
            <a:ext cx="9144000" cy="0"/>
          </a:xfrm>
          <a:prstGeom prst="line">
            <a:avLst/>
          </a:prstGeom>
          <a:ln w="38100">
            <a:solidFill>
              <a:srgbClr val="AED4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3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Randomize into A and B?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775" y="1219200"/>
            <a:ext cx="8105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Flip a coin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Put all the names in a hat, and randomly draw them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Hit the “Rand” button on your cell phone calculator, and assign to A if &lt;0.5 and B if &gt;0.5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Use RAND() in Excel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Use tools such as Adobe Target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742229" y="6522523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17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7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Common Experiments that You May Already be Part Of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775" y="1219200"/>
            <a:ext cx="207217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Online Ads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Emails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Amazon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Netflix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Credit Cards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Clinical Trials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742229" y="6529947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18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1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Correlation and Causality</a:t>
            </a:r>
          </a:p>
        </p:txBody>
      </p:sp>
      <p:pic>
        <p:nvPicPr>
          <p:cNvPr id="4" name="Picture 2" descr="File:PiratesVsTemp(en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9" y="1686695"/>
            <a:ext cx="4304806" cy="26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rgarine/ Divorce r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53" y="1686695"/>
            <a:ext cx="3892540" cy="235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5798" y="1360813"/>
            <a:ext cx="4313201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Eliminating Pirates Causes Global Warming?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9299" y="1360813"/>
            <a:ext cx="3939765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Eating Less Margarine Reduces Divorce?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914" y="4591210"/>
            <a:ext cx="7654179" cy="17756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82058" tIns="41029" rIns="82058" bIns="41029" rtlCol="0">
            <a:spAutoFit/>
          </a:bodyPr>
          <a:lstStyle/>
          <a:p>
            <a:r>
              <a:rPr lang="en-US" sz="2200" b="1" dirty="0">
                <a:solidFill>
                  <a:prstClr val="white"/>
                </a:solidFill>
              </a:rPr>
              <a:t>Solution: Scientific Measurement Methods</a:t>
            </a:r>
          </a:p>
          <a:p>
            <a:endParaRPr lang="en-US" sz="2200" dirty="0">
              <a:solidFill>
                <a:prstClr val="white"/>
              </a:solidFill>
            </a:endParaRPr>
          </a:p>
          <a:p>
            <a:pPr marL="307718" indent="-307718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prstClr val="white"/>
                </a:solidFill>
              </a:rPr>
              <a:t>Experimental Data – Randomization such as A/B Testing</a:t>
            </a:r>
          </a:p>
          <a:p>
            <a:pPr marL="307718" indent="-307718">
              <a:buFont typeface="Wingdings" panose="05000000000000000000" pitchFamily="2" charset="2"/>
              <a:buChar char="q"/>
            </a:pPr>
            <a:endParaRPr lang="en-US" sz="2200" dirty="0">
              <a:solidFill>
                <a:prstClr val="white"/>
              </a:solidFill>
            </a:endParaRPr>
          </a:p>
          <a:p>
            <a:pPr marL="307718" indent="-307718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prstClr val="white"/>
                </a:solidFill>
              </a:rPr>
              <a:t>Observational Data – Statistical adjustment 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681275" y="6522523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19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91020-BF32-4FA2-8593-97ACCF5F0E13}"/>
              </a:ext>
            </a:extLst>
          </p:cNvPr>
          <p:cNvSpPr txBox="1"/>
          <p:nvPr/>
        </p:nvSpPr>
        <p:spPr>
          <a:xfrm>
            <a:off x="647700" y="1552575"/>
            <a:ext cx="80590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Origin of A/B testing and why do we use it?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A/B testing examples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Excel Worksheets –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/>
              <a:t>Pre-campaign Sample Size Calculation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/>
              <a:t>Post-campaign measurement of Lift and Significance test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Adobe Target – Test Scenarios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F7BA5A1-88ED-40D6-AE58-9BB139A22019}"/>
              </a:ext>
            </a:extLst>
          </p:cNvPr>
          <p:cNvSpPr txBox="1">
            <a:spLocks/>
          </p:cNvSpPr>
          <p:nvPr/>
        </p:nvSpPr>
        <p:spPr>
          <a:xfrm>
            <a:off x="6975835" y="6398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29A6EF-196E-4E18-8D91-40F80992AF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Fidelity Sans"/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Fidelity Sans"/>
            </a:endParaRPr>
          </a:p>
        </p:txBody>
      </p:sp>
    </p:spTree>
    <p:extLst>
      <p:ext uri="{BB962C8B-B14F-4D97-AF65-F5344CB8AC3E}">
        <p14:creationId xmlns:p14="http://schemas.microsoft.com/office/powerpoint/2010/main" val="206387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819150"/>
          </a:xfrm>
        </p:spPr>
        <p:txBody>
          <a:bodyPr>
            <a:normAutofit/>
          </a:bodyPr>
          <a:lstStyle/>
          <a:p>
            <a:r>
              <a:rPr lang="en-US" sz="2800" dirty="0"/>
              <a:t>Common Causality Related Questions in Business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99051" y="1192306"/>
            <a:ext cx="8406823" cy="538837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buFont typeface="Arial" charset="0"/>
              <a:buChar char="►"/>
            </a:pPr>
            <a:r>
              <a:rPr lang="en-US" sz="2400" dirty="0"/>
              <a:t>Price: Would a price reduction generate enough demand to be profitable? How low is optimal?</a:t>
            </a:r>
          </a:p>
          <a:p>
            <a:pPr>
              <a:lnSpc>
                <a:spcPct val="115000"/>
              </a:lnSpc>
              <a:buFont typeface="Arial" charset="0"/>
              <a:buChar char="►"/>
            </a:pPr>
            <a:r>
              <a:rPr lang="en-US" sz="2400" dirty="0"/>
              <a:t>Promotion: How to optimize marketing and advertising campaigns?</a:t>
            </a:r>
          </a:p>
          <a:p>
            <a:pPr>
              <a:lnSpc>
                <a:spcPct val="115000"/>
              </a:lnSpc>
              <a:buFont typeface="Arial" charset="0"/>
              <a:buChar char="►"/>
            </a:pPr>
            <a:r>
              <a:rPr lang="en-US" sz="2400" dirty="0"/>
              <a:t>Place: Where to open new stores/branches? How should they look?</a:t>
            </a:r>
          </a:p>
          <a:p>
            <a:pPr>
              <a:lnSpc>
                <a:spcPct val="115000"/>
              </a:lnSpc>
              <a:buFont typeface="Arial" charset="0"/>
              <a:buChar char="►"/>
            </a:pPr>
            <a:r>
              <a:rPr lang="en-US" sz="2400" dirty="0"/>
              <a:t>Product: Would an improvement in product feature be valuable to customers? </a:t>
            </a:r>
          </a:p>
          <a:p>
            <a:pPr>
              <a:lnSpc>
                <a:spcPct val="115000"/>
              </a:lnSpc>
              <a:buFont typeface="Arial" charset="0"/>
              <a:buChar char="►"/>
            </a:pPr>
            <a:r>
              <a:rPr lang="en-US" sz="2400" dirty="0"/>
              <a:t>Process: Would a change in quality monitoring process be able to reduce defect and cost effective?</a:t>
            </a:r>
          </a:p>
          <a:p>
            <a:pPr>
              <a:lnSpc>
                <a:spcPct val="115000"/>
              </a:lnSpc>
              <a:buFont typeface="Arial" charset="0"/>
              <a:buChar char="►"/>
            </a:pPr>
            <a:r>
              <a:rPr lang="en-US" sz="2400" dirty="0"/>
              <a:t>People: Would a modified employee education program be beneficial?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742229" y="6503473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20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18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9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/>
        </p:nvSpPr>
        <p:spPr bwMode="auto">
          <a:xfrm>
            <a:off x="1752600" y="4267200"/>
            <a:ext cx="5257800" cy="314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prstClr val="black"/>
                </a:solidFill>
              </a:rPr>
              <a:t>256 possible offer combinations – </a:t>
            </a:r>
            <a:r>
              <a:rPr lang="en-US" sz="1400" u="sng">
                <a:solidFill>
                  <a:prstClr val="black"/>
                </a:solidFill>
              </a:rPr>
              <a:t>A Full Factorial Design</a:t>
            </a:r>
          </a:p>
        </p:txBody>
      </p:sp>
      <p:sp>
        <p:nvSpPr>
          <p:cNvPr id="9041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9500" y="118268"/>
            <a:ext cx="8001000" cy="4525963"/>
          </a:xfrm>
          <a:noFill/>
          <a:ln/>
        </p:spPr>
        <p:txBody>
          <a:bodyPr lIns="90488" tIns="44450" rIns="90488" bIns="44450"/>
          <a:lstStyle/>
          <a:p>
            <a:pPr marL="0" indent="0" algn="ctr">
              <a:spcBef>
                <a:spcPct val="35000"/>
              </a:spcBef>
              <a:buNone/>
            </a:pPr>
            <a:endParaRPr lang="en-US" b="0" dirty="0"/>
          </a:p>
        </p:txBody>
      </p:sp>
      <p:sp>
        <p:nvSpPr>
          <p:cNvPr id="904197" name="Rectangle 5"/>
          <p:cNvSpPr>
            <a:spLocks noChangeArrowheads="1"/>
          </p:cNvSpPr>
          <p:nvPr/>
        </p:nvSpPr>
        <p:spPr bwMode="auto">
          <a:xfrm>
            <a:off x="1168400" y="5340350"/>
            <a:ext cx="6851650" cy="75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177800" indent="-177800">
              <a:spcBef>
                <a:spcPct val="35000"/>
              </a:spcBef>
              <a:buFontTx/>
              <a:buChar char="•"/>
            </a:pPr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904198" name="Group 6"/>
          <p:cNvGrpSpPr>
            <a:grpSpLocks/>
          </p:cNvGrpSpPr>
          <p:nvPr/>
        </p:nvGrpSpPr>
        <p:grpSpPr bwMode="auto">
          <a:xfrm>
            <a:off x="7195341" y="1350962"/>
            <a:ext cx="1763717" cy="307975"/>
            <a:chOff x="4930" y="958"/>
            <a:chExt cx="1111" cy="194"/>
          </a:xfrm>
        </p:grpSpPr>
        <p:sp>
          <p:nvSpPr>
            <p:cNvPr id="904199" name="Text Box 7"/>
            <p:cNvSpPr txBox="1">
              <a:spLocks noChangeArrowheads="1"/>
            </p:cNvSpPr>
            <p:nvPr/>
          </p:nvSpPr>
          <p:spPr bwMode="auto">
            <a:xfrm>
              <a:off x="4930" y="958"/>
              <a:ext cx="1111" cy="17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r>
                <a:rPr lang="en-US" sz="1200" i="1" u="sng" dirty="0">
                  <a:solidFill>
                    <a:prstClr val="black"/>
                  </a:solidFill>
                </a:rPr>
                <a:t>Hypothetical but Realistic</a:t>
              </a:r>
            </a:p>
          </p:txBody>
        </p:sp>
        <p:sp>
          <p:nvSpPr>
            <p:cNvPr id="904200" name="Rectangle 8"/>
            <p:cNvSpPr>
              <a:spLocks noChangeArrowheads="1"/>
            </p:cNvSpPr>
            <p:nvPr/>
          </p:nvSpPr>
          <p:spPr bwMode="auto">
            <a:xfrm>
              <a:off x="4944" y="960"/>
              <a:ext cx="1097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4201" name="Group 9"/>
          <p:cNvGrpSpPr>
            <a:grpSpLocks/>
          </p:cNvGrpSpPr>
          <p:nvPr/>
        </p:nvGrpSpPr>
        <p:grpSpPr bwMode="auto">
          <a:xfrm>
            <a:off x="8286750" y="2513013"/>
            <a:ext cx="903288" cy="1354137"/>
            <a:chOff x="5220" y="1727"/>
            <a:chExt cx="569" cy="853"/>
          </a:xfrm>
        </p:grpSpPr>
        <p:sp>
          <p:nvSpPr>
            <p:cNvPr id="904202" name="AutoShape 10"/>
            <p:cNvSpPr>
              <a:spLocks/>
            </p:cNvSpPr>
            <p:nvPr/>
          </p:nvSpPr>
          <p:spPr bwMode="auto">
            <a:xfrm>
              <a:off x="5232" y="1728"/>
              <a:ext cx="101" cy="852"/>
            </a:xfrm>
            <a:prstGeom prst="rightBrace">
              <a:avLst>
                <a:gd name="adj1" fmla="val 7029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4203" name="Text Box 11"/>
            <p:cNvSpPr txBox="1">
              <a:spLocks noChangeArrowheads="1"/>
            </p:cNvSpPr>
            <p:nvPr/>
          </p:nvSpPr>
          <p:spPr bwMode="auto">
            <a:xfrm>
              <a:off x="5220" y="1727"/>
              <a:ext cx="569" cy="40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400">
                  <a:solidFill>
                    <a:prstClr val="black"/>
                  </a:solidFill>
                </a:rPr>
                <a:t> </a:t>
              </a:r>
              <a:r>
                <a:rPr lang="en-US" sz="1200" b="1">
                  <a:solidFill>
                    <a:prstClr val="black"/>
                  </a:solidFill>
                </a:rPr>
                <a:t>Attribute</a:t>
              </a:r>
            </a:p>
            <a:p>
              <a:pPr algn="ctr"/>
              <a:r>
                <a:rPr lang="en-US" sz="1200" b="1">
                  <a:solidFill>
                    <a:prstClr val="black"/>
                  </a:solidFill>
                </a:rPr>
                <a:t>Levels</a:t>
              </a:r>
              <a:endParaRPr lang="en-US" sz="2400" b="1">
                <a:solidFill>
                  <a:prstClr val="black"/>
                </a:solidFill>
              </a:endParaRPr>
            </a:p>
          </p:txBody>
        </p:sp>
      </p:grpSp>
      <p:sp>
        <p:nvSpPr>
          <p:cNvPr id="904204" name="Rectangle 12"/>
          <p:cNvSpPr>
            <a:spLocks noChangeArrowheads="1"/>
          </p:cNvSpPr>
          <p:nvPr/>
        </p:nvSpPr>
        <p:spPr bwMode="auto">
          <a:xfrm>
            <a:off x="1447800" y="1524000"/>
            <a:ext cx="6248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prstClr val="black"/>
                </a:solidFill>
              </a:rPr>
              <a:t>Treatment Combinations for a Banking Credit Card Email Campaign</a:t>
            </a:r>
          </a:p>
        </p:txBody>
      </p:sp>
      <p:sp>
        <p:nvSpPr>
          <p:cNvPr id="904205" name="AutoShape 13"/>
          <p:cNvSpPr>
            <a:spLocks/>
          </p:cNvSpPr>
          <p:nvPr/>
        </p:nvSpPr>
        <p:spPr bwMode="auto">
          <a:xfrm rot="-5352581">
            <a:off x="4272756" y="-923130"/>
            <a:ext cx="212725" cy="6018212"/>
          </a:xfrm>
          <a:prstGeom prst="rightBrace">
            <a:avLst>
              <a:gd name="adj1" fmla="val 2357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4206" name="Text Box 14"/>
          <p:cNvSpPr txBox="1">
            <a:spLocks noChangeArrowheads="1"/>
          </p:cNvSpPr>
          <p:nvPr/>
        </p:nvSpPr>
        <p:spPr bwMode="auto">
          <a:xfrm>
            <a:off x="4000500" y="1752600"/>
            <a:ext cx="903288" cy="2746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1200" b="1">
                <a:solidFill>
                  <a:prstClr val="black"/>
                </a:solidFill>
              </a:rPr>
              <a:t>Attributes</a:t>
            </a:r>
          </a:p>
        </p:txBody>
      </p:sp>
      <p:grpSp>
        <p:nvGrpSpPr>
          <p:cNvPr id="904207" name="Group 15"/>
          <p:cNvGrpSpPr>
            <a:grpSpLocks/>
          </p:cNvGrpSpPr>
          <p:nvPr/>
        </p:nvGrpSpPr>
        <p:grpSpPr bwMode="auto">
          <a:xfrm>
            <a:off x="762000" y="2209800"/>
            <a:ext cx="7432675" cy="1784350"/>
            <a:chOff x="432" y="1632"/>
            <a:chExt cx="4682" cy="1124"/>
          </a:xfrm>
        </p:grpSpPr>
        <p:grpSp>
          <p:nvGrpSpPr>
            <p:cNvPr id="904208" name="Group 16"/>
            <p:cNvGrpSpPr>
              <a:grpSpLocks/>
            </p:cNvGrpSpPr>
            <p:nvPr/>
          </p:nvGrpSpPr>
          <p:grpSpPr bwMode="auto">
            <a:xfrm>
              <a:off x="1728" y="1632"/>
              <a:ext cx="1488" cy="1114"/>
              <a:chOff x="1728" y="1632"/>
              <a:chExt cx="1488" cy="1114"/>
            </a:xfrm>
          </p:grpSpPr>
          <p:sp>
            <p:nvSpPr>
              <p:cNvPr id="904209" name="Rectangle 17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89" cy="1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4210" name="Rectangle 18"/>
              <p:cNvSpPr>
                <a:spLocks noChangeArrowheads="1"/>
              </p:cNvSpPr>
              <p:nvPr/>
            </p:nvSpPr>
            <p:spPr bwMode="auto">
              <a:xfrm>
                <a:off x="2592" y="1632"/>
                <a:ext cx="624" cy="1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4211" name="Line 19"/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4212" name="Line 20"/>
              <p:cNvSpPr>
                <a:spLocks noChangeShapeType="1"/>
              </p:cNvSpPr>
              <p:nvPr/>
            </p:nvSpPr>
            <p:spPr bwMode="auto">
              <a:xfrm flipV="1">
                <a:off x="2592" y="1824"/>
                <a:ext cx="624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04213" name="Group 21"/>
            <p:cNvGrpSpPr>
              <a:grpSpLocks/>
            </p:cNvGrpSpPr>
            <p:nvPr/>
          </p:nvGrpSpPr>
          <p:grpSpPr bwMode="auto">
            <a:xfrm>
              <a:off x="3485" y="1642"/>
              <a:ext cx="1629" cy="1114"/>
              <a:chOff x="3485" y="1642"/>
              <a:chExt cx="1629" cy="1114"/>
            </a:xfrm>
          </p:grpSpPr>
          <p:sp>
            <p:nvSpPr>
              <p:cNvPr id="904214" name="Rectangle 22"/>
              <p:cNvSpPr>
                <a:spLocks noChangeArrowheads="1"/>
              </p:cNvSpPr>
              <p:nvPr/>
            </p:nvSpPr>
            <p:spPr bwMode="auto">
              <a:xfrm>
                <a:off x="4377" y="1642"/>
                <a:ext cx="737" cy="1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4215" name="Rectangle 23"/>
              <p:cNvSpPr>
                <a:spLocks noChangeArrowheads="1"/>
              </p:cNvSpPr>
              <p:nvPr/>
            </p:nvSpPr>
            <p:spPr bwMode="auto">
              <a:xfrm>
                <a:off x="3485" y="1642"/>
                <a:ext cx="737" cy="1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4216" name="Line 24"/>
              <p:cNvSpPr>
                <a:spLocks noChangeShapeType="1"/>
              </p:cNvSpPr>
              <p:nvPr/>
            </p:nvSpPr>
            <p:spPr bwMode="auto">
              <a:xfrm>
                <a:off x="3493" y="1832"/>
                <a:ext cx="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4217" name="Line 25"/>
              <p:cNvSpPr>
                <a:spLocks noChangeShapeType="1"/>
              </p:cNvSpPr>
              <p:nvPr/>
            </p:nvSpPr>
            <p:spPr bwMode="auto">
              <a:xfrm>
                <a:off x="4388" y="1832"/>
                <a:ext cx="7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04218" name="Group 26"/>
            <p:cNvGrpSpPr>
              <a:grpSpLocks/>
            </p:cNvGrpSpPr>
            <p:nvPr/>
          </p:nvGrpSpPr>
          <p:grpSpPr bwMode="auto">
            <a:xfrm>
              <a:off x="432" y="1632"/>
              <a:ext cx="1104" cy="1114"/>
              <a:chOff x="432" y="1632"/>
              <a:chExt cx="1104" cy="1114"/>
            </a:xfrm>
          </p:grpSpPr>
          <p:sp>
            <p:nvSpPr>
              <p:cNvPr id="904219" name="Rectangle 27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432" cy="1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4220" name="Line 28"/>
              <p:cNvSpPr>
                <a:spLocks noChangeShapeType="1"/>
              </p:cNvSpPr>
              <p:nvPr/>
            </p:nvSpPr>
            <p:spPr bwMode="auto">
              <a:xfrm flipV="1">
                <a:off x="1104" y="1824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4221" name="Rectangle 29"/>
              <p:cNvSpPr>
                <a:spLocks noChangeArrowheads="1"/>
              </p:cNvSpPr>
              <p:nvPr/>
            </p:nvSpPr>
            <p:spPr bwMode="auto">
              <a:xfrm>
                <a:off x="432" y="1632"/>
                <a:ext cx="432" cy="1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4222" name="Line 30"/>
              <p:cNvSpPr>
                <a:spLocks noChangeShapeType="1"/>
              </p:cNvSpPr>
              <p:nvPr/>
            </p:nvSpPr>
            <p:spPr bwMode="auto">
              <a:xfrm>
                <a:off x="432" y="18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04223" name="Group 31"/>
          <p:cNvGrpSpPr>
            <a:grpSpLocks/>
          </p:cNvGrpSpPr>
          <p:nvPr/>
        </p:nvGrpSpPr>
        <p:grpSpPr bwMode="auto">
          <a:xfrm>
            <a:off x="1447800" y="2895600"/>
            <a:ext cx="5603875" cy="307975"/>
            <a:chOff x="864" y="2064"/>
            <a:chExt cx="3530" cy="194"/>
          </a:xfrm>
        </p:grpSpPr>
        <p:sp>
          <p:nvSpPr>
            <p:cNvPr id="904224" name="Rectangle 32"/>
            <p:cNvSpPr>
              <a:spLocks noChangeArrowheads="1"/>
            </p:cNvSpPr>
            <p:nvPr/>
          </p:nvSpPr>
          <p:spPr bwMode="auto">
            <a:xfrm>
              <a:off x="1536" y="2064"/>
              <a:ext cx="17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200" b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904225" name="Rectangle 33"/>
            <p:cNvSpPr>
              <a:spLocks noChangeArrowheads="1"/>
            </p:cNvSpPr>
            <p:nvPr/>
          </p:nvSpPr>
          <p:spPr bwMode="auto">
            <a:xfrm>
              <a:off x="2400" y="2064"/>
              <a:ext cx="17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200" b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904226" name="Rectangle 34"/>
            <p:cNvSpPr>
              <a:spLocks noChangeArrowheads="1"/>
            </p:cNvSpPr>
            <p:nvPr/>
          </p:nvSpPr>
          <p:spPr bwMode="auto">
            <a:xfrm>
              <a:off x="3272" y="2082"/>
              <a:ext cx="17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200" b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904227" name="Text Box 35"/>
            <p:cNvSpPr txBox="1">
              <a:spLocks noChangeArrowheads="1"/>
            </p:cNvSpPr>
            <p:nvPr/>
          </p:nvSpPr>
          <p:spPr bwMode="auto">
            <a:xfrm>
              <a:off x="4214" y="2085"/>
              <a:ext cx="180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904228" name="Text Box 36"/>
            <p:cNvSpPr txBox="1">
              <a:spLocks noChangeArrowheads="1"/>
            </p:cNvSpPr>
            <p:nvPr/>
          </p:nvSpPr>
          <p:spPr bwMode="auto">
            <a:xfrm>
              <a:off x="864" y="2064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</a:rPr>
                <a:t>X</a:t>
              </a:r>
            </a:p>
          </p:txBody>
        </p:sp>
      </p:grpSp>
      <p:grpSp>
        <p:nvGrpSpPr>
          <p:cNvPr id="904229" name="Group 37"/>
          <p:cNvGrpSpPr>
            <a:grpSpLocks/>
          </p:cNvGrpSpPr>
          <p:nvPr/>
        </p:nvGrpSpPr>
        <p:grpSpPr bwMode="auto">
          <a:xfrm>
            <a:off x="685800" y="2209800"/>
            <a:ext cx="7456488" cy="292100"/>
            <a:chOff x="384" y="1632"/>
            <a:chExt cx="4697" cy="184"/>
          </a:xfrm>
        </p:grpSpPr>
        <p:sp>
          <p:nvSpPr>
            <p:cNvPr id="904230" name="Rectangle 38"/>
            <p:cNvSpPr>
              <a:spLocks noChangeArrowheads="1"/>
            </p:cNvSpPr>
            <p:nvPr/>
          </p:nvSpPr>
          <p:spPr bwMode="auto">
            <a:xfrm>
              <a:off x="4448" y="1664"/>
              <a:ext cx="633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>
                  <a:solidFill>
                    <a:prstClr val="black"/>
                  </a:solidFill>
                </a:rPr>
                <a:t>Subject Line</a:t>
              </a:r>
            </a:p>
          </p:txBody>
        </p:sp>
        <p:sp>
          <p:nvSpPr>
            <p:cNvPr id="904231" name="Rectangle 39"/>
            <p:cNvSpPr>
              <a:spLocks noChangeArrowheads="1"/>
            </p:cNvSpPr>
            <p:nvPr/>
          </p:nvSpPr>
          <p:spPr bwMode="auto">
            <a:xfrm>
              <a:off x="1008" y="1632"/>
              <a:ext cx="67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>
                  <a:solidFill>
                    <a:prstClr val="black"/>
                  </a:solidFill>
                </a:rPr>
                <a:t>APR</a:t>
              </a:r>
            </a:p>
          </p:txBody>
        </p:sp>
        <p:sp>
          <p:nvSpPr>
            <p:cNvPr id="904232" name="Rectangle 40"/>
            <p:cNvSpPr>
              <a:spLocks noChangeArrowheads="1"/>
            </p:cNvSpPr>
            <p:nvPr/>
          </p:nvSpPr>
          <p:spPr bwMode="auto">
            <a:xfrm>
              <a:off x="1728" y="1632"/>
              <a:ext cx="657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>
                  <a:solidFill>
                    <a:prstClr val="black"/>
                  </a:solidFill>
                </a:rPr>
                <a:t>Credit Limit $</a:t>
              </a:r>
            </a:p>
          </p:txBody>
        </p:sp>
        <p:sp>
          <p:nvSpPr>
            <p:cNvPr id="904233" name="Rectangle 41"/>
            <p:cNvSpPr>
              <a:spLocks noChangeArrowheads="1"/>
            </p:cNvSpPr>
            <p:nvPr/>
          </p:nvSpPr>
          <p:spPr bwMode="auto">
            <a:xfrm>
              <a:off x="2475" y="1658"/>
              <a:ext cx="865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>
                  <a:solidFill>
                    <a:prstClr val="black"/>
                  </a:solidFill>
                </a:rPr>
                <a:t>Color of Font</a:t>
              </a:r>
            </a:p>
          </p:txBody>
        </p:sp>
        <p:sp>
          <p:nvSpPr>
            <p:cNvPr id="904234" name="Rectangle 42"/>
            <p:cNvSpPr>
              <a:spLocks noChangeArrowheads="1"/>
            </p:cNvSpPr>
            <p:nvPr/>
          </p:nvSpPr>
          <p:spPr bwMode="auto">
            <a:xfrm>
              <a:off x="3735" y="1662"/>
              <a:ext cx="305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>
                  <a:solidFill>
                    <a:prstClr val="black"/>
                  </a:solidFill>
                </a:rPr>
                <a:t>Offer</a:t>
              </a:r>
            </a:p>
          </p:txBody>
        </p:sp>
        <p:sp>
          <p:nvSpPr>
            <p:cNvPr id="904235" name="Text Box 43"/>
            <p:cNvSpPr txBox="1">
              <a:spLocks noChangeArrowheads="1"/>
            </p:cNvSpPr>
            <p:nvPr/>
          </p:nvSpPr>
          <p:spPr bwMode="auto">
            <a:xfrm>
              <a:off x="384" y="1632"/>
              <a:ext cx="4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</a:rPr>
                <a:t>Re-mail</a:t>
              </a:r>
            </a:p>
          </p:txBody>
        </p:sp>
      </p:grpSp>
      <p:grpSp>
        <p:nvGrpSpPr>
          <p:cNvPr id="904236" name="Group 44"/>
          <p:cNvGrpSpPr>
            <a:grpSpLocks/>
          </p:cNvGrpSpPr>
          <p:nvPr/>
        </p:nvGrpSpPr>
        <p:grpSpPr bwMode="auto">
          <a:xfrm>
            <a:off x="822325" y="2497138"/>
            <a:ext cx="7321550" cy="268287"/>
            <a:chOff x="470" y="1813"/>
            <a:chExt cx="4612" cy="169"/>
          </a:xfrm>
        </p:grpSpPr>
        <p:sp>
          <p:nvSpPr>
            <p:cNvPr id="904237" name="Rectangle 45"/>
            <p:cNvSpPr>
              <a:spLocks noChangeArrowheads="1"/>
            </p:cNvSpPr>
            <p:nvPr/>
          </p:nvSpPr>
          <p:spPr bwMode="auto">
            <a:xfrm>
              <a:off x="1680" y="1824"/>
              <a:ext cx="730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>
                  <a:solidFill>
                    <a:prstClr val="black"/>
                  </a:solidFill>
                </a:rPr>
                <a:t>2000</a:t>
              </a:r>
            </a:p>
          </p:txBody>
        </p:sp>
        <p:sp>
          <p:nvSpPr>
            <p:cNvPr id="904238" name="Rectangle 46"/>
            <p:cNvSpPr>
              <a:spLocks noChangeArrowheads="1"/>
            </p:cNvSpPr>
            <p:nvPr/>
          </p:nvSpPr>
          <p:spPr bwMode="auto">
            <a:xfrm>
              <a:off x="3521" y="1830"/>
              <a:ext cx="666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>
                  <a:solidFill>
                    <a:prstClr val="black"/>
                  </a:solidFill>
                </a:rPr>
                <a:t>Incentive</a:t>
              </a:r>
            </a:p>
          </p:txBody>
        </p:sp>
        <p:sp>
          <p:nvSpPr>
            <p:cNvPr id="904239" name="Rectangle 47"/>
            <p:cNvSpPr>
              <a:spLocks noChangeArrowheads="1"/>
            </p:cNvSpPr>
            <p:nvPr/>
          </p:nvSpPr>
          <p:spPr bwMode="auto">
            <a:xfrm>
              <a:off x="2592" y="1824"/>
              <a:ext cx="666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>
                  <a:solidFill>
                    <a:prstClr val="black"/>
                  </a:solidFill>
                </a:rPr>
                <a:t>Blue</a:t>
              </a:r>
            </a:p>
          </p:txBody>
        </p:sp>
        <p:sp>
          <p:nvSpPr>
            <p:cNvPr id="904240" name="Rectangle 48"/>
            <p:cNvSpPr>
              <a:spLocks noChangeArrowheads="1"/>
            </p:cNvSpPr>
            <p:nvPr/>
          </p:nvSpPr>
          <p:spPr bwMode="auto">
            <a:xfrm>
              <a:off x="960" y="1824"/>
              <a:ext cx="666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>
                  <a:solidFill>
                    <a:prstClr val="black"/>
                  </a:solidFill>
                </a:rPr>
                <a:t>7.9%</a:t>
              </a:r>
            </a:p>
          </p:txBody>
        </p:sp>
        <p:sp>
          <p:nvSpPr>
            <p:cNvPr id="904241" name="Rectangle 49"/>
            <p:cNvSpPr>
              <a:spLocks noChangeArrowheads="1"/>
            </p:cNvSpPr>
            <p:nvPr/>
          </p:nvSpPr>
          <p:spPr bwMode="auto">
            <a:xfrm>
              <a:off x="4416" y="1830"/>
              <a:ext cx="666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>
                  <a:solidFill>
                    <a:prstClr val="black"/>
                  </a:solidFill>
                </a:rPr>
                <a:t>Introducing...</a:t>
              </a:r>
            </a:p>
          </p:txBody>
        </p:sp>
        <p:sp>
          <p:nvSpPr>
            <p:cNvPr id="904242" name="Text Box 50"/>
            <p:cNvSpPr txBox="1">
              <a:spLocks noChangeArrowheads="1"/>
            </p:cNvSpPr>
            <p:nvPr/>
          </p:nvSpPr>
          <p:spPr bwMode="auto">
            <a:xfrm>
              <a:off x="470" y="1813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prstClr val="black"/>
                  </a:solidFill>
                </a:rPr>
                <a:t>yes</a:t>
              </a:r>
            </a:p>
          </p:txBody>
        </p:sp>
      </p:grpSp>
      <p:sp>
        <p:nvSpPr>
          <p:cNvPr id="904243" name="Rectangle 51"/>
          <p:cNvSpPr>
            <a:spLocks noChangeArrowheads="1"/>
          </p:cNvSpPr>
          <p:nvPr/>
        </p:nvSpPr>
        <p:spPr bwMode="auto">
          <a:xfrm>
            <a:off x="2743200" y="3352800"/>
            <a:ext cx="115887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solidFill>
                  <a:prstClr val="black"/>
                </a:solidFill>
              </a:rPr>
              <a:t> 8000</a:t>
            </a:r>
          </a:p>
        </p:txBody>
      </p:sp>
      <p:sp>
        <p:nvSpPr>
          <p:cNvPr id="904244" name="Rectangle 52"/>
          <p:cNvSpPr>
            <a:spLocks noChangeArrowheads="1"/>
          </p:cNvSpPr>
          <p:nvPr/>
        </p:nvSpPr>
        <p:spPr bwMode="auto">
          <a:xfrm>
            <a:off x="2819400" y="3733800"/>
            <a:ext cx="115887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solidFill>
                  <a:prstClr val="black"/>
                </a:solidFill>
              </a:rPr>
              <a:t>12,000</a:t>
            </a:r>
          </a:p>
        </p:txBody>
      </p:sp>
      <p:sp>
        <p:nvSpPr>
          <p:cNvPr id="904245" name="Rectangle 53"/>
          <p:cNvSpPr>
            <a:spLocks noChangeArrowheads="1"/>
          </p:cNvSpPr>
          <p:nvPr/>
        </p:nvSpPr>
        <p:spPr bwMode="auto">
          <a:xfrm>
            <a:off x="7086600" y="3324225"/>
            <a:ext cx="10572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solidFill>
                  <a:prstClr val="black"/>
                </a:solidFill>
              </a:rPr>
              <a:t>Great value from...</a:t>
            </a:r>
          </a:p>
        </p:txBody>
      </p:sp>
      <p:sp>
        <p:nvSpPr>
          <p:cNvPr id="904246" name="Rectangle 54"/>
          <p:cNvSpPr>
            <a:spLocks noChangeArrowheads="1"/>
          </p:cNvSpPr>
          <p:nvPr/>
        </p:nvSpPr>
        <p:spPr bwMode="auto">
          <a:xfrm>
            <a:off x="7086600" y="3724275"/>
            <a:ext cx="105727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solidFill>
                  <a:prstClr val="black"/>
                </a:solidFill>
              </a:rPr>
              <a:t>Don’t miss...</a:t>
            </a:r>
          </a:p>
        </p:txBody>
      </p:sp>
      <p:grpSp>
        <p:nvGrpSpPr>
          <p:cNvPr id="904247" name="Group 55"/>
          <p:cNvGrpSpPr>
            <a:grpSpLocks/>
          </p:cNvGrpSpPr>
          <p:nvPr/>
        </p:nvGrpSpPr>
        <p:grpSpPr bwMode="auto">
          <a:xfrm>
            <a:off x="822325" y="2895600"/>
            <a:ext cx="7321550" cy="422275"/>
            <a:chOff x="470" y="2064"/>
            <a:chExt cx="4612" cy="266"/>
          </a:xfrm>
        </p:grpSpPr>
        <p:sp>
          <p:nvSpPr>
            <p:cNvPr id="904248" name="Rectangle 56"/>
            <p:cNvSpPr>
              <a:spLocks noChangeArrowheads="1"/>
            </p:cNvSpPr>
            <p:nvPr/>
          </p:nvSpPr>
          <p:spPr bwMode="auto">
            <a:xfrm>
              <a:off x="1680" y="2064"/>
              <a:ext cx="730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>
                  <a:solidFill>
                    <a:prstClr val="black"/>
                  </a:solidFill>
                </a:rPr>
                <a:t>5000</a:t>
              </a:r>
            </a:p>
          </p:txBody>
        </p:sp>
        <p:sp>
          <p:nvSpPr>
            <p:cNvPr id="904249" name="Rectangle 57"/>
            <p:cNvSpPr>
              <a:spLocks noChangeArrowheads="1"/>
            </p:cNvSpPr>
            <p:nvPr/>
          </p:nvSpPr>
          <p:spPr bwMode="auto">
            <a:xfrm>
              <a:off x="3521" y="2082"/>
              <a:ext cx="666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>
                  <a:solidFill>
                    <a:prstClr val="black"/>
                  </a:solidFill>
                </a:rPr>
                <a:t>No Incentive</a:t>
              </a:r>
            </a:p>
          </p:txBody>
        </p:sp>
        <p:sp>
          <p:nvSpPr>
            <p:cNvPr id="904250" name="Rectangle 58"/>
            <p:cNvSpPr>
              <a:spLocks noChangeArrowheads="1"/>
            </p:cNvSpPr>
            <p:nvPr/>
          </p:nvSpPr>
          <p:spPr bwMode="auto">
            <a:xfrm>
              <a:off x="2508" y="2082"/>
              <a:ext cx="768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>
                  <a:solidFill>
                    <a:prstClr val="black"/>
                  </a:solidFill>
                </a:rPr>
                <a:t>Black</a:t>
              </a:r>
            </a:p>
          </p:txBody>
        </p:sp>
        <p:sp>
          <p:nvSpPr>
            <p:cNvPr id="904251" name="Rectangle 59"/>
            <p:cNvSpPr>
              <a:spLocks noChangeArrowheads="1"/>
            </p:cNvSpPr>
            <p:nvPr/>
          </p:nvSpPr>
          <p:spPr bwMode="auto">
            <a:xfrm>
              <a:off x="960" y="2064"/>
              <a:ext cx="666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>
                  <a:solidFill>
                    <a:prstClr val="black"/>
                  </a:solidFill>
                </a:rPr>
                <a:t>12.9%</a:t>
              </a:r>
            </a:p>
          </p:txBody>
        </p:sp>
        <p:sp>
          <p:nvSpPr>
            <p:cNvPr id="904252" name="Rectangle 60"/>
            <p:cNvSpPr>
              <a:spLocks noChangeArrowheads="1"/>
            </p:cNvSpPr>
            <p:nvPr/>
          </p:nvSpPr>
          <p:spPr bwMode="auto">
            <a:xfrm>
              <a:off x="4416" y="2082"/>
              <a:ext cx="66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>
                  <a:solidFill>
                    <a:prstClr val="black"/>
                  </a:solidFill>
                </a:rPr>
                <a:t>Hi from XYZ Bank...</a:t>
              </a:r>
            </a:p>
          </p:txBody>
        </p:sp>
        <p:sp>
          <p:nvSpPr>
            <p:cNvPr id="904253" name="Text Box 61"/>
            <p:cNvSpPr txBox="1">
              <a:spLocks noChangeArrowheads="1"/>
            </p:cNvSpPr>
            <p:nvPr/>
          </p:nvSpPr>
          <p:spPr bwMode="auto">
            <a:xfrm>
              <a:off x="470" y="2101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prstClr val="black"/>
                  </a:solidFill>
                </a:rPr>
                <a:t>no</a:t>
              </a:r>
            </a:p>
          </p:txBody>
        </p:sp>
      </p:grpSp>
      <p:grpSp>
        <p:nvGrpSpPr>
          <p:cNvPr id="904254" name="Group 62"/>
          <p:cNvGrpSpPr>
            <a:grpSpLocks/>
          </p:cNvGrpSpPr>
          <p:nvPr/>
        </p:nvGrpSpPr>
        <p:grpSpPr bwMode="auto">
          <a:xfrm>
            <a:off x="0" y="3886200"/>
            <a:ext cx="8077200" cy="393700"/>
            <a:chOff x="0" y="2784"/>
            <a:chExt cx="5095" cy="170"/>
          </a:xfrm>
        </p:grpSpPr>
        <p:grpSp>
          <p:nvGrpSpPr>
            <p:cNvPr id="904255" name="Group 63"/>
            <p:cNvGrpSpPr>
              <a:grpSpLocks/>
            </p:cNvGrpSpPr>
            <p:nvPr/>
          </p:nvGrpSpPr>
          <p:grpSpPr bwMode="auto">
            <a:xfrm>
              <a:off x="3521" y="2850"/>
              <a:ext cx="1574" cy="104"/>
              <a:chOff x="3521" y="2850"/>
              <a:chExt cx="1574" cy="104"/>
            </a:xfrm>
          </p:grpSpPr>
          <p:sp>
            <p:nvSpPr>
              <p:cNvPr id="904256" name="Rectangle 64"/>
              <p:cNvSpPr>
                <a:spLocks noChangeArrowheads="1"/>
              </p:cNvSpPr>
              <p:nvPr/>
            </p:nvSpPr>
            <p:spPr bwMode="auto">
              <a:xfrm>
                <a:off x="3521" y="2850"/>
                <a:ext cx="666" cy="1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904257" name="Rectangle 65"/>
              <p:cNvSpPr>
                <a:spLocks noChangeArrowheads="1"/>
              </p:cNvSpPr>
              <p:nvPr/>
            </p:nvSpPr>
            <p:spPr bwMode="auto">
              <a:xfrm>
                <a:off x="4419" y="2850"/>
                <a:ext cx="676" cy="1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>
                    <a:solidFill>
                      <a:prstClr val="black"/>
                    </a:solidFill>
                  </a:rPr>
                  <a:t>4</a:t>
                </a:r>
              </a:p>
            </p:txBody>
          </p:sp>
        </p:grpSp>
        <p:grpSp>
          <p:nvGrpSpPr>
            <p:cNvPr id="904258" name="Group 66"/>
            <p:cNvGrpSpPr>
              <a:grpSpLocks/>
            </p:cNvGrpSpPr>
            <p:nvPr/>
          </p:nvGrpSpPr>
          <p:grpSpPr bwMode="auto">
            <a:xfrm>
              <a:off x="0" y="2784"/>
              <a:ext cx="3234" cy="170"/>
              <a:chOff x="0" y="2784"/>
              <a:chExt cx="3234" cy="170"/>
            </a:xfrm>
          </p:grpSpPr>
          <p:sp>
            <p:nvSpPr>
              <p:cNvPr id="904259" name="Rectangle 67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730" cy="1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904260" name="Rectangle 68"/>
              <p:cNvSpPr>
                <a:spLocks noChangeArrowheads="1"/>
              </p:cNvSpPr>
              <p:nvPr/>
            </p:nvSpPr>
            <p:spPr bwMode="auto">
              <a:xfrm>
                <a:off x="2568" y="2850"/>
                <a:ext cx="666" cy="1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904261" name="Rectangle 69"/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666" cy="1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904262" name="Rectangle 70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504" cy="17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000">
                    <a:solidFill>
                      <a:prstClr val="black"/>
                    </a:solidFill>
                  </a:rPr>
                  <a:t>Attribute </a:t>
                </a:r>
                <a:br>
                  <a:rPr lang="en-US" sz="1000">
                    <a:solidFill>
                      <a:prstClr val="black"/>
                    </a:solidFill>
                  </a:rPr>
                </a:br>
                <a:r>
                  <a:rPr lang="en-US" sz="1000">
                    <a:solidFill>
                      <a:prstClr val="black"/>
                    </a:solidFill>
                  </a:rPr>
                  <a:t>Levels</a:t>
                </a:r>
              </a:p>
            </p:txBody>
          </p:sp>
          <p:sp>
            <p:nvSpPr>
              <p:cNvPr id="904263" name="Text Box 71"/>
              <p:cNvSpPr txBox="1">
                <a:spLocks noChangeArrowheads="1"/>
              </p:cNvSpPr>
              <p:nvPr/>
            </p:nvSpPr>
            <p:spPr bwMode="auto">
              <a:xfrm>
                <a:off x="624" y="2832"/>
                <a:ext cx="160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prstClr val="black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904264" name="Group 72"/>
          <p:cNvGrpSpPr>
            <a:grpSpLocks/>
          </p:cNvGrpSpPr>
          <p:nvPr/>
        </p:nvGrpSpPr>
        <p:grpSpPr bwMode="auto">
          <a:xfrm>
            <a:off x="304800" y="4724400"/>
            <a:ext cx="8550275" cy="1952625"/>
            <a:chOff x="528" y="3024"/>
            <a:chExt cx="5050" cy="1039"/>
          </a:xfrm>
        </p:grpSpPr>
        <p:graphicFrame>
          <p:nvGraphicFramePr>
            <p:cNvPr id="904265" name="Object 73"/>
            <p:cNvGraphicFramePr>
              <a:graphicFrameLocks noChangeAspect="1"/>
            </p:cNvGraphicFramePr>
            <p:nvPr/>
          </p:nvGraphicFramePr>
          <p:xfrm>
            <a:off x="1633" y="3249"/>
            <a:ext cx="2598" cy="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5" name="Worksheet" r:id="rId4" imgW="5143500" imgH="1790700" progId="Excel.Sheet.8">
                    <p:embed/>
                  </p:oleObj>
                </mc:Choice>
                <mc:Fallback>
                  <p:oleObj name="Worksheet" r:id="rId4" imgW="5143500" imgH="17907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3249"/>
                          <a:ext cx="2598" cy="8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4266" name="Text Box 74"/>
            <p:cNvSpPr txBox="1">
              <a:spLocks noChangeArrowheads="1"/>
            </p:cNvSpPr>
            <p:nvPr/>
          </p:nvSpPr>
          <p:spPr bwMode="auto">
            <a:xfrm>
              <a:off x="2352" y="3038"/>
              <a:ext cx="92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prstClr val="black"/>
                  </a:solidFill>
                </a:rPr>
                <a:t>From 256 to 32 cells</a:t>
              </a:r>
            </a:p>
          </p:txBody>
        </p:sp>
        <p:grpSp>
          <p:nvGrpSpPr>
            <p:cNvPr id="904267" name="Group 75"/>
            <p:cNvGrpSpPr>
              <a:grpSpLocks/>
            </p:cNvGrpSpPr>
            <p:nvPr/>
          </p:nvGrpSpPr>
          <p:grpSpPr bwMode="auto">
            <a:xfrm>
              <a:off x="528" y="3024"/>
              <a:ext cx="5050" cy="816"/>
              <a:chOff x="528" y="3024"/>
              <a:chExt cx="5050" cy="816"/>
            </a:xfrm>
          </p:grpSpPr>
          <p:sp>
            <p:nvSpPr>
              <p:cNvPr id="904268" name="AutoShape 76"/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960" cy="576"/>
              </a:xfrm>
              <a:prstGeom prst="rightArrow">
                <a:avLst>
                  <a:gd name="adj1" fmla="val 50000"/>
                  <a:gd name="adj2" fmla="val 41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prstClr val="black"/>
                    </a:solidFill>
                  </a:rPr>
                  <a:t>Statistically</a:t>
                </a:r>
              </a:p>
              <a:p>
                <a:pPr algn="ctr"/>
                <a:r>
                  <a:rPr lang="en-US" sz="1400">
                    <a:solidFill>
                      <a:prstClr val="black"/>
                    </a:solidFill>
                  </a:rPr>
                  <a:t>Reduced to</a:t>
                </a:r>
              </a:p>
            </p:txBody>
          </p:sp>
          <p:sp>
            <p:nvSpPr>
              <p:cNvPr id="904269" name="Text Box 77"/>
              <p:cNvSpPr txBox="1">
                <a:spLocks noChangeArrowheads="1"/>
              </p:cNvSpPr>
              <p:nvPr/>
            </p:nvSpPr>
            <p:spPr bwMode="auto">
              <a:xfrm>
                <a:off x="4080" y="3024"/>
                <a:ext cx="1354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u="sng">
                    <a:solidFill>
                      <a:prstClr val="black"/>
                    </a:solidFill>
                  </a:rPr>
                  <a:t>Fractional Factorial Design</a:t>
                </a:r>
              </a:p>
            </p:txBody>
          </p:sp>
          <p:sp>
            <p:nvSpPr>
              <p:cNvPr id="904270" name="Text Box 78"/>
              <p:cNvSpPr txBox="1">
                <a:spLocks noChangeArrowheads="1"/>
              </p:cNvSpPr>
              <p:nvPr/>
            </p:nvSpPr>
            <p:spPr bwMode="auto">
              <a:xfrm>
                <a:off x="4416" y="3360"/>
                <a:ext cx="1162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prstClr val="black"/>
                    </a:solidFill>
                  </a:rPr>
                  <a:t>An 87.5% savings in # cells</a:t>
                </a:r>
              </a:p>
            </p:txBody>
          </p:sp>
        </p:grpSp>
      </p:grpSp>
      <p:sp>
        <p:nvSpPr>
          <p:cNvPr id="79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376587"/>
          </a:solidFill>
        </p:spPr>
        <p:txBody>
          <a:bodyPr vert="horz" lIns="91440" tIns="45720" rIns="91440" bIns="45720" rtlCol="0" anchor="ctr">
            <a:noAutofit/>
          </a:bodyPr>
          <a:lstStyle>
            <a:lvl1pPr marL="361950" indent="0"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Fidelity Sans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prstClr val="white"/>
                </a:solidFill>
              </a:rPr>
              <a:t>Direct Marketing - Testing Combinations of Product/Marketing Features:</a:t>
            </a:r>
          </a:p>
        </p:txBody>
      </p:sp>
      <p:sp>
        <p:nvSpPr>
          <p:cNvPr id="81" name="Slide Number Placeholder 3"/>
          <p:cNvSpPr txBox="1">
            <a:spLocks/>
          </p:cNvSpPr>
          <p:nvPr/>
        </p:nvSpPr>
        <p:spPr>
          <a:xfrm>
            <a:off x="8765089" y="6460936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21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283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80" y="-32266"/>
            <a:ext cx="9151080" cy="869782"/>
          </a:xfrm>
        </p:spPr>
        <p:txBody>
          <a:bodyPr/>
          <a:lstStyle/>
          <a:p>
            <a:r>
              <a:rPr lang="en-US" sz="2800" dirty="0">
                <a:latin typeface="Fidelity Sans" panose="020B0503030202020204" pitchFamily="34" charset="0"/>
              </a:rPr>
              <a:t>Optimization Opportunities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944DB47-87D4-4628-B2AC-C82FBBD9B2E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7066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Fidelity Internal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9246" y="1693993"/>
            <a:ext cx="127470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Individuals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5590" y="1678916"/>
            <a:ext cx="169373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Message/Offer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192" y="1659805"/>
            <a:ext cx="1141659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Channel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2293" y="2398824"/>
            <a:ext cx="26597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Best deal…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No risk free trial…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Lowest price ever…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Super benefits…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Unbeatable service…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Top performance…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Scientifically proven…</a:t>
            </a:r>
          </a:p>
        </p:txBody>
      </p:sp>
      <p:pic>
        <p:nvPicPr>
          <p:cNvPr id="9" name="Picture 4" descr="http://previews.123rf.com/images/norwayblue/norwayblue1210/norwayblue121000001/15467698-illustration-of-close-up-customer-service-representative-smiling-in-suit-Cropped-Isolated-on-white--Stock-Vecto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6" r="9212" b="31737"/>
          <a:stretch/>
        </p:blipFill>
        <p:spPr bwMode="auto">
          <a:xfrm>
            <a:off x="541129" y="2381827"/>
            <a:ext cx="729783" cy="81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themediaagency.com/wp-content/uploads/2012/09/email-facts-f2fc3a421a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2" y="4403537"/>
            <a:ext cx="1543448" cy="11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tripsmktg.net/images_1/direct%20mail/direct-m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41" y="5574214"/>
            <a:ext cx="1238451" cy="10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77"/>
          <p:cNvSpPr>
            <a:spLocks/>
          </p:cNvSpPr>
          <p:nvPr/>
        </p:nvSpPr>
        <p:spPr bwMode="auto">
          <a:xfrm>
            <a:off x="7465043" y="2250996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reeform 77"/>
          <p:cNvSpPr>
            <a:spLocks/>
          </p:cNvSpPr>
          <p:nvPr/>
        </p:nvSpPr>
        <p:spPr bwMode="auto">
          <a:xfrm>
            <a:off x="7249009" y="2600257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Freeform 77"/>
          <p:cNvSpPr>
            <a:spLocks/>
          </p:cNvSpPr>
          <p:nvPr/>
        </p:nvSpPr>
        <p:spPr bwMode="auto">
          <a:xfrm>
            <a:off x="7078457" y="3149126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reeform 77"/>
          <p:cNvSpPr>
            <a:spLocks/>
          </p:cNvSpPr>
          <p:nvPr/>
        </p:nvSpPr>
        <p:spPr bwMode="auto">
          <a:xfrm>
            <a:off x="7350854" y="3549858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Freeform 77"/>
          <p:cNvSpPr>
            <a:spLocks/>
          </p:cNvSpPr>
          <p:nvPr/>
        </p:nvSpPr>
        <p:spPr bwMode="auto">
          <a:xfrm>
            <a:off x="7077559" y="3865904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reeform 77"/>
          <p:cNvSpPr>
            <a:spLocks/>
          </p:cNvSpPr>
          <p:nvPr/>
        </p:nvSpPr>
        <p:spPr bwMode="auto">
          <a:xfrm>
            <a:off x="7366058" y="4407485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Freeform 77"/>
          <p:cNvSpPr>
            <a:spLocks/>
          </p:cNvSpPr>
          <p:nvPr/>
        </p:nvSpPr>
        <p:spPr bwMode="auto">
          <a:xfrm>
            <a:off x="6935174" y="4793303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reeform 77"/>
          <p:cNvSpPr>
            <a:spLocks/>
          </p:cNvSpPr>
          <p:nvPr/>
        </p:nvSpPr>
        <p:spPr bwMode="auto">
          <a:xfrm>
            <a:off x="7185386" y="5232411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Freeform 77"/>
          <p:cNvSpPr>
            <a:spLocks/>
          </p:cNvSpPr>
          <p:nvPr/>
        </p:nvSpPr>
        <p:spPr bwMode="auto">
          <a:xfrm>
            <a:off x="8157680" y="2413544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Freeform 77"/>
          <p:cNvSpPr>
            <a:spLocks/>
          </p:cNvSpPr>
          <p:nvPr/>
        </p:nvSpPr>
        <p:spPr bwMode="auto">
          <a:xfrm>
            <a:off x="7669978" y="3225325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reeform 77"/>
          <p:cNvSpPr>
            <a:spLocks/>
          </p:cNvSpPr>
          <p:nvPr/>
        </p:nvSpPr>
        <p:spPr bwMode="auto">
          <a:xfrm>
            <a:off x="8220995" y="3868086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Freeform 77"/>
          <p:cNvSpPr>
            <a:spLocks/>
          </p:cNvSpPr>
          <p:nvPr/>
        </p:nvSpPr>
        <p:spPr bwMode="auto">
          <a:xfrm>
            <a:off x="7669080" y="3942103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Freeform 77"/>
          <p:cNvSpPr>
            <a:spLocks/>
          </p:cNvSpPr>
          <p:nvPr/>
        </p:nvSpPr>
        <p:spPr bwMode="auto">
          <a:xfrm>
            <a:off x="7840530" y="4289169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Freeform 77"/>
          <p:cNvSpPr>
            <a:spLocks/>
          </p:cNvSpPr>
          <p:nvPr/>
        </p:nvSpPr>
        <p:spPr bwMode="auto">
          <a:xfrm>
            <a:off x="7548488" y="4976713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Freeform 77"/>
          <p:cNvSpPr>
            <a:spLocks/>
          </p:cNvSpPr>
          <p:nvPr/>
        </p:nvSpPr>
        <p:spPr bwMode="auto">
          <a:xfrm>
            <a:off x="8306720" y="5824643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Freeform 77"/>
          <p:cNvSpPr>
            <a:spLocks/>
          </p:cNvSpPr>
          <p:nvPr/>
        </p:nvSpPr>
        <p:spPr bwMode="auto">
          <a:xfrm>
            <a:off x="7810159" y="5912618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Freeform 77"/>
          <p:cNvSpPr>
            <a:spLocks/>
          </p:cNvSpPr>
          <p:nvPr/>
        </p:nvSpPr>
        <p:spPr bwMode="auto">
          <a:xfrm>
            <a:off x="8174399" y="3104415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Freeform 77"/>
          <p:cNvSpPr>
            <a:spLocks/>
          </p:cNvSpPr>
          <p:nvPr/>
        </p:nvSpPr>
        <p:spPr bwMode="auto">
          <a:xfrm>
            <a:off x="7765250" y="2885614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Freeform 77"/>
          <p:cNvSpPr>
            <a:spLocks/>
          </p:cNvSpPr>
          <p:nvPr/>
        </p:nvSpPr>
        <p:spPr bwMode="auto">
          <a:xfrm>
            <a:off x="8635369" y="3711717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Freeform 77"/>
          <p:cNvSpPr>
            <a:spLocks/>
          </p:cNvSpPr>
          <p:nvPr/>
        </p:nvSpPr>
        <p:spPr bwMode="auto">
          <a:xfrm>
            <a:off x="8200171" y="4487063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Freeform 77"/>
          <p:cNvSpPr>
            <a:spLocks/>
          </p:cNvSpPr>
          <p:nvPr/>
        </p:nvSpPr>
        <p:spPr bwMode="auto">
          <a:xfrm>
            <a:off x="6691352" y="4601907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Freeform 77"/>
          <p:cNvSpPr>
            <a:spLocks/>
          </p:cNvSpPr>
          <p:nvPr/>
        </p:nvSpPr>
        <p:spPr bwMode="auto">
          <a:xfrm>
            <a:off x="6661879" y="5508578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Freeform 77"/>
          <p:cNvSpPr>
            <a:spLocks/>
          </p:cNvSpPr>
          <p:nvPr/>
        </p:nvSpPr>
        <p:spPr bwMode="auto">
          <a:xfrm>
            <a:off x="6835201" y="5912618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Freeform 77"/>
          <p:cNvSpPr>
            <a:spLocks/>
          </p:cNvSpPr>
          <p:nvPr/>
        </p:nvSpPr>
        <p:spPr bwMode="auto">
          <a:xfrm>
            <a:off x="7078457" y="6187231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Freeform 77"/>
          <p:cNvSpPr>
            <a:spLocks/>
          </p:cNvSpPr>
          <p:nvPr/>
        </p:nvSpPr>
        <p:spPr bwMode="auto">
          <a:xfrm>
            <a:off x="6806142" y="2342095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Freeform 77"/>
          <p:cNvSpPr>
            <a:spLocks/>
          </p:cNvSpPr>
          <p:nvPr/>
        </p:nvSpPr>
        <p:spPr bwMode="auto">
          <a:xfrm>
            <a:off x="6776669" y="3248766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Freeform 77"/>
          <p:cNvSpPr>
            <a:spLocks/>
          </p:cNvSpPr>
          <p:nvPr/>
        </p:nvSpPr>
        <p:spPr bwMode="auto">
          <a:xfrm>
            <a:off x="7962345" y="5061456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Freeform 77"/>
          <p:cNvSpPr>
            <a:spLocks/>
          </p:cNvSpPr>
          <p:nvPr/>
        </p:nvSpPr>
        <p:spPr bwMode="auto">
          <a:xfrm>
            <a:off x="6775771" y="3965544"/>
            <a:ext cx="171450" cy="312738"/>
          </a:xfrm>
          <a:custGeom>
            <a:avLst/>
            <a:gdLst>
              <a:gd name="T0" fmla="*/ 79 w 108"/>
              <a:gd name="T1" fmla="*/ 120 h 197"/>
              <a:gd name="T2" fmla="*/ 91 w 108"/>
              <a:gd name="T3" fmla="*/ 120 h 197"/>
              <a:gd name="T4" fmla="*/ 68 w 108"/>
              <a:gd name="T5" fmla="*/ 46 h 197"/>
              <a:gd name="T6" fmla="*/ 70 w 108"/>
              <a:gd name="T7" fmla="*/ 45 h 197"/>
              <a:gd name="T8" fmla="*/ 73 w 108"/>
              <a:gd name="T9" fmla="*/ 44 h 197"/>
              <a:gd name="T10" fmla="*/ 75 w 108"/>
              <a:gd name="T11" fmla="*/ 42 h 197"/>
              <a:gd name="T12" fmla="*/ 77 w 108"/>
              <a:gd name="T13" fmla="*/ 40 h 197"/>
              <a:gd name="T14" fmla="*/ 79 w 108"/>
              <a:gd name="T15" fmla="*/ 38 h 197"/>
              <a:gd name="T16" fmla="*/ 80 w 108"/>
              <a:gd name="T17" fmla="*/ 36 h 197"/>
              <a:gd name="T18" fmla="*/ 82 w 108"/>
              <a:gd name="T19" fmla="*/ 34 h 197"/>
              <a:gd name="T20" fmla="*/ 83 w 108"/>
              <a:gd name="T21" fmla="*/ 31 h 197"/>
              <a:gd name="T22" fmla="*/ 83 w 108"/>
              <a:gd name="T23" fmla="*/ 29 h 197"/>
              <a:gd name="T24" fmla="*/ 84 w 108"/>
              <a:gd name="T25" fmla="*/ 26 h 197"/>
              <a:gd name="T26" fmla="*/ 84 w 108"/>
              <a:gd name="T27" fmla="*/ 23 h 197"/>
              <a:gd name="T28" fmla="*/ 83 w 108"/>
              <a:gd name="T29" fmla="*/ 19 h 197"/>
              <a:gd name="T30" fmla="*/ 82 w 108"/>
              <a:gd name="T31" fmla="*/ 16 h 197"/>
              <a:gd name="T32" fmla="*/ 81 w 108"/>
              <a:gd name="T33" fmla="*/ 13 h 197"/>
              <a:gd name="T34" fmla="*/ 79 w 108"/>
              <a:gd name="T35" fmla="*/ 10 h 197"/>
              <a:gd name="T36" fmla="*/ 76 w 108"/>
              <a:gd name="T37" fmla="*/ 7 h 197"/>
              <a:gd name="T38" fmla="*/ 73 w 108"/>
              <a:gd name="T39" fmla="*/ 5 h 197"/>
              <a:gd name="T40" fmla="*/ 71 w 108"/>
              <a:gd name="T41" fmla="*/ 3 h 197"/>
              <a:gd name="T42" fmla="*/ 67 w 108"/>
              <a:gd name="T43" fmla="*/ 1 h 197"/>
              <a:gd name="T44" fmla="*/ 64 w 108"/>
              <a:gd name="T45" fmla="*/ 0 h 197"/>
              <a:gd name="T46" fmla="*/ 60 w 108"/>
              <a:gd name="T47" fmla="*/ 0 h 197"/>
              <a:gd name="T48" fmla="*/ 56 w 108"/>
              <a:gd name="T49" fmla="*/ 0 h 197"/>
              <a:gd name="T50" fmla="*/ 52 w 108"/>
              <a:gd name="T51" fmla="*/ 1 h 197"/>
              <a:gd name="T52" fmla="*/ 49 w 108"/>
              <a:gd name="T53" fmla="*/ 2 h 197"/>
              <a:gd name="T54" fmla="*/ 45 w 108"/>
              <a:gd name="T55" fmla="*/ 3 h 197"/>
              <a:gd name="T56" fmla="*/ 43 w 108"/>
              <a:gd name="T57" fmla="*/ 5 h 197"/>
              <a:gd name="T58" fmla="*/ 40 w 108"/>
              <a:gd name="T59" fmla="*/ 8 h 197"/>
              <a:gd name="T60" fmla="*/ 38 w 108"/>
              <a:gd name="T61" fmla="*/ 11 h 197"/>
              <a:gd name="T62" fmla="*/ 36 w 108"/>
              <a:gd name="T63" fmla="*/ 14 h 197"/>
              <a:gd name="T64" fmla="*/ 34 w 108"/>
              <a:gd name="T65" fmla="*/ 17 h 197"/>
              <a:gd name="T66" fmla="*/ 33 w 108"/>
              <a:gd name="T67" fmla="*/ 20 h 197"/>
              <a:gd name="T68" fmla="*/ 33 w 108"/>
              <a:gd name="T69" fmla="*/ 24 h 197"/>
              <a:gd name="T70" fmla="*/ 33 w 108"/>
              <a:gd name="T71" fmla="*/ 27 h 197"/>
              <a:gd name="T72" fmla="*/ 34 w 108"/>
              <a:gd name="T73" fmla="*/ 30 h 197"/>
              <a:gd name="T74" fmla="*/ 35 w 108"/>
              <a:gd name="T75" fmla="*/ 32 h 197"/>
              <a:gd name="T76" fmla="*/ 36 w 108"/>
              <a:gd name="T77" fmla="*/ 35 h 197"/>
              <a:gd name="T78" fmla="*/ 37 w 108"/>
              <a:gd name="T79" fmla="*/ 37 h 197"/>
              <a:gd name="T80" fmla="*/ 39 w 108"/>
              <a:gd name="T81" fmla="*/ 39 h 197"/>
              <a:gd name="T82" fmla="*/ 41 w 108"/>
              <a:gd name="T83" fmla="*/ 41 h 197"/>
              <a:gd name="T84" fmla="*/ 43 w 108"/>
              <a:gd name="T85" fmla="*/ 43 h 197"/>
              <a:gd name="T86" fmla="*/ 45 w 108"/>
              <a:gd name="T87" fmla="*/ 45 h 197"/>
              <a:gd name="T88" fmla="*/ 48 w 108"/>
              <a:gd name="T89" fmla="*/ 46 h 197"/>
              <a:gd name="T90" fmla="*/ 39 w 108"/>
              <a:gd name="T91" fmla="*/ 50 h 197"/>
              <a:gd name="T92" fmla="*/ 17 w 108"/>
              <a:gd name="T93" fmla="*/ 111 h 197"/>
              <a:gd name="T94" fmla="*/ 32 w 108"/>
              <a:gd name="T95" fmla="*/ 121 h 197"/>
              <a:gd name="T96" fmla="*/ 25 w 108"/>
              <a:gd name="T97" fmla="*/ 197 h 197"/>
              <a:gd name="T98" fmla="*/ 84 w 108"/>
              <a:gd name="T9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97">
                <a:moveTo>
                  <a:pt x="108" y="184"/>
                </a:moveTo>
                <a:lnTo>
                  <a:pt x="75" y="121"/>
                </a:lnTo>
                <a:lnTo>
                  <a:pt x="79" y="120"/>
                </a:lnTo>
                <a:lnTo>
                  <a:pt x="68" y="94"/>
                </a:lnTo>
                <a:lnTo>
                  <a:pt x="71" y="82"/>
                </a:lnTo>
                <a:lnTo>
                  <a:pt x="91" y="120"/>
                </a:lnTo>
                <a:lnTo>
                  <a:pt x="103" y="116"/>
                </a:lnTo>
                <a:lnTo>
                  <a:pt x="74" y="48"/>
                </a:lnTo>
                <a:lnTo>
                  <a:pt x="68" y="46"/>
                </a:lnTo>
                <a:lnTo>
                  <a:pt x="69" y="46"/>
                </a:lnTo>
                <a:lnTo>
                  <a:pt x="70" y="46"/>
                </a:lnTo>
                <a:lnTo>
                  <a:pt x="70" y="45"/>
                </a:lnTo>
                <a:lnTo>
                  <a:pt x="71" y="45"/>
                </a:lnTo>
                <a:lnTo>
                  <a:pt x="72" y="44"/>
                </a:lnTo>
                <a:lnTo>
                  <a:pt x="73" y="44"/>
                </a:lnTo>
                <a:lnTo>
                  <a:pt x="73" y="43"/>
                </a:lnTo>
                <a:lnTo>
                  <a:pt x="74" y="43"/>
                </a:lnTo>
                <a:lnTo>
                  <a:pt x="75" y="42"/>
                </a:lnTo>
                <a:lnTo>
                  <a:pt x="76" y="42"/>
                </a:lnTo>
                <a:lnTo>
                  <a:pt x="76" y="41"/>
                </a:lnTo>
                <a:lnTo>
                  <a:pt x="77" y="40"/>
                </a:lnTo>
                <a:lnTo>
                  <a:pt x="78" y="40"/>
                </a:lnTo>
                <a:lnTo>
                  <a:pt x="78" y="39"/>
                </a:lnTo>
                <a:lnTo>
                  <a:pt x="79" y="38"/>
                </a:lnTo>
                <a:lnTo>
                  <a:pt x="79" y="38"/>
                </a:lnTo>
                <a:lnTo>
                  <a:pt x="80" y="37"/>
                </a:lnTo>
                <a:lnTo>
                  <a:pt x="80" y="36"/>
                </a:lnTo>
                <a:lnTo>
                  <a:pt x="81" y="35"/>
                </a:lnTo>
                <a:lnTo>
                  <a:pt x="81" y="35"/>
                </a:lnTo>
                <a:lnTo>
                  <a:pt x="82" y="34"/>
                </a:lnTo>
                <a:lnTo>
                  <a:pt x="82" y="33"/>
                </a:lnTo>
                <a:lnTo>
                  <a:pt x="82" y="32"/>
                </a:lnTo>
                <a:lnTo>
                  <a:pt x="83" y="31"/>
                </a:lnTo>
                <a:lnTo>
                  <a:pt x="83" y="30"/>
                </a:lnTo>
                <a:lnTo>
                  <a:pt x="83" y="30"/>
                </a:lnTo>
                <a:lnTo>
                  <a:pt x="83" y="29"/>
                </a:lnTo>
                <a:lnTo>
                  <a:pt x="83" y="28"/>
                </a:lnTo>
                <a:lnTo>
                  <a:pt x="84" y="27"/>
                </a:lnTo>
                <a:lnTo>
                  <a:pt x="84" y="26"/>
                </a:lnTo>
                <a:lnTo>
                  <a:pt x="84" y="25"/>
                </a:lnTo>
                <a:lnTo>
                  <a:pt x="84" y="24"/>
                </a:lnTo>
                <a:lnTo>
                  <a:pt x="84" y="23"/>
                </a:lnTo>
                <a:lnTo>
                  <a:pt x="84" y="22"/>
                </a:lnTo>
                <a:lnTo>
                  <a:pt x="83" y="20"/>
                </a:lnTo>
                <a:lnTo>
                  <a:pt x="83" y="19"/>
                </a:lnTo>
                <a:lnTo>
                  <a:pt x="83" y="18"/>
                </a:lnTo>
                <a:lnTo>
                  <a:pt x="83" y="17"/>
                </a:lnTo>
                <a:lnTo>
                  <a:pt x="82" y="16"/>
                </a:lnTo>
                <a:lnTo>
                  <a:pt x="82" y="15"/>
                </a:lnTo>
                <a:lnTo>
                  <a:pt x="81" y="14"/>
                </a:lnTo>
                <a:lnTo>
                  <a:pt x="81" y="13"/>
                </a:lnTo>
                <a:lnTo>
                  <a:pt x="80" y="12"/>
                </a:lnTo>
                <a:lnTo>
                  <a:pt x="79" y="11"/>
                </a:lnTo>
                <a:lnTo>
                  <a:pt x="79" y="10"/>
                </a:lnTo>
                <a:lnTo>
                  <a:pt x="78" y="9"/>
                </a:lnTo>
                <a:lnTo>
                  <a:pt x="77" y="8"/>
                </a:lnTo>
                <a:lnTo>
                  <a:pt x="76" y="7"/>
                </a:lnTo>
                <a:lnTo>
                  <a:pt x="76" y="6"/>
                </a:lnTo>
                <a:lnTo>
                  <a:pt x="74" y="5"/>
                </a:lnTo>
                <a:lnTo>
                  <a:pt x="73" y="5"/>
                </a:lnTo>
                <a:lnTo>
                  <a:pt x="73" y="4"/>
                </a:lnTo>
                <a:lnTo>
                  <a:pt x="72" y="3"/>
                </a:lnTo>
                <a:lnTo>
                  <a:pt x="71" y="3"/>
                </a:lnTo>
                <a:lnTo>
                  <a:pt x="70" y="2"/>
                </a:lnTo>
                <a:lnTo>
                  <a:pt x="68" y="2"/>
                </a:ln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8" y="0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3" y="0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3"/>
                </a:lnTo>
                <a:lnTo>
                  <a:pt x="45" y="3"/>
                </a:lnTo>
                <a:lnTo>
                  <a:pt x="44" y="4"/>
                </a:lnTo>
                <a:lnTo>
                  <a:pt x="43" y="5"/>
                </a:lnTo>
                <a:lnTo>
                  <a:pt x="43" y="5"/>
                </a:lnTo>
                <a:lnTo>
                  <a:pt x="42" y="6"/>
                </a:lnTo>
                <a:lnTo>
                  <a:pt x="40" y="7"/>
                </a:lnTo>
                <a:lnTo>
                  <a:pt x="40" y="8"/>
                </a:lnTo>
                <a:lnTo>
                  <a:pt x="39" y="9"/>
                </a:lnTo>
                <a:lnTo>
                  <a:pt x="38" y="10"/>
                </a:lnTo>
                <a:lnTo>
                  <a:pt x="38" y="11"/>
                </a:lnTo>
                <a:lnTo>
                  <a:pt x="37" y="12"/>
                </a:lnTo>
                <a:lnTo>
                  <a:pt x="36" y="13"/>
                </a:lnTo>
                <a:lnTo>
                  <a:pt x="36" y="14"/>
                </a:lnTo>
                <a:lnTo>
                  <a:pt x="35" y="15"/>
                </a:lnTo>
                <a:lnTo>
                  <a:pt x="35" y="16"/>
                </a:lnTo>
                <a:lnTo>
                  <a:pt x="34" y="17"/>
                </a:lnTo>
                <a:lnTo>
                  <a:pt x="34" y="18"/>
                </a:lnTo>
                <a:lnTo>
                  <a:pt x="34" y="19"/>
                </a:lnTo>
                <a:lnTo>
                  <a:pt x="33" y="20"/>
                </a:lnTo>
                <a:lnTo>
                  <a:pt x="33" y="22"/>
                </a:lnTo>
                <a:lnTo>
                  <a:pt x="33" y="23"/>
                </a:lnTo>
                <a:lnTo>
                  <a:pt x="33" y="24"/>
                </a:lnTo>
                <a:lnTo>
                  <a:pt x="33" y="25"/>
                </a:lnTo>
                <a:lnTo>
                  <a:pt x="33" y="26"/>
                </a:lnTo>
                <a:lnTo>
                  <a:pt x="33" y="27"/>
                </a:lnTo>
                <a:lnTo>
                  <a:pt x="33" y="28"/>
                </a:lnTo>
                <a:lnTo>
                  <a:pt x="34" y="29"/>
                </a:lnTo>
                <a:lnTo>
                  <a:pt x="34" y="30"/>
                </a:lnTo>
                <a:lnTo>
                  <a:pt x="34" y="31"/>
                </a:lnTo>
                <a:lnTo>
                  <a:pt x="34" y="31"/>
                </a:lnTo>
                <a:lnTo>
                  <a:pt x="35" y="32"/>
                </a:lnTo>
                <a:lnTo>
                  <a:pt x="35" y="33"/>
                </a:lnTo>
                <a:lnTo>
                  <a:pt x="36" y="34"/>
                </a:lnTo>
                <a:lnTo>
                  <a:pt x="36" y="35"/>
                </a:lnTo>
                <a:lnTo>
                  <a:pt x="36" y="36"/>
                </a:lnTo>
                <a:lnTo>
                  <a:pt x="37" y="36"/>
                </a:lnTo>
                <a:lnTo>
                  <a:pt x="37" y="37"/>
                </a:lnTo>
                <a:lnTo>
                  <a:pt x="38" y="38"/>
                </a:lnTo>
                <a:lnTo>
                  <a:pt x="38" y="39"/>
                </a:lnTo>
                <a:lnTo>
                  <a:pt x="39" y="39"/>
                </a:lnTo>
                <a:lnTo>
                  <a:pt x="39" y="40"/>
                </a:lnTo>
                <a:lnTo>
                  <a:pt x="40" y="41"/>
                </a:lnTo>
                <a:lnTo>
                  <a:pt x="41" y="41"/>
                </a:lnTo>
                <a:lnTo>
                  <a:pt x="42" y="42"/>
                </a:lnTo>
                <a:lnTo>
                  <a:pt x="42" y="42"/>
                </a:lnTo>
                <a:lnTo>
                  <a:pt x="43" y="43"/>
                </a:lnTo>
                <a:lnTo>
                  <a:pt x="44" y="44"/>
                </a:lnTo>
                <a:lnTo>
                  <a:pt x="44" y="44"/>
                </a:lnTo>
                <a:lnTo>
                  <a:pt x="45" y="45"/>
                </a:lnTo>
                <a:lnTo>
                  <a:pt x="46" y="45"/>
                </a:lnTo>
                <a:lnTo>
                  <a:pt x="47" y="45"/>
                </a:lnTo>
                <a:lnTo>
                  <a:pt x="48" y="46"/>
                </a:lnTo>
                <a:lnTo>
                  <a:pt x="49" y="46"/>
                </a:lnTo>
                <a:lnTo>
                  <a:pt x="50" y="47"/>
                </a:lnTo>
                <a:lnTo>
                  <a:pt x="39" y="50"/>
                </a:lnTo>
                <a:lnTo>
                  <a:pt x="36" y="67"/>
                </a:lnTo>
                <a:lnTo>
                  <a:pt x="7" y="102"/>
                </a:lnTo>
                <a:lnTo>
                  <a:pt x="17" y="111"/>
                </a:lnTo>
                <a:lnTo>
                  <a:pt x="32" y="96"/>
                </a:lnTo>
                <a:lnTo>
                  <a:pt x="28" y="120"/>
                </a:lnTo>
                <a:lnTo>
                  <a:pt x="32" y="121"/>
                </a:lnTo>
                <a:lnTo>
                  <a:pt x="12" y="184"/>
                </a:lnTo>
                <a:lnTo>
                  <a:pt x="0" y="185"/>
                </a:lnTo>
                <a:lnTo>
                  <a:pt x="25" y="197"/>
                </a:lnTo>
                <a:lnTo>
                  <a:pt x="54" y="132"/>
                </a:lnTo>
                <a:lnTo>
                  <a:pt x="90" y="186"/>
                </a:lnTo>
                <a:lnTo>
                  <a:pt x="84" y="197"/>
                </a:lnTo>
                <a:lnTo>
                  <a:pt x="108" y="18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798724" y="2493068"/>
            <a:ext cx="892628" cy="125234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690964" y="3215349"/>
            <a:ext cx="892628" cy="1230189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5486400" y="4098474"/>
            <a:ext cx="1260306" cy="30901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5486400" y="4758277"/>
            <a:ext cx="1010106" cy="73753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5486400" y="5495808"/>
            <a:ext cx="1260306" cy="55690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843363" y="2631392"/>
            <a:ext cx="1264567" cy="175694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endCxn id="37" idx="35"/>
          </p:cNvCxnSpPr>
          <p:nvPr/>
        </p:nvCxnSpPr>
        <p:spPr bwMode="auto">
          <a:xfrm>
            <a:off x="5811389" y="2631392"/>
            <a:ext cx="1017668" cy="660237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5690964" y="3248766"/>
            <a:ext cx="1558045" cy="44013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5603878" y="3965544"/>
            <a:ext cx="936171" cy="63636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endCxn id="33" idx="46"/>
          </p:cNvCxnSpPr>
          <p:nvPr/>
        </p:nvCxnSpPr>
        <p:spPr bwMode="auto">
          <a:xfrm>
            <a:off x="5489766" y="4438121"/>
            <a:ext cx="1199101" cy="124667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486400" y="4972561"/>
            <a:ext cx="1346929" cy="536017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476851" y="2912995"/>
            <a:ext cx="1623313" cy="798722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1721288" y="2756626"/>
            <a:ext cx="1302676" cy="111146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1721288" y="4982330"/>
            <a:ext cx="1465962" cy="614242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1848306" y="5824643"/>
            <a:ext cx="1226046" cy="84668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1721288" y="3868086"/>
            <a:ext cx="1541005" cy="1237955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10" idx="3"/>
          </p:cNvCxnSpPr>
          <p:nvPr/>
        </p:nvCxnSpPr>
        <p:spPr bwMode="auto">
          <a:xfrm flipV="1">
            <a:off x="1684590" y="3933402"/>
            <a:ext cx="1389762" cy="1048928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5603878" y="3782426"/>
            <a:ext cx="1417021" cy="156369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194" name="Picture 2" descr="https://encrypted-tbn2.gstatic.com/images?q=tbn:ANd9GcRx-JRzFBu0GaH4LYKtUgMTIq1uqrXkQs4FrUSx-jQu94sMYrE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2" y="3567639"/>
            <a:ext cx="861068" cy="69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Down Arrow 8200"/>
          <p:cNvSpPr/>
          <p:nvPr/>
        </p:nvSpPr>
        <p:spPr bwMode="auto">
          <a:xfrm>
            <a:off x="6746706" y="1219200"/>
            <a:ext cx="1624915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204" name="TextBox 8203"/>
          <p:cNvSpPr txBox="1"/>
          <p:nvPr/>
        </p:nvSpPr>
        <p:spPr>
          <a:xfrm>
            <a:off x="6184427" y="653534"/>
            <a:ext cx="274947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Individual Characteristics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6645" y="6343600"/>
            <a:ext cx="473725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Lots of Possible Treatment Combinations</a:t>
            </a:r>
          </a:p>
        </p:txBody>
      </p:sp>
      <p:sp>
        <p:nvSpPr>
          <p:cNvPr id="62" name="Slide Number Placeholder 3"/>
          <p:cNvSpPr txBox="1">
            <a:spLocks/>
          </p:cNvSpPr>
          <p:nvPr/>
        </p:nvSpPr>
        <p:spPr>
          <a:xfrm>
            <a:off x="8758606" y="6482173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22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3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1"/>
            <a:ext cx="9144000" cy="76112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61950" algn="l"/>
            <a:r>
              <a:rPr lang="en-US" sz="3200" dirty="0">
                <a:latin typeface="+mn-lt"/>
                <a:ea typeface="+mj-ea"/>
                <a:cs typeface="+mj-cs"/>
              </a:rPr>
              <a:t>Origin of Randomized Experiments</a:t>
            </a:r>
            <a:r>
              <a:rPr lang="en-US" sz="3200" baseline="30000" dirty="0">
                <a:latin typeface="+mn-lt"/>
                <a:ea typeface="+mj-ea"/>
                <a:cs typeface="+mj-cs"/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75835" y="6398320"/>
            <a:ext cx="2133600" cy="365125"/>
          </a:xfrm>
          <a:prstGeom prst="rect">
            <a:avLst/>
          </a:prstGeom>
        </p:spPr>
        <p:txBody>
          <a:bodyPr/>
          <a:lstStyle/>
          <a:p>
            <a:fld id="{EA29A6EF-196E-4E18-8D91-40F80992AF9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385" y="565608"/>
            <a:ext cx="84041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Psychologists</a:t>
            </a:r>
            <a:r>
              <a:rPr lang="en-US" sz="2400" dirty="0"/>
              <a:t> from the late 19</a:t>
            </a:r>
            <a:r>
              <a:rPr lang="en-US" sz="2400" baseline="30000" dirty="0"/>
              <a:t>th</a:t>
            </a:r>
            <a:r>
              <a:rPr lang="en-US" sz="2400" dirty="0"/>
              <a:t> century, see Leigh (2018) </a:t>
            </a:r>
            <a:r>
              <a:rPr lang="en-US" sz="2400" dirty="0">
                <a:solidFill>
                  <a:srgbClr val="0070C0"/>
                </a:solidFill>
              </a:rPr>
              <a:t>– on lifted weights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Charles Sander Peirce and Joseph </a:t>
            </a:r>
            <a:r>
              <a:rPr lang="en-US" sz="2000" dirty="0" err="1"/>
              <a:t>Jastrow</a:t>
            </a:r>
            <a:endParaRPr lang="en-US" sz="2000" dirty="0"/>
          </a:p>
          <a:p>
            <a:pPr lvl="1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Statisticians</a:t>
            </a:r>
            <a:r>
              <a:rPr lang="en-US" sz="2400" dirty="0"/>
              <a:t> from the early 20</a:t>
            </a:r>
            <a:r>
              <a:rPr lang="en-US" sz="2400" baseline="30000" dirty="0"/>
              <a:t>th</a:t>
            </a:r>
            <a:r>
              <a:rPr lang="en-US" sz="2400" dirty="0"/>
              <a:t> century </a:t>
            </a:r>
            <a:r>
              <a:rPr lang="en-US" sz="2400" dirty="0">
                <a:solidFill>
                  <a:srgbClr val="0070C0"/>
                </a:solidFill>
              </a:rPr>
              <a:t>– in agriculture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Ronald A Fisher and Jerzy </a:t>
            </a:r>
            <a:r>
              <a:rPr lang="en-US" sz="2000" dirty="0" err="1"/>
              <a:t>Neyman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Practical business applications started over 30 years ago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Capital One – </a:t>
            </a:r>
            <a:r>
              <a:rPr lang="en-US" sz="2000" dirty="0">
                <a:solidFill>
                  <a:srgbClr val="002060"/>
                </a:solidFill>
              </a:rPr>
              <a:t>credit card</a:t>
            </a:r>
            <a:r>
              <a:rPr lang="en-US" sz="2000" dirty="0"/>
              <a:t>, see Davenport (2009)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PI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All other industries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25" y="6096874"/>
            <a:ext cx="8877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1100" dirty="0"/>
              <a:t> While randomized experiments are now known to begin in the late 19</a:t>
            </a:r>
            <a:r>
              <a:rPr lang="en-US" sz="1100" baseline="30000" dirty="0"/>
              <a:t>th</a:t>
            </a:r>
            <a:r>
              <a:rPr lang="en-US" sz="1100" dirty="0"/>
              <a:t> century, the first ever recorded </a:t>
            </a:r>
            <a:r>
              <a:rPr lang="en-US" sz="1100" i="1" dirty="0"/>
              <a:t>controlled </a:t>
            </a:r>
            <a:r>
              <a:rPr lang="en-US" sz="1100" dirty="0"/>
              <a:t>experiment (comparing treatment vs. control) is over </a:t>
            </a:r>
            <a:r>
              <a:rPr lang="en-US" sz="1100" i="1" dirty="0"/>
              <a:t>2,600</a:t>
            </a:r>
            <a:r>
              <a:rPr lang="en-US" sz="1100" dirty="0"/>
              <a:t> years old: 6</a:t>
            </a:r>
            <a:r>
              <a:rPr lang="en-US" sz="1100" baseline="30000" dirty="0"/>
              <a:t>th</a:t>
            </a:r>
            <a:r>
              <a:rPr lang="en-US" sz="1100" dirty="0"/>
              <a:t> BCE recorded in the Book of Daniel, see Pearl (2018) and Angrist &amp; Pischke (2015).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3825" y="6096874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9112" y="5169635"/>
            <a:ext cx="7801928" cy="646331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“A/B Testing </a:t>
            </a:r>
            <a:r>
              <a:rPr lang="en-US" dirty="0"/>
              <a:t>is a </a:t>
            </a:r>
            <a:r>
              <a:rPr lang="en-US" dirty="0">
                <a:solidFill>
                  <a:srgbClr val="002060"/>
                </a:solidFill>
              </a:rPr>
              <a:t>Randomized Experiment </a:t>
            </a:r>
            <a:r>
              <a:rPr lang="en-US" dirty="0"/>
              <a:t>with two variants, A and B. It includes application of statistical hypothesis testing.” From Wikipedia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4FD12D-8E34-43D9-BE19-DD583D3394FD}"/>
              </a:ext>
            </a:extLst>
          </p:cNvPr>
          <p:cNvCxnSpPr/>
          <p:nvPr/>
        </p:nvCxnSpPr>
        <p:spPr>
          <a:xfrm>
            <a:off x="0" y="623061"/>
            <a:ext cx="9144000" cy="0"/>
          </a:xfrm>
          <a:prstGeom prst="line">
            <a:avLst/>
          </a:prstGeom>
          <a:ln w="38100">
            <a:solidFill>
              <a:srgbClr val="AED4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Why Randomized Experiment?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Ensures that the characteristics of the treatment and control groups are the same prior to the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Balanced in both observable and unobservable characteristics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Most popular randomized experiment is A/B Testing, where only two options are compared - treatment vs. control, challenger vs. champion, or simply A vs. B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When more than two options are compared, it is called A/B/n Testing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895349" y="6419854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Fidelity Internal Information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0F24896-AAB4-4154-AC68-1DF36A2185AD}"/>
              </a:ext>
            </a:extLst>
          </p:cNvPr>
          <p:cNvSpPr txBox="1">
            <a:spLocks/>
          </p:cNvSpPr>
          <p:nvPr/>
        </p:nvSpPr>
        <p:spPr>
          <a:xfrm>
            <a:off x="6975835" y="6398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29A6EF-196E-4E18-8D91-40F80992AF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Fidelity Sans"/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Fidelity Sans"/>
            </a:endParaRPr>
          </a:p>
        </p:txBody>
      </p:sp>
    </p:spTree>
    <p:extLst>
      <p:ext uri="{BB962C8B-B14F-4D97-AF65-F5344CB8AC3E}">
        <p14:creationId xmlns:p14="http://schemas.microsoft.com/office/powerpoint/2010/main" val="39531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Shoe Example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198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Fidelity Internal Information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46208367"/>
              </p:ext>
            </p:extLst>
          </p:nvPr>
        </p:nvGraphicFramePr>
        <p:xfrm>
          <a:off x="3637122" y="876300"/>
          <a:ext cx="4733925" cy="307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2369622"/>
              </p:ext>
            </p:extLst>
          </p:nvPr>
        </p:nvGraphicFramePr>
        <p:xfrm>
          <a:off x="3551397" y="3822700"/>
          <a:ext cx="4733925" cy="307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" y="1619250"/>
            <a:ext cx="3473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two promotional messages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" y="4686300"/>
            <a:ext cx="402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the impact of discounted pricing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2425" y="38227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913327A-335F-4641-B127-A060FEC65193}"/>
              </a:ext>
            </a:extLst>
          </p:cNvPr>
          <p:cNvSpPr txBox="1">
            <a:spLocks/>
          </p:cNvSpPr>
          <p:nvPr/>
        </p:nvSpPr>
        <p:spPr>
          <a:xfrm>
            <a:off x="6847046" y="64039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29A6EF-196E-4E18-8D91-40F80992AF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Fidelity Sans"/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Fidelity Sans"/>
            </a:endParaRPr>
          </a:p>
        </p:txBody>
      </p:sp>
    </p:spTree>
    <p:extLst>
      <p:ext uri="{BB962C8B-B14F-4D97-AF65-F5344CB8AC3E}">
        <p14:creationId xmlns:p14="http://schemas.microsoft.com/office/powerpoint/2010/main" val="101280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Shoe Example – Can We Combine them?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198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Fidelity Internal Information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8434170"/>
              </p:ext>
            </p:extLst>
          </p:nvPr>
        </p:nvGraphicFramePr>
        <p:xfrm>
          <a:off x="3637122" y="876300"/>
          <a:ext cx="4733925" cy="307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419" y="1478572"/>
            <a:ext cx="3838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</a:t>
            </a:r>
            <a:r>
              <a:rPr lang="en-US" sz="2000" b="1" dirty="0"/>
              <a:t>combination </a:t>
            </a:r>
            <a:r>
              <a:rPr lang="en-US" sz="2000" dirty="0"/>
              <a:t>of discounted pricing &amp; promotional messages</a:t>
            </a:r>
          </a:p>
          <a:p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Any problem with this?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742229" y="6522327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6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0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Shoe Example – All Possibilities: Full Factorial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341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prstClr val="black">
                    <a:tint val="75000"/>
                  </a:prstClr>
                </a:solidFill>
              </a:rPr>
              <a:t>Fidelity Internal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5" y="971550"/>
            <a:ext cx="3838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</a:t>
            </a:r>
            <a:r>
              <a:rPr lang="en-US" sz="2000" b="1" dirty="0"/>
              <a:t>combination</a:t>
            </a:r>
            <a:r>
              <a:rPr lang="en-US" sz="2000" dirty="0"/>
              <a:t> of discounted pricing &amp; promotional messages</a:t>
            </a:r>
          </a:p>
          <a:p>
            <a:endParaRPr lang="en-US" sz="2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3525903"/>
              </p:ext>
            </p:extLst>
          </p:nvPr>
        </p:nvGraphicFramePr>
        <p:xfrm>
          <a:off x="1276351" y="838200"/>
          <a:ext cx="7994258" cy="355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4359" y="4433370"/>
            <a:ext cx="736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A+B vs C+D: </a:t>
            </a:r>
            <a:r>
              <a:rPr lang="en-US" dirty="0"/>
              <a:t>Test effect of different promotional messages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A+C vs B+D: </a:t>
            </a:r>
            <a:r>
              <a:rPr lang="en-US" dirty="0"/>
              <a:t>Test effect of discounted price 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A vs B or C vs D: </a:t>
            </a:r>
            <a:r>
              <a:rPr lang="en-US" dirty="0"/>
              <a:t>Test effect of discounted price within promotional 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51" y="5962294"/>
            <a:ext cx="889635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More Attributes can be tested using Factorial Design </a:t>
            </a:r>
            <a:r>
              <a:rPr lang="en-US" dirty="0"/>
              <a:t>(Full Factorial or Fractional Factorial)</a:t>
            </a:r>
            <a:r>
              <a:rPr lang="en-US" sz="2000" dirty="0"/>
              <a:t>, aka </a:t>
            </a:r>
            <a:r>
              <a:rPr lang="en-US" sz="2000" b="1" dirty="0">
                <a:solidFill>
                  <a:srgbClr val="0070C0"/>
                </a:solidFill>
              </a:rPr>
              <a:t>Multivariate Testing (MVT)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250" y="2276475"/>
            <a:ext cx="1089081" cy="52322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Promotional</a:t>
            </a:r>
          </a:p>
          <a:p>
            <a:r>
              <a:rPr lang="en-US" sz="1400" dirty="0"/>
              <a:t>Message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250" y="3611463"/>
            <a:ext cx="67839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Pricing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742230" y="6616758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7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0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Presidential Election</a:t>
            </a:r>
          </a:p>
        </p:txBody>
      </p:sp>
      <p:pic>
        <p:nvPicPr>
          <p:cNvPr id="14338" name="Picture 2" descr="http://optimizely.wpengine.com/wp-content/uploads/2010/11/Obama_Homepage_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934194"/>
            <a:ext cx="4295774" cy="263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5" t="32617" r="49122" b="8594"/>
          <a:stretch/>
        </p:blipFill>
        <p:spPr bwMode="auto">
          <a:xfrm>
            <a:off x="5886450" y="867456"/>
            <a:ext cx="2576514" cy="261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http://optimizely.wpengine.com/wp-content/uploads/2010/11/Obama_test_sections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7" t="9628" r="-11157" b="-572"/>
          <a:stretch/>
        </p:blipFill>
        <p:spPr bwMode="auto">
          <a:xfrm>
            <a:off x="276224" y="3743324"/>
            <a:ext cx="5853255" cy="253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3743324"/>
            <a:ext cx="3097171" cy="268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3463" y="6242748"/>
            <a:ext cx="367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4x6 = 24 combinations (full factorial)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5076" y="6584249"/>
            <a:ext cx="66880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 </a:t>
            </a:r>
            <a:r>
              <a:rPr lang="en-US" sz="1100" dirty="0">
                <a:hlinkClick r:id="rId6"/>
              </a:rPr>
              <a:t>https://blog.optimizely.com/2010/11/29/how-obama-raised-60-million-by-running-a-simple-experiment/</a:t>
            </a:r>
            <a:endParaRPr lang="en-US" sz="1100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795575" y="6545953"/>
            <a:ext cx="401771" cy="335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6474CC2-1230-4213-AD1A-4B2FEEABA7A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Fidelity Sans" panose="020B0503030202020204" pitchFamily="34" charset="0"/>
              </a:rPr>
              <a:pPr>
                <a:defRPr/>
              </a:pPr>
              <a:t>8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Fidelity Sans" panose="020B0503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Case Study: Pre-Campaign Sample Size Determination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3D7D8-E3EC-43B1-9ACD-9427BB398574}"/>
              </a:ext>
            </a:extLst>
          </p:cNvPr>
          <p:cNvSpPr txBox="1"/>
          <p:nvPr/>
        </p:nvSpPr>
        <p:spPr>
          <a:xfrm>
            <a:off x="303025" y="838200"/>
            <a:ext cx="8420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>
                <a:solidFill>
                  <a:prstClr val="black"/>
                </a:solidFill>
              </a:rPr>
              <a:t>Pre – A/B test Decision: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Product Manager Sarah is planning to have an </a:t>
            </a:r>
            <a:r>
              <a:rPr lang="en-US" sz="2000" b="1" dirty="0">
                <a:solidFill>
                  <a:srgbClr val="002060"/>
                </a:solidFill>
              </a:rPr>
              <a:t>A/B test </a:t>
            </a:r>
            <a:r>
              <a:rPr lang="en-US" sz="2000" dirty="0">
                <a:solidFill>
                  <a:prstClr val="black"/>
                </a:solidFill>
              </a:rPr>
              <a:t>on a product web page for enrollment: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Control: </a:t>
            </a:r>
            <a:r>
              <a:rPr lang="en-US" dirty="0"/>
              <a:t>legacy page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T</a:t>
            </a:r>
            <a:r>
              <a:rPr lang="en-US" dirty="0">
                <a:solidFill>
                  <a:srgbClr val="002060"/>
                </a:solidFill>
              </a:rPr>
              <a:t>reatment: </a:t>
            </a:r>
            <a:r>
              <a:rPr lang="en-US" dirty="0">
                <a:solidFill>
                  <a:prstClr val="black"/>
                </a:solidFill>
              </a:rPr>
              <a:t>legacy page + an enrollment demo video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Goal: </a:t>
            </a:r>
            <a:r>
              <a:rPr lang="en-US" dirty="0">
                <a:solidFill>
                  <a:prstClr val="black"/>
                </a:solidFill>
              </a:rPr>
              <a:t>test if the treatment drives a </a:t>
            </a:r>
            <a:r>
              <a:rPr lang="en-US" b="1" dirty="0">
                <a:solidFill>
                  <a:srgbClr val="002060"/>
                </a:solidFill>
              </a:rPr>
              <a:t>higher CTR </a:t>
            </a:r>
            <a:r>
              <a:rPr lang="en-US" dirty="0">
                <a:solidFill>
                  <a:srgbClr val="002060"/>
                </a:solidFill>
              </a:rPr>
              <a:t>(click thru rate)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She is not sure of the success of the new page, so wants to move cautiously as adverse CTR can impact enrollment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Current relevant </a:t>
            </a:r>
            <a:r>
              <a:rPr lang="en-US" sz="2000" dirty="0">
                <a:solidFill>
                  <a:srgbClr val="002060"/>
                </a:solidFill>
              </a:rPr>
              <a:t>web page traffic: 4,000 per day </a:t>
            </a:r>
            <a:r>
              <a:rPr lang="en-US" sz="2000" dirty="0">
                <a:solidFill>
                  <a:prstClr val="black"/>
                </a:solidFill>
              </a:rPr>
              <a:t>and current </a:t>
            </a:r>
            <a:r>
              <a:rPr lang="en-US" sz="2000" dirty="0">
                <a:solidFill>
                  <a:srgbClr val="002060"/>
                </a:solidFill>
              </a:rPr>
              <a:t>legacy page CTR: 0.8%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Expects the </a:t>
            </a:r>
            <a:r>
              <a:rPr lang="en-US" sz="2000" dirty="0">
                <a:solidFill>
                  <a:srgbClr val="002060"/>
                </a:solidFill>
              </a:rPr>
              <a:t>treatment page CTR: ~1.0%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</a:rPr>
              <a:t>Help her design the</a:t>
            </a:r>
            <a:r>
              <a:rPr lang="en-US" sz="2000" dirty="0"/>
              <a:t> Test: Determine </a:t>
            </a:r>
            <a:r>
              <a:rPr lang="en-US" sz="2000" dirty="0">
                <a:solidFill>
                  <a:srgbClr val="002060"/>
                </a:solidFill>
              </a:rPr>
              <a:t># days </a:t>
            </a:r>
            <a:r>
              <a:rPr lang="en-US" sz="2000" dirty="0">
                <a:solidFill>
                  <a:prstClr val="black"/>
                </a:solidFill>
              </a:rPr>
              <a:t>she needs to run to achieve a statistically significant result </a:t>
            </a:r>
            <a:r>
              <a:rPr lang="en-US" sz="2000" dirty="0">
                <a:solidFill>
                  <a:srgbClr val="002060"/>
                </a:solidFill>
              </a:rPr>
              <a:t>at 5% significance level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9D293E4-759D-4B3B-B9A9-E2ED8CB56059}"/>
              </a:ext>
            </a:extLst>
          </p:cNvPr>
          <p:cNvSpPr txBox="1">
            <a:spLocks/>
          </p:cNvSpPr>
          <p:nvPr/>
        </p:nvSpPr>
        <p:spPr>
          <a:xfrm>
            <a:off x="8624354" y="6470511"/>
            <a:ext cx="433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29A6EF-196E-4E18-8D91-40F80992AF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Fidelity Sans"/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Fidelity Sans"/>
            </a:endParaRPr>
          </a:p>
        </p:txBody>
      </p:sp>
    </p:spTree>
    <p:extLst>
      <p:ext uri="{BB962C8B-B14F-4D97-AF65-F5344CB8AC3E}">
        <p14:creationId xmlns:p14="http://schemas.microsoft.com/office/powerpoint/2010/main" val="2209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WSAnalytic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85"/>
      </a:accent1>
      <a:accent2>
        <a:srgbClr val="005A82"/>
      </a:accent2>
      <a:accent3>
        <a:srgbClr val="5E9EB7"/>
      </a:accent3>
      <a:accent4>
        <a:srgbClr val="AED04A"/>
      </a:accent4>
      <a:accent5>
        <a:srgbClr val="E6E7E8"/>
      </a:accent5>
      <a:accent6>
        <a:srgbClr val="929497"/>
      </a:accent6>
      <a:hlink>
        <a:srgbClr val="0563C1"/>
      </a:hlink>
      <a:folHlink>
        <a:srgbClr val="954F72"/>
      </a:folHlink>
    </a:clrScheme>
    <a:fontScheme name="Fidelity Sans">
      <a:majorFont>
        <a:latin typeface="Fidelity Sans"/>
        <a:ea typeface=""/>
        <a:cs typeface=""/>
      </a:majorFont>
      <a:minorFont>
        <a:latin typeface="Fidelity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21594</TotalTime>
  <Words>1850</Words>
  <Application>Microsoft Office PowerPoint</Application>
  <PresentationFormat>On-screen Show (4:3)</PresentationFormat>
  <Paragraphs>313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Fidelity Sans</vt:lpstr>
      <vt:lpstr>Wingdings</vt:lpstr>
      <vt:lpstr>Office Theme</vt:lpstr>
      <vt:lpstr>Worksheet</vt:lpstr>
      <vt:lpstr>A/B Testing and Randomized Experiments       </vt:lpstr>
      <vt:lpstr>Agenda</vt:lpstr>
      <vt:lpstr>Origin of Randomized Experiments1</vt:lpstr>
      <vt:lpstr>Why Randomized Experiment?</vt:lpstr>
      <vt:lpstr>Shoe Example</vt:lpstr>
      <vt:lpstr>Shoe Example – Can We Combine them?</vt:lpstr>
      <vt:lpstr>Shoe Example – All Possibilities: Full Factorial</vt:lpstr>
      <vt:lpstr>Example: Presidential Election</vt:lpstr>
      <vt:lpstr>Case Study: Pre-Campaign Sample Size Determination</vt:lpstr>
      <vt:lpstr>Pre-Campaign Sample Size Determination:  Statistical Terminology</vt:lpstr>
      <vt:lpstr>Case Study: Post-Campaign Statistical Test</vt:lpstr>
      <vt:lpstr>Excel Template to Decide Sample Size and Significance Test</vt:lpstr>
      <vt:lpstr>Summary</vt:lpstr>
      <vt:lpstr>References</vt:lpstr>
      <vt:lpstr>PowerPoint Presentation</vt:lpstr>
      <vt:lpstr>What to Consider When Designing an Experiment</vt:lpstr>
      <vt:lpstr>How to Randomize into A and B?</vt:lpstr>
      <vt:lpstr>Common Experiments that You May Already be Part Of</vt:lpstr>
      <vt:lpstr>Correlation and Causality</vt:lpstr>
      <vt:lpstr>Common Causality Related Questions in Business</vt:lpstr>
      <vt:lpstr>PowerPoint Presentation</vt:lpstr>
      <vt:lpstr>Optimization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Moitra, Anindya</cp:lastModifiedBy>
  <cp:revision>323</cp:revision>
  <dcterms:created xsi:type="dcterms:W3CDTF">2017-12-15T20:43:38Z</dcterms:created>
  <dcterms:modified xsi:type="dcterms:W3CDTF">2019-06-17T05:09:33Z</dcterms:modified>
</cp:coreProperties>
</file>