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44"/>
  </p:notesMasterIdLst>
  <p:handoutMasterIdLst>
    <p:handoutMasterId r:id="rId45"/>
  </p:handoutMasterIdLst>
  <p:sldIdLst>
    <p:sldId id="284" r:id="rId2"/>
    <p:sldId id="324" r:id="rId3"/>
    <p:sldId id="325" r:id="rId4"/>
    <p:sldId id="326" r:id="rId5"/>
    <p:sldId id="327" r:id="rId6"/>
    <p:sldId id="328" r:id="rId7"/>
    <p:sldId id="329" r:id="rId8"/>
    <p:sldId id="330" r:id="rId9"/>
    <p:sldId id="331" r:id="rId10"/>
    <p:sldId id="332" r:id="rId11"/>
    <p:sldId id="333" r:id="rId12"/>
    <p:sldId id="334" r:id="rId13"/>
    <p:sldId id="335" r:id="rId14"/>
    <p:sldId id="336" r:id="rId15"/>
    <p:sldId id="337" r:id="rId16"/>
    <p:sldId id="338" r:id="rId17"/>
    <p:sldId id="339" r:id="rId18"/>
    <p:sldId id="340" r:id="rId19"/>
    <p:sldId id="341" r:id="rId20"/>
    <p:sldId id="342" r:id="rId21"/>
    <p:sldId id="343" r:id="rId22"/>
    <p:sldId id="344" r:id="rId23"/>
    <p:sldId id="345" r:id="rId24"/>
    <p:sldId id="346" r:id="rId25"/>
    <p:sldId id="347" r:id="rId26"/>
    <p:sldId id="348" r:id="rId27"/>
    <p:sldId id="349" r:id="rId28"/>
    <p:sldId id="350" r:id="rId29"/>
    <p:sldId id="351" r:id="rId30"/>
    <p:sldId id="352" r:id="rId31"/>
    <p:sldId id="353" r:id="rId32"/>
    <p:sldId id="354" r:id="rId33"/>
    <p:sldId id="355" r:id="rId34"/>
    <p:sldId id="356" r:id="rId35"/>
    <p:sldId id="357" r:id="rId36"/>
    <p:sldId id="358" r:id="rId37"/>
    <p:sldId id="359" r:id="rId38"/>
    <p:sldId id="360" r:id="rId39"/>
    <p:sldId id="361" r:id="rId40"/>
    <p:sldId id="362" r:id="rId41"/>
    <p:sldId id="363" r:id="rId42"/>
    <p:sldId id="364" r:id="rId43"/>
  </p:sldIdLst>
  <p:sldSz cx="9601200" cy="7315200"/>
  <p:notesSz cx="7010400" cy="9236075"/>
  <p:custDataLst>
    <p:tags r:id="rId46"/>
  </p:custDataLst>
  <p:defaultTex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3024">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EAF5"/>
    <a:srgbClr val="FFFFFF"/>
    <a:srgbClr val="DDDDDD"/>
    <a:srgbClr val="C7D28A"/>
    <a:srgbClr val="F2FDE3"/>
    <a:srgbClr val="CEDACD"/>
    <a:srgbClr val="FF9900"/>
    <a:srgbClr val="8BA6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40" autoAdjust="0"/>
    <p:restoredTop sz="94729" autoAdjust="0"/>
  </p:normalViewPr>
  <p:slideViewPr>
    <p:cSldViewPr snapToGrid="0">
      <p:cViewPr varScale="1">
        <p:scale>
          <a:sx n="84" d="100"/>
          <a:sy n="84" d="100"/>
        </p:scale>
        <p:origin x="1710" y="96"/>
      </p:cViewPr>
      <p:guideLst>
        <p:guide orient="horz" pos="2304"/>
        <p:guide pos="3024"/>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9" d="100"/>
          <a:sy n="79" d="100"/>
        </p:scale>
        <p:origin x="-1968" y="-96"/>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bwMode="auto">
          <a:xfrm>
            <a:off x="0" y="0"/>
            <a:ext cx="3038372" cy="461172"/>
          </a:xfrm>
          <a:prstGeom prst="rect">
            <a:avLst/>
          </a:prstGeom>
          <a:noFill/>
          <a:ln w="9525">
            <a:noFill/>
            <a:miter lim="800000"/>
            <a:headEnd/>
            <a:tailEnd/>
          </a:ln>
        </p:spPr>
        <p:txBody>
          <a:bodyPr vert="horz" wrap="square" lIns="87938" tIns="43969" rIns="87938" bIns="43969" numCol="1" anchor="t" anchorCtr="0" compatLnSpc="1">
            <a:prstTxWarp prst="textNoShape">
              <a:avLst/>
            </a:prstTxWarp>
          </a:bodyPr>
          <a:lstStyle>
            <a:lvl1pPr defTabSz="879475">
              <a:defRPr sz="1200">
                <a:latin typeface="Arial" pitchFamily="34" charset="0"/>
              </a:defRPr>
            </a:lvl1pPr>
          </a:lstStyle>
          <a:p>
            <a:pPr>
              <a:defRPr/>
            </a:pPr>
            <a:endParaRPr lang="en-US"/>
          </a:p>
        </p:txBody>
      </p:sp>
      <p:sp>
        <p:nvSpPr>
          <p:cNvPr id="137219" name="Rectangle 3"/>
          <p:cNvSpPr>
            <a:spLocks noGrp="1" noChangeArrowheads="1"/>
          </p:cNvSpPr>
          <p:nvPr>
            <p:ph type="dt" sz="quarter" idx="1"/>
          </p:nvPr>
        </p:nvSpPr>
        <p:spPr bwMode="auto">
          <a:xfrm>
            <a:off x="3970436" y="0"/>
            <a:ext cx="3038372" cy="461172"/>
          </a:xfrm>
          <a:prstGeom prst="rect">
            <a:avLst/>
          </a:prstGeom>
          <a:noFill/>
          <a:ln w="9525">
            <a:noFill/>
            <a:miter lim="800000"/>
            <a:headEnd/>
            <a:tailEnd/>
          </a:ln>
        </p:spPr>
        <p:txBody>
          <a:bodyPr vert="horz" wrap="square" lIns="87938" tIns="43969" rIns="87938" bIns="43969" numCol="1" anchor="t" anchorCtr="0" compatLnSpc="1">
            <a:prstTxWarp prst="textNoShape">
              <a:avLst/>
            </a:prstTxWarp>
          </a:bodyPr>
          <a:lstStyle>
            <a:lvl1pPr algn="r" defTabSz="879475">
              <a:defRPr sz="1200">
                <a:latin typeface="Arial" pitchFamily="34" charset="0"/>
              </a:defRPr>
            </a:lvl1pPr>
          </a:lstStyle>
          <a:p>
            <a:pPr>
              <a:defRPr/>
            </a:pPr>
            <a:endParaRPr lang="en-US"/>
          </a:p>
        </p:txBody>
      </p:sp>
      <p:sp>
        <p:nvSpPr>
          <p:cNvPr id="137220" name="Rectangle 4"/>
          <p:cNvSpPr>
            <a:spLocks noGrp="1" noChangeArrowheads="1"/>
          </p:cNvSpPr>
          <p:nvPr>
            <p:ph type="ftr" sz="quarter" idx="2"/>
          </p:nvPr>
        </p:nvSpPr>
        <p:spPr bwMode="auto">
          <a:xfrm>
            <a:off x="0" y="8773324"/>
            <a:ext cx="3038372" cy="461172"/>
          </a:xfrm>
          <a:prstGeom prst="rect">
            <a:avLst/>
          </a:prstGeom>
          <a:noFill/>
          <a:ln w="9525">
            <a:noFill/>
            <a:miter lim="800000"/>
            <a:headEnd/>
            <a:tailEnd/>
          </a:ln>
        </p:spPr>
        <p:txBody>
          <a:bodyPr vert="horz" wrap="square" lIns="87938" tIns="43969" rIns="87938" bIns="43969" numCol="1" anchor="b" anchorCtr="0" compatLnSpc="1">
            <a:prstTxWarp prst="textNoShape">
              <a:avLst/>
            </a:prstTxWarp>
          </a:bodyPr>
          <a:lstStyle>
            <a:lvl1pPr defTabSz="879475">
              <a:defRPr sz="1200">
                <a:latin typeface="Arial" pitchFamily="34" charset="0"/>
              </a:defRPr>
            </a:lvl1pPr>
          </a:lstStyle>
          <a:p>
            <a:pPr>
              <a:defRPr/>
            </a:pPr>
            <a:endParaRPr lang="en-US"/>
          </a:p>
        </p:txBody>
      </p:sp>
      <p:sp>
        <p:nvSpPr>
          <p:cNvPr id="137221" name="Rectangle 5"/>
          <p:cNvSpPr>
            <a:spLocks noGrp="1" noChangeArrowheads="1"/>
          </p:cNvSpPr>
          <p:nvPr>
            <p:ph type="sldNum" sz="quarter" idx="3"/>
          </p:nvPr>
        </p:nvSpPr>
        <p:spPr bwMode="auto">
          <a:xfrm>
            <a:off x="3970436" y="8773324"/>
            <a:ext cx="3038372" cy="461172"/>
          </a:xfrm>
          <a:prstGeom prst="rect">
            <a:avLst/>
          </a:prstGeom>
          <a:noFill/>
          <a:ln w="9525">
            <a:noFill/>
            <a:miter lim="800000"/>
            <a:headEnd/>
            <a:tailEnd/>
          </a:ln>
        </p:spPr>
        <p:txBody>
          <a:bodyPr vert="horz" wrap="square" lIns="87938" tIns="43969" rIns="87938" bIns="43969" numCol="1" anchor="b" anchorCtr="0" compatLnSpc="1">
            <a:prstTxWarp prst="textNoShape">
              <a:avLst/>
            </a:prstTxWarp>
          </a:bodyPr>
          <a:lstStyle>
            <a:lvl1pPr algn="r" defTabSz="879475">
              <a:defRPr sz="1200">
                <a:latin typeface="Arial" pitchFamily="34" charset="0"/>
              </a:defRPr>
            </a:lvl1pPr>
          </a:lstStyle>
          <a:p>
            <a:pPr>
              <a:defRPr/>
            </a:pPr>
            <a:fld id="{CA04404C-F223-44FB-BE9D-9EA9FC0FB1D3}" type="slidenum">
              <a:rPr lang="en-US"/>
              <a:pPr>
                <a:defRPr/>
              </a:pPr>
              <a:t>‹#›</a:t>
            </a:fld>
            <a:endParaRPr lang="en-US"/>
          </a:p>
        </p:txBody>
      </p:sp>
    </p:spTree>
    <p:extLst>
      <p:ext uri="{BB962C8B-B14F-4D97-AF65-F5344CB8AC3E}">
        <p14:creationId xmlns:p14="http://schemas.microsoft.com/office/powerpoint/2010/main" val="3693953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8372" cy="461172"/>
          </a:xfrm>
          <a:prstGeom prst="rect">
            <a:avLst/>
          </a:prstGeom>
          <a:noFill/>
          <a:ln w="9525">
            <a:noFill/>
            <a:miter lim="800000"/>
            <a:headEnd/>
            <a:tailEnd/>
          </a:ln>
        </p:spPr>
        <p:txBody>
          <a:bodyPr vert="horz" wrap="square" lIns="92959" tIns="46480" rIns="92959" bIns="46480" numCol="1" anchor="t" anchorCtr="0" compatLnSpc="1">
            <a:prstTxWarp prst="textNoShape">
              <a:avLst/>
            </a:prstTxWarp>
          </a:bodyPr>
          <a:lstStyle>
            <a:lvl1pPr defTabSz="930275">
              <a:defRPr sz="1300">
                <a:latin typeface="Arial" pitchFamily="34" charset="0"/>
              </a:defRPr>
            </a:lvl1pPr>
          </a:lstStyle>
          <a:p>
            <a:pPr>
              <a:defRPr/>
            </a:pPr>
            <a:endParaRPr lang="en-US"/>
          </a:p>
        </p:txBody>
      </p:sp>
      <p:sp>
        <p:nvSpPr>
          <p:cNvPr id="5123" name="Rectangle 3"/>
          <p:cNvSpPr>
            <a:spLocks noGrp="1" noChangeArrowheads="1"/>
          </p:cNvSpPr>
          <p:nvPr>
            <p:ph type="dt" idx="1"/>
          </p:nvPr>
        </p:nvSpPr>
        <p:spPr bwMode="auto">
          <a:xfrm>
            <a:off x="3970436" y="0"/>
            <a:ext cx="3038372" cy="461172"/>
          </a:xfrm>
          <a:prstGeom prst="rect">
            <a:avLst/>
          </a:prstGeom>
          <a:noFill/>
          <a:ln w="9525">
            <a:noFill/>
            <a:miter lim="800000"/>
            <a:headEnd/>
            <a:tailEnd/>
          </a:ln>
        </p:spPr>
        <p:txBody>
          <a:bodyPr vert="horz" wrap="square" lIns="92959" tIns="46480" rIns="92959" bIns="46480" numCol="1" anchor="t" anchorCtr="0" compatLnSpc="1">
            <a:prstTxWarp prst="textNoShape">
              <a:avLst/>
            </a:prstTxWarp>
          </a:bodyPr>
          <a:lstStyle>
            <a:lvl1pPr algn="r" defTabSz="930275">
              <a:defRPr sz="1300">
                <a:latin typeface="Arial" pitchFamily="34" charset="0"/>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33488" y="693738"/>
            <a:ext cx="4543425" cy="3462337"/>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01040" y="4387452"/>
            <a:ext cx="5608320" cy="4155287"/>
          </a:xfrm>
          <a:prstGeom prst="rect">
            <a:avLst/>
          </a:prstGeom>
          <a:noFill/>
          <a:ln w="9525">
            <a:noFill/>
            <a:miter lim="800000"/>
            <a:headEnd/>
            <a:tailEnd/>
          </a:ln>
        </p:spPr>
        <p:txBody>
          <a:bodyPr vert="horz" wrap="square" lIns="92959" tIns="46480" rIns="92959" bIns="4648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773324"/>
            <a:ext cx="3038372" cy="461172"/>
          </a:xfrm>
          <a:prstGeom prst="rect">
            <a:avLst/>
          </a:prstGeom>
          <a:noFill/>
          <a:ln w="9525">
            <a:noFill/>
            <a:miter lim="800000"/>
            <a:headEnd/>
            <a:tailEnd/>
          </a:ln>
        </p:spPr>
        <p:txBody>
          <a:bodyPr vert="horz" wrap="square" lIns="92959" tIns="46480" rIns="92959" bIns="46480" numCol="1" anchor="b" anchorCtr="0" compatLnSpc="1">
            <a:prstTxWarp prst="textNoShape">
              <a:avLst/>
            </a:prstTxWarp>
          </a:bodyPr>
          <a:lstStyle>
            <a:lvl1pPr defTabSz="930275">
              <a:defRPr sz="1300">
                <a:latin typeface="Arial" pitchFamily="34" charset="0"/>
              </a:defRPr>
            </a:lvl1pPr>
          </a:lstStyle>
          <a:p>
            <a:pPr>
              <a:defRPr/>
            </a:pPr>
            <a:endParaRPr lang="en-US"/>
          </a:p>
        </p:txBody>
      </p:sp>
      <p:sp>
        <p:nvSpPr>
          <p:cNvPr id="5127" name="Rectangle 7"/>
          <p:cNvSpPr>
            <a:spLocks noGrp="1" noChangeArrowheads="1"/>
          </p:cNvSpPr>
          <p:nvPr>
            <p:ph type="sldNum" sz="quarter" idx="5"/>
          </p:nvPr>
        </p:nvSpPr>
        <p:spPr bwMode="auto">
          <a:xfrm>
            <a:off x="3970436" y="8773324"/>
            <a:ext cx="3038372" cy="461172"/>
          </a:xfrm>
          <a:prstGeom prst="rect">
            <a:avLst/>
          </a:prstGeom>
          <a:noFill/>
          <a:ln w="9525">
            <a:noFill/>
            <a:miter lim="800000"/>
            <a:headEnd/>
            <a:tailEnd/>
          </a:ln>
        </p:spPr>
        <p:txBody>
          <a:bodyPr vert="horz" wrap="square" lIns="92959" tIns="46480" rIns="92959" bIns="46480" numCol="1" anchor="b" anchorCtr="0" compatLnSpc="1">
            <a:prstTxWarp prst="textNoShape">
              <a:avLst/>
            </a:prstTxWarp>
          </a:bodyPr>
          <a:lstStyle>
            <a:lvl1pPr algn="r" defTabSz="930275">
              <a:defRPr sz="1300">
                <a:latin typeface="Arial" pitchFamily="34" charset="0"/>
              </a:defRPr>
            </a:lvl1pPr>
          </a:lstStyle>
          <a:p>
            <a:pPr>
              <a:defRPr/>
            </a:pPr>
            <a:fld id="{263CB468-9560-4F42-998C-F87B9D15F17E}" type="slidenum">
              <a:rPr lang="en-US"/>
              <a:pPr>
                <a:defRPr/>
              </a:pPr>
              <a:t>‹#›</a:t>
            </a:fld>
            <a:endParaRPr lang="en-US"/>
          </a:p>
        </p:txBody>
      </p:sp>
    </p:spTree>
    <p:extLst>
      <p:ext uri="{BB962C8B-B14F-4D97-AF65-F5344CB8AC3E}">
        <p14:creationId xmlns:p14="http://schemas.microsoft.com/office/powerpoint/2010/main" val="7116158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a:spLocks noGrp="1"/>
          </p:cNvSpPr>
          <p:nvPr>
            <p:ph type="body" idx="1"/>
          </p:nvPr>
        </p:nvSpPr>
        <p:spPr>
          <a:noFill/>
          <a:ln/>
        </p:spPr>
        <p:txBody>
          <a:bodyPr/>
          <a:lstStyle/>
          <a:p>
            <a:endParaRPr lang="en-US">
              <a:latin typeface="Arial" charset="0"/>
            </a:endParaRPr>
          </a:p>
        </p:txBody>
      </p:sp>
      <p:sp>
        <p:nvSpPr>
          <p:cNvPr id="18435" name="Slide Number Placeholder 3"/>
          <p:cNvSpPr>
            <a:spLocks noGrp="1"/>
          </p:cNvSpPr>
          <p:nvPr>
            <p:ph type="sldNum" sz="quarter" idx="5"/>
          </p:nvPr>
        </p:nvSpPr>
        <p:spPr>
          <a:noFill/>
        </p:spPr>
        <p:txBody>
          <a:bodyPr/>
          <a:lstStyle/>
          <a:p>
            <a:fld id="{147307C1-3F93-46FA-AE56-9D3CA94CC166}" type="slidenum">
              <a:rPr lang="en-US" smtClean="0">
                <a:latin typeface="Arial" charset="0"/>
              </a:rPr>
              <a:pPr/>
              <a:t>1</a:t>
            </a:fld>
            <a:endParaRPr 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4243" indent="-290093" eaLnBrk="0" hangingPunct="0">
              <a:defRPr>
                <a:solidFill>
                  <a:schemeClr val="tx1"/>
                </a:solidFill>
                <a:latin typeface="Arial" charset="0"/>
              </a:defRPr>
            </a:lvl2pPr>
            <a:lvl3pPr marL="1160374" indent="-232075" eaLnBrk="0" hangingPunct="0">
              <a:defRPr>
                <a:solidFill>
                  <a:schemeClr val="tx1"/>
                </a:solidFill>
                <a:latin typeface="Arial" charset="0"/>
              </a:defRPr>
            </a:lvl3pPr>
            <a:lvl4pPr marL="1624523" indent="-232075" eaLnBrk="0" hangingPunct="0">
              <a:defRPr>
                <a:solidFill>
                  <a:schemeClr val="tx1"/>
                </a:solidFill>
                <a:latin typeface="Arial" charset="0"/>
              </a:defRPr>
            </a:lvl4pPr>
            <a:lvl5pPr marL="2088672" indent="-232075" eaLnBrk="0" hangingPunct="0">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pPr eaLnBrk="1" hangingPunct="1"/>
            <a:fld id="{865336D2-E53C-40E0-BEFC-27A767410FC8}" type="slidenum">
              <a:rPr lang="en-US" altLang="en-US" smtClean="0"/>
              <a:pPr eaLnBrk="1" hangingPunct="1"/>
              <a:t>20</a:t>
            </a:fld>
            <a:endParaRPr lang="en-US" altLang="en-US"/>
          </a:p>
        </p:txBody>
      </p:sp>
      <p:sp>
        <p:nvSpPr>
          <p:cNvPr id="55299" name="Rectangle 2"/>
          <p:cNvSpPr>
            <a:spLocks noGrp="1" noRot="1" noChangeAspect="1" noChangeArrowheads="1" noTextEdit="1"/>
          </p:cNvSpPr>
          <p:nvPr>
            <p:ph type="sldImg"/>
          </p:nvPr>
        </p:nvSpPr>
        <p:spPr>
          <a:xfrm>
            <a:off x="1233488" y="693738"/>
            <a:ext cx="4543425" cy="3462337"/>
          </a:xfrm>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4243" indent="-290093" eaLnBrk="0" hangingPunct="0">
              <a:defRPr>
                <a:solidFill>
                  <a:schemeClr val="tx1"/>
                </a:solidFill>
                <a:latin typeface="Arial" charset="0"/>
              </a:defRPr>
            </a:lvl2pPr>
            <a:lvl3pPr marL="1160374" indent="-232075" eaLnBrk="0" hangingPunct="0">
              <a:defRPr>
                <a:solidFill>
                  <a:schemeClr val="tx1"/>
                </a:solidFill>
                <a:latin typeface="Arial" charset="0"/>
              </a:defRPr>
            </a:lvl3pPr>
            <a:lvl4pPr marL="1624523" indent="-232075" eaLnBrk="0" hangingPunct="0">
              <a:defRPr>
                <a:solidFill>
                  <a:schemeClr val="tx1"/>
                </a:solidFill>
                <a:latin typeface="Arial" charset="0"/>
              </a:defRPr>
            </a:lvl4pPr>
            <a:lvl5pPr marL="2088672" indent="-232075" eaLnBrk="0" hangingPunct="0">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pPr eaLnBrk="1" hangingPunct="1"/>
            <a:fld id="{E2859221-8646-4AD2-AF17-92255A974E9E}" type="slidenum">
              <a:rPr lang="en-US" altLang="en-US" smtClean="0"/>
              <a:pPr eaLnBrk="1" hangingPunct="1"/>
              <a:t>21</a:t>
            </a:fld>
            <a:endParaRPr lang="en-US" altLang="en-US"/>
          </a:p>
        </p:txBody>
      </p:sp>
      <p:sp>
        <p:nvSpPr>
          <p:cNvPr id="56323" name="Rectangle 2"/>
          <p:cNvSpPr>
            <a:spLocks noGrp="1" noRot="1" noChangeAspect="1" noChangeArrowheads="1" noTextEdit="1"/>
          </p:cNvSpPr>
          <p:nvPr>
            <p:ph type="sldImg"/>
          </p:nvPr>
        </p:nvSpPr>
        <p:spPr>
          <a:xfrm>
            <a:off x="1233488" y="693738"/>
            <a:ext cx="4543425" cy="3462337"/>
          </a:xfrm>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4243" indent="-290093" eaLnBrk="0" hangingPunct="0">
              <a:defRPr>
                <a:solidFill>
                  <a:schemeClr val="tx1"/>
                </a:solidFill>
                <a:latin typeface="Arial" charset="0"/>
              </a:defRPr>
            </a:lvl2pPr>
            <a:lvl3pPr marL="1160374" indent="-232075" eaLnBrk="0" hangingPunct="0">
              <a:defRPr>
                <a:solidFill>
                  <a:schemeClr val="tx1"/>
                </a:solidFill>
                <a:latin typeface="Arial" charset="0"/>
              </a:defRPr>
            </a:lvl3pPr>
            <a:lvl4pPr marL="1624523" indent="-232075" eaLnBrk="0" hangingPunct="0">
              <a:defRPr>
                <a:solidFill>
                  <a:schemeClr val="tx1"/>
                </a:solidFill>
                <a:latin typeface="Arial" charset="0"/>
              </a:defRPr>
            </a:lvl4pPr>
            <a:lvl5pPr marL="2088672" indent="-232075" eaLnBrk="0" hangingPunct="0">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pPr eaLnBrk="1" hangingPunct="1"/>
            <a:fld id="{71BCC097-F831-4A35-9306-E23AD80C4262}" type="slidenum">
              <a:rPr lang="en-US" altLang="en-US" smtClean="0"/>
              <a:pPr eaLnBrk="1" hangingPunct="1"/>
              <a:t>22</a:t>
            </a:fld>
            <a:endParaRPr lang="en-US" altLang="en-US"/>
          </a:p>
        </p:txBody>
      </p:sp>
      <p:sp>
        <p:nvSpPr>
          <p:cNvPr id="57347" name="Rectangle 2"/>
          <p:cNvSpPr>
            <a:spLocks noGrp="1" noRot="1" noChangeAspect="1" noChangeArrowheads="1" noTextEdit="1"/>
          </p:cNvSpPr>
          <p:nvPr>
            <p:ph type="sldImg"/>
          </p:nvPr>
        </p:nvSpPr>
        <p:spPr>
          <a:xfrm>
            <a:off x="1233488" y="693738"/>
            <a:ext cx="4543425" cy="3462337"/>
          </a:xfrm>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4243" indent="-290093" eaLnBrk="0" hangingPunct="0">
              <a:defRPr>
                <a:solidFill>
                  <a:schemeClr val="tx1"/>
                </a:solidFill>
                <a:latin typeface="Arial" charset="0"/>
              </a:defRPr>
            </a:lvl2pPr>
            <a:lvl3pPr marL="1160374" indent="-232075" eaLnBrk="0" hangingPunct="0">
              <a:defRPr>
                <a:solidFill>
                  <a:schemeClr val="tx1"/>
                </a:solidFill>
                <a:latin typeface="Arial" charset="0"/>
              </a:defRPr>
            </a:lvl3pPr>
            <a:lvl4pPr marL="1624523" indent="-232075" eaLnBrk="0" hangingPunct="0">
              <a:defRPr>
                <a:solidFill>
                  <a:schemeClr val="tx1"/>
                </a:solidFill>
                <a:latin typeface="Arial" charset="0"/>
              </a:defRPr>
            </a:lvl4pPr>
            <a:lvl5pPr marL="2088672" indent="-232075" eaLnBrk="0" hangingPunct="0">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pPr eaLnBrk="1" hangingPunct="1"/>
            <a:fld id="{B5A70C05-2FBF-465B-A301-A58CE9D9BC0C}" type="slidenum">
              <a:rPr lang="en-US" altLang="en-US" smtClean="0"/>
              <a:pPr eaLnBrk="1" hangingPunct="1"/>
              <a:t>23</a:t>
            </a:fld>
            <a:endParaRPr lang="en-US" altLang="en-US"/>
          </a:p>
        </p:txBody>
      </p:sp>
      <p:sp>
        <p:nvSpPr>
          <p:cNvPr id="58371" name="Rectangle 2"/>
          <p:cNvSpPr>
            <a:spLocks noGrp="1" noRot="1" noChangeAspect="1" noChangeArrowheads="1" noTextEdit="1"/>
          </p:cNvSpPr>
          <p:nvPr>
            <p:ph type="sldImg"/>
          </p:nvPr>
        </p:nvSpPr>
        <p:spPr>
          <a:xfrm>
            <a:off x="1233488" y="693738"/>
            <a:ext cx="4543425" cy="3462337"/>
          </a:xfrm>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charset="0"/>
              </a:rPr>
              <a:t>For example, assume you have a table to a one-tail test at the 98% confidence level and want to perform a two-tailed test. For the 98% confidence level, </a:t>
            </a:r>
            <a:r>
              <a:rPr lang="en-US" altLang="en-US" i="1">
                <a:latin typeface="Arial" charset="0"/>
              </a:rPr>
              <a:t>P</a:t>
            </a:r>
            <a:r>
              <a:rPr lang="en-US" altLang="en-US">
                <a:latin typeface="Arial" charset="0"/>
              </a:rPr>
              <a:t> = 0.02. Divide </a:t>
            </a:r>
            <a:r>
              <a:rPr lang="en-US" altLang="en-US" i="1">
                <a:latin typeface="Arial" charset="0"/>
              </a:rPr>
              <a:t>P</a:t>
            </a:r>
            <a:r>
              <a:rPr lang="en-US" altLang="en-US">
                <a:latin typeface="Arial" charset="0"/>
              </a:rPr>
              <a:t> by 2 to get 0.01, which is a 99% confidence level. So you would compare </a:t>
            </a:r>
            <a:r>
              <a:rPr lang="en-US" altLang="en-US" i="1">
                <a:latin typeface="Arial" charset="0"/>
              </a:rPr>
              <a:t>t</a:t>
            </a:r>
            <a:r>
              <a:rPr lang="en-US" altLang="en-US">
                <a:latin typeface="Arial" charset="0"/>
              </a:rPr>
              <a:t>calc to the value from the 98% one-tailed table, and it would be equivalent to a two-tailed test at the 99% confidence level.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1233488" y="693738"/>
            <a:ext cx="4543425" cy="3462337"/>
          </a:xfrm>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4243" indent="-290093" eaLnBrk="0" hangingPunct="0">
              <a:defRPr>
                <a:solidFill>
                  <a:schemeClr val="tx1"/>
                </a:solidFill>
                <a:latin typeface="Arial" charset="0"/>
              </a:defRPr>
            </a:lvl2pPr>
            <a:lvl3pPr marL="1160374" indent="-232075" eaLnBrk="0" hangingPunct="0">
              <a:defRPr>
                <a:solidFill>
                  <a:schemeClr val="tx1"/>
                </a:solidFill>
                <a:latin typeface="Arial" charset="0"/>
              </a:defRPr>
            </a:lvl3pPr>
            <a:lvl4pPr marL="1624523" indent="-232075" eaLnBrk="0" hangingPunct="0">
              <a:defRPr>
                <a:solidFill>
                  <a:schemeClr val="tx1"/>
                </a:solidFill>
                <a:latin typeface="Arial" charset="0"/>
              </a:defRPr>
            </a:lvl4pPr>
            <a:lvl5pPr marL="2088672" indent="-232075" eaLnBrk="0" hangingPunct="0">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pPr eaLnBrk="1" hangingPunct="1"/>
            <a:fld id="{A4CA6A58-6099-4F8C-A6BF-F91C6C7A7ACB}" type="slidenum">
              <a:rPr lang="en-US" altLang="en-US" smtClean="0"/>
              <a:pPr eaLnBrk="1" hangingPunct="1"/>
              <a:t>27</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1233488" y="693738"/>
            <a:ext cx="4543425" cy="3462337"/>
          </a:xfrm>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4243" indent="-290093" eaLnBrk="0" hangingPunct="0">
              <a:defRPr>
                <a:solidFill>
                  <a:schemeClr val="tx1"/>
                </a:solidFill>
                <a:latin typeface="Arial" charset="0"/>
              </a:defRPr>
            </a:lvl2pPr>
            <a:lvl3pPr marL="1160374" indent="-232075" eaLnBrk="0" hangingPunct="0">
              <a:defRPr>
                <a:solidFill>
                  <a:schemeClr val="tx1"/>
                </a:solidFill>
                <a:latin typeface="Arial" charset="0"/>
              </a:defRPr>
            </a:lvl3pPr>
            <a:lvl4pPr marL="1624523" indent="-232075" eaLnBrk="0" hangingPunct="0">
              <a:defRPr>
                <a:solidFill>
                  <a:schemeClr val="tx1"/>
                </a:solidFill>
                <a:latin typeface="Arial" charset="0"/>
              </a:defRPr>
            </a:lvl4pPr>
            <a:lvl5pPr marL="2088672" indent="-232075" eaLnBrk="0" hangingPunct="0">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pPr eaLnBrk="1" hangingPunct="1"/>
            <a:fld id="{99B3B467-8C1F-443D-B677-01D0A5EA117F}" type="slidenum">
              <a:rPr lang="en-US" altLang="en-US" smtClean="0"/>
              <a:pPr eaLnBrk="1" hangingPunct="1"/>
              <a:t>36</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233488" y="693738"/>
            <a:ext cx="4543425" cy="3462337"/>
          </a:xfrm>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4243" indent="-290093" eaLnBrk="0" hangingPunct="0">
              <a:defRPr>
                <a:solidFill>
                  <a:schemeClr val="tx1"/>
                </a:solidFill>
                <a:latin typeface="Arial" charset="0"/>
              </a:defRPr>
            </a:lvl2pPr>
            <a:lvl3pPr marL="1160374" indent="-232075" eaLnBrk="0" hangingPunct="0">
              <a:defRPr>
                <a:solidFill>
                  <a:schemeClr val="tx1"/>
                </a:solidFill>
                <a:latin typeface="Arial" charset="0"/>
              </a:defRPr>
            </a:lvl3pPr>
            <a:lvl4pPr marL="1624523" indent="-232075" eaLnBrk="0" hangingPunct="0">
              <a:defRPr>
                <a:solidFill>
                  <a:schemeClr val="tx1"/>
                </a:solidFill>
                <a:latin typeface="Arial" charset="0"/>
              </a:defRPr>
            </a:lvl4pPr>
            <a:lvl5pPr marL="2088672" indent="-232075" eaLnBrk="0" hangingPunct="0">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pPr eaLnBrk="1" hangingPunct="1"/>
            <a:fld id="{A2A0A2AD-0647-4813-873A-AD5AF18039D4}" type="slidenum">
              <a:rPr lang="en-US" altLang="en-US" smtClean="0"/>
              <a:pPr eaLnBrk="1" hangingPunct="1"/>
              <a:t>37</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1233488" y="693738"/>
            <a:ext cx="4543425" cy="3462337"/>
          </a:xfrm>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4243" indent="-290093" eaLnBrk="0" hangingPunct="0">
              <a:defRPr>
                <a:solidFill>
                  <a:schemeClr val="tx1"/>
                </a:solidFill>
                <a:latin typeface="Arial" charset="0"/>
              </a:defRPr>
            </a:lvl2pPr>
            <a:lvl3pPr marL="1160374" indent="-232075" eaLnBrk="0" hangingPunct="0">
              <a:defRPr>
                <a:solidFill>
                  <a:schemeClr val="tx1"/>
                </a:solidFill>
                <a:latin typeface="Arial" charset="0"/>
              </a:defRPr>
            </a:lvl3pPr>
            <a:lvl4pPr marL="1624523" indent="-232075" eaLnBrk="0" hangingPunct="0">
              <a:defRPr>
                <a:solidFill>
                  <a:schemeClr val="tx1"/>
                </a:solidFill>
                <a:latin typeface="Arial" charset="0"/>
              </a:defRPr>
            </a:lvl4pPr>
            <a:lvl5pPr marL="2088672" indent="-232075" eaLnBrk="0" hangingPunct="0">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pPr eaLnBrk="1" hangingPunct="1"/>
            <a:fld id="{9E524AF1-B8C6-4CBD-B6D2-87A9E92C1462}" type="slidenum">
              <a:rPr lang="en-US" altLang="en-US" smtClean="0"/>
              <a:pPr eaLnBrk="1" hangingPunct="1"/>
              <a:t>5</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4243" indent="-290093" eaLnBrk="0" hangingPunct="0">
              <a:defRPr>
                <a:solidFill>
                  <a:schemeClr val="tx1"/>
                </a:solidFill>
                <a:latin typeface="Arial" charset="0"/>
              </a:defRPr>
            </a:lvl2pPr>
            <a:lvl3pPr marL="1160374" indent="-232075" eaLnBrk="0" hangingPunct="0">
              <a:defRPr>
                <a:solidFill>
                  <a:schemeClr val="tx1"/>
                </a:solidFill>
                <a:latin typeface="Arial" charset="0"/>
              </a:defRPr>
            </a:lvl3pPr>
            <a:lvl4pPr marL="1624523" indent="-232075" eaLnBrk="0" hangingPunct="0">
              <a:defRPr>
                <a:solidFill>
                  <a:schemeClr val="tx1"/>
                </a:solidFill>
                <a:latin typeface="Arial" charset="0"/>
              </a:defRPr>
            </a:lvl4pPr>
            <a:lvl5pPr marL="2088672" indent="-232075" eaLnBrk="0" hangingPunct="0">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pPr eaLnBrk="1" hangingPunct="1"/>
            <a:fld id="{A9E61141-1991-4C43-9760-6A37C5C12497}" type="slidenum">
              <a:rPr lang="en-US" altLang="en-US" smtClean="0"/>
              <a:pPr eaLnBrk="1" hangingPunct="1"/>
              <a:t>13</a:t>
            </a:fld>
            <a:endParaRPr lang="en-US" altLang="en-US"/>
          </a:p>
        </p:txBody>
      </p:sp>
      <p:sp>
        <p:nvSpPr>
          <p:cNvPr id="48131" name="Rectangle 2"/>
          <p:cNvSpPr>
            <a:spLocks noGrp="1" noRot="1" noChangeAspect="1" noChangeArrowheads="1" noTextEdit="1"/>
          </p:cNvSpPr>
          <p:nvPr>
            <p:ph type="sldImg"/>
          </p:nvPr>
        </p:nvSpPr>
        <p:spPr>
          <a:xfrm>
            <a:off x="1233488" y="693738"/>
            <a:ext cx="4543425" cy="3462337"/>
          </a:xfrm>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4243" indent="-290093" eaLnBrk="0" hangingPunct="0">
              <a:defRPr>
                <a:solidFill>
                  <a:schemeClr val="tx1"/>
                </a:solidFill>
                <a:latin typeface="Arial" charset="0"/>
              </a:defRPr>
            </a:lvl2pPr>
            <a:lvl3pPr marL="1160374" indent="-232075" eaLnBrk="0" hangingPunct="0">
              <a:defRPr>
                <a:solidFill>
                  <a:schemeClr val="tx1"/>
                </a:solidFill>
                <a:latin typeface="Arial" charset="0"/>
              </a:defRPr>
            </a:lvl3pPr>
            <a:lvl4pPr marL="1624523" indent="-232075" eaLnBrk="0" hangingPunct="0">
              <a:defRPr>
                <a:solidFill>
                  <a:schemeClr val="tx1"/>
                </a:solidFill>
                <a:latin typeface="Arial" charset="0"/>
              </a:defRPr>
            </a:lvl4pPr>
            <a:lvl5pPr marL="2088672" indent="-232075" eaLnBrk="0" hangingPunct="0">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pPr eaLnBrk="1" hangingPunct="1"/>
            <a:fld id="{32EE26CD-292F-438C-8FA9-FCB43574ECB2}" type="slidenum">
              <a:rPr lang="en-US" altLang="en-US" smtClean="0"/>
              <a:pPr eaLnBrk="1" hangingPunct="1"/>
              <a:t>14</a:t>
            </a:fld>
            <a:endParaRPr lang="en-US" altLang="en-US"/>
          </a:p>
        </p:txBody>
      </p:sp>
      <p:sp>
        <p:nvSpPr>
          <p:cNvPr id="49155" name="Rectangle 2"/>
          <p:cNvSpPr>
            <a:spLocks noGrp="1" noRot="1" noChangeAspect="1" noChangeArrowheads="1" noTextEdit="1"/>
          </p:cNvSpPr>
          <p:nvPr>
            <p:ph type="sldImg"/>
          </p:nvPr>
        </p:nvSpPr>
        <p:spPr>
          <a:xfrm>
            <a:off x="1233488" y="693738"/>
            <a:ext cx="4543425" cy="3462337"/>
          </a:xfrm>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4243" indent="-290093" eaLnBrk="0" hangingPunct="0">
              <a:defRPr>
                <a:solidFill>
                  <a:schemeClr val="tx1"/>
                </a:solidFill>
                <a:latin typeface="Arial" charset="0"/>
              </a:defRPr>
            </a:lvl2pPr>
            <a:lvl3pPr marL="1160374" indent="-232075" eaLnBrk="0" hangingPunct="0">
              <a:defRPr>
                <a:solidFill>
                  <a:schemeClr val="tx1"/>
                </a:solidFill>
                <a:latin typeface="Arial" charset="0"/>
              </a:defRPr>
            </a:lvl3pPr>
            <a:lvl4pPr marL="1624523" indent="-232075" eaLnBrk="0" hangingPunct="0">
              <a:defRPr>
                <a:solidFill>
                  <a:schemeClr val="tx1"/>
                </a:solidFill>
                <a:latin typeface="Arial" charset="0"/>
              </a:defRPr>
            </a:lvl4pPr>
            <a:lvl5pPr marL="2088672" indent="-232075" eaLnBrk="0" hangingPunct="0">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pPr eaLnBrk="1" hangingPunct="1"/>
            <a:fld id="{85A81EA0-3458-4CC6-B5D7-38A2A8EEF167}" type="slidenum">
              <a:rPr lang="en-US" altLang="en-US" smtClean="0"/>
              <a:pPr eaLnBrk="1" hangingPunct="1"/>
              <a:t>15</a:t>
            </a:fld>
            <a:endParaRPr lang="en-US" altLang="en-US"/>
          </a:p>
        </p:txBody>
      </p:sp>
      <p:sp>
        <p:nvSpPr>
          <p:cNvPr id="50179" name="Rectangle 2"/>
          <p:cNvSpPr>
            <a:spLocks noGrp="1" noRot="1" noChangeAspect="1" noChangeArrowheads="1" noTextEdit="1"/>
          </p:cNvSpPr>
          <p:nvPr>
            <p:ph type="sldImg"/>
          </p:nvPr>
        </p:nvSpPr>
        <p:spPr>
          <a:xfrm>
            <a:off x="1233488" y="693738"/>
            <a:ext cx="4543425" cy="3462337"/>
          </a:xfrm>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4243" indent="-290093" eaLnBrk="0" hangingPunct="0">
              <a:defRPr>
                <a:solidFill>
                  <a:schemeClr val="tx1"/>
                </a:solidFill>
                <a:latin typeface="Arial" charset="0"/>
              </a:defRPr>
            </a:lvl2pPr>
            <a:lvl3pPr marL="1160374" indent="-232075" eaLnBrk="0" hangingPunct="0">
              <a:defRPr>
                <a:solidFill>
                  <a:schemeClr val="tx1"/>
                </a:solidFill>
                <a:latin typeface="Arial" charset="0"/>
              </a:defRPr>
            </a:lvl3pPr>
            <a:lvl4pPr marL="1624523" indent="-232075" eaLnBrk="0" hangingPunct="0">
              <a:defRPr>
                <a:solidFill>
                  <a:schemeClr val="tx1"/>
                </a:solidFill>
                <a:latin typeface="Arial" charset="0"/>
              </a:defRPr>
            </a:lvl4pPr>
            <a:lvl5pPr marL="2088672" indent="-232075" eaLnBrk="0" hangingPunct="0">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pPr eaLnBrk="1" hangingPunct="1"/>
            <a:fld id="{292DDCE8-508B-4621-8653-E9D1DCC08957}" type="slidenum">
              <a:rPr lang="en-US" altLang="en-US" smtClean="0"/>
              <a:pPr eaLnBrk="1" hangingPunct="1"/>
              <a:t>16</a:t>
            </a:fld>
            <a:endParaRPr lang="en-US" altLang="en-US"/>
          </a:p>
        </p:txBody>
      </p:sp>
      <p:sp>
        <p:nvSpPr>
          <p:cNvPr id="51203" name="Rectangle 2"/>
          <p:cNvSpPr>
            <a:spLocks noGrp="1" noRot="1" noChangeAspect="1" noChangeArrowheads="1" noTextEdit="1"/>
          </p:cNvSpPr>
          <p:nvPr>
            <p:ph type="sldImg"/>
          </p:nvPr>
        </p:nvSpPr>
        <p:spPr>
          <a:xfrm>
            <a:off x="1233488" y="693738"/>
            <a:ext cx="4543425" cy="3462337"/>
          </a:xfrm>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4243" indent="-290093" eaLnBrk="0" hangingPunct="0">
              <a:defRPr>
                <a:solidFill>
                  <a:schemeClr val="tx1"/>
                </a:solidFill>
                <a:latin typeface="Arial" charset="0"/>
              </a:defRPr>
            </a:lvl2pPr>
            <a:lvl3pPr marL="1160374" indent="-232075" eaLnBrk="0" hangingPunct="0">
              <a:defRPr>
                <a:solidFill>
                  <a:schemeClr val="tx1"/>
                </a:solidFill>
                <a:latin typeface="Arial" charset="0"/>
              </a:defRPr>
            </a:lvl3pPr>
            <a:lvl4pPr marL="1624523" indent="-232075" eaLnBrk="0" hangingPunct="0">
              <a:defRPr>
                <a:solidFill>
                  <a:schemeClr val="tx1"/>
                </a:solidFill>
                <a:latin typeface="Arial" charset="0"/>
              </a:defRPr>
            </a:lvl4pPr>
            <a:lvl5pPr marL="2088672" indent="-232075" eaLnBrk="0" hangingPunct="0">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pPr eaLnBrk="1" hangingPunct="1"/>
            <a:fld id="{4B3D8F01-7947-4FC7-8B71-57CDE3E9FCE4}" type="slidenum">
              <a:rPr lang="en-US" altLang="en-US" smtClean="0"/>
              <a:pPr eaLnBrk="1" hangingPunct="1"/>
              <a:t>17</a:t>
            </a:fld>
            <a:endParaRPr lang="en-US" altLang="en-US"/>
          </a:p>
        </p:txBody>
      </p:sp>
      <p:sp>
        <p:nvSpPr>
          <p:cNvPr id="52227" name="Rectangle 2"/>
          <p:cNvSpPr>
            <a:spLocks noGrp="1" noRot="1" noChangeAspect="1" noChangeArrowheads="1" noTextEdit="1"/>
          </p:cNvSpPr>
          <p:nvPr>
            <p:ph type="sldImg"/>
          </p:nvPr>
        </p:nvSpPr>
        <p:spPr>
          <a:xfrm>
            <a:off x="1233488" y="693738"/>
            <a:ext cx="4543425" cy="3462337"/>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4243" indent="-290093" eaLnBrk="0" hangingPunct="0">
              <a:defRPr>
                <a:solidFill>
                  <a:schemeClr val="tx1"/>
                </a:solidFill>
                <a:latin typeface="Arial" charset="0"/>
              </a:defRPr>
            </a:lvl2pPr>
            <a:lvl3pPr marL="1160374" indent="-232075" eaLnBrk="0" hangingPunct="0">
              <a:defRPr>
                <a:solidFill>
                  <a:schemeClr val="tx1"/>
                </a:solidFill>
                <a:latin typeface="Arial" charset="0"/>
              </a:defRPr>
            </a:lvl3pPr>
            <a:lvl4pPr marL="1624523" indent="-232075" eaLnBrk="0" hangingPunct="0">
              <a:defRPr>
                <a:solidFill>
                  <a:schemeClr val="tx1"/>
                </a:solidFill>
                <a:latin typeface="Arial" charset="0"/>
              </a:defRPr>
            </a:lvl4pPr>
            <a:lvl5pPr marL="2088672" indent="-232075" eaLnBrk="0" hangingPunct="0">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pPr eaLnBrk="1" hangingPunct="1"/>
            <a:fld id="{8738567B-0742-4DA9-AE5D-D0BCF71B10AA}" type="slidenum">
              <a:rPr lang="en-US" altLang="en-US" smtClean="0"/>
              <a:pPr eaLnBrk="1" hangingPunct="1"/>
              <a:t>18</a:t>
            </a:fld>
            <a:endParaRPr lang="en-US" altLang="en-US"/>
          </a:p>
        </p:txBody>
      </p:sp>
      <p:sp>
        <p:nvSpPr>
          <p:cNvPr id="53251" name="Rectangle 2"/>
          <p:cNvSpPr>
            <a:spLocks noGrp="1" noRot="1" noChangeAspect="1" noChangeArrowheads="1" noTextEdit="1"/>
          </p:cNvSpPr>
          <p:nvPr>
            <p:ph type="sldImg"/>
          </p:nvPr>
        </p:nvSpPr>
        <p:spPr>
          <a:xfrm>
            <a:off x="1233488" y="693738"/>
            <a:ext cx="4543425" cy="3462337"/>
          </a:xfrm>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4243" indent="-290093" eaLnBrk="0" hangingPunct="0">
              <a:defRPr>
                <a:solidFill>
                  <a:schemeClr val="tx1"/>
                </a:solidFill>
                <a:latin typeface="Arial" charset="0"/>
              </a:defRPr>
            </a:lvl2pPr>
            <a:lvl3pPr marL="1160374" indent="-232075" eaLnBrk="0" hangingPunct="0">
              <a:defRPr>
                <a:solidFill>
                  <a:schemeClr val="tx1"/>
                </a:solidFill>
                <a:latin typeface="Arial" charset="0"/>
              </a:defRPr>
            </a:lvl3pPr>
            <a:lvl4pPr marL="1624523" indent="-232075" eaLnBrk="0" hangingPunct="0">
              <a:defRPr>
                <a:solidFill>
                  <a:schemeClr val="tx1"/>
                </a:solidFill>
                <a:latin typeface="Arial" charset="0"/>
              </a:defRPr>
            </a:lvl4pPr>
            <a:lvl5pPr marL="2088672" indent="-232075" eaLnBrk="0" hangingPunct="0">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pPr eaLnBrk="1" hangingPunct="1"/>
            <a:fld id="{6EBBB992-7DC8-4443-8C5E-B2EB9D8D1EBC}" type="slidenum">
              <a:rPr lang="en-US" altLang="en-US" smtClean="0"/>
              <a:pPr eaLnBrk="1" hangingPunct="1"/>
              <a:t>19</a:t>
            </a:fld>
            <a:endParaRPr lang="en-US" altLang="en-US"/>
          </a:p>
        </p:txBody>
      </p:sp>
      <p:sp>
        <p:nvSpPr>
          <p:cNvPr id="54275" name="Rectangle 2"/>
          <p:cNvSpPr>
            <a:spLocks noGrp="1" noRot="1" noChangeAspect="1" noChangeArrowheads="1" noTextEdit="1"/>
          </p:cNvSpPr>
          <p:nvPr>
            <p:ph type="sldImg"/>
          </p:nvPr>
        </p:nvSpPr>
        <p:spPr>
          <a:xfrm>
            <a:off x="1233488" y="693738"/>
            <a:ext cx="4543425" cy="3462337"/>
          </a:xfrm>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userDrawn="1">
  <p:cSld name="Title and Table">
    <p:spTree>
      <p:nvGrpSpPr>
        <p:cNvPr id="1" name=""/>
        <p:cNvGrpSpPr/>
        <p:nvPr/>
      </p:nvGrpSpPr>
      <p:grpSpPr>
        <a:xfrm>
          <a:off x="0" y="0"/>
          <a:ext cx="0" cy="0"/>
          <a:chOff x="0" y="0"/>
          <a:chExt cx="0" cy="0"/>
        </a:xfrm>
      </p:grpSpPr>
      <p:grpSp>
        <p:nvGrpSpPr>
          <p:cNvPr id="4" name="Group 2"/>
          <p:cNvGrpSpPr>
            <a:grpSpLocks/>
          </p:cNvGrpSpPr>
          <p:nvPr/>
        </p:nvGrpSpPr>
        <p:grpSpPr bwMode="auto">
          <a:xfrm>
            <a:off x="0" y="708025"/>
            <a:ext cx="9601200" cy="673100"/>
            <a:chOff x="0" y="418"/>
            <a:chExt cx="5760" cy="397"/>
          </a:xfrm>
        </p:grpSpPr>
        <p:pic>
          <p:nvPicPr>
            <p:cNvPr id="5" name="Picture 3" descr="Txt_DropShadow"/>
            <p:cNvPicPr>
              <a:picLocks noChangeAspect="1" noChangeArrowheads="1"/>
            </p:cNvPicPr>
            <p:nvPr userDrawn="1"/>
          </p:nvPicPr>
          <p:blipFill>
            <a:blip r:embed="rId2"/>
            <a:srcRect l="952" r="1054"/>
            <a:stretch>
              <a:fillRect/>
            </a:stretch>
          </p:blipFill>
          <p:spPr bwMode="auto">
            <a:xfrm>
              <a:off x="0" y="418"/>
              <a:ext cx="5760" cy="397"/>
            </a:xfrm>
            <a:prstGeom prst="rect">
              <a:avLst/>
            </a:prstGeom>
            <a:noFill/>
            <a:ln w="9525">
              <a:noFill/>
              <a:miter lim="800000"/>
              <a:headEnd/>
              <a:tailEnd/>
            </a:ln>
          </p:spPr>
        </p:pic>
        <p:sp>
          <p:nvSpPr>
            <p:cNvPr id="6" name="Rectangle 4"/>
            <p:cNvSpPr>
              <a:spLocks noChangeArrowheads="1"/>
            </p:cNvSpPr>
            <p:nvPr userDrawn="1"/>
          </p:nvSpPr>
          <p:spPr bwMode="auto">
            <a:xfrm>
              <a:off x="0" y="618"/>
              <a:ext cx="5760" cy="91"/>
            </a:xfrm>
            <a:prstGeom prst="rect">
              <a:avLst/>
            </a:prstGeom>
            <a:gradFill rotWithShape="1">
              <a:gsLst>
                <a:gs pos="0">
                  <a:srgbClr val="72B93D"/>
                </a:gs>
                <a:gs pos="100000">
                  <a:srgbClr val="35933E"/>
                </a:gs>
              </a:gsLst>
              <a:lin ang="0" scaled="1"/>
            </a:gradFill>
            <a:ln w="9525">
              <a:noFill/>
              <a:miter lim="800000"/>
              <a:headEnd/>
              <a:tailEnd/>
            </a:ln>
            <a:effectLst/>
          </p:spPr>
          <p:txBody>
            <a:bodyPr wrap="none" anchor="ctr"/>
            <a:lstStyle/>
            <a:p>
              <a:pPr algn="ctr">
                <a:defRPr/>
              </a:pPr>
              <a:endParaRPr lang="en-US">
                <a:latin typeface="Arial" pitchFamily="34" charset="0"/>
              </a:endParaRPr>
            </a:p>
          </p:txBody>
        </p:sp>
      </p:grpSp>
      <p:pic>
        <p:nvPicPr>
          <p:cNvPr id="7" name="Picture 5" descr="90708_Grid"/>
          <p:cNvPicPr>
            <a:picLocks noChangeAspect="1" noChangeArrowheads="1"/>
          </p:cNvPicPr>
          <p:nvPr/>
        </p:nvPicPr>
        <p:blipFill>
          <a:blip r:embed="rId3"/>
          <a:srcRect/>
          <a:stretch>
            <a:fillRect/>
          </a:stretch>
        </p:blipFill>
        <p:spPr bwMode="auto">
          <a:xfrm>
            <a:off x="0" y="0"/>
            <a:ext cx="9601200" cy="1049338"/>
          </a:xfrm>
          <a:prstGeom prst="rect">
            <a:avLst/>
          </a:prstGeom>
          <a:noFill/>
          <a:ln w="9525">
            <a:noFill/>
            <a:miter lim="800000"/>
            <a:headEnd/>
            <a:tailEnd/>
          </a:ln>
        </p:spPr>
      </p:pic>
      <p:pic>
        <p:nvPicPr>
          <p:cNvPr id="9" name="Picture 14" descr="Fid_Logo_Grey"/>
          <p:cNvPicPr>
            <a:picLocks noChangeAspect="1" noChangeArrowheads="1"/>
          </p:cNvPicPr>
          <p:nvPr/>
        </p:nvPicPr>
        <p:blipFill>
          <a:blip r:embed="rId4"/>
          <a:srcRect/>
          <a:stretch>
            <a:fillRect/>
          </a:stretch>
        </p:blipFill>
        <p:spPr bwMode="auto">
          <a:xfrm>
            <a:off x="8185150" y="6913563"/>
            <a:ext cx="1368425" cy="354012"/>
          </a:xfrm>
          <a:prstGeom prst="rect">
            <a:avLst/>
          </a:prstGeom>
          <a:noFill/>
          <a:ln w="9525">
            <a:noFill/>
            <a:miter lim="800000"/>
            <a:headEnd/>
            <a:tailEnd/>
          </a:ln>
        </p:spPr>
      </p:pic>
      <p:sp>
        <p:nvSpPr>
          <p:cNvPr id="10" name="Line 16"/>
          <p:cNvSpPr>
            <a:spLocks noChangeShapeType="1"/>
          </p:cNvSpPr>
          <p:nvPr/>
        </p:nvSpPr>
        <p:spPr bwMode="auto">
          <a:xfrm flipV="1">
            <a:off x="382588" y="6981825"/>
            <a:ext cx="0" cy="354013"/>
          </a:xfrm>
          <a:prstGeom prst="line">
            <a:avLst/>
          </a:prstGeom>
          <a:noFill/>
          <a:ln w="6350">
            <a:solidFill>
              <a:schemeClr val="bg2"/>
            </a:solidFill>
            <a:round/>
            <a:headEnd/>
            <a:tailEnd/>
          </a:ln>
          <a:effectLst/>
        </p:spPr>
        <p:txBody>
          <a:bodyPr wrap="none" lIns="0" tIns="0" rIns="0" bIns="0" anchor="ctr"/>
          <a:lstStyle/>
          <a:p>
            <a:pPr algn="ctr">
              <a:defRPr/>
            </a:pPr>
            <a:endParaRPr lang="en-US">
              <a:latin typeface="Arial" pitchFamily="34" charset="0"/>
            </a:endParaRPr>
          </a:p>
        </p:txBody>
      </p:sp>
      <p:sp>
        <p:nvSpPr>
          <p:cNvPr id="11" name="Rectangle 17"/>
          <p:cNvSpPr>
            <a:spLocks noChangeArrowheads="1"/>
          </p:cNvSpPr>
          <p:nvPr/>
        </p:nvSpPr>
        <p:spPr bwMode="auto">
          <a:xfrm>
            <a:off x="73025" y="6684963"/>
            <a:ext cx="339725" cy="508000"/>
          </a:xfrm>
          <a:prstGeom prst="rect">
            <a:avLst/>
          </a:prstGeom>
          <a:noFill/>
          <a:ln w="9525">
            <a:noFill/>
            <a:miter lim="800000"/>
            <a:headEnd/>
            <a:tailEnd/>
          </a:ln>
          <a:effectLst/>
        </p:spPr>
        <p:txBody>
          <a:bodyPr lIns="96655" tIns="48328" rIns="96655" bIns="48328" anchor="b"/>
          <a:lstStyle/>
          <a:p>
            <a:pPr defTabSz="966788">
              <a:spcAft>
                <a:spcPct val="30000"/>
              </a:spcAft>
              <a:defRPr/>
            </a:pPr>
            <a:fld id="{ACA2E652-E480-4D6F-9D8B-2A6A73B06F52}" type="slidenum">
              <a:rPr lang="en-US" sz="900">
                <a:solidFill>
                  <a:schemeClr val="bg2"/>
                </a:solidFill>
                <a:latin typeface="Arial" pitchFamily="34" charset="0"/>
              </a:rPr>
              <a:pPr defTabSz="966788">
                <a:spcAft>
                  <a:spcPct val="30000"/>
                </a:spcAft>
                <a:defRPr/>
              </a:pPr>
              <a:t>‹#›</a:t>
            </a:fld>
            <a:endParaRPr lang="en-US" sz="900">
              <a:solidFill>
                <a:schemeClr val="bg2"/>
              </a:solidFill>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Text,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9913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5248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Text, and 2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955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Text and Char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585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Text and Clip Art">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665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9280" name="Line 16"/>
          <p:cNvSpPr>
            <a:spLocks noChangeShapeType="1"/>
          </p:cNvSpPr>
          <p:nvPr/>
        </p:nvSpPr>
        <p:spPr bwMode="auto">
          <a:xfrm flipV="1">
            <a:off x="382588" y="6981825"/>
            <a:ext cx="0" cy="354013"/>
          </a:xfrm>
          <a:prstGeom prst="line">
            <a:avLst/>
          </a:prstGeom>
          <a:noFill/>
          <a:ln w="6350">
            <a:solidFill>
              <a:schemeClr val="bg2"/>
            </a:solidFill>
            <a:round/>
            <a:headEnd/>
            <a:tailEnd/>
          </a:ln>
          <a:effectLst/>
        </p:spPr>
        <p:txBody>
          <a:bodyPr wrap="none" lIns="0" tIns="0" rIns="0" bIns="0" anchor="ctr"/>
          <a:lstStyle/>
          <a:p>
            <a:pPr algn="ctr">
              <a:defRPr/>
            </a:pPr>
            <a:endParaRPr lang="en-US">
              <a:latin typeface="Arial" pitchFamily="34" charset="0"/>
            </a:endParaRPr>
          </a:p>
        </p:txBody>
      </p:sp>
      <p:sp>
        <p:nvSpPr>
          <p:cNvPr id="139281" name="Rectangle 17"/>
          <p:cNvSpPr>
            <a:spLocks noChangeArrowheads="1"/>
          </p:cNvSpPr>
          <p:nvPr/>
        </p:nvSpPr>
        <p:spPr bwMode="auto">
          <a:xfrm>
            <a:off x="73025" y="6684963"/>
            <a:ext cx="339725" cy="508000"/>
          </a:xfrm>
          <a:prstGeom prst="rect">
            <a:avLst/>
          </a:prstGeom>
          <a:noFill/>
          <a:ln w="9525">
            <a:noFill/>
            <a:miter lim="800000"/>
            <a:headEnd/>
            <a:tailEnd/>
          </a:ln>
          <a:effectLst/>
        </p:spPr>
        <p:txBody>
          <a:bodyPr lIns="96655" tIns="48328" rIns="96655" bIns="48328" anchor="b"/>
          <a:lstStyle/>
          <a:p>
            <a:pPr defTabSz="966788">
              <a:spcAft>
                <a:spcPct val="30000"/>
              </a:spcAft>
              <a:defRPr/>
            </a:pPr>
            <a:fld id="{725F9F06-92C9-4708-B004-9264D1B96EB3}" type="slidenum">
              <a:rPr lang="en-US" sz="900">
                <a:solidFill>
                  <a:schemeClr val="bg2"/>
                </a:solidFill>
                <a:latin typeface="Arial" pitchFamily="34" charset="0"/>
              </a:rPr>
              <a:pPr defTabSz="966788">
                <a:spcAft>
                  <a:spcPct val="30000"/>
                </a:spcAft>
                <a:defRPr/>
              </a:pPr>
              <a:t>‹#›</a:t>
            </a:fld>
            <a:endParaRPr lang="en-US" sz="900">
              <a:solidFill>
                <a:schemeClr val="bg2"/>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730" r:id="rId1"/>
    <p:sldLayoutId id="2147483726" r:id="rId2"/>
    <p:sldLayoutId id="2147483732" r:id="rId3"/>
    <p:sldLayoutId id="2147483736" r:id="rId4"/>
    <p:sldLayoutId id="2147483737" r:id="rId5"/>
    <p:sldLayoutId id="2147483738" r:id="rId6"/>
    <p:sldLayoutId id="2147483739" r:id="rId7"/>
    <p:sldLayoutId id="2147483740" r:id="rId8"/>
  </p:sldLayoutIdLst>
  <p:hf sldNum="0" hdr="0" dt="0"/>
  <p:txStyles>
    <p:titleStyle>
      <a:lvl1pPr algn="l" defTabSz="966788" rtl="0" eaLnBrk="0" fontAlgn="base" hangingPunct="0">
        <a:spcBef>
          <a:spcPct val="0"/>
        </a:spcBef>
        <a:spcAft>
          <a:spcPct val="0"/>
        </a:spcAft>
        <a:defRPr sz="2200" b="1">
          <a:solidFill>
            <a:srgbClr val="006600"/>
          </a:solidFill>
          <a:latin typeface="+mj-lt"/>
          <a:ea typeface="+mj-ea"/>
          <a:cs typeface="+mj-cs"/>
        </a:defRPr>
      </a:lvl1pPr>
      <a:lvl2pPr algn="l" defTabSz="966788" rtl="0" eaLnBrk="0" fontAlgn="base" hangingPunct="0">
        <a:spcBef>
          <a:spcPct val="0"/>
        </a:spcBef>
        <a:spcAft>
          <a:spcPct val="0"/>
        </a:spcAft>
        <a:defRPr sz="2200" b="1">
          <a:solidFill>
            <a:srgbClr val="006600"/>
          </a:solidFill>
          <a:latin typeface="Arial" pitchFamily="34" charset="0"/>
        </a:defRPr>
      </a:lvl2pPr>
      <a:lvl3pPr algn="l" defTabSz="966788" rtl="0" eaLnBrk="0" fontAlgn="base" hangingPunct="0">
        <a:spcBef>
          <a:spcPct val="0"/>
        </a:spcBef>
        <a:spcAft>
          <a:spcPct val="0"/>
        </a:spcAft>
        <a:defRPr sz="2200" b="1">
          <a:solidFill>
            <a:srgbClr val="006600"/>
          </a:solidFill>
          <a:latin typeface="Arial" pitchFamily="34" charset="0"/>
        </a:defRPr>
      </a:lvl3pPr>
      <a:lvl4pPr algn="l" defTabSz="966788" rtl="0" eaLnBrk="0" fontAlgn="base" hangingPunct="0">
        <a:spcBef>
          <a:spcPct val="0"/>
        </a:spcBef>
        <a:spcAft>
          <a:spcPct val="0"/>
        </a:spcAft>
        <a:defRPr sz="2200" b="1">
          <a:solidFill>
            <a:srgbClr val="006600"/>
          </a:solidFill>
          <a:latin typeface="Arial" pitchFamily="34" charset="0"/>
        </a:defRPr>
      </a:lvl4pPr>
      <a:lvl5pPr algn="l" defTabSz="966788" rtl="0" eaLnBrk="0" fontAlgn="base" hangingPunct="0">
        <a:spcBef>
          <a:spcPct val="0"/>
        </a:spcBef>
        <a:spcAft>
          <a:spcPct val="0"/>
        </a:spcAft>
        <a:defRPr sz="2200" b="1">
          <a:solidFill>
            <a:srgbClr val="006600"/>
          </a:solidFill>
          <a:latin typeface="Arial" pitchFamily="34" charset="0"/>
        </a:defRPr>
      </a:lvl5pPr>
      <a:lvl6pPr marL="457200" algn="l" defTabSz="966788" rtl="0" eaLnBrk="1" fontAlgn="base" hangingPunct="1">
        <a:spcBef>
          <a:spcPct val="0"/>
        </a:spcBef>
        <a:spcAft>
          <a:spcPct val="0"/>
        </a:spcAft>
        <a:defRPr sz="2200" b="1">
          <a:solidFill>
            <a:srgbClr val="006600"/>
          </a:solidFill>
          <a:latin typeface="Arial" pitchFamily="34" charset="0"/>
        </a:defRPr>
      </a:lvl6pPr>
      <a:lvl7pPr marL="914400" algn="l" defTabSz="966788" rtl="0" eaLnBrk="1" fontAlgn="base" hangingPunct="1">
        <a:spcBef>
          <a:spcPct val="0"/>
        </a:spcBef>
        <a:spcAft>
          <a:spcPct val="0"/>
        </a:spcAft>
        <a:defRPr sz="2200" b="1">
          <a:solidFill>
            <a:srgbClr val="006600"/>
          </a:solidFill>
          <a:latin typeface="Arial" pitchFamily="34" charset="0"/>
        </a:defRPr>
      </a:lvl7pPr>
      <a:lvl8pPr marL="1371600" algn="l" defTabSz="966788" rtl="0" eaLnBrk="1" fontAlgn="base" hangingPunct="1">
        <a:spcBef>
          <a:spcPct val="0"/>
        </a:spcBef>
        <a:spcAft>
          <a:spcPct val="0"/>
        </a:spcAft>
        <a:defRPr sz="2200" b="1">
          <a:solidFill>
            <a:srgbClr val="006600"/>
          </a:solidFill>
          <a:latin typeface="Arial" pitchFamily="34" charset="0"/>
        </a:defRPr>
      </a:lvl8pPr>
      <a:lvl9pPr marL="1828800" algn="l" defTabSz="966788" rtl="0" eaLnBrk="1" fontAlgn="base" hangingPunct="1">
        <a:spcBef>
          <a:spcPct val="0"/>
        </a:spcBef>
        <a:spcAft>
          <a:spcPct val="0"/>
        </a:spcAft>
        <a:defRPr sz="2200" b="1">
          <a:solidFill>
            <a:srgbClr val="006600"/>
          </a:solidFill>
          <a:latin typeface="Arial" pitchFamily="34" charset="0"/>
        </a:defRPr>
      </a:lvl9pPr>
    </p:titleStyle>
    <p:bodyStyle>
      <a:lvl1pPr marL="282575" indent="-282575" algn="l" defTabSz="966788" rtl="0" eaLnBrk="0" fontAlgn="base" hangingPunct="0">
        <a:spcBef>
          <a:spcPct val="0"/>
        </a:spcBef>
        <a:spcAft>
          <a:spcPts val="800"/>
        </a:spcAft>
        <a:buClr>
          <a:schemeClr val="accent1"/>
        </a:buClr>
        <a:buFont typeface="Wingdings 3" pitchFamily="18" charset="2"/>
        <a:buChar char=""/>
        <a:defRPr sz="2400">
          <a:solidFill>
            <a:srgbClr val="000000"/>
          </a:solidFill>
          <a:latin typeface="+mn-lt"/>
          <a:ea typeface="+mn-ea"/>
          <a:cs typeface="+mn-cs"/>
        </a:defRPr>
      </a:lvl1pPr>
      <a:lvl2pPr marL="682625" indent="-220663" algn="l" defTabSz="966788" rtl="0" eaLnBrk="0" fontAlgn="base" hangingPunct="0">
        <a:spcBef>
          <a:spcPct val="0"/>
        </a:spcBef>
        <a:spcAft>
          <a:spcPts val="800"/>
        </a:spcAft>
        <a:buClr>
          <a:schemeClr val="accent2"/>
        </a:buClr>
        <a:buFont typeface="Wingdings" pitchFamily="2" charset="2"/>
        <a:buChar char="§"/>
        <a:defRPr sz="2200">
          <a:solidFill>
            <a:srgbClr val="000000"/>
          </a:solidFill>
          <a:latin typeface="+mn-lt"/>
        </a:defRPr>
      </a:lvl2pPr>
      <a:lvl3pPr marL="1030288" indent="-207963" algn="l" defTabSz="966788" rtl="0" eaLnBrk="0" fontAlgn="base" hangingPunct="0">
        <a:spcBef>
          <a:spcPct val="0"/>
        </a:spcBef>
        <a:spcAft>
          <a:spcPts val="800"/>
        </a:spcAft>
        <a:buClr>
          <a:schemeClr val="accent1"/>
        </a:buClr>
        <a:buFont typeface="Arial" charset="0"/>
        <a:buChar char="–"/>
        <a:defRPr sz="2000">
          <a:solidFill>
            <a:srgbClr val="000000"/>
          </a:solidFill>
          <a:latin typeface="+mn-lt"/>
        </a:defRPr>
      </a:lvl3pPr>
      <a:lvl4pPr marL="1377950" indent="-182563" algn="l" defTabSz="966788" rtl="0" eaLnBrk="0" fontAlgn="base" hangingPunct="0">
        <a:spcBef>
          <a:spcPct val="0"/>
        </a:spcBef>
        <a:spcAft>
          <a:spcPts val="800"/>
        </a:spcAft>
        <a:buClr>
          <a:schemeClr val="accent1"/>
        </a:buClr>
        <a:buFont typeface="Wingdings" pitchFamily="2" charset="2"/>
        <a:buChar char=""/>
        <a:defRPr>
          <a:solidFill>
            <a:srgbClr val="000000"/>
          </a:solidFill>
          <a:latin typeface="+mn-lt"/>
        </a:defRPr>
      </a:lvl4pPr>
      <a:lvl5pPr marL="1712913" indent="-160338" algn="l" defTabSz="966788" rtl="0" eaLnBrk="0" fontAlgn="base" hangingPunct="0">
        <a:spcBef>
          <a:spcPct val="0"/>
        </a:spcBef>
        <a:spcAft>
          <a:spcPts val="800"/>
        </a:spcAft>
        <a:buClr>
          <a:schemeClr val="accent1"/>
        </a:buClr>
        <a:buFont typeface="Wingdings" pitchFamily="2" charset="2"/>
        <a:buChar char=""/>
        <a:defRPr>
          <a:solidFill>
            <a:srgbClr val="000000"/>
          </a:solidFill>
          <a:latin typeface="+mn-lt"/>
        </a:defRPr>
      </a:lvl5pPr>
      <a:lvl6pPr marL="2170113" indent="-160338" algn="l" defTabSz="966788" rtl="0" eaLnBrk="1" fontAlgn="base" hangingPunct="1">
        <a:spcBef>
          <a:spcPct val="0"/>
        </a:spcBef>
        <a:spcAft>
          <a:spcPct val="30000"/>
        </a:spcAft>
        <a:buClr>
          <a:schemeClr val="accent1"/>
        </a:buClr>
        <a:buFont typeface="Wingdings" pitchFamily="2" charset="2"/>
        <a:buChar char=""/>
        <a:defRPr>
          <a:solidFill>
            <a:srgbClr val="000000"/>
          </a:solidFill>
          <a:latin typeface="+mn-lt"/>
        </a:defRPr>
      </a:lvl6pPr>
      <a:lvl7pPr marL="2627313" indent="-160338" algn="l" defTabSz="966788" rtl="0" eaLnBrk="1" fontAlgn="base" hangingPunct="1">
        <a:spcBef>
          <a:spcPct val="0"/>
        </a:spcBef>
        <a:spcAft>
          <a:spcPct val="30000"/>
        </a:spcAft>
        <a:buClr>
          <a:schemeClr val="accent1"/>
        </a:buClr>
        <a:buFont typeface="Wingdings" pitchFamily="2" charset="2"/>
        <a:buChar char=""/>
        <a:defRPr>
          <a:solidFill>
            <a:srgbClr val="000000"/>
          </a:solidFill>
          <a:latin typeface="+mn-lt"/>
        </a:defRPr>
      </a:lvl7pPr>
      <a:lvl8pPr marL="3084513" indent="-160338" algn="l" defTabSz="966788" rtl="0" eaLnBrk="1" fontAlgn="base" hangingPunct="1">
        <a:spcBef>
          <a:spcPct val="0"/>
        </a:spcBef>
        <a:spcAft>
          <a:spcPct val="30000"/>
        </a:spcAft>
        <a:buClr>
          <a:schemeClr val="accent1"/>
        </a:buClr>
        <a:buFont typeface="Wingdings" pitchFamily="2" charset="2"/>
        <a:buChar char=""/>
        <a:defRPr>
          <a:solidFill>
            <a:srgbClr val="000000"/>
          </a:solidFill>
          <a:latin typeface="+mn-lt"/>
        </a:defRPr>
      </a:lvl8pPr>
      <a:lvl9pPr marL="3541713" indent="-160338" algn="l" defTabSz="966788" rtl="0" eaLnBrk="1" fontAlgn="base" hangingPunct="1">
        <a:spcBef>
          <a:spcPct val="0"/>
        </a:spcBef>
        <a:spcAft>
          <a:spcPct val="30000"/>
        </a:spcAft>
        <a:buClr>
          <a:schemeClr val="accent1"/>
        </a:buClr>
        <a:buFont typeface="Wingdings" pitchFamily="2"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 Id="rId9" Type="http://schemas.openxmlformats.org/officeDocument/2006/relationships/image" Target="../media/image7.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7.wmf"/><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0.wmf"/><Relationship Id="rId4"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8.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5.xml"/><Relationship Id="rId1" Type="http://schemas.openxmlformats.org/officeDocument/2006/relationships/vmlDrawing" Target="../drawings/vmlDrawing7.vml"/><Relationship Id="rId4" Type="http://schemas.openxmlformats.org/officeDocument/2006/relationships/image" Target="../media/image15.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5.xml"/><Relationship Id="rId1" Type="http://schemas.openxmlformats.org/officeDocument/2006/relationships/vmlDrawing" Target="../drawings/vmlDrawing8.vml"/><Relationship Id="rId5" Type="http://schemas.openxmlformats.org/officeDocument/2006/relationships/image" Target="../media/image16.wmf"/><Relationship Id="rId4" Type="http://schemas.openxmlformats.org/officeDocument/2006/relationships/oleObject" Target="../embeddings/oleObject11.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5.xml"/><Relationship Id="rId1" Type="http://schemas.openxmlformats.org/officeDocument/2006/relationships/vmlDrawing" Target="../drawings/vmlDrawing9.vml"/><Relationship Id="rId4" Type="http://schemas.openxmlformats.org/officeDocument/2006/relationships/image" Target="../media/image18.w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vmlDrawing" Target="../drawings/vmlDrawing10.vml"/><Relationship Id="rId5" Type="http://schemas.openxmlformats.org/officeDocument/2006/relationships/image" Target="../media/image19.wmf"/><Relationship Id="rId4" Type="http://schemas.openxmlformats.org/officeDocument/2006/relationships/oleObject" Target="../embeddings/oleObject13.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5.xml"/><Relationship Id="rId1" Type="http://schemas.openxmlformats.org/officeDocument/2006/relationships/vmlDrawing" Target="../drawings/vmlDrawing11.vml"/><Relationship Id="rId4" Type="http://schemas.openxmlformats.org/officeDocument/2006/relationships/image" Target="../media/image20.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5.xml"/><Relationship Id="rId1" Type="http://schemas.openxmlformats.org/officeDocument/2006/relationships/vmlDrawing" Target="../drawings/vmlDrawing12.vml"/><Relationship Id="rId4" Type="http://schemas.openxmlformats.org/officeDocument/2006/relationships/image" Target="../media/image21.wmf"/></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math.arizona.edu/~jwatkins/r-composite.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ctrTitle" idx="4294967295"/>
          </p:nvPr>
        </p:nvSpPr>
        <p:spPr>
          <a:xfrm>
            <a:off x="620713" y="1439863"/>
            <a:ext cx="8509000" cy="561975"/>
          </a:xfrm>
          <a:prstGeom prst="rect">
            <a:avLst/>
          </a:prstGeom>
        </p:spPr>
        <p:txBody>
          <a:bodyPr/>
          <a:lstStyle/>
          <a:p>
            <a:r>
              <a:rPr lang="en-US" dirty="0"/>
              <a:t>Knowledge sharing</a:t>
            </a:r>
          </a:p>
        </p:txBody>
      </p:sp>
      <p:sp>
        <p:nvSpPr>
          <p:cNvPr id="17410" name="Subtitle 2"/>
          <p:cNvSpPr>
            <a:spLocks noGrp="1"/>
          </p:cNvSpPr>
          <p:nvPr>
            <p:ph type="subTitle" idx="4294967295"/>
          </p:nvPr>
        </p:nvSpPr>
        <p:spPr>
          <a:xfrm>
            <a:off x="620713" y="2074863"/>
            <a:ext cx="8578850" cy="666987"/>
          </a:xfrm>
          <a:prstGeom prst="rect">
            <a:avLst/>
          </a:prstGeom>
        </p:spPr>
        <p:txBody>
          <a:bodyPr/>
          <a:lstStyle/>
          <a:p>
            <a:r>
              <a:rPr lang="en-US" dirty="0"/>
              <a:t>Hypothesis Testing</a:t>
            </a:r>
          </a:p>
        </p:txBody>
      </p:sp>
      <p:sp>
        <p:nvSpPr>
          <p:cNvPr id="17411" name="Text Placeholder 3"/>
          <p:cNvSpPr>
            <a:spLocks noGrp="1"/>
          </p:cNvSpPr>
          <p:nvPr>
            <p:ph type="body" sz="quarter" idx="4294967295"/>
          </p:nvPr>
        </p:nvSpPr>
        <p:spPr>
          <a:xfrm>
            <a:off x="669925" y="4810125"/>
            <a:ext cx="3452813" cy="374650"/>
          </a:xfrm>
          <a:prstGeom prst="rect">
            <a:avLst/>
          </a:prstGeom>
        </p:spPr>
        <p:txBody>
          <a:bodyPr/>
          <a:lstStyle/>
          <a:p>
            <a:r>
              <a:rPr lang="en-US" dirty="0">
                <a:solidFill>
                  <a:schemeClr val="tx2"/>
                </a:solidFill>
              </a:rPr>
              <a:t>July 2015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sz="half" idx="4294967295"/>
          </p:nvPr>
        </p:nvSpPr>
        <p:spPr>
          <a:xfrm>
            <a:off x="480060" y="1544320"/>
            <a:ext cx="4240530" cy="682375"/>
          </a:xfrm>
          <a:prstGeom prst="rect">
            <a:avLst/>
          </a:prstGeom>
        </p:spPr>
        <p:txBody>
          <a:bodyPr/>
          <a:lstStyle/>
          <a:p>
            <a:pPr eaLnBrk="1" hangingPunct="1"/>
            <a:r>
              <a:rPr lang="en-US" altLang="en-US" sz="1900"/>
              <a:t>Four possible outcomes (Guilty Vs. Innocent Example)</a:t>
            </a:r>
          </a:p>
        </p:txBody>
      </p:sp>
      <p:graphicFrame>
        <p:nvGraphicFramePr>
          <p:cNvPr id="240732" name="Group 92"/>
          <p:cNvGraphicFramePr>
            <a:graphicFrameLocks noGrp="1"/>
          </p:cNvGraphicFramePr>
          <p:nvPr>
            <p:ph sz="quarter" idx="4294967295"/>
          </p:nvPr>
        </p:nvGraphicFramePr>
        <p:xfrm>
          <a:off x="506730" y="2580641"/>
          <a:ext cx="4240530" cy="2519680"/>
        </p:xfrm>
        <a:graphic>
          <a:graphicData uri="http://schemas.openxmlformats.org/drawingml/2006/table">
            <a:tbl>
              <a:tblPr/>
              <a:tblGrid>
                <a:gridCol w="2411969">
                  <a:extLst>
                    <a:ext uri="{9D8B030D-6E8A-4147-A177-3AD203B41FA5}">
                      <a16:colId xmlns:a16="http://schemas.microsoft.com/office/drawing/2014/main" val="20000"/>
                    </a:ext>
                  </a:extLst>
                </a:gridCol>
                <a:gridCol w="1828561">
                  <a:extLst>
                    <a:ext uri="{9D8B030D-6E8A-4147-A177-3AD203B41FA5}">
                      <a16:colId xmlns:a16="http://schemas.microsoft.com/office/drawing/2014/main" val="20001"/>
                    </a:ext>
                  </a:extLst>
                </a:gridCol>
              </a:tblGrid>
              <a:tr h="57573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500" b="0" i="0" u="none" strike="noStrike" cap="none" normalizeH="0" baseline="0" dirty="0">
                          <a:ln>
                            <a:noFill/>
                          </a:ln>
                          <a:solidFill>
                            <a:schemeClr val="tx1"/>
                          </a:solidFill>
                          <a:effectLst/>
                          <a:latin typeface="Tahoma" pitchFamily="34" charset="0"/>
                        </a:rPr>
                        <a:t>Innocent Person is set Free</a:t>
                      </a:r>
                    </a:p>
                  </a:txBody>
                  <a:tcPr marL="96012" marR="96012" marT="48768" marB="487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500" b="0" i="0" u="none" strike="noStrike" cap="none" normalizeH="0" baseline="0">
                          <a:ln>
                            <a:noFill/>
                          </a:ln>
                          <a:solidFill>
                            <a:srgbClr val="008000"/>
                          </a:solidFill>
                          <a:effectLst/>
                          <a:latin typeface="Tahoma" pitchFamily="34" charset="0"/>
                        </a:rPr>
                        <a:t>Correct Decision</a:t>
                      </a:r>
                    </a:p>
                  </a:txBody>
                  <a:tcPr marL="96012" marR="96012" marT="48768" marB="487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37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500" b="0" i="0" u="none" strike="noStrike" cap="none" normalizeH="0" baseline="0">
                          <a:ln>
                            <a:noFill/>
                          </a:ln>
                          <a:solidFill>
                            <a:schemeClr val="tx1"/>
                          </a:solidFill>
                          <a:effectLst/>
                          <a:latin typeface="Tahoma" pitchFamily="34" charset="0"/>
                        </a:rPr>
                        <a:t>An innocent person is jailed</a:t>
                      </a:r>
                    </a:p>
                  </a:txBody>
                  <a:tcPr marL="96012" marR="96012" marT="48768" marB="487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500" b="1" i="0" u="none" strike="noStrike" cap="none" normalizeH="0" baseline="0">
                          <a:ln>
                            <a:noFill/>
                          </a:ln>
                          <a:solidFill>
                            <a:srgbClr val="FF5050"/>
                          </a:solidFill>
                          <a:effectLst/>
                          <a:latin typeface="Tahoma" pitchFamily="34" charset="0"/>
                        </a:rPr>
                        <a:t>Wrong</a:t>
                      </a:r>
                    </a:p>
                  </a:txBody>
                  <a:tcPr marL="96012" marR="96012" marT="48768" marB="487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7587">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500" b="0" i="0" u="none" strike="noStrike" cap="none" normalizeH="0" baseline="0">
                          <a:ln>
                            <a:noFill/>
                          </a:ln>
                          <a:solidFill>
                            <a:schemeClr val="tx1"/>
                          </a:solidFill>
                          <a:effectLst/>
                          <a:latin typeface="Tahoma" pitchFamily="34" charset="0"/>
                        </a:rPr>
                        <a:t>Guilty person is set free</a:t>
                      </a:r>
                    </a:p>
                  </a:txBody>
                  <a:tcPr marL="96012" marR="96012" marT="48768" marB="487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500" b="1" i="0" u="none" strike="noStrike" cap="none" normalizeH="0" baseline="0">
                          <a:ln>
                            <a:noFill/>
                          </a:ln>
                          <a:solidFill>
                            <a:srgbClr val="FF5050"/>
                          </a:solidFill>
                          <a:effectLst/>
                          <a:latin typeface="Tahoma" pitchFamily="34" charset="0"/>
                        </a:rPr>
                        <a:t>Wrong</a:t>
                      </a:r>
                    </a:p>
                  </a:txBody>
                  <a:tcPr marL="96012" marR="96012" marT="48768" marB="487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9987">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500" b="0" i="0" u="none" strike="noStrike" cap="none" normalizeH="0" baseline="0">
                          <a:ln>
                            <a:noFill/>
                          </a:ln>
                          <a:solidFill>
                            <a:schemeClr val="tx1"/>
                          </a:solidFill>
                          <a:effectLst/>
                          <a:latin typeface="Tahoma" pitchFamily="34" charset="0"/>
                        </a:rPr>
                        <a:t>Guilty person is jailed</a:t>
                      </a:r>
                    </a:p>
                  </a:txBody>
                  <a:tcPr marL="96012" marR="96012" marT="48768" marB="487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500" b="0" i="0" u="none" strike="noStrike" cap="none" normalizeH="0" baseline="0">
                          <a:ln>
                            <a:noFill/>
                          </a:ln>
                          <a:solidFill>
                            <a:srgbClr val="008000"/>
                          </a:solidFill>
                          <a:effectLst/>
                          <a:latin typeface="Tahoma" pitchFamily="34" charset="0"/>
                        </a:rPr>
                        <a:t>Correct Decision</a:t>
                      </a:r>
                    </a:p>
                  </a:txBody>
                  <a:tcPr marL="96012" marR="96012" marT="48768" marB="487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40730" name="Group 90"/>
          <p:cNvGraphicFramePr>
            <a:graphicFrameLocks noGrp="1"/>
          </p:cNvGraphicFramePr>
          <p:nvPr>
            <p:ph sz="quarter" idx="4294967295"/>
          </p:nvPr>
        </p:nvGraphicFramePr>
        <p:xfrm>
          <a:off x="4910614" y="4194388"/>
          <a:ext cx="4240531" cy="2524793"/>
        </p:xfrm>
        <a:graphic>
          <a:graphicData uri="http://schemas.openxmlformats.org/drawingml/2006/table">
            <a:tbl>
              <a:tblPr/>
              <a:tblGrid>
                <a:gridCol w="1426845">
                  <a:extLst>
                    <a:ext uri="{9D8B030D-6E8A-4147-A177-3AD203B41FA5}">
                      <a16:colId xmlns:a16="http://schemas.microsoft.com/office/drawing/2014/main" val="20000"/>
                    </a:ext>
                  </a:extLst>
                </a:gridCol>
                <a:gridCol w="1300163">
                  <a:extLst>
                    <a:ext uri="{9D8B030D-6E8A-4147-A177-3AD203B41FA5}">
                      <a16:colId xmlns:a16="http://schemas.microsoft.com/office/drawing/2014/main" val="20001"/>
                    </a:ext>
                  </a:extLst>
                </a:gridCol>
                <a:gridCol w="1513523">
                  <a:extLst>
                    <a:ext uri="{9D8B030D-6E8A-4147-A177-3AD203B41FA5}">
                      <a16:colId xmlns:a16="http://schemas.microsoft.com/office/drawing/2014/main" val="20002"/>
                    </a:ext>
                  </a:extLst>
                </a:gridCol>
              </a:tblGrid>
              <a:tr h="357619">
                <a:tc row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700" b="0" i="0" u="none" strike="noStrike" cap="none" normalizeH="0" baseline="0">
                        <a:ln>
                          <a:noFill/>
                        </a:ln>
                        <a:solidFill>
                          <a:schemeClr val="tx1"/>
                        </a:solidFill>
                        <a:effectLst/>
                        <a:latin typeface="Tahoma" pitchFamily="34" charset="0"/>
                      </a:endParaRPr>
                    </a:p>
                  </a:txBody>
                  <a:tcPr marL="96012" marR="96012" marT="48762" marB="487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accent2"/>
                          </a:solidFill>
                          <a:effectLst/>
                          <a:latin typeface="Tahoma" pitchFamily="34" charset="0"/>
                        </a:rPr>
                        <a:t>Jury Trial</a:t>
                      </a:r>
                    </a:p>
                  </a:txBody>
                  <a:tcPr marL="96012" marR="96012" marT="48762" marB="487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416503">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Actual Situation</a:t>
                      </a:r>
                    </a:p>
                  </a:txBody>
                  <a:tcPr marL="96012" marR="96012" marT="48762" marB="487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53163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Verdict</a:t>
                      </a:r>
                    </a:p>
                  </a:txBody>
                  <a:tcPr marL="96012" marR="96012" marT="48762" marB="487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Innocent</a:t>
                      </a:r>
                    </a:p>
                  </a:txBody>
                  <a:tcPr marL="96012" marR="96012" marT="48762" marB="487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Guilty</a:t>
                      </a:r>
                    </a:p>
                  </a:txBody>
                  <a:tcPr marL="96012" marR="96012" marT="48762" marB="487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4439">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Innocent</a:t>
                      </a:r>
                    </a:p>
                  </a:txBody>
                  <a:tcPr marL="96012" marR="96012" marT="48762" marB="487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rgbClr val="008000"/>
                          </a:solidFill>
                          <a:effectLst/>
                          <a:latin typeface="Tahoma" pitchFamily="34" charset="0"/>
                        </a:rPr>
                        <a:t>Correct</a:t>
                      </a:r>
                    </a:p>
                  </a:txBody>
                  <a:tcPr marL="96012" marR="96012" marT="48762" marB="487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Error (II)</a:t>
                      </a:r>
                    </a:p>
                  </a:txBody>
                  <a:tcPr marL="96012" marR="96012" marT="48762" marB="487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5050"/>
                    </a:solidFill>
                  </a:tcPr>
                </a:tc>
                <a:extLst>
                  <a:ext uri="{0D108BD9-81ED-4DB2-BD59-A6C34878D82A}">
                    <a16:rowId xmlns:a16="http://schemas.microsoft.com/office/drawing/2014/main" val="10003"/>
                  </a:ext>
                </a:extLst>
              </a:tr>
              <a:tr h="614597">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Guilty</a:t>
                      </a:r>
                    </a:p>
                  </a:txBody>
                  <a:tcPr marL="96012" marR="96012" marT="48762" marB="487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dirty="0">
                          <a:ln>
                            <a:noFill/>
                          </a:ln>
                          <a:solidFill>
                            <a:schemeClr val="tx1"/>
                          </a:solidFill>
                          <a:effectLst/>
                          <a:latin typeface="Tahoma" pitchFamily="34" charset="0"/>
                        </a:rPr>
                        <a:t>Error (I)</a:t>
                      </a:r>
                    </a:p>
                  </a:txBody>
                  <a:tcPr marL="96012" marR="96012" marT="48762" marB="487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5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rgbClr val="008000"/>
                          </a:solidFill>
                          <a:effectLst/>
                          <a:latin typeface="Tahoma" pitchFamily="34" charset="0"/>
                        </a:rPr>
                        <a:t>Correct</a:t>
                      </a:r>
                    </a:p>
                  </a:txBody>
                  <a:tcPr marL="96012" marR="96012" marT="48762" marB="487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Rectangle 2"/>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dirty="0">
                <a:solidFill>
                  <a:schemeClr val="accent1"/>
                </a:solidFill>
              </a:rPr>
              <a:t>Justice System Example</a:t>
            </a:r>
          </a:p>
        </p:txBody>
      </p:sp>
    </p:spTree>
    <p:extLst>
      <p:ext uri="{BB962C8B-B14F-4D97-AF65-F5344CB8AC3E}">
        <p14:creationId xmlns:p14="http://schemas.microsoft.com/office/powerpoint/2010/main" val="109428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40730"/>
                                        </p:tgtEl>
                                        <p:attrNameLst>
                                          <p:attrName>style.visibility</p:attrName>
                                        </p:attrNameLst>
                                      </p:cBhvr>
                                      <p:to>
                                        <p:strVal val="visible"/>
                                      </p:to>
                                    </p:set>
                                    <p:animEffect transition="in" filter="diamond(in)">
                                      <p:cBhvr>
                                        <p:cTn id="7" dur="1000"/>
                                        <p:tgtEl>
                                          <p:spTgt spid="240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dirty="0"/>
              <a:t>Errors during decision making</a:t>
            </a:r>
          </a:p>
        </p:txBody>
      </p:sp>
      <p:sp>
        <p:nvSpPr>
          <p:cNvPr id="25603" name="Rectangle 3"/>
          <p:cNvSpPr>
            <a:spLocks noGrp="1" noChangeArrowheads="1"/>
          </p:cNvSpPr>
          <p:nvPr>
            <p:ph type="body" idx="4294967295"/>
          </p:nvPr>
        </p:nvSpPr>
        <p:spPr>
          <a:xfrm>
            <a:off x="514350" y="1549400"/>
            <a:ext cx="8686800" cy="5524727"/>
          </a:xfrm>
          <a:prstGeom prst="rect">
            <a:avLst/>
          </a:prstGeom>
        </p:spPr>
        <p:txBody>
          <a:bodyPr/>
          <a:lstStyle/>
          <a:p>
            <a:pPr eaLnBrk="1" hangingPunct="1"/>
            <a:r>
              <a:rPr lang="en-US" altLang="en-US" sz="1900" b="1">
                <a:solidFill>
                  <a:srgbClr val="FF0000"/>
                </a:solidFill>
              </a:rPr>
              <a:t>Type I Error</a:t>
            </a:r>
          </a:p>
          <a:p>
            <a:pPr lvl="1" eaLnBrk="1" hangingPunct="1"/>
            <a:r>
              <a:rPr lang="en-US" altLang="en-US" sz="1900"/>
              <a:t>Rejecting True Null Hypothesis (“</a:t>
            </a:r>
            <a:r>
              <a:rPr lang="en-US" altLang="en-US" sz="1900" i="1"/>
              <a:t>False Positive</a:t>
            </a:r>
            <a:r>
              <a:rPr lang="en-US" altLang="en-US" sz="1900"/>
              <a:t>”)</a:t>
            </a:r>
          </a:p>
          <a:p>
            <a:pPr lvl="1" eaLnBrk="1" hangingPunct="1"/>
            <a:r>
              <a:rPr lang="en-US" altLang="en-US" sz="1900"/>
              <a:t>Probability of Type I error is </a:t>
            </a:r>
          </a:p>
          <a:p>
            <a:pPr lvl="2" eaLnBrk="1" hangingPunct="1"/>
            <a:r>
              <a:rPr lang="en-US" altLang="en-US" sz="1900"/>
              <a:t>Called Level of Significance</a:t>
            </a:r>
          </a:p>
          <a:p>
            <a:pPr lvl="2" eaLnBrk="1" hangingPunct="1"/>
            <a:r>
              <a:rPr lang="en-US" altLang="en-US" sz="1900"/>
              <a:t>Set by researcher; provides critical values for the test</a:t>
            </a:r>
          </a:p>
          <a:p>
            <a:pPr lvl="2" eaLnBrk="1" hangingPunct="1"/>
            <a:r>
              <a:rPr lang="en-US" altLang="en-US" sz="1900"/>
              <a:t>Called </a:t>
            </a:r>
            <a:r>
              <a:rPr lang="en-US" altLang="en-US" sz="1900">
                <a:solidFill>
                  <a:srgbClr val="FF0000"/>
                </a:solidFill>
              </a:rPr>
              <a:t>Rejection Region </a:t>
            </a:r>
            <a:r>
              <a:rPr lang="en-US" altLang="en-US" sz="1900"/>
              <a:t>of Sampling Distribution</a:t>
            </a:r>
          </a:p>
          <a:p>
            <a:pPr lvl="2" eaLnBrk="1" hangingPunct="1"/>
            <a:r>
              <a:rPr lang="en-US" altLang="en-US" sz="1900"/>
              <a:t>Typical values are 0.01, 0.05, 0.10</a:t>
            </a:r>
          </a:p>
          <a:p>
            <a:pPr lvl="2" eaLnBrk="1" hangingPunct="1"/>
            <a:endParaRPr lang="en-US" altLang="en-US" sz="1900"/>
          </a:p>
          <a:p>
            <a:pPr lvl="2" eaLnBrk="1" hangingPunct="1"/>
            <a:endParaRPr lang="en-US" altLang="en-US" sz="1900">
              <a:solidFill>
                <a:srgbClr val="FF0000"/>
              </a:solidFill>
            </a:endParaRPr>
          </a:p>
          <a:p>
            <a:pPr eaLnBrk="1" hangingPunct="1"/>
            <a:r>
              <a:rPr lang="en-US" altLang="en-US" sz="1900" b="1">
                <a:solidFill>
                  <a:srgbClr val="FF0000"/>
                </a:solidFill>
              </a:rPr>
              <a:t>Type II Error</a:t>
            </a:r>
          </a:p>
          <a:p>
            <a:pPr lvl="1" eaLnBrk="1" hangingPunct="1"/>
            <a:r>
              <a:rPr lang="en-US" altLang="en-US" sz="1900"/>
              <a:t>Do not reject False Null Hypothesis (“</a:t>
            </a:r>
            <a:r>
              <a:rPr lang="en-US" altLang="en-US" sz="1900" i="1"/>
              <a:t>False Negative</a:t>
            </a:r>
            <a:r>
              <a:rPr lang="en-US" altLang="en-US" sz="1900"/>
              <a:t>”)</a:t>
            </a:r>
          </a:p>
          <a:p>
            <a:pPr lvl="1" eaLnBrk="1" hangingPunct="1"/>
            <a:r>
              <a:rPr lang="en-US" altLang="en-US" sz="1900"/>
              <a:t>Probability of Type II error is </a:t>
            </a:r>
            <a:r>
              <a:rPr lang="el-GR" altLang="en-US" sz="1900" b="1">
                <a:cs typeface="Tahoma" pitchFamily="34" charset="0"/>
              </a:rPr>
              <a:t>β</a:t>
            </a:r>
          </a:p>
          <a:p>
            <a:pPr lvl="3" eaLnBrk="1" hangingPunct="1">
              <a:buFont typeface="Wingdings" pitchFamily="2" charset="2"/>
              <a:buNone/>
            </a:pPr>
            <a:endParaRPr lang="en-US" altLang="en-US" sz="1900"/>
          </a:p>
          <a:p>
            <a:pPr lvl="2" eaLnBrk="1" hangingPunct="1">
              <a:buFont typeface="Wingdings" pitchFamily="2" charset="2"/>
              <a:buNone/>
            </a:pPr>
            <a:endParaRPr lang="en-US" altLang="en-US" sz="1900"/>
          </a:p>
        </p:txBody>
      </p:sp>
      <p:sp>
        <p:nvSpPr>
          <p:cNvPr id="25604" name="Rectangle 4"/>
          <p:cNvSpPr>
            <a:spLocks noChangeArrowheads="1"/>
          </p:cNvSpPr>
          <p:nvPr/>
        </p:nvSpPr>
        <p:spPr bwMode="auto">
          <a:xfrm>
            <a:off x="4307838" y="2330179"/>
            <a:ext cx="185024" cy="357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300" b="1" i="1" dirty="0">
                <a:latin typeface="Symbol" pitchFamily="18" charset="2"/>
                <a:ea typeface="ＭＳ Ｐゴシック" pitchFamily="34" charset="-128"/>
              </a:rPr>
              <a:t>a</a:t>
            </a:r>
            <a:endParaRPr lang="en-US" altLang="en-US" sz="2500" dirty="0">
              <a:latin typeface="Times New Roman" pitchFamily="18" charset="0"/>
              <a:ea typeface="ＭＳ Ｐゴシック" pitchFamily="34" charset="-128"/>
            </a:endParaRPr>
          </a:p>
        </p:txBody>
      </p:sp>
    </p:spTree>
    <p:extLst>
      <p:ext uri="{BB962C8B-B14F-4D97-AF65-F5344CB8AC3E}">
        <p14:creationId xmlns:p14="http://schemas.microsoft.com/office/powerpoint/2010/main" val="3548897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320040" y="0"/>
            <a:ext cx="8961120" cy="1058091"/>
          </a:xfrm>
          <a:prstGeom prst="rect">
            <a:avLst/>
          </a:prstGeom>
        </p:spPr>
        <p:txBody>
          <a:bodyPr anchor="ctr"/>
          <a:lstStyle/>
          <a:p>
            <a:pPr eaLnBrk="1" hangingPunct="1"/>
            <a:r>
              <a:rPr lang="en-US" altLang="en-US" dirty="0"/>
              <a:t>Result Possibilities</a:t>
            </a:r>
          </a:p>
        </p:txBody>
      </p:sp>
      <p:graphicFrame>
        <p:nvGraphicFramePr>
          <p:cNvPr id="199570" name="Group 914"/>
          <p:cNvGraphicFramePr>
            <a:graphicFrameLocks noGrp="1"/>
          </p:cNvGraphicFramePr>
          <p:nvPr>
            <p:ph idx="4294967295"/>
          </p:nvPr>
        </p:nvGraphicFramePr>
        <p:xfrm>
          <a:off x="435055" y="1378374"/>
          <a:ext cx="8821104" cy="3447628"/>
        </p:xfrm>
        <a:graphic>
          <a:graphicData uri="http://schemas.openxmlformats.org/drawingml/2006/table">
            <a:tbl>
              <a:tblPr/>
              <a:tblGrid>
                <a:gridCol w="1233488">
                  <a:extLst>
                    <a:ext uri="{9D8B030D-6E8A-4147-A177-3AD203B41FA5}">
                      <a16:colId xmlns:a16="http://schemas.microsoft.com/office/drawing/2014/main" val="20000"/>
                    </a:ext>
                  </a:extLst>
                </a:gridCol>
                <a:gridCol w="1123474">
                  <a:extLst>
                    <a:ext uri="{9D8B030D-6E8A-4147-A177-3AD203B41FA5}">
                      <a16:colId xmlns:a16="http://schemas.microsoft.com/office/drawing/2014/main" val="20001"/>
                    </a:ext>
                  </a:extLst>
                </a:gridCol>
                <a:gridCol w="1308496">
                  <a:extLst>
                    <a:ext uri="{9D8B030D-6E8A-4147-A177-3AD203B41FA5}">
                      <a16:colId xmlns:a16="http://schemas.microsoft.com/office/drawing/2014/main" val="20002"/>
                    </a:ext>
                  </a:extLst>
                </a:gridCol>
                <a:gridCol w="1980248">
                  <a:extLst>
                    <a:ext uri="{9D8B030D-6E8A-4147-A177-3AD203B41FA5}">
                      <a16:colId xmlns:a16="http://schemas.microsoft.com/office/drawing/2014/main" val="20003"/>
                    </a:ext>
                  </a:extLst>
                </a:gridCol>
                <a:gridCol w="1513523">
                  <a:extLst>
                    <a:ext uri="{9D8B030D-6E8A-4147-A177-3AD203B41FA5}">
                      <a16:colId xmlns:a16="http://schemas.microsoft.com/office/drawing/2014/main" val="20004"/>
                    </a:ext>
                  </a:extLst>
                </a:gridCol>
                <a:gridCol w="1661875">
                  <a:extLst>
                    <a:ext uri="{9D8B030D-6E8A-4147-A177-3AD203B41FA5}">
                      <a16:colId xmlns:a16="http://schemas.microsoft.com/office/drawing/2014/main" val="20005"/>
                    </a:ext>
                  </a:extLst>
                </a:gridCol>
              </a:tblGrid>
              <a:tr h="482601">
                <a:tc row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700" b="0" i="0" u="none" strike="noStrike" cap="none" normalizeH="0" baseline="0" dirty="0">
                        <a:ln>
                          <a:noFill/>
                        </a:ln>
                        <a:solidFill>
                          <a:schemeClr val="tx1"/>
                        </a:solidFill>
                        <a:effectLst/>
                        <a:latin typeface="Tahoma" pitchFamily="34" charset="0"/>
                      </a:endParaRPr>
                    </a:p>
                  </a:txBody>
                  <a:tcPr marL="96012" marR="96012" marT="48768" marB="487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dirty="0">
                          <a:ln>
                            <a:noFill/>
                          </a:ln>
                          <a:solidFill>
                            <a:srgbClr val="FF0000"/>
                          </a:solidFill>
                          <a:effectLst/>
                          <a:latin typeface="Tahoma" pitchFamily="34" charset="0"/>
                        </a:rPr>
                        <a:t>Jury Trial</a:t>
                      </a:r>
                    </a:p>
                  </a:txBody>
                  <a:tcPr marL="96012" marR="9601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700" b="0" i="0" u="none" strike="noStrike" cap="none" normalizeH="0" baseline="0">
                        <a:ln>
                          <a:noFill/>
                        </a:ln>
                        <a:solidFill>
                          <a:schemeClr val="tx1"/>
                        </a:solidFill>
                        <a:effectLst/>
                        <a:latin typeface="Tahoma" pitchFamily="34" charset="0"/>
                      </a:endParaRPr>
                    </a:p>
                  </a:txBody>
                  <a:tcPr marL="96012" marR="9601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dirty="0">
                          <a:ln>
                            <a:noFill/>
                          </a:ln>
                          <a:solidFill>
                            <a:srgbClr val="FF0000"/>
                          </a:solidFill>
                          <a:effectLst/>
                          <a:latin typeface="Tahoma" pitchFamily="34" charset="0"/>
                        </a:rPr>
                        <a:t>Hypothesis Test</a:t>
                      </a:r>
                    </a:p>
                  </a:txBody>
                  <a:tcPr marL="96012" marR="96012" marT="48768" marB="487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568960">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Actual Situation</a:t>
                      </a:r>
                    </a:p>
                  </a:txBody>
                  <a:tcPr marL="96012" marR="9601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Actual Situation</a:t>
                      </a:r>
                    </a:p>
                  </a:txBody>
                  <a:tcPr marL="96012" marR="96012" marT="48768" marB="487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72813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Verdict</a:t>
                      </a:r>
                    </a:p>
                  </a:txBody>
                  <a:tcPr marL="96012" marR="96012" marT="48768" marB="487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Innocent</a:t>
                      </a:r>
                    </a:p>
                  </a:txBody>
                  <a:tcPr marL="96012" marR="9601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Guilty</a:t>
                      </a:r>
                    </a:p>
                  </a:txBody>
                  <a:tcPr marL="96012" marR="9601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Decision</a:t>
                      </a:r>
                    </a:p>
                  </a:txBody>
                  <a:tcPr marL="96012" marR="9601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H</a:t>
                      </a:r>
                      <a:r>
                        <a:rPr kumimoji="0" lang="en-US" sz="1700" b="0" i="0" u="none" strike="noStrike" cap="none" normalizeH="0" baseline="-25000">
                          <a:ln>
                            <a:noFill/>
                          </a:ln>
                          <a:solidFill>
                            <a:schemeClr val="tx1"/>
                          </a:solidFill>
                          <a:effectLst/>
                          <a:latin typeface="Tahoma" pitchFamily="34" charset="0"/>
                        </a:rPr>
                        <a:t>0</a:t>
                      </a:r>
                      <a:r>
                        <a:rPr kumimoji="0" lang="en-US" sz="1700" b="0" i="0" u="none" strike="noStrike" cap="none" normalizeH="0" baseline="0">
                          <a:ln>
                            <a:noFill/>
                          </a:ln>
                          <a:solidFill>
                            <a:schemeClr val="tx1"/>
                          </a:solidFill>
                          <a:effectLst/>
                          <a:latin typeface="Tahoma" pitchFamily="34" charset="0"/>
                        </a:rPr>
                        <a:t> True</a:t>
                      </a:r>
                    </a:p>
                  </a:txBody>
                  <a:tcPr marL="96012" marR="9601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H</a:t>
                      </a:r>
                      <a:r>
                        <a:rPr kumimoji="0" lang="en-US" sz="1700" b="0" i="0" u="none" strike="noStrike" cap="none" normalizeH="0" baseline="-25000">
                          <a:ln>
                            <a:noFill/>
                          </a:ln>
                          <a:solidFill>
                            <a:schemeClr val="tx1"/>
                          </a:solidFill>
                          <a:effectLst/>
                          <a:latin typeface="Tahoma" pitchFamily="34" charset="0"/>
                        </a:rPr>
                        <a:t>0</a:t>
                      </a:r>
                      <a:r>
                        <a:rPr kumimoji="0" lang="en-US" sz="1700" b="0" i="0" u="none" strike="noStrike" cap="none" normalizeH="0" baseline="0">
                          <a:ln>
                            <a:noFill/>
                          </a:ln>
                          <a:solidFill>
                            <a:schemeClr val="tx1"/>
                          </a:solidFill>
                          <a:effectLst/>
                          <a:latin typeface="Tahoma" pitchFamily="34" charset="0"/>
                        </a:rPr>
                        <a:t> False</a:t>
                      </a:r>
                    </a:p>
                  </a:txBody>
                  <a:tcPr marL="96012" marR="96012" marT="48768" marB="487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6347">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Innocent</a:t>
                      </a:r>
                    </a:p>
                  </a:txBody>
                  <a:tcPr marL="96012" marR="96012" marT="48768" marB="487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rgbClr val="008000"/>
                          </a:solidFill>
                          <a:effectLst/>
                          <a:latin typeface="Tahoma" pitchFamily="34" charset="0"/>
                        </a:rPr>
                        <a:t>Correct</a:t>
                      </a:r>
                    </a:p>
                  </a:txBody>
                  <a:tcPr marL="96012" marR="9601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Error (II)</a:t>
                      </a:r>
                    </a:p>
                  </a:txBody>
                  <a:tcPr marL="96012" marR="9601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5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Do not reject H</a:t>
                      </a:r>
                      <a:r>
                        <a:rPr kumimoji="0" lang="en-US" sz="1700" b="0" i="0" u="none" strike="noStrike" cap="none" normalizeH="0" baseline="-25000">
                          <a:ln>
                            <a:noFill/>
                          </a:ln>
                          <a:solidFill>
                            <a:schemeClr val="tx1"/>
                          </a:solidFill>
                          <a:effectLst/>
                          <a:latin typeface="Tahoma" pitchFamily="34" charset="0"/>
                        </a:rPr>
                        <a:t>0</a:t>
                      </a:r>
                    </a:p>
                  </a:txBody>
                  <a:tcPr marL="96012" marR="9601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900" b="0" i="0" u="none" strike="noStrike" cap="none" normalizeH="0" baseline="0">
                          <a:ln>
                            <a:noFill/>
                          </a:ln>
                          <a:solidFill>
                            <a:schemeClr val="tx1"/>
                          </a:solidFill>
                          <a:effectLst/>
                          <a:latin typeface="Tahoma" pitchFamily="34" charset="0"/>
                        </a:rPr>
                        <a:t>1</a:t>
                      </a:r>
                      <a:r>
                        <a:rPr kumimoji="0" lang="en-US" sz="1700" b="0" i="0" u="none" strike="noStrike" cap="none" normalizeH="0" baseline="0">
                          <a:ln>
                            <a:noFill/>
                          </a:ln>
                          <a:solidFill>
                            <a:schemeClr val="tx1"/>
                          </a:solidFill>
                          <a:effectLst/>
                          <a:latin typeface="Tahoma" pitchFamily="34" charset="0"/>
                        </a:rPr>
                        <a:t>- </a:t>
                      </a:r>
                      <a:r>
                        <a:rPr kumimoji="0" lang="en-US" sz="2300" b="1" i="0" u="none" strike="noStrike" cap="none" normalizeH="0" baseline="0">
                          <a:ln>
                            <a:noFill/>
                          </a:ln>
                          <a:solidFill>
                            <a:schemeClr val="tx1"/>
                          </a:solidFill>
                          <a:effectLst/>
                          <a:latin typeface="Symbol" pitchFamily="18" charset="2"/>
                          <a:ea typeface="ＭＳ Ｐゴシック" charset="-128"/>
                        </a:rPr>
                        <a:t>a</a:t>
                      </a:r>
                    </a:p>
                  </a:txBody>
                  <a:tcPr marL="96012" marR="9601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Type II error (</a:t>
                      </a:r>
                      <a:r>
                        <a:rPr kumimoji="0" lang="el-GR" sz="1700" b="0" i="0" u="none" strike="noStrike" cap="none" normalizeH="0" baseline="0">
                          <a:ln>
                            <a:noFill/>
                          </a:ln>
                          <a:solidFill>
                            <a:schemeClr val="tx1"/>
                          </a:solidFill>
                          <a:effectLst/>
                          <a:latin typeface="Tahoma" pitchFamily="34" charset="0"/>
                          <a:cs typeface="Tahoma" pitchFamily="34" charset="0"/>
                        </a:rPr>
                        <a:t>β</a:t>
                      </a:r>
                      <a:r>
                        <a:rPr kumimoji="0" lang="en-US" sz="1700" b="0" i="0" u="none" strike="noStrike" cap="none" normalizeH="0" baseline="0">
                          <a:ln>
                            <a:noFill/>
                          </a:ln>
                          <a:solidFill>
                            <a:schemeClr val="tx1"/>
                          </a:solidFill>
                          <a:effectLst/>
                          <a:latin typeface="Tahoma" pitchFamily="34" charset="0"/>
                          <a:cs typeface="Tahoma" pitchFamily="34" charset="0"/>
                        </a:rPr>
                        <a:t>)</a:t>
                      </a:r>
                      <a:endParaRPr kumimoji="0" lang="el-GR" sz="1700" b="0" i="0" u="none" strike="noStrike" cap="none" normalizeH="0" baseline="0">
                        <a:ln>
                          <a:noFill/>
                        </a:ln>
                        <a:solidFill>
                          <a:schemeClr val="tx1"/>
                        </a:solidFill>
                        <a:effectLst/>
                        <a:latin typeface="Tahoma" pitchFamily="34" charset="0"/>
                        <a:cs typeface="Tahoma" pitchFamily="34" charset="0"/>
                      </a:endParaRPr>
                    </a:p>
                  </a:txBody>
                  <a:tcPr marL="96012" marR="96012" marT="48768" marB="487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5050"/>
                    </a:solidFill>
                  </a:tcPr>
                </a:tc>
                <a:extLst>
                  <a:ext uri="{0D108BD9-81ED-4DB2-BD59-A6C34878D82A}">
                    <a16:rowId xmlns:a16="http://schemas.microsoft.com/office/drawing/2014/main" val="10003"/>
                  </a:ext>
                </a:extLst>
              </a:tr>
              <a:tr h="841587">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Guilty</a:t>
                      </a:r>
                    </a:p>
                  </a:txBody>
                  <a:tcPr marL="96012" marR="96012" marT="48768" marB="487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dirty="0">
                          <a:ln>
                            <a:noFill/>
                          </a:ln>
                          <a:solidFill>
                            <a:schemeClr val="tx1"/>
                          </a:solidFill>
                          <a:effectLst/>
                          <a:latin typeface="Tahoma" pitchFamily="34" charset="0"/>
                        </a:rPr>
                        <a:t>Error (I)</a:t>
                      </a:r>
                    </a:p>
                  </a:txBody>
                  <a:tcPr marL="96012" marR="9601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5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rgbClr val="008000"/>
                          </a:solidFill>
                          <a:effectLst/>
                          <a:latin typeface="Tahoma" pitchFamily="34" charset="0"/>
                        </a:rPr>
                        <a:t>Correct</a:t>
                      </a:r>
                    </a:p>
                  </a:txBody>
                  <a:tcPr marL="96012" marR="9601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Reject H</a:t>
                      </a:r>
                      <a:r>
                        <a:rPr kumimoji="0" lang="en-US" sz="1700" b="0" i="0" u="none" strike="noStrike" cap="none" normalizeH="0" baseline="-25000">
                          <a:ln>
                            <a:noFill/>
                          </a:ln>
                          <a:solidFill>
                            <a:schemeClr val="tx1"/>
                          </a:solidFill>
                          <a:effectLst/>
                          <a:latin typeface="Tahoma" pitchFamily="34" charset="0"/>
                        </a:rPr>
                        <a:t>0</a:t>
                      </a:r>
                    </a:p>
                  </a:txBody>
                  <a:tcPr marL="96012" marR="9601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dirty="0">
                          <a:ln>
                            <a:noFill/>
                          </a:ln>
                          <a:solidFill>
                            <a:schemeClr val="tx1"/>
                          </a:solidFill>
                          <a:effectLst/>
                          <a:latin typeface="Tahoma" pitchFamily="34" charset="0"/>
                        </a:rPr>
                        <a:t>Type I error (</a:t>
                      </a:r>
                      <a:r>
                        <a:rPr kumimoji="0" lang="en-US" sz="2300" b="1" i="0" u="none" strike="noStrike" cap="none" normalizeH="0" baseline="0" dirty="0">
                          <a:ln>
                            <a:noFill/>
                          </a:ln>
                          <a:solidFill>
                            <a:schemeClr val="tx1"/>
                          </a:solidFill>
                          <a:effectLst/>
                          <a:latin typeface="Symbol" pitchFamily="18" charset="2"/>
                          <a:ea typeface="ＭＳ Ｐゴシック" charset="-128"/>
                        </a:rPr>
                        <a:t>a</a:t>
                      </a:r>
                      <a:r>
                        <a:rPr kumimoji="0" lang="en-US" sz="2300" b="0" i="0" u="none" strike="noStrike" cap="none" normalizeH="0" baseline="0" dirty="0">
                          <a:ln>
                            <a:noFill/>
                          </a:ln>
                          <a:solidFill>
                            <a:schemeClr val="tx1"/>
                          </a:solidFill>
                          <a:effectLst/>
                          <a:latin typeface="Symbol" pitchFamily="18" charset="2"/>
                          <a:ea typeface="ＭＳ Ｐゴシック" charset="-128"/>
                        </a:rPr>
                        <a:t>)</a:t>
                      </a:r>
                    </a:p>
                  </a:txBody>
                  <a:tcPr marL="96012" marR="9601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5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Power (1- </a:t>
                      </a:r>
                      <a:r>
                        <a:rPr kumimoji="0" lang="el-GR" sz="1700" b="0" i="0" u="none" strike="noStrike" cap="none" normalizeH="0" baseline="0">
                          <a:ln>
                            <a:noFill/>
                          </a:ln>
                          <a:solidFill>
                            <a:schemeClr val="tx1"/>
                          </a:solidFill>
                          <a:effectLst/>
                          <a:latin typeface="Tahoma" pitchFamily="34" charset="0"/>
                          <a:cs typeface="Tahoma" pitchFamily="34" charset="0"/>
                        </a:rPr>
                        <a:t>β</a:t>
                      </a:r>
                      <a:r>
                        <a:rPr kumimoji="0" lang="en-US" sz="1700" b="0" i="0" u="none" strike="noStrike" cap="none" normalizeH="0" baseline="0">
                          <a:ln>
                            <a:noFill/>
                          </a:ln>
                          <a:solidFill>
                            <a:schemeClr val="tx1"/>
                          </a:solidFill>
                          <a:effectLst/>
                          <a:latin typeface="Tahoma" pitchFamily="34" charset="0"/>
                          <a:cs typeface="Tahoma" pitchFamily="34" charset="0"/>
                        </a:rPr>
                        <a:t>)</a:t>
                      </a:r>
                    </a:p>
                  </a:txBody>
                  <a:tcPr marL="96012" marR="96012" marT="48768" marB="487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32170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ChangeArrowheads="1"/>
          </p:cNvSpPr>
          <p:nvPr/>
        </p:nvSpPr>
        <p:spPr bwMode="auto">
          <a:xfrm>
            <a:off x="5040630" y="3332480"/>
            <a:ext cx="2480310" cy="3332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5718" tIns="52859" rIns="105718" bIns="52859"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1030" name="Rectangle 3"/>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dirty="0"/>
              <a:t>General Steps in Hypothesis Testing</a:t>
            </a:r>
          </a:p>
        </p:txBody>
      </p:sp>
      <p:sp>
        <p:nvSpPr>
          <p:cNvPr id="1031" name="Rectangle 4"/>
          <p:cNvSpPr>
            <a:spLocks noGrp="1" noChangeArrowheads="1"/>
          </p:cNvSpPr>
          <p:nvPr>
            <p:ph type="body" idx="4294967295"/>
          </p:nvPr>
        </p:nvSpPr>
        <p:spPr>
          <a:xfrm>
            <a:off x="480060" y="1994747"/>
            <a:ext cx="8881110" cy="620820"/>
          </a:xfrm>
          <a:prstGeom prst="rect">
            <a:avLst/>
          </a:prstGeom>
        </p:spPr>
        <p:txBody>
          <a:bodyPr/>
          <a:lstStyle/>
          <a:p>
            <a:pPr marL="0" indent="0" eaLnBrk="1" hangingPunct="1">
              <a:buNone/>
            </a:pPr>
            <a:r>
              <a:rPr lang="en-US" altLang="en-US" sz="1700"/>
              <a:t>Test the assumption that the true mean number of of TV sets in U.S. homes is at least three (     Known)</a:t>
            </a:r>
          </a:p>
        </p:txBody>
      </p:sp>
      <p:graphicFrame>
        <p:nvGraphicFramePr>
          <p:cNvPr id="1026" name="Object 5"/>
          <p:cNvGraphicFramePr>
            <a:graphicFrameLocks noChangeAspect="1"/>
          </p:cNvGraphicFramePr>
          <p:nvPr/>
        </p:nvGraphicFramePr>
        <p:xfrm>
          <a:off x="1245156" y="2263988"/>
          <a:ext cx="333375" cy="299719"/>
        </p:xfrm>
        <a:graphic>
          <a:graphicData uri="http://schemas.openxmlformats.org/presentationml/2006/ole">
            <mc:AlternateContent xmlns:mc="http://schemas.openxmlformats.org/markup-compatibility/2006">
              <mc:Choice xmlns:v="urn:schemas-microsoft-com:vml" Requires="v">
                <p:oleObj spid="_x0000_s1038" name="Equation" r:id="rId4" imgW="152280" imgH="139680" progId="">
                  <p:embed/>
                </p:oleObj>
              </mc:Choice>
              <mc:Fallback>
                <p:oleObj name="Equation" r:id="rId4" imgW="152280" imgH="13968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5156" y="2263988"/>
                        <a:ext cx="333375" cy="2997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2" name="Rectangle 6"/>
          <p:cNvSpPr>
            <a:spLocks noChangeArrowheads="1"/>
          </p:cNvSpPr>
          <p:nvPr/>
        </p:nvSpPr>
        <p:spPr bwMode="auto">
          <a:xfrm>
            <a:off x="2160270" y="3332480"/>
            <a:ext cx="2880360" cy="3332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202" tIns="45102" rIns="90202" bIns="45102"/>
          <a:lstStyle>
            <a:lvl1pPr marL="455613" indent="-455613" defTabSz="852488" eaLnBrk="0" hangingPunct="0">
              <a:defRPr>
                <a:solidFill>
                  <a:schemeClr val="tx1"/>
                </a:solidFill>
                <a:latin typeface="Arial" charset="0"/>
              </a:defRPr>
            </a:lvl1pPr>
            <a:lvl2pPr marL="742950" indent="-285750" defTabSz="852488" eaLnBrk="0" hangingPunct="0">
              <a:defRPr>
                <a:solidFill>
                  <a:schemeClr val="tx1"/>
                </a:solidFill>
                <a:latin typeface="Arial" charset="0"/>
              </a:defRPr>
            </a:lvl2pPr>
            <a:lvl3pPr marL="1143000" indent="-228600" defTabSz="852488" eaLnBrk="0" hangingPunct="0">
              <a:defRPr>
                <a:solidFill>
                  <a:schemeClr val="tx1"/>
                </a:solidFill>
                <a:latin typeface="Arial" charset="0"/>
              </a:defRPr>
            </a:lvl3pPr>
            <a:lvl4pPr marL="1600200" indent="-228600" defTabSz="852488" eaLnBrk="0" hangingPunct="0">
              <a:defRPr>
                <a:solidFill>
                  <a:schemeClr val="tx1"/>
                </a:solidFill>
                <a:latin typeface="Arial" charset="0"/>
              </a:defRPr>
            </a:lvl4pPr>
            <a:lvl5pPr marL="2057400" indent="-228600" defTabSz="852488" eaLnBrk="0" hangingPunct="0">
              <a:defRPr>
                <a:solidFill>
                  <a:schemeClr val="tx1"/>
                </a:solidFill>
                <a:latin typeface="Arial" charset="0"/>
              </a:defRPr>
            </a:lvl5pPr>
            <a:lvl6pPr marL="2514600" indent="-228600" defTabSz="852488" eaLnBrk="0" fontAlgn="base" hangingPunct="0">
              <a:spcBef>
                <a:spcPct val="0"/>
              </a:spcBef>
              <a:spcAft>
                <a:spcPct val="0"/>
              </a:spcAft>
              <a:defRPr>
                <a:solidFill>
                  <a:schemeClr val="tx1"/>
                </a:solidFill>
                <a:latin typeface="Arial" charset="0"/>
              </a:defRPr>
            </a:lvl6pPr>
            <a:lvl7pPr marL="2971800" indent="-228600" defTabSz="852488" eaLnBrk="0" fontAlgn="base" hangingPunct="0">
              <a:spcBef>
                <a:spcPct val="0"/>
              </a:spcBef>
              <a:spcAft>
                <a:spcPct val="0"/>
              </a:spcAft>
              <a:defRPr>
                <a:solidFill>
                  <a:schemeClr val="tx1"/>
                </a:solidFill>
                <a:latin typeface="Arial" charset="0"/>
              </a:defRPr>
            </a:lvl7pPr>
            <a:lvl8pPr marL="3429000" indent="-228600" defTabSz="852488" eaLnBrk="0" fontAlgn="base" hangingPunct="0">
              <a:spcBef>
                <a:spcPct val="0"/>
              </a:spcBef>
              <a:spcAft>
                <a:spcPct val="0"/>
              </a:spcAft>
              <a:defRPr>
                <a:solidFill>
                  <a:schemeClr val="tx1"/>
                </a:solidFill>
                <a:latin typeface="Arial" charset="0"/>
              </a:defRPr>
            </a:lvl8pPr>
            <a:lvl9pPr marL="3886200" indent="-228600" defTabSz="852488" eaLnBrk="0" fontAlgn="base" hangingPunct="0">
              <a:spcBef>
                <a:spcPct val="0"/>
              </a:spcBef>
              <a:spcAft>
                <a:spcPct val="0"/>
              </a:spcAft>
              <a:defRPr>
                <a:solidFill>
                  <a:schemeClr val="tx1"/>
                </a:solidFill>
                <a:latin typeface="Arial" charset="0"/>
              </a:defRPr>
            </a:lvl9pPr>
          </a:lstStyle>
          <a:p>
            <a:pPr eaLnBrk="1" hangingPunct="1">
              <a:lnSpc>
                <a:spcPct val="120000"/>
              </a:lnSpc>
              <a:spcBef>
                <a:spcPct val="20000"/>
              </a:spcBef>
              <a:buClr>
                <a:schemeClr val="tx1"/>
              </a:buClr>
              <a:buFont typeface="Wingdings" pitchFamily="2" charset="2"/>
              <a:buAutoNum type="arabicPeriod"/>
            </a:pPr>
            <a:r>
              <a:rPr lang="en-US" altLang="en-US" sz="2500">
                <a:latin typeface="Tahoma" pitchFamily="34" charset="0"/>
              </a:rPr>
              <a:t>State the H</a:t>
            </a:r>
            <a:r>
              <a:rPr lang="en-US" altLang="en-US" sz="2500" baseline="-25000">
                <a:latin typeface="Tahoma" pitchFamily="34" charset="0"/>
              </a:rPr>
              <a:t>0</a:t>
            </a:r>
            <a:endParaRPr lang="en-US" altLang="en-US" sz="2500">
              <a:latin typeface="Tahoma" pitchFamily="34" charset="0"/>
            </a:endParaRPr>
          </a:p>
          <a:p>
            <a:pPr eaLnBrk="1" hangingPunct="1">
              <a:lnSpc>
                <a:spcPct val="120000"/>
              </a:lnSpc>
              <a:spcBef>
                <a:spcPct val="20000"/>
              </a:spcBef>
              <a:buClr>
                <a:schemeClr val="tx1"/>
              </a:buClr>
              <a:buFont typeface="Wingdings" pitchFamily="2" charset="2"/>
              <a:buAutoNum type="arabicPeriod"/>
            </a:pPr>
            <a:r>
              <a:rPr lang="en-US" altLang="en-US" sz="2500">
                <a:latin typeface="Tahoma" pitchFamily="34" charset="0"/>
              </a:rPr>
              <a:t>State the H</a:t>
            </a:r>
            <a:r>
              <a:rPr lang="en-US" altLang="en-US" sz="2500" baseline="-25000">
                <a:latin typeface="Tahoma" pitchFamily="34" charset="0"/>
              </a:rPr>
              <a:t>1</a:t>
            </a:r>
            <a:endParaRPr lang="en-US" altLang="en-US" sz="2500">
              <a:latin typeface="Tahoma" pitchFamily="34" charset="0"/>
            </a:endParaRPr>
          </a:p>
          <a:p>
            <a:pPr eaLnBrk="1" hangingPunct="1">
              <a:lnSpc>
                <a:spcPct val="120000"/>
              </a:lnSpc>
              <a:spcBef>
                <a:spcPct val="20000"/>
              </a:spcBef>
              <a:buClr>
                <a:schemeClr val="tx1"/>
              </a:buClr>
              <a:buFont typeface="Wingdings" pitchFamily="2" charset="2"/>
              <a:buAutoNum type="arabicPeriod"/>
            </a:pPr>
            <a:r>
              <a:rPr lang="en-US" altLang="en-US" sz="2500">
                <a:latin typeface="Tahoma" pitchFamily="34" charset="0"/>
              </a:rPr>
              <a:t>Choose </a:t>
            </a:r>
          </a:p>
          <a:p>
            <a:pPr eaLnBrk="1" hangingPunct="1">
              <a:lnSpc>
                <a:spcPct val="120000"/>
              </a:lnSpc>
              <a:spcBef>
                <a:spcPct val="20000"/>
              </a:spcBef>
              <a:buClr>
                <a:schemeClr val="tx1"/>
              </a:buClr>
              <a:buFont typeface="Wingdings" pitchFamily="2" charset="2"/>
              <a:buAutoNum type="arabicPeriod"/>
            </a:pPr>
            <a:r>
              <a:rPr lang="en-US" altLang="en-US" sz="2500">
                <a:latin typeface="Tahoma" pitchFamily="34" charset="0"/>
              </a:rPr>
              <a:t>Choose </a:t>
            </a:r>
            <a:r>
              <a:rPr lang="en-US" altLang="en-US" sz="2500" i="1">
                <a:latin typeface="Tahoma" pitchFamily="34" charset="0"/>
              </a:rPr>
              <a:t>n</a:t>
            </a:r>
            <a:endParaRPr lang="en-US" altLang="en-US" sz="2500">
              <a:latin typeface="Tahoma" pitchFamily="34" charset="0"/>
            </a:endParaRPr>
          </a:p>
          <a:p>
            <a:pPr eaLnBrk="1" hangingPunct="1">
              <a:lnSpc>
                <a:spcPct val="120000"/>
              </a:lnSpc>
              <a:spcBef>
                <a:spcPct val="20000"/>
              </a:spcBef>
              <a:buClr>
                <a:schemeClr val="tx1"/>
              </a:buClr>
              <a:buFont typeface="Wingdings" pitchFamily="2" charset="2"/>
              <a:buAutoNum type="arabicPeriod"/>
            </a:pPr>
            <a:r>
              <a:rPr lang="en-US" altLang="en-US" sz="2500">
                <a:latin typeface="Tahoma" pitchFamily="34" charset="0"/>
              </a:rPr>
              <a:t>Choose Test</a:t>
            </a:r>
          </a:p>
        </p:txBody>
      </p:sp>
      <p:graphicFrame>
        <p:nvGraphicFramePr>
          <p:cNvPr id="1027" name="Object 7"/>
          <p:cNvGraphicFramePr>
            <a:graphicFrameLocks noChangeAspect="1"/>
          </p:cNvGraphicFramePr>
          <p:nvPr/>
        </p:nvGraphicFramePr>
        <p:xfrm>
          <a:off x="5330667" y="3413760"/>
          <a:ext cx="1698546" cy="2839721"/>
        </p:xfrm>
        <a:graphic>
          <a:graphicData uri="http://schemas.openxmlformats.org/presentationml/2006/ole">
            <mc:AlternateContent xmlns:mc="http://schemas.openxmlformats.org/markup-compatibility/2006">
              <mc:Choice xmlns:v="urn:schemas-microsoft-com:vml" Requires="v">
                <p:oleObj spid="_x0000_s1039" name="Equation" r:id="rId6" imgW="647640" imgH="1104840" progId="">
                  <p:embed/>
                </p:oleObj>
              </mc:Choice>
              <mc:Fallback>
                <p:oleObj name="Equation" r:id="rId6" imgW="647640" imgH="110484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0667" y="3413760"/>
                        <a:ext cx="1698546" cy="2839721"/>
                      </a:xfrm>
                      <a:prstGeom prst="rect">
                        <a:avLst/>
                      </a:prstGeom>
                      <a:noFill/>
                      <a:extLst>
                        <a:ext uri="{909E8E84-426E-40DD-AFC4-6F175D3DCCD1}">
                          <a14:hiddenFill xmlns:a14="http://schemas.microsoft.com/office/drawing/2010/main">
                            <a:solidFill>
                              <a:srgbClr val="FDDBE4"/>
                            </a:solidFill>
                          </a14:hiddenFill>
                        </a:ext>
                      </a:extLst>
                    </p:spPr>
                  </p:pic>
                </p:oleObj>
              </mc:Fallback>
            </mc:AlternateContent>
          </a:graphicData>
        </a:graphic>
      </p:graphicFrame>
      <p:graphicFrame>
        <p:nvGraphicFramePr>
          <p:cNvPr id="1028" name="Object 8"/>
          <p:cNvGraphicFramePr>
            <a:graphicFrameLocks noChangeAspect="1"/>
          </p:cNvGraphicFramePr>
          <p:nvPr/>
        </p:nvGraphicFramePr>
        <p:xfrm>
          <a:off x="3833813" y="4585547"/>
          <a:ext cx="416719" cy="372533"/>
        </p:xfrm>
        <a:graphic>
          <a:graphicData uri="http://schemas.openxmlformats.org/presentationml/2006/ole">
            <mc:AlternateContent xmlns:mc="http://schemas.openxmlformats.org/markup-compatibility/2006">
              <mc:Choice xmlns:v="urn:schemas-microsoft-com:vml" Requires="v">
                <p:oleObj spid="_x0000_s1040" name="Equation" r:id="rId8" imgW="152280" imgH="139680" progId="">
                  <p:embed/>
                </p:oleObj>
              </mc:Choice>
              <mc:Fallback>
                <p:oleObj name="Equation" r:id="rId8" imgW="152280" imgH="13968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33813" y="4585547"/>
                        <a:ext cx="416719" cy="3725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20654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5040630" y="1544320"/>
            <a:ext cx="4240530" cy="49580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202" tIns="45102" rIns="90202" bIns="45102"/>
          <a:lstStyle>
            <a:lvl1pPr marL="455613" indent="-455613" defTabSz="852488" eaLnBrk="0" hangingPunct="0">
              <a:defRPr>
                <a:solidFill>
                  <a:schemeClr val="tx1"/>
                </a:solidFill>
                <a:latin typeface="Arial" charset="0"/>
              </a:defRPr>
            </a:lvl1pPr>
            <a:lvl2pPr marL="742950" indent="-285750" defTabSz="852488" eaLnBrk="0" hangingPunct="0">
              <a:defRPr>
                <a:solidFill>
                  <a:schemeClr val="tx1"/>
                </a:solidFill>
                <a:latin typeface="Arial" charset="0"/>
              </a:defRPr>
            </a:lvl2pPr>
            <a:lvl3pPr marL="1143000" indent="-228600" defTabSz="852488" eaLnBrk="0" hangingPunct="0">
              <a:defRPr>
                <a:solidFill>
                  <a:schemeClr val="tx1"/>
                </a:solidFill>
                <a:latin typeface="Arial" charset="0"/>
              </a:defRPr>
            </a:lvl3pPr>
            <a:lvl4pPr marL="1600200" indent="-228600" defTabSz="852488" eaLnBrk="0" hangingPunct="0">
              <a:defRPr>
                <a:solidFill>
                  <a:schemeClr val="tx1"/>
                </a:solidFill>
                <a:latin typeface="Arial" charset="0"/>
              </a:defRPr>
            </a:lvl4pPr>
            <a:lvl5pPr marL="2057400" indent="-228600" defTabSz="852488" eaLnBrk="0" hangingPunct="0">
              <a:defRPr>
                <a:solidFill>
                  <a:schemeClr val="tx1"/>
                </a:solidFill>
                <a:latin typeface="Arial" charset="0"/>
              </a:defRPr>
            </a:lvl5pPr>
            <a:lvl6pPr marL="2514600" indent="-228600" defTabSz="852488" eaLnBrk="0" fontAlgn="base" hangingPunct="0">
              <a:spcBef>
                <a:spcPct val="0"/>
              </a:spcBef>
              <a:spcAft>
                <a:spcPct val="0"/>
              </a:spcAft>
              <a:defRPr>
                <a:solidFill>
                  <a:schemeClr val="tx1"/>
                </a:solidFill>
                <a:latin typeface="Arial" charset="0"/>
              </a:defRPr>
            </a:lvl6pPr>
            <a:lvl7pPr marL="2971800" indent="-228600" defTabSz="852488" eaLnBrk="0" fontAlgn="base" hangingPunct="0">
              <a:spcBef>
                <a:spcPct val="0"/>
              </a:spcBef>
              <a:spcAft>
                <a:spcPct val="0"/>
              </a:spcAft>
              <a:defRPr>
                <a:solidFill>
                  <a:schemeClr val="tx1"/>
                </a:solidFill>
                <a:latin typeface="Arial" charset="0"/>
              </a:defRPr>
            </a:lvl7pPr>
            <a:lvl8pPr marL="3429000" indent="-228600" defTabSz="852488" eaLnBrk="0" fontAlgn="base" hangingPunct="0">
              <a:spcBef>
                <a:spcPct val="0"/>
              </a:spcBef>
              <a:spcAft>
                <a:spcPct val="0"/>
              </a:spcAft>
              <a:defRPr>
                <a:solidFill>
                  <a:schemeClr val="tx1"/>
                </a:solidFill>
                <a:latin typeface="Arial" charset="0"/>
              </a:defRPr>
            </a:lvl8pPr>
            <a:lvl9pPr marL="3886200" indent="-228600" defTabSz="852488" eaLnBrk="0" fontAlgn="base" hangingPunct="0">
              <a:spcBef>
                <a:spcPct val="0"/>
              </a:spcBef>
              <a:spcAft>
                <a:spcPct val="0"/>
              </a:spcAft>
              <a:defRPr>
                <a:solidFill>
                  <a:schemeClr val="tx1"/>
                </a:solidFill>
                <a:latin typeface="Arial" charset="0"/>
              </a:defRPr>
            </a:lvl9pPr>
          </a:lstStyle>
          <a:p>
            <a:pPr eaLnBrk="1" hangingPunct="1">
              <a:lnSpc>
                <a:spcPct val="120000"/>
              </a:lnSpc>
              <a:spcBef>
                <a:spcPct val="20000"/>
              </a:spcBef>
              <a:buClr>
                <a:schemeClr val="tx1"/>
              </a:buClr>
            </a:pPr>
            <a:endParaRPr lang="en-US" altLang="en-US" sz="1800" i="1">
              <a:latin typeface="Tahoma" pitchFamily="34" charset="0"/>
            </a:endParaRPr>
          </a:p>
          <a:p>
            <a:pPr eaLnBrk="1" hangingPunct="1">
              <a:lnSpc>
                <a:spcPct val="120000"/>
              </a:lnSpc>
              <a:spcBef>
                <a:spcPct val="20000"/>
              </a:spcBef>
              <a:buClr>
                <a:schemeClr val="tx1"/>
              </a:buClr>
            </a:pPr>
            <a:endParaRPr lang="en-US" altLang="en-US" sz="1800" i="1">
              <a:latin typeface="Tahoma" pitchFamily="34" charset="0"/>
            </a:endParaRPr>
          </a:p>
          <a:p>
            <a:pPr eaLnBrk="1" hangingPunct="1">
              <a:lnSpc>
                <a:spcPct val="120000"/>
              </a:lnSpc>
              <a:spcBef>
                <a:spcPct val="20000"/>
              </a:spcBef>
              <a:buClr>
                <a:schemeClr val="tx1"/>
              </a:buClr>
            </a:pPr>
            <a:endParaRPr lang="en-US" altLang="en-US" sz="1800" i="1">
              <a:latin typeface="Tahoma" pitchFamily="34" charset="0"/>
            </a:endParaRPr>
          </a:p>
          <a:p>
            <a:pPr eaLnBrk="1" hangingPunct="1">
              <a:lnSpc>
                <a:spcPct val="120000"/>
              </a:lnSpc>
              <a:spcBef>
                <a:spcPct val="20000"/>
              </a:spcBef>
              <a:buClr>
                <a:schemeClr val="tx1"/>
              </a:buClr>
            </a:pPr>
            <a:endParaRPr lang="en-US" altLang="en-US" sz="1800">
              <a:latin typeface="Tahoma" pitchFamily="34" charset="0"/>
            </a:endParaRPr>
          </a:p>
          <a:p>
            <a:pPr eaLnBrk="1" hangingPunct="1">
              <a:lnSpc>
                <a:spcPct val="120000"/>
              </a:lnSpc>
              <a:spcBef>
                <a:spcPct val="20000"/>
              </a:spcBef>
              <a:buClr>
                <a:schemeClr val="tx1"/>
              </a:buClr>
            </a:pPr>
            <a:endParaRPr lang="en-US" altLang="en-US" sz="1800">
              <a:latin typeface="Tahoma" pitchFamily="34" charset="0"/>
            </a:endParaRPr>
          </a:p>
          <a:p>
            <a:pPr eaLnBrk="1" hangingPunct="1">
              <a:lnSpc>
                <a:spcPct val="120000"/>
              </a:lnSpc>
              <a:spcBef>
                <a:spcPct val="20000"/>
              </a:spcBef>
              <a:buClr>
                <a:schemeClr val="tx1"/>
              </a:buClr>
            </a:pPr>
            <a:r>
              <a:rPr lang="en-US" altLang="en-US" sz="1800">
                <a:latin typeface="Tahoma" pitchFamily="34" charset="0"/>
              </a:rPr>
              <a:t>100 households surveyed</a:t>
            </a:r>
          </a:p>
          <a:p>
            <a:pPr eaLnBrk="1" hangingPunct="1">
              <a:lnSpc>
                <a:spcPct val="120000"/>
              </a:lnSpc>
              <a:spcBef>
                <a:spcPct val="20000"/>
              </a:spcBef>
              <a:buClr>
                <a:schemeClr val="tx1"/>
              </a:buClr>
            </a:pPr>
            <a:r>
              <a:rPr lang="en-US" altLang="en-US" sz="1800">
                <a:latin typeface="Tahoma" pitchFamily="34" charset="0"/>
              </a:rPr>
              <a:t>Computed test statistic =-2,</a:t>
            </a:r>
            <a:br>
              <a:rPr lang="en-US" altLang="en-US" sz="1800">
                <a:latin typeface="Tahoma" pitchFamily="34" charset="0"/>
              </a:rPr>
            </a:br>
            <a:r>
              <a:rPr lang="en-US" altLang="en-US" sz="1800">
                <a:latin typeface="Tahoma" pitchFamily="34" charset="0"/>
              </a:rPr>
              <a:t>p-value = .0228</a:t>
            </a:r>
          </a:p>
          <a:p>
            <a:pPr eaLnBrk="1" hangingPunct="1">
              <a:lnSpc>
                <a:spcPct val="120000"/>
              </a:lnSpc>
              <a:spcBef>
                <a:spcPct val="20000"/>
              </a:spcBef>
              <a:buClr>
                <a:schemeClr val="tx1"/>
              </a:buClr>
            </a:pPr>
            <a:r>
              <a:rPr lang="en-US" altLang="en-US" sz="1800">
                <a:latin typeface="Tahoma" pitchFamily="34" charset="0"/>
              </a:rPr>
              <a:t>Reject null hypothesis</a:t>
            </a:r>
          </a:p>
          <a:p>
            <a:pPr eaLnBrk="1" hangingPunct="1">
              <a:lnSpc>
                <a:spcPct val="120000"/>
              </a:lnSpc>
              <a:spcBef>
                <a:spcPct val="20000"/>
              </a:spcBef>
              <a:buClr>
                <a:schemeClr val="tx1"/>
              </a:buClr>
            </a:pPr>
            <a:r>
              <a:rPr lang="en-US" altLang="en-US" sz="1800">
                <a:latin typeface="Tahoma" pitchFamily="34" charset="0"/>
              </a:rPr>
              <a:t>The true mean number of TV sets is less than 3</a:t>
            </a:r>
          </a:p>
        </p:txBody>
      </p:sp>
      <p:sp>
        <p:nvSpPr>
          <p:cNvPr id="27651" name="Line 4"/>
          <p:cNvSpPr>
            <a:spLocks noChangeShapeType="1"/>
          </p:cNvSpPr>
          <p:nvPr/>
        </p:nvSpPr>
        <p:spPr bwMode="auto">
          <a:xfrm>
            <a:off x="7504272" y="1833881"/>
            <a:ext cx="16669" cy="1137920"/>
          </a:xfrm>
          <a:prstGeom prst="line">
            <a:avLst/>
          </a:prstGeom>
          <a:noFill/>
          <a:ln w="25400">
            <a:solidFill>
              <a:schemeClr val="fo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7652" name="Freeform 5"/>
          <p:cNvSpPr>
            <a:spLocks/>
          </p:cNvSpPr>
          <p:nvPr/>
        </p:nvSpPr>
        <p:spPr bwMode="auto">
          <a:xfrm>
            <a:off x="6080760" y="2219961"/>
            <a:ext cx="880110" cy="731520"/>
          </a:xfrm>
          <a:custGeom>
            <a:avLst/>
            <a:gdLst>
              <a:gd name="T0" fmla="*/ 2147483647 w 565"/>
              <a:gd name="T1" fmla="*/ 0 h 571"/>
              <a:gd name="T2" fmla="*/ 2147483647 w 565"/>
              <a:gd name="T3" fmla="*/ 2147483647 h 571"/>
              <a:gd name="T4" fmla="*/ 0 w 565"/>
              <a:gd name="T5" fmla="*/ 2147483647 h 571"/>
              <a:gd name="T6" fmla="*/ 2147483647 w 565"/>
              <a:gd name="T7" fmla="*/ 2147483647 h 571"/>
              <a:gd name="T8" fmla="*/ 2147483647 w 565"/>
              <a:gd name="T9" fmla="*/ 2147483647 h 571"/>
              <a:gd name="T10" fmla="*/ 2147483647 w 565"/>
              <a:gd name="T11" fmla="*/ 2147483647 h 571"/>
              <a:gd name="T12" fmla="*/ 2147483647 w 565"/>
              <a:gd name="T13" fmla="*/ 2147483647 h 571"/>
              <a:gd name="T14" fmla="*/ 2147483647 w 565"/>
              <a:gd name="T15" fmla="*/ 2147483647 h 571"/>
              <a:gd name="T16" fmla="*/ 2147483647 w 565"/>
              <a:gd name="T17" fmla="*/ 2147483647 h 571"/>
              <a:gd name="T18" fmla="*/ 2147483647 w 565"/>
              <a:gd name="T19" fmla="*/ 2147483647 h 571"/>
              <a:gd name="T20" fmla="*/ 2147483647 w 565"/>
              <a:gd name="T21" fmla="*/ 2147483647 h 571"/>
              <a:gd name="T22" fmla="*/ 2147483647 w 565"/>
              <a:gd name="T23" fmla="*/ 2147483647 h 571"/>
              <a:gd name="T24" fmla="*/ 2147483647 w 565"/>
              <a:gd name="T25" fmla="*/ 2147483647 h 571"/>
              <a:gd name="T26" fmla="*/ 2147483647 w 565"/>
              <a:gd name="T27" fmla="*/ 0 h 57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5"/>
              <a:gd name="T43" fmla="*/ 0 h 571"/>
              <a:gd name="T44" fmla="*/ 565 w 565"/>
              <a:gd name="T45" fmla="*/ 571 h 57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5" h="571">
                <a:moveTo>
                  <a:pt x="564" y="0"/>
                </a:moveTo>
                <a:lnTo>
                  <a:pt x="564" y="570"/>
                </a:lnTo>
                <a:lnTo>
                  <a:pt x="0" y="570"/>
                </a:lnTo>
                <a:lnTo>
                  <a:pt x="68" y="539"/>
                </a:lnTo>
                <a:lnTo>
                  <a:pt x="134" y="505"/>
                </a:lnTo>
                <a:lnTo>
                  <a:pt x="198" y="463"/>
                </a:lnTo>
                <a:lnTo>
                  <a:pt x="257" y="420"/>
                </a:lnTo>
                <a:lnTo>
                  <a:pt x="313" y="369"/>
                </a:lnTo>
                <a:lnTo>
                  <a:pt x="366" y="316"/>
                </a:lnTo>
                <a:lnTo>
                  <a:pt x="415" y="259"/>
                </a:lnTo>
                <a:lnTo>
                  <a:pt x="459" y="199"/>
                </a:lnTo>
                <a:lnTo>
                  <a:pt x="499" y="136"/>
                </a:lnTo>
                <a:lnTo>
                  <a:pt x="533" y="68"/>
                </a:lnTo>
                <a:lnTo>
                  <a:pt x="564" y="0"/>
                </a:lnTo>
              </a:path>
            </a:pathLst>
          </a:custGeom>
          <a:solidFill>
            <a:srgbClr val="81DEF1"/>
          </a:solidFill>
          <a:ln w="28575" cap="rnd">
            <a:solidFill>
              <a:schemeClr val="tx1"/>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7653" name="Freeform 6"/>
          <p:cNvSpPr>
            <a:spLocks/>
          </p:cNvSpPr>
          <p:nvPr/>
        </p:nvSpPr>
        <p:spPr bwMode="auto">
          <a:xfrm>
            <a:off x="7440930" y="1732281"/>
            <a:ext cx="1680210" cy="1219200"/>
          </a:xfrm>
          <a:custGeom>
            <a:avLst/>
            <a:gdLst>
              <a:gd name="T0" fmla="*/ 2147483647 w 1153"/>
              <a:gd name="T1" fmla="*/ 2147483647 h 1109"/>
              <a:gd name="T2" fmla="*/ 2147483647 w 1153"/>
              <a:gd name="T3" fmla="*/ 2147483647 h 1109"/>
              <a:gd name="T4" fmla="*/ 2147483647 w 1153"/>
              <a:gd name="T5" fmla="*/ 2147483647 h 1109"/>
              <a:gd name="T6" fmla="*/ 2147483647 w 1153"/>
              <a:gd name="T7" fmla="*/ 2147483647 h 1109"/>
              <a:gd name="T8" fmla="*/ 2147483647 w 1153"/>
              <a:gd name="T9" fmla="*/ 2147483647 h 1109"/>
              <a:gd name="T10" fmla="*/ 2147483647 w 1153"/>
              <a:gd name="T11" fmla="*/ 2147483647 h 1109"/>
              <a:gd name="T12" fmla="*/ 2147483647 w 1153"/>
              <a:gd name="T13" fmla="*/ 2147483647 h 1109"/>
              <a:gd name="T14" fmla="*/ 2147483647 w 1153"/>
              <a:gd name="T15" fmla="*/ 2147483647 h 1109"/>
              <a:gd name="T16" fmla="*/ 2147483647 w 1153"/>
              <a:gd name="T17" fmla="*/ 2147483647 h 1109"/>
              <a:gd name="T18" fmla="*/ 2147483647 w 1153"/>
              <a:gd name="T19" fmla="*/ 2147483647 h 1109"/>
              <a:gd name="T20" fmla="*/ 2147483647 w 1153"/>
              <a:gd name="T21" fmla="*/ 2147483647 h 1109"/>
              <a:gd name="T22" fmla="*/ 2147483647 w 1153"/>
              <a:gd name="T23" fmla="*/ 2147483647 h 1109"/>
              <a:gd name="T24" fmla="*/ 2147483647 w 1153"/>
              <a:gd name="T25" fmla="*/ 2147483647 h 1109"/>
              <a:gd name="T26" fmla="*/ 2147483647 w 1153"/>
              <a:gd name="T27" fmla="*/ 2147483647 h 1109"/>
              <a:gd name="T28" fmla="*/ 2147483647 w 1153"/>
              <a:gd name="T29" fmla="*/ 2147483647 h 1109"/>
              <a:gd name="T30" fmla="*/ 0 w 1153"/>
              <a:gd name="T31" fmla="*/ 0 h 110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3"/>
              <a:gd name="T49" fmla="*/ 0 h 1109"/>
              <a:gd name="T50" fmla="*/ 1153 w 1153"/>
              <a:gd name="T51" fmla="*/ 1109 h 110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3" h="1109">
                <a:moveTo>
                  <a:pt x="1152" y="1108"/>
                </a:moveTo>
                <a:lnTo>
                  <a:pt x="1030" y="1095"/>
                </a:lnTo>
                <a:lnTo>
                  <a:pt x="970" y="1082"/>
                </a:lnTo>
                <a:lnTo>
                  <a:pt x="909" y="1064"/>
                </a:lnTo>
                <a:lnTo>
                  <a:pt x="849" y="1039"/>
                </a:lnTo>
                <a:lnTo>
                  <a:pt x="788" y="1004"/>
                </a:lnTo>
                <a:lnTo>
                  <a:pt x="728" y="960"/>
                </a:lnTo>
                <a:lnTo>
                  <a:pt x="607" y="831"/>
                </a:lnTo>
                <a:lnTo>
                  <a:pt x="485" y="649"/>
                </a:lnTo>
                <a:lnTo>
                  <a:pt x="364" y="433"/>
                </a:lnTo>
                <a:lnTo>
                  <a:pt x="304" y="322"/>
                </a:lnTo>
                <a:lnTo>
                  <a:pt x="243" y="218"/>
                </a:lnTo>
                <a:lnTo>
                  <a:pt x="183" y="129"/>
                </a:lnTo>
                <a:lnTo>
                  <a:pt x="121" y="60"/>
                </a:lnTo>
                <a:lnTo>
                  <a:pt x="61" y="15"/>
                </a:lnTo>
                <a:lnTo>
                  <a:pt x="0"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7654" name="Freeform 7"/>
          <p:cNvSpPr>
            <a:spLocks/>
          </p:cNvSpPr>
          <p:nvPr/>
        </p:nvSpPr>
        <p:spPr bwMode="auto">
          <a:xfrm>
            <a:off x="5920740" y="1732281"/>
            <a:ext cx="1520190" cy="1219200"/>
          </a:xfrm>
          <a:custGeom>
            <a:avLst/>
            <a:gdLst>
              <a:gd name="T0" fmla="*/ 0 w 1152"/>
              <a:gd name="T1" fmla="*/ 2147483647 h 1109"/>
              <a:gd name="T2" fmla="*/ 2147483647 w 1152"/>
              <a:gd name="T3" fmla="*/ 2147483647 h 1109"/>
              <a:gd name="T4" fmla="*/ 2147483647 w 1152"/>
              <a:gd name="T5" fmla="*/ 2147483647 h 1109"/>
              <a:gd name="T6" fmla="*/ 2147483647 w 1152"/>
              <a:gd name="T7" fmla="*/ 2147483647 h 1109"/>
              <a:gd name="T8" fmla="*/ 2147483647 w 1152"/>
              <a:gd name="T9" fmla="*/ 2147483647 h 1109"/>
              <a:gd name="T10" fmla="*/ 2147483647 w 1152"/>
              <a:gd name="T11" fmla="*/ 2147483647 h 1109"/>
              <a:gd name="T12" fmla="*/ 2147483647 w 1152"/>
              <a:gd name="T13" fmla="*/ 2147483647 h 1109"/>
              <a:gd name="T14" fmla="*/ 2147483647 w 1152"/>
              <a:gd name="T15" fmla="*/ 2147483647 h 1109"/>
              <a:gd name="T16" fmla="*/ 2147483647 w 1152"/>
              <a:gd name="T17" fmla="*/ 2147483647 h 1109"/>
              <a:gd name="T18" fmla="*/ 2147483647 w 1152"/>
              <a:gd name="T19" fmla="*/ 2147483647 h 1109"/>
              <a:gd name="T20" fmla="*/ 2147483647 w 1152"/>
              <a:gd name="T21" fmla="*/ 2147483647 h 1109"/>
              <a:gd name="T22" fmla="*/ 2147483647 w 1152"/>
              <a:gd name="T23" fmla="*/ 2147483647 h 1109"/>
              <a:gd name="T24" fmla="*/ 2147483647 w 1152"/>
              <a:gd name="T25" fmla="*/ 2147483647 h 1109"/>
              <a:gd name="T26" fmla="*/ 2147483647 w 1152"/>
              <a:gd name="T27" fmla="*/ 2147483647 h 1109"/>
              <a:gd name="T28" fmla="*/ 2147483647 w 1152"/>
              <a:gd name="T29" fmla="*/ 2147483647 h 1109"/>
              <a:gd name="T30" fmla="*/ 2147483647 w 1152"/>
              <a:gd name="T31" fmla="*/ 0 h 110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2"/>
              <a:gd name="T49" fmla="*/ 0 h 1109"/>
              <a:gd name="T50" fmla="*/ 1152 w 1152"/>
              <a:gd name="T51" fmla="*/ 1109 h 110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2" h="1109">
                <a:moveTo>
                  <a:pt x="0" y="1108"/>
                </a:moveTo>
                <a:lnTo>
                  <a:pt x="121" y="1095"/>
                </a:lnTo>
                <a:lnTo>
                  <a:pt x="182" y="1082"/>
                </a:lnTo>
                <a:lnTo>
                  <a:pt x="242" y="1064"/>
                </a:lnTo>
                <a:lnTo>
                  <a:pt x="302" y="1039"/>
                </a:lnTo>
                <a:lnTo>
                  <a:pt x="363" y="1004"/>
                </a:lnTo>
                <a:lnTo>
                  <a:pt x="423" y="960"/>
                </a:lnTo>
                <a:lnTo>
                  <a:pt x="546" y="831"/>
                </a:lnTo>
                <a:lnTo>
                  <a:pt x="666" y="649"/>
                </a:lnTo>
                <a:lnTo>
                  <a:pt x="787" y="433"/>
                </a:lnTo>
                <a:lnTo>
                  <a:pt x="849" y="322"/>
                </a:lnTo>
                <a:lnTo>
                  <a:pt x="908" y="218"/>
                </a:lnTo>
                <a:lnTo>
                  <a:pt x="970" y="129"/>
                </a:lnTo>
                <a:lnTo>
                  <a:pt x="1030" y="60"/>
                </a:lnTo>
                <a:lnTo>
                  <a:pt x="1091" y="15"/>
                </a:lnTo>
                <a:lnTo>
                  <a:pt x="1151"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7655" name="Line 8"/>
          <p:cNvSpPr>
            <a:spLocks noChangeShapeType="1"/>
          </p:cNvSpPr>
          <p:nvPr/>
        </p:nvSpPr>
        <p:spPr bwMode="auto">
          <a:xfrm>
            <a:off x="5570696" y="2319867"/>
            <a:ext cx="166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7656" name="Line 9"/>
          <p:cNvSpPr>
            <a:spLocks noChangeShapeType="1"/>
          </p:cNvSpPr>
          <p:nvPr/>
        </p:nvSpPr>
        <p:spPr bwMode="auto">
          <a:xfrm>
            <a:off x="5570696" y="2451947"/>
            <a:ext cx="166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7657" name="Line 10"/>
          <p:cNvSpPr>
            <a:spLocks noChangeShapeType="1"/>
          </p:cNvSpPr>
          <p:nvPr/>
        </p:nvSpPr>
        <p:spPr bwMode="auto">
          <a:xfrm>
            <a:off x="5570696" y="2587413"/>
            <a:ext cx="166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7658" name="Line 11"/>
          <p:cNvSpPr>
            <a:spLocks noChangeShapeType="1"/>
          </p:cNvSpPr>
          <p:nvPr/>
        </p:nvSpPr>
        <p:spPr bwMode="auto">
          <a:xfrm>
            <a:off x="5570696" y="2722880"/>
            <a:ext cx="166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7659" name="Line 12"/>
          <p:cNvSpPr>
            <a:spLocks noChangeShapeType="1"/>
          </p:cNvSpPr>
          <p:nvPr/>
        </p:nvSpPr>
        <p:spPr bwMode="auto">
          <a:xfrm>
            <a:off x="5570696" y="2858347"/>
            <a:ext cx="166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7660" name="Line 13"/>
          <p:cNvSpPr>
            <a:spLocks noChangeShapeType="1"/>
          </p:cNvSpPr>
          <p:nvPr/>
        </p:nvSpPr>
        <p:spPr bwMode="auto">
          <a:xfrm>
            <a:off x="5570696" y="2990427"/>
            <a:ext cx="166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7661" name="Line 14"/>
          <p:cNvSpPr>
            <a:spLocks noChangeShapeType="1"/>
          </p:cNvSpPr>
          <p:nvPr/>
        </p:nvSpPr>
        <p:spPr bwMode="auto">
          <a:xfrm>
            <a:off x="5570696" y="3261360"/>
            <a:ext cx="166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7662" name="Line 15"/>
          <p:cNvSpPr>
            <a:spLocks noChangeShapeType="1"/>
          </p:cNvSpPr>
          <p:nvPr/>
        </p:nvSpPr>
        <p:spPr bwMode="auto">
          <a:xfrm>
            <a:off x="5570696" y="3396827"/>
            <a:ext cx="166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7663" name="Line 16"/>
          <p:cNvSpPr>
            <a:spLocks noChangeShapeType="1"/>
          </p:cNvSpPr>
          <p:nvPr/>
        </p:nvSpPr>
        <p:spPr bwMode="auto">
          <a:xfrm>
            <a:off x="9496187" y="3417147"/>
            <a:ext cx="0" cy="1694"/>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7664" name="Rectangle 17"/>
          <p:cNvSpPr>
            <a:spLocks noChangeArrowheads="1"/>
          </p:cNvSpPr>
          <p:nvPr/>
        </p:nvSpPr>
        <p:spPr bwMode="auto">
          <a:xfrm>
            <a:off x="5262325" y="2892213"/>
            <a:ext cx="98345" cy="19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5718" tIns="52859" rIns="105718" bIns="52859"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7665" name="Rectangle 18"/>
          <p:cNvSpPr>
            <a:spLocks noChangeArrowheads="1"/>
          </p:cNvSpPr>
          <p:nvPr/>
        </p:nvSpPr>
        <p:spPr bwMode="auto">
          <a:xfrm>
            <a:off x="5280660" y="1625601"/>
            <a:ext cx="1900238" cy="58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a:latin typeface="Times New Roman" pitchFamily="18" charset="0"/>
              </a:rPr>
              <a:t>Reject </a:t>
            </a:r>
            <a:r>
              <a:rPr lang="en-US" altLang="en-US" sz="3200" b="1" i="1">
                <a:latin typeface="Times New Roman" pitchFamily="18" charset="0"/>
              </a:rPr>
              <a:t>H</a:t>
            </a:r>
            <a:r>
              <a:rPr lang="en-US" altLang="en-US" sz="3200" b="1" i="1" baseline="-25000">
                <a:latin typeface="Times New Roman" pitchFamily="18" charset="0"/>
              </a:rPr>
              <a:t>0</a:t>
            </a:r>
            <a:endParaRPr lang="en-US" altLang="en-US" sz="3200" b="1" i="1">
              <a:latin typeface="Times New Roman" pitchFamily="18" charset="0"/>
            </a:endParaRPr>
          </a:p>
        </p:txBody>
      </p:sp>
      <p:sp>
        <p:nvSpPr>
          <p:cNvPr id="27666" name="Rectangle 19"/>
          <p:cNvSpPr>
            <a:spLocks noChangeArrowheads="1"/>
          </p:cNvSpPr>
          <p:nvPr/>
        </p:nvSpPr>
        <p:spPr bwMode="auto">
          <a:xfrm>
            <a:off x="6844189" y="2125135"/>
            <a:ext cx="193358" cy="9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5718" tIns="52859" rIns="105718" bIns="52859"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7667" name="Line 20"/>
          <p:cNvSpPr>
            <a:spLocks noChangeShapeType="1"/>
          </p:cNvSpPr>
          <p:nvPr/>
        </p:nvSpPr>
        <p:spPr bwMode="auto">
          <a:xfrm>
            <a:off x="6080760" y="2240281"/>
            <a:ext cx="880110" cy="0"/>
          </a:xfrm>
          <a:prstGeom prst="line">
            <a:avLst/>
          </a:prstGeom>
          <a:noFill/>
          <a:ln w="25400">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7668" name="Freeform 21"/>
          <p:cNvSpPr>
            <a:spLocks/>
          </p:cNvSpPr>
          <p:nvPr/>
        </p:nvSpPr>
        <p:spPr bwMode="auto">
          <a:xfrm>
            <a:off x="5960745" y="2159001"/>
            <a:ext cx="120015" cy="125307"/>
          </a:xfrm>
          <a:custGeom>
            <a:avLst/>
            <a:gdLst>
              <a:gd name="T0" fmla="*/ 2147483647 w 73"/>
              <a:gd name="T1" fmla="*/ 0 h 74"/>
              <a:gd name="T2" fmla="*/ 0 w 73"/>
              <a:gd name="T3" fmla="*/ 2147483647 h 74"/>
              <a:gd name="T4" fmla="*/ 2147483647 w 73"/>
              <a:gd name="T5" fmla="*/ 2147483647 h 74"/>
              <a:gd name="T6" fmla="*/ 2147483647 w 73"/>
              <a:gd name="T7" fmla="*/ 0 h 74"/>
              <a:gd name="T8" fmla="*/ 0 60000 65536"/>
              <a:gd name="T9" fmla="*/ 0 60000 65536"/>
              <a:gd name="T10" fmla="*/ 0 60000 65536"/>
              <a:gd name="T11" fmla="*/ 0 60000 65536"/>
              <a:gd name="T12" fmla="*/ 0 w 73"/>
              <a:gd name="T13" fmla="*/ 0 h 74"/>
              <a:gd name="T14" fmla="*/ 73 w 73"/>
              <a:gd name="T15" fmla="*/ 74 h 74"/>
            </a:gdLst>
            <a:ahLst/>
            <a:cxnLst>
              <a:cxn ang="T8">
                <a:pos x="T0" y="T1"/>
              </a:cxn>
              <a:cxn ang="T9">
                <a:pos x="T2" y="T3"/>
              </a:cxn>
              <a:cxn ang="T10">
                <a:pos x="T4" y="T5"/>
              </a:cxn>
              <a:cxn ang="T11">
                <a:pos x="T6" y="T7"/>
              </a:cxn>
            </a:cxnLst>
            <a:rect l="T12" t="T13" r="T14" b="T15"/>
            <a:pathLst>
              <a:path w="73" h="74">
                <a:moveTo>
                  <a:pt x="72" y="0"/>
                </a:moveTo>
                <a:lnTo>
                  <a:pt x="0" y="36"/>
                </a:lnTo>
                <a:lnTo>
                  <a:pt x="72" y="73"/>
                </a:lnTo>
                <a:lnTo>
                  <a:pt x="72" y="0"/>
                </a:lnTo>
              </a:path>
            </a:pathLst>
          </a:custGeom>
          <a:solidFill>
            <a:schemeClr val="folHlink"/>
          </a:solidFill>
          <a:ln w="9525" cap="rnd">
            <a:solidFill>
              <a:schemeClr val="folHlink"/>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7669" name="Line 22"/>
          <p:cNvSpPr>
            <a:spLocks noChangeShapeType="1"/>
          </p:cNvSpPr>
          <p:nvPr/>
        </p:nvSpPr>
        <p:spPr bwMode="auto">
          <a:xfrm flipV="1">
            <a:off x="6960870" y="2159001"/>
            <a:ext cx="0" cy="812800"/>
          </a:xfrm>
          <a:prstGeom prst="line">
            <a:avLst/>
          </a:prstGeom>
          <a:noFill/>
          <a:ln w="25400">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7670" name="Rectangle 23"/>
          <p:cNvSpPr>
            <a:spLocks noChangeArrowheads="1"/>
          </p:cNvSpPr>
          <p:nvPr/>
        </p:nvSpPr>
        <p:spPr bwMode="auto">
          <a:xfrm>
            <a:off x="5487352" y="2162387"/>
            <a:ext cx="452836" cy="587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i="1">
                <a:latin typeface="Symbol" pitchFamily="18" charset="2"/>
              </a:rPr>
              <a:t>a</a:t>
            </a:r>
          </a:p>
        </p:txBody>
      </p:sp>
      <p:sp>
        <p:nvSpPr>
          <p:cNvPr id="27671" name="Line 24"/>
          <p:cNvSpPr>
            <a:spLocks noChangeShapeType="1"/>
          </p:cNvSpPr>
          <p:nvPr/>
        </p:nvSpPr>
        <p:spPr bwMode="auto">
          <a:xfrm>
            <a:off x="5840730" y="2971801"/>
            <a:ext cx="344043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7672" name="Freeform 25"/>
          <p:cNvSpPr>
            <a:spLocks/>
          </p:cNvSpPr>
          <p:nvPr/>
        </p:nvSpPr>
        <p:spPr bwMode="auto">
          <a:xfrm>
            <a:off x="5920740" y="2382520"/>
            <a:ext cx="880110" cy="379307"/>
          </a:xfrm>
          <a:custGeom>
            <a:avLst/>
            <a:gdLst>
              <a:gd name="T0" fmla="*/ 0 w 528"/>
              <a:gd name="T1" fmla="*/ 2147483647 h 224"/>
              <a:gd name="T2" fmla="*/ 2147483647 w 528"/>
              <a:gd name="T3" fmla="*/ 2147483647 h 224"/>
              <a:gd name="T4" fmla="*/ 2147483647 w 528"/>
              <a:gd name="T5" fmla="*/ 2147483647 h 224"/>
              <a:gd name="T6" fmla="*/ 0 60000 65536"/>
              <a:gd name="T7" fmla="*/ 0 60000 65536"/>
              <a:gd name="T8" fmla="*/ 0 60000 65536"/>
              <a:gd name="T9" fmla="*/ 0 w 528"/>
              <a:gd name="T10" fmla="*/ 0 h 224"/>
              <a:gd name="T11" fmla="*/ 528 w 528"/>
              <a:gd name="T12" fmla="*/ 224 h 224"/>
            </a:gdLst>
            <a:ahLst/>
            <a:cxnLst>
              <a:cxn ang="T6">
                <a:pos x="T0" y="T1"/>
              </a:cxn>
              <a:cxn ang="T7">
                <a:pos x="T2" y="T3"/>
              </a:cxn>
              <a:cxn ang="T8">
                <a:pos x="T4" y="T5"/>
              </a:cxn>
            </a:cxnLst>
            <a:rect l="T9" t="T10" r="T11" b="T12"/>
            <a:pathLst>
              <a:path w="528" h="224">
                <a:moveTo>
                  <a:pt x="0" y="32"/>
                </a:moveTo>
                <a:cubicBezTo>
                  <a:pt x="76" y="16"/>
                  <a:pt x="152" y="0"/>
                  <a:pt x="240" y="32"/>
                </a:cubicBezTo>
                <a:cubicBezTo>
                  <a:pt x="328" y="64"/>
                  <a:pt x="428" y="144"/>
                  <a:pt x="528" y="224"/>
                </a:cubicBezTo>
              </a:path>
            </a:pathLst>
          </a:custGeom>
          <a:noFill/>
          <a:ln w="28575">
            <a:solidFill>
              <a:schemeClr val="hlink"/>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lIns="105718" tIns="52859" rIns="105718" bIns="52859"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7673" name="Text Box 26"/>
          <p:cNvSpPr txBox="1">
            <a:spLocks noChangeArrowheads="1"/>
          </p:cNvSpPr>
          <p:nvPr/>
        </p:nvSpPr>
        <p:spPr bwMode="auto">
          <a:xfrm>
            <a:off x="6720840" y="3134361"/>
            <a:ext cx="1110139" cy="492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6647" tIns="48323" rIns="96647" bIns="48323">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500" b="1" i="1">
                <a:latin typeface="Times New Roman" pitchFamily="18" charset="0"/>
              </a:rPr>
              <a:t> -1.645</a:t>
            </a:r>
          </a:p>
        </p:txBody>
      </p:sp>
      <p:sp>
        <p:nvSpPr>
          <p:cNvPr id="27674" name="Freeform 27"/>
          <p:cNvSpPr>
            <a:spLocks/>
          </p:cNvSpPr>
          <p:nvPr/>
        </p:nvSpPr>
        <p:spPr bwMode="auto">
          <a:xfrm>
            <a:off x="6960870" y="2971801"/>
            <a:ext cx="320040" cy="243840"/>
          </a:xfrm>
          <a:custGeom>
            <a:avLst/>
            <a:gdLst>
              <a:gd name="T0" fmla="*/ 0 w 192"/>
              <a:gd name="T1" fmla="*/ 0 h 144"/>
              <a:gd name="T2" fmla="*/ 2147483647 w 192"/>
              <a:gd name="T3" fmla="*/ 2147483647 h 144"/>
              <a:gd name="T4" fmla="*/ 2147483647 w 192"/>
              <a:gd name="T5" fmla="*/ 2147483647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0" y="0"/>
                </a:moveTo>
                <a:cubicBezTo>
                  <a:pt x="8" y="36"/>
                  <a:pt x="16" y="72"/>
                  <a:pt x="48" y="96"/>
                </a:cubicBezTo>
                <a:cubicBezTo>
                  <a:pt x="80" y="120"/>
                  <a:pt x="168" y="136"/>
                  <a:pt x="192" y="144"/>
                </a:cubicBezTo>
              </a:path>
            </a:pathLst>
          </a:custGeom>
          <a:noFill/>
          <a:ln w="28575">
            <a:solidFill>
              <a:schemeClr val="hlink"/>
            </a:solidFill>
            <a:round/>
            <a:headEnd type="arrow" w="med" len="med"/>
            <a:tailEnd type="none" w="sm" len="sm"/>
          </a:ln>
          <a:extLst>
            <a:ext uri="{909E8E84-426E-40DD-AFC4-6F175D3DCCD1}">
              <a14:hiddenFill xmlns:a14="http://schemas.microsoft.com/office/drawing/2010/main">
                <a:solidFill>
                  <a:srgbClr val="FFFFFF"/>
                </a:solidFill>
              </a14:hiddenFill>
            </a:ext>
          </a:extLst>
        </p:spPr>
        <p:txBody>
          <a:bodyPr wrap="none" lIns="105718" tIns="52859" rIns="105718" bIns="52859"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7675" name="Text Box 28"/>
          <p:cNvSpPr txBox="1">
            <a:spLocks noChangeArrowheads="1"/>
          </p:cNvSpPr>
          <p:nvPr/>
        </p:nvSpPr>
        <p:spPr bwMode="auto">
          <a:xfrm>
            <a:off x="8944452" y="2934548"/>
            <a:ext cx="390049" cy="49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6647" tIns="48323" rIns="96647" bIns="48323">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500" b="1" i="1">
                <a:latin typeface="Times New Roman" pitchFamily="18" charset="0"/>
              </a:rPr>
              <a:t>Z</a:t>
            </a:r>
          </a:p>
        </p:txBody>
      </p:sp>
      <p:sp>
        <p:nvSpPr>
          <p:cNvPr id="27676" name="Rectangle 29"/>
          <p:cNvSpPr>
            <a:spLocks noChangeArrowheads="1"/>
          </p:cNvSpPr>
          <p:nvPr/>
        </p:nvSpPr>
        <p:spPr bwMode="auto">
          <a:xfrm>
            <a:off x="720091" y="1544320"/>
            <a:ext cx="4285536" cy="49580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202" tIns="45102" rIns="90202" bIns="45102"/>
          <a:lstStyle>
            <a:lvl1pPr marL="455613" indent="-455613" defTabSz="852488" eaLnBrk="0" hangingPunct="0">
              <a:defRPr>
                <a:solidFill>
                  <a:schemeClr val="tx1"/>
                </a:solidFill>
                <a:latin typeface="Arial" charset="0"/>
              </a:defRPr>
            </a:lvl1pPr>
            <a:lvl2pPr marL="742950" indent="-285750" defTabSz="852488" eaLnBrk="0" hangingPunct="0">
              <a:defRPr>
                <a:solidFill>
                  <a:schemeClr val="tx1"/>
                </a:solidFill>
                <a:latin typeface="Arial" charset="0"/>
              </a:defRPr>
            </a:lvl2pPr>
            <a:lvl3pPr marL="1143000" indent="-228600" defTabSz="852488" eaLnBrk="0" hangingPunct="0">
              <a:defRPr>
                <a:solidFill>
                  <a:schemeClr val="tx1"/>
                </a:solidFill>
                <a:latin typeface="Arial" charset="0"/>
              </a:defRPr>
            </a:lvl3pPr>
            <a:lvl4pPr marL="1600200" indent="-228600" defTabSz="852488" eaLnBrk="0" hangingPunct="0">
              <a:defRPr>
                <a:solidFill>
                  <a:schemeClr val="tx1"/>
                </a:solidFill>
                <a:latin typeface="Arial" charset="0"/>
              </a:defRPr>
            </a:lvl4pPr>
            <a:lvl5pPr marL="2057400" indent="-228600" defTabSz="852488" eaLnBrk="0" hangingPunct="0">
              <a:defRPr>
                <a:solidFill>
                  <a:schemeClr val="tx1"/>
                </a:solidFill>
                <a:latin typeface="Arial" charset="0"/>
              </a:defRPr>
            </a:lvl5pPr>
            <a:lvl6pPr marL="2514600" indent="-228600" defTabSz="852488" eaLnBrk="0" fontAlgn="base" hangingPunct="0">
              <a:spcBef>
                <a:spcPct val="0"/>
              </a:spcBef>
              <a:spcAft>
                <a:spcPct val="0"/>
              </a:spcAft>
              <a:defRPr>
                <a:solidFill>
                  <a:schemeClr val="tx1"/>
                </a:solidFill>
                <a:latin typeface="Arial" charset="0"/>
              </a:defRPr>
            </a:lvl6pPr>
            <a:lvl7pPr marL="2971800" indent="-228600" defTabSz="852488" eaLnBrk="0" fontAlgn="base" hangingPunct="0">
              <a:spcBef>
                <a:spcPct val="0"/>
              </a:spcBef>
              <a:spcAft>
                <a:spcPct val="0"/>
              </a:spcAft>
              <a:defRPr>
                <a:solidFill>
                  <a:schemeClr val="tx1"/>
                </a:solidFill>
                <a:latin typeface="Arial" charset="0"/>
              </a:defRPr>
            </a:lvl7pPr>
            <a:lvl8pPr marL="3429000" indent="-228600" defTabSz="852488" eaLnBrk="0" fontAlgn="base" hangingPunct="0">
              <a:spcBef>
                <a:spcPct val="0"/>
              </a:spcBef>
              <a:spcAft>
                <a:spcPct val="0"/>
              </a:spcAft>
              <a:defRPr>
                <a:solidFill>
                  <a:schemeClr val="tx1"/>
                </a:solidFill>
                <a:latin typeface="Arial" charset="0"/>
              </a:defRPr>
            </a:lvl8pPr>
            <a:lvl9pPr marL="3886200" indent="-228600" defTabSz="852488" eaLnBrk="0" fontAlgn="base" hangingPunct="0">
              <a:spcBef>
                <a:spcPct val="0"/>
              </a:spcBef>
              <a:spcAft>
                <a:spcPct val="0"/>
              </a:spcAft>
              <a:defRPr>
                <a:solidFill>
                  <a:schemeClr val="tx1"/>
                </a:solidFill>
                <a:latin typeface="Arial" charset="0"/>
              </a:defRPr>
            </a:lvl9pPr>
          </a:lstStyle>
          <a:p>
            <a:pPr eaLnBrk="1" hangingPunct="1">
              <a:lnSpc>
                <a:spcPct val="120000"/>
              </a:lnSpc>
              <a:spcBef>
                <a:spcPct val="20000"/>
              </a:spcBef>
              <a:buClr>
                <a:schemeClr val="tx1"/>
              </a:buClr>
              <a:buFont typeface="Wingdings" pitchFamily="2" charset="2"/>
              <a:buAutoNum type="arabicPeriod" startAt="6"/>
            </a:pPr>
            <a:r>
              <a:rPr lang="en-US" altLang="en-US" sz="1800">
                <a:latin typeface="Tahoma" pitchFamily="34" charset="0"/>
              </a:rPr>
              <a:t>Set up critical value(s)</a:t>
            </a:r>
          </a:p>
          <a:p>
            <a:pPr eaLnBrk="1" hangingPunct="1">
              <a:lnSpc>
                <a:spcPct val="120000"/>
              </a:lnSpc>
              <a:spcBef>
                <a:spcPct val="20000"/>
              </a:spcBef>
              <a:buClr>
                <a:schemeClr val="tx1"/>
              </a:buClr>
              <a:buFont typeface="Wingdings" pitchFamily="2" charset="2"/>
              <a:buAutoNum type="arabicPeriod" startAt="6"/>
            </a:pPr>
            <a:endParaRPr lang="en-US" altLang="en-US" sz="1800">
              <a:latin typeface="Tahoma" pitchFamily="34" charset="0"/>
            </a:endParaRPr>
          </a:p>
          <a:p>
            <a:pPr eaLnBrk="1" hangingPunct="1">
              <a:lnSpc>
                <a:spcPct val="120000"/>
              </a:lnSpc>
              <a:spcBef>
                <a:spcPct val="20000"/>
              </a:spcBef>
              <a:buClr>
                <a:schemeClr val="tx1"/>
              </a:buClr>
            </a:pPr>
            <a:endParaRPr lang="en-US" altLang="en-US" sz="1800">
              <a:latin typeface="Tahoma" pitchFamily="34" charset="0"/>
            </a:endParaRPr>
          </a:p>
          <a:p>
            <a:pPr eaLnBrk="1" hangingPunct="1">
              <a:lnSpc>
                <a:spcPct val="120000"/>
              </a:lnSpc>
              <a:spcBef>
                <a:spcPct val="20000"/>
              </a:spcBef>
              <a:buClr>
                <a:schemeClr val="tx1"/>
              </a:buClr>
            </a:pPr>
            <a:endParaRPr lang="en-US" altLang="en-US" sz="1800">
              <a:latin typeface="Tahoma" pitchFamily="34" charset="0"/>
            </a:endParaRPr>
          </a:p>
          <a:p>
            <a:pPr eaLnBrk="1" hangingPunct="1">
              <a:lnSpc>
                <a:spcPct val="120000"/>
              </a:lnSpc>
              <a:spcBef>
                <a:spcPct val="20000"/>
              </a:spcBef>
              <a:buClr>
                <a:schemeClr val="tx1"/>
              </a:buClr>
            </a:pPr>
            <a:endParaRPr lang="en-US" altLang="en-US" sz="1800">
              <a:latin typeface="Tahoma" pitchFamily="34" charset="0"/>
            </a:endParaRPr>
          </a:p>
          <a:p>
            <a:pPr eaLnBrk="1" hangingPunct="1">
              <a:lnSpc>
                <a:spcPct val="120000"/>
              </a:lnSpc>
              <a:spcBef>
                <a:spcPct val="20000"/>
              </a:spcBef>
              <a:buClr>
                <a:schemeClr val="tx1"/>
              </a:buClr>
            </a:pPr>
            <a:r>
              <a:rPr lang="en-US" altLang="en-US" sz="1800">
                <a:latin typeface="Tahoma" pitchFamily="34" charset="0"/>
              </a:rPr>
              <a:t>7. Collect data</a:t>
            </a:r>
          </a:p>
          <a:p>
            <a:pPr eaLnBrk="1" hangingPunct="1">
              <a:lnSpc>
                <a:spcPct val="120000"/>
              </a:lnSpc>
              <a:spcBef>
                <a:spcPct val="20000"/>
              </a:spcBef>
              <a:buClr>
                <a:schemeClr val="tx1"/>
              </a:buClr>
            </a:pPr>
            <a:r>
              <a:rPr lang="en-US" altLang="en-US" sz="1800">
                <a:latin typeface="Tahoma" pitchFamily="34" charset="0"/>
              </a:rPr>
              <a:t>8. Compute test statistic and p-value</a:t>
            </a:r>
          </a:p>
          <a:p>
            <a:pPr eaLnBrk="1" hangingPunct="1">
              <a:lnSpc>
                <a:spcPct val="120000"/>
              </a:lnSpc>
              <a:spcBef>
                <a:spcPct val="20000"/>
              </a:spcBef>
              <a:buClr>
                <a:schemeClr val="tx1"/>
              </a:buClr>
            </a:pPr>
            <a:endParaRPr lang="en-US" altLang="en-US" sz="1800">
              <a:latin typeface="Tahoma" pitchFamily="34" charset="0"/>
            </a:endParaRPr>
          </a:p>
          <a:p>
            <a:pPr eaLnBrk="1" hangingPunct="1">
              <a:lnSpc>
                <a:spcPct val="120000"/>
              </a:lnSpc>
              <a:spcBef>
                <a:spcPct val="20000"/>
              </a:spcBef>
              <a:buClr>
                <a:schemeClr val="tx1"/>
              </a:buClr>
            </a:pPr>
            <a:r>
              <a:rPr lang="en-US" altLang="en-US" sz="1800">
                <a:latin typeface="Tahoma" pitchFamily="34" charset="0"/>
              </a:rPr>
              <a:t>9. Make statistical decision</a:t>
            </a:r>
          </a:p>
          <a:p>
            <a:pPr eaLnBrk="1" hangingPunct="1">
              <a:lnSpc>
                <a:spcPct val="120000"/>
              </a:lnSpc>
              <a:spcBef>
                <a:spcPct val="20000"/>
              </a:spcBef>
              <a:buClr>
                <a:schemeClr val="tx1"/>
              </a:buClr>
            </a:pPr>
            <a:r>
              <a:rPr lang="en-US" altLang="en-US" sz="1800">
                <a:latin typeface="Tahoma" pitchFamily="34" charset="0"/>
              </a:rPr>
              <a:t>10. Express conclusion</a:t>
            </a:r>
          </a:p>
        </p:txBody>
      </p:sp>
      <p:sp>
        <p:nvSpPr>
          <p:cNvPr id="27677" name="Rectangle 30"/>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dirty="0"/>
              <a:t>General Steps in Hypothesis Testing</a:t>
            </a:r>
          </a:p>
        </p:txBody>
      </p:sp>
    </p:spTree>
    <p:extLst>
      <p:ext uri="{BB962C8B-B14F-4D97-AF65-F5344CB8AC3E}">
        <p14:creationId xmlns:p14="http://schemas.microsoft.com/office/powerpoint/2010/main" val="3605949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dirty="0"/>
              <a:t>Level of Significance and the Rejection Region</a:t>
            </a:r>
          </a:p>
        </p:txBody>
      </p:sp>
      <p:sp>
        <p:nvSpPr>
          <p:cNvPr id="28675" name="Freeform 3"/>
          <p:cNvSpPr>
            <a:spLocks/>
          </p:cNvSpPr>
          <p:nvPr/>
        </p:nvSpPr>
        <p:spPr bwMode="auto">
          <a:xfrm>
            <a:off x="4880610" y="2682240"/>
            <a:ext cx="480060" cy="487680"/>
          </a:xfrm>
          <a:custGeom>
            <a:avLst/>
            <a:gdLst>
              <a:gd name="T0" fmla="*/ 0 w 288"/>
              <a:gd name="T1" fmla="*/ 2147483647 h 288"/>
              <a:gd name="T2" fmla="*/ 2147483647 w 288"/>
              <a:gd name="T3" fmla="*/ 2147483647 h 288"/>
              <a:gd name="T4" fmla="*/ 2147483647 w 288"/>
              <a:gd name="T5" fmla="*/ 2147483647 h 288"/>
              <a:gd name="T6" fmla="*/ 2147483647 w 288"/>
              <a:gd name="T7" fmla="*/ 2147483647 h 288"/>
              <a:gd name="T8" fmla="*/ 2147483647 w 288"/>
              <a:gd name="T9" fmla="*/ 2147483647 h 288"/>
              <a:gd name="T10" fmla="*/ 2147483647 w 288"/>
              <a:gd name="T11" fmla="*/ 0 h 288"/>
              <a:gd name="T12" fmla="*/ 2147483647 w 288"/>
              <a:gd name="T13" fmla="*/ 2147483647 h 288"/>
              <a:gd name="T14" fmla="*/ 0 w 288"/>
              <a:gd name="T15" fmla="*/ 2147483647 h 288"/>
              <a:gd name="T16" fmla="*/ 0 w 288"/>
              <a:gd name="T17" fmla="*/ 2147483647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288"/>
              <a:gd name="T29" fmla="*/ 288 w 288"/>
              <a:gd name="T30" fmla="*/ 288 h 2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288">
                <a:moveTo>
                  <a:pt x="0" y="282"/>
                </a:moveTo>
                <a:lnTo>
                  <a:pt x="96" y="240"/>
                </a:lnTo>
                <a:lnTo>
                  <a:pt x="156" y="194"/>
                </a:lnTo>
                <a:lnTo>
                  <a:pt x="203" y="133"/>
                </a:lnTo>
                <a:lnTo>
                  <a:pt x="251" y="53"/>
                </a:lnTo>
                <a:lnTo>
                  <a:pt x="287" y="0"/>
                </a:lnTo>
                <a:lnTo>
                  <a:pt x="287" y="287"/>
                </a:lnTo>
                <a:lnTo>
                  <a:pt x="0" y="287"/>
                </a:lnTo>
                <a:lnTo>
                  <a:pt x="0" y="282"/>
                </a:lnTo>
              </a:path>
            </a:pathLst>
          </a:custGeom>
          <a:solidFill>
            <a:schemeClr val="tx2"/>
          </a:solidFill>
          <a:ln w="12700" cap="rnd">
            <a:solidFill>
              <a:srgbClr val="66FFFF"/>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8676" name="Freeform 4"/>
          <p:cNvSpPr>
            <a:spLocks/>
          </p:cNvSpPr>
          <p:nvPr/>
        </p:nvSpPr>
        <p:spPr bwMode="auto">
          <a:xfrm>
            <a:off x="6080760" y="4226560"/>
            <a:ext cx="480060" cy="487680"/>
          </a:xfrm>
          <a:custGeom>
            <a:avLst/>
            <a:gdLst>
              <a:gd name="T0" fmla="*/ 2147483647 w 288"/>
              <a:gd name="T1" fmla="*/ 2147483647 h 288"/>
              <a:gd name="T2" fmla="*/ 2147483647 w 288"/>
              <a:gd name="T3" fmla="*/ 2147483647 h 288"/>
              <a:gd name="T4" fmla="*/ 2147483647 w 288"/>
              <a:gd name="T5" fmla="*/ 2147483647 h 288"/>
              <a:gd name="T6" fmla="*/ 2147483647 w 288"/>
              <a:gd name="T7" fmla="*/ 2147483647 h 288"/>
              <a:gd name="T8" fmla="*/ 2147483647 w 288"/>
              <a:gd name="T9" fmla="*/ 2147483647 h 288"/>
              <a:gd name="T10" fmla="*/ 0 w 288"/>
              <a:gd name="T11" fmla="*/ 0 h 288"/>
              <a:gd name="T12" fmla="*/ 0 w 288"/>
              <a:gd name="T13" fmla="*/ 2147483647 h 288"/>
              <a:gd name="T14" fmla="*/ 2147483647 w 288"/>
              <a:gd name="T15" fmla="*/ 2147483647 h 288"/>
              <a:gd name="T16" fmla="*/ 2147483647 w 288"/>
              <a:gd name="T17" fmla="*/ 2147483647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288"/>
              <a:gd name="T29" fmla="*/ 288 w 288"/>
              <a:gd name="T30" fmla="*/ 288 h 2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288">
                <a:moveTo>
                  <a:pt x="287" y="282"/>
                </a:moveTo>
                <a:lnTo>
                  <a:pt x="192" y="240"/>
                </a:lnTo>
                <a:lnTo>
                  <a:pt x="131" y="194"/>
                </a:lnTo>
                <a:lnTo>
                  <a:pt x="83" y="133"/>
                </a:lnTo>
                <a:lnTo>
                  <a:pt x="36" y="53"/>
                </a:lnTo>
                <a:lnTo>
                  <a:pt x="0" y="0"/>
                </a:lnTo>
                <a:lnTo>
                  <a:pt x="0" y="287"/>
                </a:lnTo>
                <a:lnTo>
                  <a:pt x="287" y="287"/>
                </a:lnTo>
                <a:lnTo>
                  <a:pt x="287" y="282"/>
                </a:lnTo>
              </a:path>
            </a:pathLst>
          </a:custGeom>
          <a:solidFill>
            <a:schemeClr val="tx2"/>
          </a:solidFill>
          <a:ln w="12700" cap="rnd">
            <a:solidFill>
              <a:srgbClr val="66FFFF"/>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8677" name="Freeform 5"/>
          <p:cNvSpPr>
            <a:spLocks/>
          </p:cNvSpPr>
          <p:nvPr/>
        </p:nvSpPr>
        <p:spPr bwMode="auto">
          <a:xfrm>
            <a:off x="6080760" y="5770880"/>
            <a:ext cx="480060" cy="487680"/>
          </a:xfrm>
          <a:custGeom>
            <a:avLst/>
            <a:gdLst>
              <a:gd name="T0" fmla="*/ 2147483647 w 288"/>
              <a:gd name="T1" fmla="*/ 2147483647 h 288"/>
              <a:gd name="T2" fmla="*/ 2147483647 w 288"/>
              <a:gd name="T3" fmla="*/ 2147483647 h 288"/>
              <a:gd name="T4" fmla="*/ 2147483647 w 288"/>
              <a:gd name="T5" fmla="*/ 2147483647 h 288"/>
              <a:gd name="T6" fmla="*/ 2147483647 w 288"/>
              <a:gd name="T7" fmla="*/ 2147483647 h 288"/>
              <a:gd name="T8" fmla="*/ 2147483647 w 288"/>
              <a:gd name="T9" fmla="*/ 2147483647 h 288"/>
              <a:gd name="T10" fmla="*/ 0 w 288"/>
              <a:gd name="T11" fmla="*/ 0 h 288"/>
              <a:gd name="T12" fmla="*/ 0 w 288"/>
              <a:gd name="T13" fmla="*/ 2147483647 h 288"/>
              <a:gd name="T14" fmla="*/ 2147483647 w 288"/>
              <a:gd name="T15" fmla="*/ 2147483647 h 288"/>
              <a:gd name="T16" fmla="*/ 2147483647 w 288"/>
              <a:gd name="T17" fmla="*/ 2147483647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288"/>
              <a:gd name="T29" fmla="*/ 288 w 288"/>
              <a:gd name="T30" fmla="*/ 288 h 2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288">
                <a:moveTo>
                  <a:pt x="287" y="282"/>
                </a:moveTo>
                <a:lnTo>
                  <a:pt x="192" y="240"/>
                </a:lnTo>
                <a:lnTo>
                  <a:pt x="131" y="194"/>
                </a:lnTo>
                <a:lnTo>
                  <a:pt x="83" y="133"/>
                </a:lnTo>
                <a:lnTo>
                  <a:pt x="36" y="53"/>
                </a:lnTo>
                <a:lnTo>
                  <a:pt x="0" y="0"/>
                </a:lnTo>
                <a:lnTo>
                  <a:pt x="0" y="287"/>
                </a:lnTo>
                <a:lnTo>
                  <a:pt x="287" y="287"/>
                </a:lnTo>
                <a:lnTo>
                  <a:pt x="287" y="282"/>
                </a:lnTo>
              </a:path>
            </a:pathLst>
          </a:custGeom>
          <a:solidFill>
            <a:schemeClr val="tx2"/>
          </a:solidFill>
          <a:ln w="12700" cap="rnd">
            <a:solidFill>
              <a:srgbClr val="66FFFF"/>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8678" name="Freeform 6"/>
          <p:cNvSpPr>
            <a:spLocks/>
          </p:cNvSpPr>
          <p:nvPr/>
        </p:nvSpPr>
        <p:spPr bwMode="auto">
          <a:xfrm>
            <a:off x="4880610" y="5770880"/>
            <a:ext cx="480060" cy="487680"/>
          </a:xfrm>
          <a:custGeom>
            <a:avLst/>
            <a:gdLst>
              <a:gd name="T0" fmla="*/ 0 w 288"/>
              <a:gd name="T1" fmla="*/ 2147483647 h 288"/>
              <a:gd name="T2" fmla="*/ 2147483647 w 288"/>
              <a:gd name="T3" fmla="*/ 2147483647 h 288"/>
              <a:gd name="T4" fmla="*/ 2147483647 w 288"/>
              <a:gd name="T5" fmla="*/ 2147483647 h 288"/>
              <a:gd name="T6" fmla="*/ 2147483647 w 288"/>
              <a:gd name="T7" fmla="*/ 2147483647 h 288"/>
              <a:gd name="T8" fmla="*/ 2147483647 w 288"/>
              <a:gd name="T9" fmla="*/ 2147483647 h 288"/>
              <a:gd name="T10" fmla="*/ 2147483647 w 288"/>
              <a:gd name="T11" fmla="*/ 0 h 288"/>
              <a:gd name="T12" fmla="*/ 2147483647 w 288"/>
              <a:gd name="T13" fmla="*/ 2147483647 h 288"/>
              <a:gd name="T14" fmla="*/ 0 w 288"/>
              <a:gd name="T15" fmla="*/ 2147483647 h 288"/>
              <a:gd name="T16" fmla="*/ 0 w 288"/>
              <a:gd name="T17" fmla="*/ 2147483647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288"/>
              <a:gd name="T29" fmla="*/ 288 w 288"/>
              <a:gd name="T30" fmla="*/ 288 h 2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288">
                <a:moveTo>
                  <a:pt x="0" y="282"/>
                </a:moveTo>
                <a:lnTo>
                  <a:pt x="96" y="240"/>
                </a:lnTo>
                <a:lnTo>
                  <a:pt x="156" y="194"/>
                </a:lnTo>
                <a:lnTo>
                  <a:pt x="203" y="133"/>
                </a:lnTo>
                <a:lnTo>
                  <a:pt x="251" y="53"/>
                </a:lnTo>
                <a:lnTo>
                  <a:pt x="287" y="0"/>
                </a:lnTo>
                <a:lnTo>
                  <a:pt x="287" y="287"/>
                </a:lnTo>
                <a:lnTo>
                  <a:pt x="0" y="287"/>
                </a:lnTo>
                <a:lnTo>
                  <a:pt x="0" y="282"/>
                </a:lnTo>
              </a:path>
            </a:pathLst>
          </a:custGeom>
          <a:solidFill>
            <a:schemeClr val="tx2"/>
          </a:solidFill>
          <a:ln w="12700" cap="rnd">
            <a:solidFill>
              <a:srgbClr val="66FFFF"/>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8679" name="Freeform 7"/>
          <p:cNvSpPr>
            <a:spLocks/>
          </p:cNvSpPr>
          <p:nvPr/>
        </p:nvSpPr>
        <p:spPr bwMode="auto">
          <a:xfrm>
            <a:off x="4720590" y="2194560"/>
            <a:ext cx="1000125" cy="975360"/>
          </a:xfrm>
          <a:custGeom>
            <a:avLst/>
            <a:gdLst>
              <a:gd name="T0" fmla="*/ 0 w 600"/>
              <a:gd name="T1" fmla="*/ 2147483647 h 576"/>
              <a:gd name="T2" fmla="*/ 2147483647 w 600"/>
              <a:gd name="T3" fmla="*/ 2147483647 h 576"/>
              <a:gd name="T4" fmla="*/ 2147483647 w 600"/>
              <a:gd name="T5" fmla="*/ 2147483647 h 576"/>
              <a:gd name="T6" fmla="*/ 2147483647 w 600"/>
              <a:gd name="T7" fmla="*/ 2147483647 h 576"/>
              <a:gd name="T8" fmla="*/ 2147483647 w 600"/>
              <a:gd name="T9" fmla="*/ 2147483647 h 576"/>
              <a:gd name="T10" fmla="*/ 2147483647 w 600"/>
              <a:gd name="T11" fmla="*/ 2147483647 h 576"/>
              <a:gd name="T12" fmla="*/ 2147483647 w 600"/>
              <a:gd name="T13" fmla="*/ 2147483647 h 576"/>
              <a:gd name="T14" fmla="*/ 2147483647 w 600"/>
              <a:gd name="T15" fmla="*/ 2147483647 h 576"/>
              <a:gd name="T16" fmla="*/ 2147483647 w 600"/>
              <a:gd name="T17" fmla="*/ 2147483647 h 576"/>
              <a:gd name="T18" fmla="*/ 2147483647 w 600"/>
              <a:gd name="T19" fmla="*/ 2147483647 h 576"/>
              <a:gd name="T20" fmla="*/ 2147483647 w 600"/>
              <a:gd name="T21" fmla="*/ 2147483647 h 576"/>
              <a:gd name="T22" fmla="*/ 2147483647 w 600"/>
              <a:gd name="T23" fmla="*/ 2147483647 h 576"/>
              <a:gd name="T24" fmla="*/ 2147483647 w 600"/>
              <a:gd name="T25" fmla="*/ 2147483647 h 576"/>
              <a:gd name="T26" fmla="*/ 2147483647 w 600"/>
              <a:gd name="T27" fmla="*/ 2147483647 h 576"/>
              <a:gd name="T28" fmla="*/ 2147483647 w 600"/>
              <a:gd name="T29" fmla="*/ 2147483647 h 576"/>
              <a:gd name="T30" fmla="*/ 2147483647 w 600"/>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00"/>
              <a:gd name="T49" fmla="*/ 0 h 576"/>
              <a:gd name="T50" fmla="*/ 600 w 600"/>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8680" name="Freeform 8"/>
          <p:cNvSpPr>
            <a:spLocks/>
          </p:cNvSpPr>
          <p:nvPr/>
        </p:nvSpPr>
        <p:spPr bwMode="auto">
          <a:xfrm>
            <a:off x="5760720" y="2194560"/>
            <a:ext cx="960120" cy="975360"/>
          </a:xfrm>
          <a:custGeom>
            <a:avLst/>
            <a:gdLst>
              <a:gd name="T0" fmla="*/ 2147483647 w 576"/>
              <a:gd name="T1" fmla="*/ 2147483647 h 576"/>
              <a:gd name="T2" fmla="*/ 2147483647 w 576"/>
              <a:gd name="T3" fmla="*/ 2147483647 h 576"/>
              <a:gd name="T4" fmla="*/ 2147483647 w 576"/>
              <a:gd name="T5" fmla="*/ 2147483647 h 576"/>
              <a:gd name="T6" fmla="*/ 2147483647 w 576"/>
              <a:gd name="T7" fmla="*/ 2147483647 h 576"/>
              <a:gd name="T8" fmla="*/ 2147483647 w 576"/>
              <a:gd name="T9" fmla="*/ 2147483647 h 576"/>
              <a:gd name="T10" fmla="*/ 2147483647 w 576"/>
              <a:gd name="T11" fmla="*/ 2147483647 h 576"/>
              <a:gd name="T12" fmla="*/ 2147483647 w 576"/>
              <a:gd name="T13" fmla="*/ 2147483647 h 576"/>
              <a:gd name="T14" fmla="*/ 2147483647 w 576"/>
              <a:gd name="T15" fmla="*/ 2147483647 h 576"/>
              <a:gd name="T16" fmla="*/ 2147483647 w 576"/>
              <a:gd name="T17" fmla="*/ 2147483647 h 576"/>
              <a:gd name="T18" fmla="*/ 2147483647 w 576"/>
              <a:gd name="T19" fmla="*/ 2147483647 h 576"/>
              <a:gd name="T20" fmla="*/ 2147483647 w 576"/>
              <a:gd name="T21" fmla="*/ 2147483647 h 576"/>
              <a:gd name="T22" fmla="*/ 2147483647 w 576"/>
              <a:gd name="T23" fmla="*/ 2147483647 h 576"/>
              <a:gd name="T24" fmla="*/ 2147483647 w 576"/>
              <a:gd name="T25" fmla="*/ 2147483647 h 576"/>
              <a:gd name="T26" fmla="*/ 2147483647 w 576"/>
              <a:gd name="T27" fmla="*/ 2147483647 h 576"/>
              <a:gd name="T28" fmla="*/ 2147483647 w 576"/>
              <a:gd name="T29" fmla="*/ 2147483647 h 576"/>
              <a:gd name="T30" fmla="*/ 0 w 576"/>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6"/>
              <a:gd name="T49" fmla="*/ 0 h 576"/>
              <a:gd name="T50" fmla="*/ 576 w 576"/>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8681" name="Freeform 9"/>
          <p:cNvSpPr>
            <a:spLocks/>
          </p:cNvSpPr>
          <p:nvPr/>
        </p:nvSpPr>
        <p:spPr bwMode="auto">
          <a:xfrm>
            <a:off x="4720590" y="3738880"/>
            <a:ext cx="1000125" cy="975360"/>
          </a:xfrm>
          <a:custGeom>
            <a:avLst/>
            <a:gdLst>
              <a:gd name="T0" fmla="*/ 0 w 600"/>
              <a:gd name="T1" fmla="*/ 2147483647 h 576"/>
              <a:gd name="T2" fmla="*/ 2147483647 w 600"/>
              <a:gd name="T3" fmla="*/ 2147483647 h 576"/>
              <a:gd name="T4" fmla="*/ 2147483647 w 600"/>
              <a:gd name="T5" fmla="*/ 2147483647 h 576"/>
              <a:gd name="T6" fmla="*/ 2147483647 w 600"/>
              <a:gd name="T7" fmla="*/ 2147483647 h 576"/>
              <a:gd name="T8" fmla="*/ 2147483647 w 600"/>
              <a:gd name="T9" fmla="*/ 2147483647 h 576"/>
              <a:gd name="T10" fmla="*/ 2147483647 w 600"/>
              <a:gd name="T11" fmla="*/ 2147483647 h 576"/>
              <a:gd name="T12" fmla="*/ 2147483647 w 600"/>
              <a:gd name="T13" fmla="*/ 2147483647 h 576"/>
              <a:gd name="T14" fmla="*/ 2147483647 w 600"/>
              <a:gd name="T15" fmla="*/ 2147483647 h 576"/>
              <a:gd name="T16" fmla="*/ 2147483647 w 600"/>
              <a:gd name="T17" fmla="*/ 2147483647 h 576"/>
              <a:gd name="T18" fmla="*/ 2147483647 w 600"/>
              <a:gd name="T19" fmla="*/ 2147483647 h 576"/>
              <a:gd name="T20" fmla="*/ 2147483647 w 600"/>
              <a:gd name="T21" fmla="*/ 2147483647 h 576"/>
              <a:gd name="T22" fmla="*/ 2147483647 w 600"/>
              <a:gd name="T23" fmla="*/ 2147483647 h 576"/>
              <a:gd name="T24" fmla="*/ 2147483647 w 600"/>
              <a:gd name="T25" fmla="*/ 2147483647 h 576"/>
              <a:gd name="T26" fmla="*/ 2147483647 w 600"/>
              <a:gd name="T27" fmla="*/ 2147483647 h 576"/>
              <a:gd name="T28" fmla="*/ 2147483647 w 600"/>
              <a:gd name="T29" fmla="*/ 2147483647 h 576"/>
              <a:gd name="T30" fmla="*/ 2147483647 w 600"/>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00"/>
              <a:gd name="T49" fmla="*/ 0 h 576"/>
              <a:gd name="T50" fmla="*/ 600 w 600"/>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8682" name="Freeform 10"/>
          <p:cNvSpPr>
            <a:spLocks/>
          </p:cNvSpPr>
          <p:nvPr/>
        </p:nvSpPr>
        <p:spPr bwMode="auto">
          <a:xfrm>
            <a:off x="5760720" y="3738880"/>
            <a:ext cx="960120" cy="975360"/>
          </a:xfrm>
          <a:custGeom>
            <a:avLst/>
            <a:gdLst>
              <a:gd name="T0" fmla="*/ 2147483647 w 576"/>
              <a:gd name="T1" fmla="*/ 2147483647 h 576"/>
              <a:gd name="T2" fmla="*/ 2147483647 w 576"/>
              <a:gd name="T3" fmla="*/ 2147483647 h 576"/>
              <a:gd name="T4" fmla="*/ 2147483647 w 576"/>
              <a:gd name="T5" fmla="*/ 2147483647 h 576"/>
              <a:gd name="T6" fmla="*/ 2147483647 w 576"/>
              <a:gd name="T7" fmla="*/ 2147483647 h 576"/>
              <a:gd name="T8" fmla="*/ 2147483647 w 576"/>
              <a:gd name="T9" fmla="*/ 2147483647 h 576"/>
              <a:gd name="T10" fmla="*/ 2147483647 w 576"/>
              <a:gd name="T11" fmla="*/ 2147483647 h 576"/>
              <a:gd name="T12" fmla="*/ 2147483647 w 576"/>
              <a:gd name="T13" fmla="*/ 2147483647 h 576"/>
              <a:gd name="T14" fmla="*/ 2147483647 w 576"/>
              <a:gd name="T15" fmla="*/ 2147483647 h 576"/>
              <a:gd name="T16" fmla="*/ 2147483647 w 576"/>
              <a:gd name="T17" fmla="*/ 2147483647 h 576"/>
              <a:gd name="T18" fmla="*/ 2147483647 w 576"/>
              <a:gd name="T19" fmla="*/ 2147483647 h 576"/>
              <a:gd name="T20" fmla="*/ 2147483647 w 576"/>
              <a:gd name="T21" fmla="*/ 2147483647 h 576"/>
              <a:gd name="T22" fmla="*/ 2147483647 w 576"/>
              <a:gd name="T23" fmla="*/ 2147483647 h 576"/>
              <a:gd name="T24" fmla="*/ 2147483647 w 576"/>
              <a:gd name="T25" fmla="*/ 2147483647 h 576"/>
              <a:gd name="T26" fmla="*/ 2147483647 w 576"/>
              <a:gd name="T27" fmla="*/ 2147483647 h 576"/>
              <a:gd name="T28" fmla="*/ 2147483647 w 576"/>
              <a:gd name="T29" fmla="*/ 2147483647 h 576"/>
              <a:gd name="T30" fmla="*/ 0 w 576"/>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6"/>
              <a:gd name="T49" fmla="*/ 0 h 576"/>
              <a:gd name="T50" fmla="*/ 576 w 576"/>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8683" name="Freeform 11"/>
          <p:cNvSpPr>
            <a:spLocks/>
          </p:cNvSpPr>
          <p:nvPr/>
        </p:nvSpPr>
        <p:spPr bwMode="auto">
          <a:xfrm>
            <a:off x="4720590" y="5283200"/>
            <a:ext cx="1000125" cy="975360"/>
          </a:xfrm>
          <a:custGeom>
            <a:avLst/>
            <a:gdLst>
              <a:gd name="T0" fmla="*/ 0 w 600"/>
              <a:gd name="T1" fmla="*/ 2147483647 h 576"/>
              <a:gd name="T2" fmla="*/ 2147483647 w 600"/>
              <a:gd name="T3" fmla="*/ 2147483647 h 576"/>
              <a:gd name="T4" fmla="*/ 2147483647 w 600"/>
              <a:gd name="T5" fmla="*/ 2147483647 h 576"/>
              <a:gd name="T6" fmla="*/ 2147483647 w 600"/>
              <a:gd name="T7" fmla="*/ 2147483647 h 576"/>
              <a:gd name="T8" fmla="*/ 2147483647 w 600"/>
              <a:gd name="T9" fmla="*/ 2147483647 h 576"/>
              <a:gd name="T10" fmla="*/ 2147483647 w 600"/>
              <a:gd name="T11" fmla="*/ 2147483647 h 576"/>
              <a:gd name="T12" fmla="*/ 2147483647 w 600"/>
              <a:gd name="T13" fmla="*/ 2147483647 h 576"/>
              <a:gd name="T14" fmla="*/ 2147483647 w 600"/>
              <a:gd name="T15" fmla="*/ 2147483647 h 576"/>
              <a:gd name="T16" fmla="*/ 2147483647 w 600"/>
              <a:gd name="T17" fmla="*/ 2147483647 h 576"/>
              <a:gd name="T18" fmla="*/ 2147483647 w 600"/>
              <a:gd name="T19" fmla="*/ 2147483647 h 576"/>
              <a:gd name="T20" fmla="*/ 2147483647 w 600"/>
              <a:gd name="T21" fmla="*/ 2147483647 h 576"/>
              <a:gd name="T22" fmla="*/ 2147483647 w 600"/>
              <a:gd name="T23" fmla="*/ 2147483647 h 576"/>
              <a:gd name="T24" fmla="*/ 2147483647 w 600"/>
              <a:gd name="T25" fmla="*/ 2147483647 h 576"/>
              <a:gd name="T26" fmla="*/ 2147483647 w 600"/>
              <a:gd name="T27" fmla="*/ 2147483647 h 576"/>
              <a:gd name="T28" fmla="*/ 2147483647 w 600"/>
              <a:gd name="T29" fmla="*/ 2147483647 h 576"/>
              <a:gd name="T30" fmla="*/ 2147483647 w 600"/>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00"/>
              <a:gd name="T49" fmla="*/ 0 h 576"/>
              <a:gd name="T50" fmla="*/ 600 w 600"/>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8684" name="Freeform 12"/>
          <p:cNvSpPr>
            <a:spLocks/>
          </p:cNvSpPr>
          <p:nvPr/>
        </p:nvSpPr>
        <p:spPr bwMode="auto">
          <a:xfrm>
            <a:off x="5760720" y="5283200"/>
            <a:ext cx="960120" cy="975360"/>
          </a:xfrm>
          <a:custGeom>
            <a:avLst/>
            <a:gdLst>
              <a:gd name="T0" fmla="*/ 2147483647 w 576"/>
              <a:gd name="T1" fmla="*/ 2147483647 h 576"/>
              <a:gd name="T2" fmla="*/ 2147483647 w 576"/>
              <a:gd name="T3" fmla="*/ 2147483647 h 576"/>
              <a:gd name="T4" fmla="*/ 2147483647 w 576"/>
              <a:gd name="T5" fmla="*/ 2147483647 h 576"/>
              <a:gd name="T6" fmla="*/ 2147483647 w 576"/>
              <a:gd name="T7" fmla="*/ 2147483647 h 576"/>
              <a:gd name="T8" fmla="*/ 2147483647 w 576"/>
              <a:gd name="T9" fmla="*/ 2147483647 h 576"/>
              <a:gd name="T10" fmla="*/ 2147483647 w 576"/>
              <a:gd name="T11" fmla="*/ 2147483647 h 576"/>
              <a:gd name="T12" fmla="*/ 2147483647 w 576"/>
              <a:gd name="T13" fmla="*/ 2147483647 h 576"/>
              <a:gd name="T14" fmla="*/ 2147483647 w 576"/>
              <a:gd name="T15" fmla="*/ 2147483647 h 576"/>
              <a:gd name="T16" fmla="*/ 2147483647 w 576"/>
              <a:gd name="T17" fmla="*/ 2147483647 h 576"/>
              <a:gd name="T18" fmla="*/ 2147483647 w 576"/>
              <a:gd name="T19" fmla="*/ 2147483647 h 576"/>
              <a:gd name="T20" fmla="*/ 2147483647 w 576"/>
              <a:gd name="T21" fmla="*/ 2147483647 h 576"/>
              <a:gd name="T22" fmla="*/ 2147483647 w 576"/>
              <a:gd name="T23" fmla="*/ 2147483647 h 576"/>
              <a:gd name="T24" fmla="*/ 2147483647 w 576"/>
              <a:gd name="T25" fmla="*/ 2147483647 h 576"/>
              <a:gd name="T26" fmla="*/ 2147483647 w 576"/>
              <a:gd name="T27" fmla="*/ 2147483647 h 576"/>
              <a:gd name="T28" fmla="*/ 2147483647 w 576"/>
              <a:gd name="T29" fmla="*/ 2147483647 h 576"/>
              <a:gd name="T30" fmla="*/ 0 w 576"/>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6"/>
              <a:gd name="T49" fmla="*/ 0 h 576"/>
              <a:gd name="T50" fmla="*/ 576 w 576"/>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8685" name="Rectangle 13"/>
          <p:cNvSpPr>
            <a:spLocks noChangeArrowheads="1"/>
          </p:cNvSpPr>
          <p:nvPr/>
        </p:nvSpPr>
        <p:spPr bwMode="auto">
          <a:xfrm>
            <a:off x="880111" y="2032001"/>
            <a:ext cx="2170271"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10000"/>
              </a:lnSpc>
              <a:spcBef>
                <a:spcPct val="50000"/>
              </a:spcBef>
            </a:pPr>
            <a:r>
              <a:rPr lang="en-US" altLang="en-US" sz="3000" i="1">
                <a:latin typeface="Times New Roman" pitchFamily="18" charset="0"/>
              </a:rPr>
              <a:t>H</a:t>
            </a:r>
            <a:r>
              <a:rPr lang="en-US" altLang="en-US" sz="3000" baseline="-25000">
                <a:latin typeface="Times New Roman" pitchFamily="18" charset="0"/>
              </a:rPr>
              <a:t>0</a:t>
            </a:r>
            <a:r>
              <a:rPr lang="en-US" altLang="en-US" sz="3000">
                <a:latin typeface="Times New Roman" pitchFamily="18" charset="0"/>
              </a:rPr>
              <a:t>:</a:t>
            </a:r>
            <a:r>
              <a:rPr lang="en-US" altLang="en-US" sz="3000">
                <a:latin typeface="Symbol" pitchFamily="18" charset="2"/>
              </a:rPr>
              <a:t> </a:t>
            </a:r>
            <a:r>
              <a:rPr lang="en-US" altLang="en-US" sz="3000" i="1">
                <a:latin typeface="Symbol" pitchFamily="18" charset="2"/>
              </a:rPr>
              <a:t>m</a:t>
            </a:r>
            <a:r>
              <a:rPr lang="en-US" altLang="en-US" sz="3000">
                <a:latin typeface="Times New Roman" pitchFamily="18" charset="0"/>
              </a:rPr>
              <a:t> </a:t>
            </a:r>
            <a:r>
              <a:rPr lang="en-US" altLang="en-US" sz="3000">
                <a:latin typeface="Symbol" pitchFamily="18" charset="2"/>
              </a:rPr>
              <a:t>³ </a:t>
            </a:r>
            <a:r>
              <a:rPr lang="en-US" altLang="en-US" sz="3000">
                <a:latin typeface="Times New Roman" pitchFamily="18" charset="0"/>
              </a:rPr>
              <a:t>3   </a:t>
            </a:r>
            <a:r>
              <a:rPr lang="en-US" altLang="en-US" sz="3000" i="1">
                <a:latin typeface="Times New Roman" pitchFamily="18" charset="0"/>
              </a:rPr>
              <a:t>H</a:t>
            </a:r>
            <a:r>
              <a:rPr lang="en-US" altLang="en-US" sz="3000" baseline="-25000">
                <a:latin typeface="Times New Roman" pitchFamily="18" charset="0"/>
              </a:rPr>
              <a:t>1</a:t>
            </a:r>
            <a:r>
              <a:rPr lang="en-US" altLang="en-US" sz="3000">
                <a:latin typeface="Times New Roman" pitchFamily="18" charset="0"/>
              </a:rPr>
              <a:t>: </a:t>
            </a:r>
            <a:r>
              <a:rPr lang="en-US" altLang="en-US" sz="3000" i="1">
                <a:latin typeface="Symbol" pitchFamily="18" charset="2"/>
              </a:rPr>
              <a:t>m</a:t>
            </a:r>
            <a:r>
              <a:rPr lang="en-US" altLang="en-US" sz="3000" i="1">
                <a:latin typeface="Times New Roman" pitchFamily="18" charset="0"/>
              </a:rPr>
              <a:t> </a:t>
            </a:r>
            <a:r>
              <a:rPr lang="en-US" altLang="en-US" sz="3000">
                <a:latin typeface="Times New Roman" pitchFamily="18" charset="0"/>
              </a:rPr>
              <a:t>&lt; 3</a:t>
            </a:r>
          </a:p>
        </p:txBody>
      </p:sp>
      <p:sp>
        <p:nvSpPr>
          <p:cNvPr id="28686" name="Line 14"/>
          <p:cNvSpPr>
            <a:spLocks noChangeShapeType="1"/>
          </p:cNvSpPr>
          <p:nvPr/>
        </p:nvSpPr>
        <p:spPr bwMode="auto">
          <a:xfrm>
            <a:off x="4657249" y="3169920"/>
            <a:ext cx="2166938"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8687" name="Line 15"/>
          <p:cNvSpPr>
            <a:spLocks noChangeShapeType="1"/>
          </p:cNvSpPr>
          <p:nvPr/>
        </p:nvSpPr>
        <p:spPr bwMode="auto">
          <a:xfrm>
            <a:off x="4737259" y="4714240"/>
            <a:ext cx="2166938"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8688" name="Line 16"/>
          <p:cNvSpPr>
            <a:spLocks noChangeShapeType="1"/>
          </p:cNvSpPr>
          <p:nvPr/>
        </p:nvSpPr>
        <p:spPr bwMode="auto">
          <a:xfrm>
            <a:off x="4737259" y="6258560"/>
            <a:ext cx="2166938"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8689" name="Rectangle 17"/>
          <p:cNvSpPr>
            <a:spLocks noChangeArrowheads="1"/>
          </p:cNvSpPr>
          <p:nvPr/>
        </p:nvSpPr>
        <p:spPr bwMode="auto">
          <a:xfrm>
            <a:off x="5520691" y="3088640"/>
            <a:ext cx="810101" cy="48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2500" b="1">
                <a:latin typeface="Times New Roman" pitchFamily="18" charset="0"/>
              </a:rPr>
              <a:t>0</a:t>
            </a:r>
          </a:p>
        </p:txBody>
      </p:sp>
      <p:sp>
        <p:nvSpPr>
          <p:cNvPr id="28690" name="Rectangle 18"/>
          <p:cNvSpPr>
            <a:spLocks noChangeArrowheads="1"/>
          </p:cNvSpPr>
          <p:nvPr/>
        </p:nvSpPr>
        <p:spPr bwMode="auto">
          <a:xfrm>
            <a:off x="5360671" y="4632960"/>
            <a:ext cx="890111" cy="49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2500" b="1">
                <a:latin typeface="Times New Roman" pitchFamily="18" charset="0"/>
              </a:rPr>
              <a:t>   0</a:t>
            </a:r>
          </a:p>
        </p:txBody>
      </p:sp>
      <p:sp>
        <p:nvSpPr>
          <p:cNvPr id="28691" name="Rectangle 19"/>
          <p:cNvSpPr>
            <a:spLocks noChangeArrowheads="1"/>
          </p:cNvSpPr>
          <p:nvPr/>
        </p:nvSpPr>
        <p:spPr bwMode="auto">
          <a:xfrm>
            <a:off x="5600701" y="6096000"/>
            <a:ext cx="650081" cy="48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2500" b="1">
                <a:latin typeface="Times New Roman" pitchFamily="18" charset="0"/>
              </a:rPr>
              <a:t>0</a:t>
            </a:r>
          </a:p>
        </p:txBody>
      </p:sp>
      <p:sp>
        <p:nvSpPr>
          <p:cNvPr id="28692" name="Rectangle 20"/>
          <p:cNvSpPr>
            <a:spLocks noChangeArrowheads="1"/>
          </p:cNvSpPr>
          <p:nvPr/>
        </p:nvSpPr>
        <p:spPr bwMode="auto">
          <a:xfrm>
            <a:off x="800101" y="3657601"/>
            <a:ext cx="2250281"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10000"/>
              </a:lnSpc>
              <a:spcBef>
                <a:spcPct val="50000"/>
              </a:spcBef>
            </a:pPr>
            <a:r>
              <a:rPr lang="en-US" altLang="en-US" sz="3000" i="1">
                <a:latin typeface="Times New Roman" pitchFamily="18" charset="0"/>
              </a:rPr>
              <a:t>H</a:t>
            </a:r>
            <a:r>
              <a:rPr lang="en-US" altLang="en-US" sz="3000" baseline="-25000">
                <a:latin typeface="Times New Roman" pitchFamily="18" charset="0"/>
              </a:rPr>
              <a:t>0</a:t>
            </a:r>
            <a:r>
              <a:rPr lang="en-US" altLang="en-US" sz="3000">
                <a:latin typeface="Times New Roman" pitchFamily="18" charset="0"/>
              </a:rPr>
              <a:t>: </a:t>
            </a:r>
            <a:r>
              <a:rPr lang="en-US" altLang="en-US" sz="3000" i="1">
                <a:latin typeface="Symbol" pitchFamily="18" charset="2"/>
              </a:rPr>
              <a:t>m</a:t>
            </a:r>
            <a:r>
              <a:rPr lang="en-US" altLang="en-US" sz="3000">
                <a:latin typeface="Times New Roman" pitchFamily="18" charset="0"/>
              </a:rPr>
              <a:t> </a:t>
            </a:r>
            <a:r>
              <a:rPr lang="en-US" altLang="en-US" sz="3000">
                <a:latin typeface="Symbol" pitchFamily="18" charset="2"/>
              </a:rPr>
              <a:t>£</a:t>
            </a:r>
            <a:r>
              <a:rPr lang="en-US" altLang="en-US" sz="3000">
                <a:latin typeface="Times New Roman" pitchFamily="18" charset="0"/>
              </a:rPr>
              <a:t> 3  </a:t>
            </a:r>
            <a:r>
              <a:rPr lang="en-US" altLang="en-US" sz="3000" i="1">
                <a:latin typeface="Times New Roman" pitchFamily="18" charset="0"/>
              </a:rPr>
              <a:t>H</a:t>
            </a:r>
            <a:r>
              <a:rPr lang="en-US" altLang="en-US" sz="3000" baseline="-25000">
                <a:latin typeface="Times New Roman" pitchFamily="18" charset="0"/>
              </a:rPr>
              <a:t>1</a:t>
            </a:r>
            <a:r>
              <a:rPr lang="en-US" altLang="en-US" sz="3000">
                <a:latin typeface="Times New Roman" pitchFamily="18" charset="0"/>
              </a:rPr>
              <a:t>: </a:t>
            </a:r>
            <a:r>
              <a:rPr lang="en-US" altLang="en-US" sz="3000" i="1">
                <a:latin typeface="Symbol" pitchFamily="18" charset="2"/>
              </a:rPr>
              <a:t>m</a:t>
            </a:r>
            <a:r>
              <a:rPr lang="en-US" altLang="en-US" sz="3000">
                <a:latin typeface="Times New Roman" pitchFamily="18" charset="0"/>
              </a:rPr>
              <a:t> &gt; 3</a:t>
            </a:r>
          </a:p>
        </p:txBody>
      </p:sp>
      <p:sp>
        <p:nvSpPr>
          <p:cNvPr id="28693" name="Rectangle 21"/>
          <p:cNvSpPr>
            <a:spLocks noChangeArrowheads="1"/>
          </p:cNvSpPr>
          <p:nvPr/>
        </p:nvSpPr>
        <p:spPr bwMode="auto">
          <a:xfrm>
            <a:off x="795101" y="5115561"/>
            <a:ext cx="2010251"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10000"/>
              </a:lnSpc>
              <a:spcBef>
                <a:spcPct val="50000"/>
              </a:spcBef>
            </a:pPr>
            <a:r>
              <a:rPr lang="en-US" altLang="en-US" sz="3000" i="1">
                <a:latin typeface="Times New Roman" pitchFamily="18" charset="0"/>
              </a:rPr>
              <a:t>H</a:t>
            </a:r>
            <a:r>
              <a:rPr lang="en-US" altLang="en-US" sz="3000" baseline="-25000">
                <a:latin typeface="Times New Roman" pitchFamily="18" charset="0"/>
              </a:rPr>
              <a:t>0</a:t>
            </a:r>
            <a:r>
              <a:rPr lang="en-US" altLang="en-US" sz="3000">
                <a:latin typeface="Times New Roman" pitchFamily="18" charset="0"/>
              </a:rPr>
              <a:t>: </a:t>
            </a:r>
            <a:r>
              <a:rPr lang="en-US" altLang="en-US" sz="3000" i="1">
                <a:latin typeface="Symbol" pitchFamily="18" charset="2"/>
              </a:rPr>
              <a:t>m</a:t>
            </a:r>
            <a:r>
              <a:rPr lang="en-US" altLang="en-US" sz="3000">
                <a:latin typeface="Times New Roman" pitchFamily="18" charset="0"/>
              </a:rPr>
              <a:t> </a:t>
            </a:r>
            <a:r>
              <a:rPr lang="en-US" altLang="en-US" sz="3000">
                <a:latin typeface="Symbol" pitchFamily="18" charset="2"/>
              </a:rPr>
              <a:t>= </a:t>
            </a:r>
            <a:r>
              <a:rPr lang="en-US" altLang="en-US" sz="3000">
                <a:latin typeface="Times New Roman" pitchFamily="18" charset="0"/>
              </a:rPr>
              <a:t>3    </a:t>
            </a:r>
            <a:r>
              <a:rPr lang="en-US" altLang="en-US" sz="3000" i="1">
                <a:latin typeface="Times New Roman" pitchFamily="18" charset="0"/>
              </a:rPr>
              <a:t>H</a:t>
            </a:r>
            <a:r>
              <a:rPr lang="en-US" altLang="en-US" sz="3000" baseline="-25000">
                <a:latin typeface="Times New Roman" pitchFamily="18" charset="0"/>
              </a:rPr>
              <a:t>1</a:t>
            </a:r>
            <a:r>
              <a:rPr lang="en-US" altLang="en-US" sz="3000">
                <a:latin typeface="Times New Roman" pitchFamily="18" charset="0"/>
              </a:rPr>
              <a:t>: </a:t>
            </a:r>
            <a:r>
              <a:rPr lang="en-US" altLang="en-US" sz="3000" i="1">
                <a:latin typeface="Symbol" pitchFamily="18" charset="2"/>
              </a:rPr>
              <a:t>m</a:t>
            </a:r>
            <a:r>
              <a:rPr lang="en-US" altLang="en-US" sz="3000">
                <a:latin typeface="Times New Roman" pitchFamily="18" charset="0"/>
              </a:rPr>
              <a:t> </a:t>
            </a:r>
            <a:r>
              <a:rPr lang="en-US" altLang="en-US" sz="3000">
                <a:latin typeface="Symbol" pitchFamily="18" charset="2"/>
              </a:rPr>
              <a:t>¹</a:t>
            </a:r>
            <a:r>
              <a:rPr lang="en-US" altLang="en-US" sz="3000">
                <a:latin typeface="Times New Roman" pitchFamily="18" charset="0"/>
              </a:rPr>
              <a:t> 3</a:t>
            </a:r>
          </a:p>
        </p:txBody>
      </p:sp>
      <p:sp>
        <p:nvSpPr>
          <p:cNvPr id="28694" name="Line 22"/>
          <p:cNvSpPr>
            <a:spLocks noChangeShapeType="1"/>
          </p:cNvSpPr>
          <p:nvPr/>
        </p:nvSpPr>
        <p:spPr bwMode="auto">
          <a:xfrm flipH="1">
            <a:off x="5437347" y="2367280"/>
            <a:ext cx="1210151" cy="562187"/>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8695" name="Rectangle 23"/>
          <p:cNvSpPr>
            <a:spLocks noChangeArrowheads="1"/>
          </p:cNvSpPr>
          <p:nvPr/>
        </p:nvSpPr>
        <p:spPr bwMode="auto">
          <a:xfrm flipH="1">
            <a:off x="6564154" y="1871134"/>
            <a:ext cx="556736" cy="55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3000" b="1" i="1">
                <a:latin typeface="Symbol" pitchFamily="18" charset="2"/>
              </a:rPr>
              <a:t>a</a:t>
            </a:r>
          </a:p>
        </p:txBody>
      </p:sp>
      <p:sp>
        <p:nvSpPr>
          <p:cNvPr id="28696" name="Rectangle 24"/>
          <p:cNvSpPr>
            <a:spLocks noChangeArrowheads="1"/>
          </p:cNvSpPr>
          <p:nvPr/>
        </p:nvSpPr>
        <p:spPr bwMode="auto">
          <a:xfrm>
            <a:off x="7835981" y="3408681"/>
            <a:ext cx="970121" cy="55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3000" b="1" i="1">
                <a:latin typeface="Symbol" pitchFamily="18" charset="2"/>
              </a:rPr>
              <a:t>a</a:t>
            </a:r>
          </a:p>
        </p:txBody>
      </p:sp>
      <p:sp>
        <p:nvSpPr>
          <p:cNvPr id="28697" name="Rectangle 25"/>
          <p:cNvSpPr>
            <a:spLocks noChangeArrowheads="1"/>
          </p:cNvSpPr>
          <p:nvPr/>
        </p:nvSpPr>
        <p:spPr bwMode="auto">
          <a:xfrm>
            <a:off x="7755970" y="4790441"/>
            <a:ext cx="971788" cy="55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3000" b="1" i="1">
                <a:latin typeface="Symbol" pitchFamily="18" charset="2"/>
              </a:rPr>
              <a:t> a</a:t>
            </a:r>
            <a:r>
              <a:rPr lang="en-US" altLang="en-US" sz="3000" b="1" i="1">
                <a:latin typeface="Times New Roman" pitchFamily="18" charset="0"/>
              </a:rPr>
              <a:t>/2</a:t>
            </a:r>
          </a:p>
        </p:txBody>
      </p:sp>
      <p:sp>
        <p:nvSpPr>
          <p:cNvPr id="28698" name="Line 26"/>
          <p:cNvSpPr>
            <a:spLocks noChangeShapeType="1"/>
          </p:cNvSpPr>
          <p:nvPr/>
        </p:nvSpPr>
        <p:spPr bwMode="auto">
          <a:xfrm flipH="1">
            <a:off x="6557487" y="3749040"/>
            <a:ext cx="1450181" cy="480907"/>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8699" name="Line 27"/>
          <p:cNvSpPr>
            <a:spLocks noChangeShapeType="1"/>
          </p:cNvSpPr>
          <p:nvPr/>
        </p:nvSpPr>
        <p:spPr bwMode="auto">
          <a:xfrm flipH="1">
            <a:off x="6397467" y="5378027"/>
            <a:ext cx="1516856" cy="62992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8700" name="Line 28"/>
          <p:cNvSpPr>
            <a:spLocks noChangeShapeType="1"/>
          </p:cNvSpPr>
          <p:nvPr/>
        </p:nvSpPr>
        <p:spPr bwMode="auto">
          <a:xfrm flipH="1">
            <a:off x="5437346" y="5293360"/>
            <a:ext cx="2526983" cy="714587"/>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8701" name="Freeform 29"/>
          <p:cNvSpPr>
            <a:spLocks/>
          </p:cNvSpPr>
          <p:nvPr/>
        </p:nvSpPr>
        <p:spPr bwMode="auto">
          <a:xfrm>
            <a:off x="5200650" y="6177280"/>
            <a:ext cx="321707" cy="326814"/>
          </a:xfrm>
          <a:custGeom>
            <a:avLst/>
            <a:gdLst>
              <a:gd name="T0" fmla="*/ 2147483647 w 193"/>
              <a:gd name="T1" fmla="*/ 2147483647 h 193"/>
              <a:gd name="T2" fmla="*/ 2147483647 w 193"/>
              <a:gd name="T3" fmla="*/ 2147483647 h 193"/>
              <a:gd name="T4" fmla="*/ 2147483647 w 193"/>
              <a:gd name="T5" fmla="*/ 0 h 193"/>
              <a:gd name="T6" fmla="*/ 2147483647 w 193"/>
              <a:gd name="T7" fmla="*/ 2147483647 h 193"/>
              <a:gd name="T8" fmla="*/ 0 w 193"/>
              <a:gd name="T9" fmla="*/ 2147483647 h 193"/>
              <a:gd name="T10" fmla="*/ 2147483647 w 193"/>
              <a:gd name="T11" fmla="*/ 2147483647 h 193"/>
              <a:gd name="T12" fmla="*/ 2147483647 w 193"/>
              <a:gd name="T13" fmla="*/ 2147483647 h 193"/>
              <a:gd name="T14" fmla="*/ 2147483647 w 193"/>
              <a:gd name="T15" fmla="*/ 2147483647 h 193"/>
              <a:gd name="T16" fmla="*/ 2147483647 w 193"/>
              <a:gd name="T17" fmla="*/ 2147483647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
              <a:gd name="T28" fmla="*/ 0 h 193"/>
              <a:gd name="T29" fmla="*/ 193 w 193"/>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chemeClr val="accent2"/>
          </a:solidFill>
          <a:ln w="12700" cap="rnd">
            <a:solidFill>
              <a:schemeClr val="tx1"/>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8702" name="Freeform 30"/>
          <p:cNvSpPr>
            <a:spLocks/>
          </p:cNvSpPr>
          <p:nvPr/>
        </p:nvSpPr>
        <p:spPr bwMode="auto">
          <a:xfrm>
            <a:off x="5920740" y="4631268"/>
            <a:ext cx="323374" cy="326813"/>
          </a:xfrm>
          <a:custGeom>
            <a:avLst/>
            <a:gdLst>
              <a:gd name="T0" fmla="*/ 2147483647 w 193"/>
              <a:gd name="T1" fmla="*/ 2147483647 h 193"/>
              <a:gd name="T2" fmla="*/ 2147483647 w 193"/>
              <a:gd name="T3" fmla="*/ 2147483647 h 193"/>
              <a:gd name="T4" fmla="*/ 2147483647 w 193"/>
              <a:gd name="T5" fmla="*/ 0 h 193"/>
              <a:gd name="T6" fmla="*/ 2147483647 w 193"/>
              <a:gd name="T7" fmla="*/ 2147483647 h 193"/>
              <a:gd name="T8" fmla="*/ 0 w 193"/>
              <a:gd name="T9" fmla="*/ 2147483647 h 193"/>
              <a:gd name="T10" fmla="*/ 2147483647 w 193"/>
              <a:gd name="T11" fmla="*/ 2147483647 h 193"/>
              <a:gd name="T12" fmla="*/ 2147483647 w 193"/>
              <a:gd name="T13" fmla="*/ 2147483647 h 193"/>
              <a:gd name="T14" fmla="*/ 2147483647 w 193"/>
              <a:gd name="T15" fmla="*/ 2147483647 h 193"/>
              <a:gd name="T16" fmla="*/ 2147483647 w 193"/>
              <a:gd name="T17" fmla="*/ 2147483647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
              <a:gd name="T28" fmla="*/ 0 h 193"/>
              <a:gd name="T29" fmla="*/ 193 w 193"/>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a:solidFill>
              <a:schemeClr val="tx1"/>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8703" name="Freeform 31"/>
          <p:cNvSpPr>
            <a:spLocks/>
          </p:cNvSpPr>
          <p:nvPr/>
        </p:nvSpPr>
        <p:spPr bwMode="auto">
          <a:xfrm>
            <a:off x="5200650" y="3088640"/>
            <a:ext cx="321707" cy="328507"/>
          </a:xfrm>
          <a:custGeom>
            <a:avLst/>
            <a:gdLst>
              <a:gd name="T0" fmla="*/ 2147483647 w 193"/>
              <a:gd name="T1" fmla="*/ 2147483647 h 193"/>
              <a:gd name="T2" fmla="*/ 2147483647 w 193"/>
              <a:gd name="T3" fmla="*/ 2147483647 h 193"/>
              <a:gd name="T4" fmla="*/ 2147483647 w 193"/>
              <a:gd name="T5" fmla="*/ 0 h 193"/>
              <a:gd name="T6" fmla="*/ 2147483647 w 193"/>
              <a:gd name="T7" fmla="*/ 2147483647 h 193"/>
              <a:gd name="T8" fmla="*/ 0 w 193"/>
              <a:gd name="T9" fmla="*/ 2147483647 h 193"/>
              <a:gd name="T10" fmla="*/ 2147483647 w 193"/>
              <a:gd name="T11" fmla="*/ 2147483647 h 193"/>
              <a:gd name="T12" fmla="*/ 2147483647 w 193"/>
              <a:gd name="T13" fmla="*/ 2147483647 h 193"/>
              <a:gd name="T14" fmla="*/ 2147483647 w 193"/>
              <a:gd name="T15" fmla="*/ 2147483647 h 193"/>
              <a:gd name="T16" fmla="*/ 2147483647 w 193"/>
              <a:gd name="T17" fmla="*/ 2147483647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
              <a:gd name="T28" fmla="*/ 0 h 193"/>
              <a:gd name="T29" fmla="*/ 193 w 193"/>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a:solidFill>
              <a:schemeClr val="tx1"/>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8704" name="Freeform 32"/>
          <p:cNvSpPr>
            <a:spLocks/>
          </p:cNvSpPr>
          <p:nvPr/>
        </p:nvSpPr>
        <p:spPr bwMode="auto">
          <a:xfrm>
            <a:off x="5920740" y="6177280"/>
            <a:ext cx="323374" cy="326814"/>
          </a:xfrm>
          <a:custGeom>
            <a:avLst/>
            <a:gdLst>
              <a:gd name="T0" fmla="*/ 2147483647 w 193"/>
              <a:gd name="T1" fmla="*/ 2147483647 h 193"/>
              <a:gd name="T2" fmla="*/ 2147483647 w 193"/>
              <a:gd name="T3" fmla="*/ 2147483647 h 193"/>
              <a:gd name="T4" fmla="*/ 2147483647 w 193"/>
              <a:gd name="T5" fmla="*/ 0 h 193"/>
              <a:gd name="T6" fmla="*/ 2147483647 w 193"/>
              <a:gd name="T7" fmla="*/ 2147483647 h 193"/>
              <a:gd name="T8" fmla="*/ 0 w 193"/>
              <a:gd name="T9" fmla="*/ 2147483647 h 193"/>
              <a:gd name="T10" fmla="*/ 2147483647 w 193"/>
              <a:gd name="T11" fmla="*/ 2147483647 h 193"/>
              <a:gd name="T12" fmla="*/ 2147483647 w 193"/>
              <a:gd name="T13" fmla="*/ 2147483647 h 193"/>
              <a:gd name="T14" fmla="*/ 2147483647 w 193"/>
              <a:gd name="T15" fmla="*/ 2147483647 h 193"/>
              <a:gd name="T16" fmla="*/ 2147483647 w 193"/>
              <a:gd name="T17" fmla="*/ 2147483647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
              <a:gd name="T28" fmla="*/ 0 h 193"/>
              <a:gd name="T29" fmla="*/ 193 w 193"/>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a:solidFill>
              <a:schemeClr val="tx1"/>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8705" name="Rectangle 33"/>
          <p:cNvSpPr>
            <a:spLocks noChangeArrowheads="1"/>
          </p:cNvSpPr>
          <p:nvPr/>
        </p:nvSpPr>
        <p:spPr bwMode="auto">
          <a:xfrm>
            <a:off x="7600951" y="2032001"/>
            <a:ext cx="1690211" cy="883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2500">
                <a:latin typeface="Times New Roman" pitchFamily="18" charset="0"/>
              </a:rPr>
              <a:t>     Critical          Value(s)</a:t>
            </a:r>
          </a:p>
        </p:txBody>
      </p:sp>
      <p:sp>
        <p:nvSpPr>
          <p:cNvPr id="28706" name="Freeform 34"/>
          <p:cNvSpPr>
            <a:spLocks/>
          </p:cNvSpPr>
          <p:nvPr/>
        </p:nvSpPr>
        <p:spPr bwMode="auto">
          <a:xfrm>
            <a:off x="7679294" y="2113280"/>
            <a:ext cx="321706" cy="326814"/>
          </a:xfrm>
          <a:custGeom>
            <a:avLst/>
            <a:gdLst>
              <a:gd name="T0" fmla="*/ 2147483647 w 193"/>
              <a:gd name="T1" fmla="*/ 2147483647 h 193"/>
              <a:gd name="T2" fmla="*/ 2147483647 w 193"/>
              <a:gd name="T3" fmla="*/ 2147483647 h 193"/>
              <a:gd name="T4" fmla="*/ 2147483647 w 193"/>
              <a:gd name="T5" fmla="*/ 0 h 193"/>
              <a:gd name="T6" fmla="*/ 2147483647 w 193"/>
              <a:gd name="T7" fmla="*/ 2147483647 h 193"/>
              <a:gd name="T8" fmla="*/ 0 w 193"/>
              <a:gd name="T9" fmla="*/ 2147483647 h 193"/>
              <a:gd name="T10" fmla="*/ 2147483647 w 193"/>
              <a:gd name="T11" fmla="*/ 2147483647 h 193"/>
              <a:gd name="T12" fmla="*/ 2147483647 w 193"/>
              <a:gd name="T13" fmla="*/ 2147483647 h 193"/>
              <a:gd name="T14" fmla="*/ 2147483647 w 193"/>
              <a:gd name="T15" fmla="*/ 2147483647 h 193"/>
              <a:gd name="T16" fmla="*/ 2147483647 w 193"/>
              <a:gd name="T17" fmla="*/ 2147483647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
              <a:gd name="T28" fmla="*/ 0 h 193"/>
              <a:gd name="T29" fmla="*/ 193 w 193"/>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a:solidFill>
              <a:schemeClr val="tx1"/>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8707" name="Rectangle 35"/>
          <p:cNvSpPr>
            <a:spLocks noChangeArrowheads="1"/>
          </p:cNvSpPr>
          <p:nvPr/>
        </p:nvSpPr>
        <p:spPr bwMode="auto">
          <a:xfrm>
            <a:off x="2635331" y="3083561"/>
            <a:ext cx="2410301" cy="883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2500">
                <a:latin typeface="Times New Roman" pitchFamily="18" charset="0"/>
              </a:rPr>
              <a:t>Rejection Regions</a:t>
            </a:r>
          </a:p>
        </p:txBody>
      </p:sp>
      <p:sp>
        <p:nvSpPr>
          <p:cNvPr id="28708" name="Line 36"/>
          <p:cNvSpPr>
            <a:spLocks noChangeShapeType="1"/>
          </p:cNvSpPr>
          <p:nvPr/>
        </p:nvSpPr>
        <p:spPr bwMode="auto">
          <a:xfrm flipV="1">
            <a:off x="4643914" y="3164841"/>
            <a:ext cx="468392" cy="313266"/>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8709" name="Line 37"/>
          <p:cNvSpPr>
            <a:spLocks noChangeShapeType="1"/>
          </p:cNvSpPr>
          <p:nvPr/>
        </p:nvSpPr>
        <p:spPr bwMode="auto">
          <a:xfrm>
            <a:off x="4410552" y="3749040"/>
            <a:ext cx="1583531" cy="633307"/>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Tree>
    <p:extLst>
      <p:ext uri="{BB962C8B-B14F-4D97-AF65-F5344CB8AC3E}">
        <p14:creationId xmlns:p14="http://schemas.microsoft.com/office/powerpoint/2010/main" val="2575970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dirty="0"/>
              <a:t>Rejection Region</a:t>
            </a:r>
          </a:p>
        </p:txBody>
      </p:sp>
      <p:sp>
        <p:nvSpPr>
          <p:cNvPr id="2053" name="Line 3"/>
          <p:cNvSpPr>
            <a:spLocks noChangeShapeType="1"/>
          </p:cNvSpPr>
          <p:nvPr/>
        </p:nvSpPr>
        <p:spPr bwMode="auto">
          <a:xfrm>
            <a:off x="7110889" y="3588174"/>
            <a:ext cx="0" cy="1471506"/>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54" name="Freeform 4"/>
          <p:cNvSpPr>
            <a:spLocks/>
          </p:cNvSpPr>
          <p:nvPr/>
        </p:nvSpPr>
        <p:spPr bwMode="auto">
          <a:xfrm>
            <a:off x="7844314" y="4282441"/>
            <a:ext cx="891779" cy="919479"/>
          </a:xfrm>
          <a:custGeom>
            <a:avLst/>
            <a:gdLst>
              <a:gd name="T0" fmla="*/ 0 w 536"/>
              <a:gd name="T1" fmla="*/ 0 h 543"/>
              <a:gd name="T2" fmla="*/ 0 w 536"/>
              <a:gd name="T3" fmla="*/ 2147483647 h 543"/>
              <a:gd name="T4" fmla="*/ 2147483647 w 536"/>
              <a:gd name="T5" fmla="*/ 2147483647 h 543"/>
              <a:gd name="T6" fmla="*/ 2147483647 w 536"/>
              <a:gd name="T7" fmla="*/ 2147483647 h 543"/>
              <a:gd name="T8" fmla="*/ 2147483647 w 536"/>
              <a:gd name="T9" fmla="*/ 2147483647 h 543"/>
              <a:gd name="T10" fmla="*/ 2147483647 w 536"/>
              <a:gd name="T11" fmla="*/ 2147483647 h 543"/>
              <a:gd name="T12" fmla="*/ 2147483647 w 536"/>
              <a:gd name="T13" fmla="*/ 2147483647 h 543"/>
              <a:gd name="T14" fmla="*/ 2147483647 w 536"/>
              <a:gd name="T15" fmla="*/ 2147483647 h 543"/>
              <a:gd name="T16" fmla="*/ 2147483647 w 536"/>
              <a:gd name="T17" fmla="*/ 2147483647 h 543"/>
              <a:gd name="T18" fmla="*/ 2147483647 w 536"/>
              <a:gd name="T19" fmla="*/ 2147483647 h 543"/>
              <a:gd name="T20" fmla="*/ 2147483647 w 536"/>
              <a:gd name="T21" fmla="*/ 2147483647 h 543"/>
              <a:gd name="T22" fmla="*/ 2147483647 w 536"/>
              <a:gd name="T23" fmla="*/ 2147483647 h 543"/>
              <a:gd name="T24" fmla="*/ 2147483647 w 536"/>
              <a:gd name="T25" fmla="*/ 2147483647 h 543"/>
              <a:gd name="T26" fmla="*/ 0 w 536"/>
              <a:gd name="T27" fmla="*/ 0 h 54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6"/>
              <a:gd name="T43" fmla="*/ 0 h 543"/>
              <a:gd name="T44" fmla="*/ 536 w 536"/>
              <a:gd name="T45" fmla="*/ 543 h 54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6" h="543">
                <a:moveTo>
                  <a:pt x="0" y="0"/>
                </a:moveTo>
                <a:lnTo>
                  <a:pt x="0" y="542"/>
                </a:lnTo>
                <a:lnTo>
                  <a:pt x="535" y="542"/>
                </a:lnTo>
                <a:lnTo>
                  <a:pt x="470" y="513"/>
                </a:lnTo>
                <a:lnTo>
                  <a:pt x="407" y="480"/>
                </a:lnTo>
                <a:lnTo>
                  <a:pt x="348" y="441"/>
                </a:lnTo>
                <a:lnTo>
                  <a:pt x="290" y="399"/>
                </a:lnTo>
                <a:lnTo>
                  <a:pt x="237" y="352"/>
                </a:lnTo>
                <a:lnTo>
                  <a:pt x="187" y="302"/>
                </a:lnTo>
                <a:lnTo>
                  <a:pt x="141" y="247"/>
                </a:lnTo>
                <a:lnTo>
                  <a:pt x="99" y="190"/>
                </a:lnTo>
                <a:lnTo>
                  <a:pt x="60" y="129"/>
                </a:lnTo>
                <a:lnTo>
                  <a:pt x="28" y="66"/>
                </a:lnTo>
                <a:lnTo>
                  <a:pt x="0" y="0"/>
                </a:lnTo>
              </a:path>
            </a:pathLst>
          </a:custGeom>
          <a:solidFill>
            <a:schemeClr val="hlink"/>
          </a:solidFill>
          <a:ln w="9525" cap="rnd">
            <a:solidFill>
              <a:schemeClr val="tx1"/>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055" name="Freeform 5"/>
          <p:cNvSpPr>
            <a:spLocks/>
          </p:cNvSpPr>
          <p:nvPr/>
        </p:nvSpPr>
        <p:spPr bwMode="auto">
          <a:xfrm>
            <a:off x="7110889" y="3356187"/>
            <a:ext cx="1921907" cy="1879600"/>
          </a:xfrm>
          <a:custGeom>
            <a:avLst/>
            <a:gdLst>
              <a:gd name="T0" fmla="*/ 2147483647 w 1153"/>
              <a:gd name="T1" fmla="*/ 2147483647 h 1110"/>
              <a:gd name="T2" fmla="*/ 2147483647 w 1153"/>
              <a:gd name="T3" fmla="*/ 2147483647 h 1110"/>
              <a:gd name="T4" fmla="*/ 2147483647 w 1153"/>
              <a:gd name="T5" fmla="*/ 2147483647 h 1110"/>
              <a:gd name="T6" fmla="*/ 2147483647 w 1153"/>
              <a:gd name="T7" fmla="*/ 2147483647 h 1110"/>
              <a:gd name="T8" fmla="*/ 2147483647 w 1153"/>
              <a:gd name="T9" fmla="*/ 2147483647 h 1110"/>
              <a:gd name="T10" fmla="*/ 2147483647 w 1153"/>
              <a:gd name="T11" fmla="*/ 2147483647 h 1110"/>
              <a:gd name="T12" fmla="*/ 2147483647 w 1153"/>
              <a:gd name="T13" fmla="*/ 2147483647 h 1110"/>
              <a:gd name="T14" fmla="*/ 2147483647 w 1153"/>
              <a:gd name="T15" fmla="*/ 2147483647 h 1110"/>
              <a:gd name="T16" fmla="*/ 2147483647 w 1153"/>
              <a:gd name="T17" fmla="*/ 2147483647 h 1110"/>
              <a:gd name="T18" fmla="*/ 2147483647 w 1153"/>
              <a:gd name="T19" fmla="*/ 2147483647 h 1110"/>
              <a:gd name="T20" fmla="*/ 2147483647 w 1153"/>
              <a:gd name="T21" fmla="*/ 2147483647 h 1110"/>
              <a:gd name="T22" fmla="*/ 2147483647 w 1153"/>
              <a:gd name="T23" fmla="*/ 2147483647 h 1110"/>
              <a:gd name="T24" fmla="*/ 2147483647 w 1153"/>
              <a:gd name="T25" fmla="*/ 2147483647 h 1110"/>
              <a:gd name="T26" fmla="*/ 2147483647 w 1153"/>
              <a:gd name="T27" fmla="*/ 2147483647 h 1110"/>
              <a:gd name="T28" fmla="*/ 2147483647 w 1153"/>
              <a:gd name="T29" fmla="*/ 2147483647 h 1110"/>
              <a:gd name="T30" fmla="*/ 0 w 1153"/>
              <a:gd name="T31" fmla="*/ 0 h 11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3"/>
              <a:gd name="T49" fmla="*/ 0 h 1110"/>
              <a:gd name="T50" fmla="*/ 1153 w 1153"/>
              <a:gd name="T51" fmla="*/ 1110 h 111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3" h="1110">
                <a:moveTo>
                  <a:pt x="1152" y="1109"/>
                </a:moveTo>
                <a:lnTo>
                  <a:pt x="1030" y="1095"/>
                </a:lnTo>
                <a:lnTo>
                  <a:pt x="970" y="1083"/>
                </a:lnTo>
                <a:lnTo>
                  <a:pt x="909" y="1064"/>
                </a:lnTo>
                <a:lnTo>
                  <a:pt x="849" y="1040"/>
                </a:lnTo>
                <a:lnTo>
                  <a:pt x="788" y="1004"/>
                </a:lnTo>
                <a:lnTo>
                  <a:pt x="728" y="960"/>
                </a:lnTo>
                <a:lnTo>
                  <a:pt x="606" y="831"/>
                </a:lnTo>
                <a:lnTo>
                  <a:pt x="485" y="650"/>
                </a:lnTo>
                <a:lnTo>
                  <a:pt x="364" y="433"/>
                </a:lnTo>
                <a:lnTo>
                  <a:pt x="304" y="323"/>
                </a:lnTo>
                <a:lnTo>
                  <a:pt x="242" y="218"/>
                </a:lnTo>
                <a:lnTo>
                  <a:pt x="182" y="129"/>
                </a:lnTo>
                <a:lnTo>
                  <a:pt x="121" y="60"/>
                </a:lnTo>
                <a:lnTo>
                  <a:pt x="61" y="16"/>
                </a:lnTo>
                <a:lnTo>
                  <a:pt x="0" y="0"/>
                </a:lnTo>
              </a:path>
            </a:pathLst>
          </a:custGeom>
          <a:noFill/>
          <a:ln w="508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056" name="Freeform 6"/>
          <p:cNvSpPr>
            <a:spLocks/>
          </p:cNvSpPr>
          <p:nvPr/>
        </p:nvSpPr>
        <p:spPr bwMode="auto">
          <a:xfrm>
            <a:off x="5190649" y="3356187"/>
            <a:ext cx="1921907" cy="1879600"/>
          </a:xfrm>
          <a:custGeom>
            <a:avLst/>
            <a:gdLst>
              <a:gd name="T0" fmla="*/ 0 w 1153"/>
              <a:gd name="T1" fmla="*/ 2147483647 h 1110"/>
              <a:gd name="T2" fmla="*/ 2147483647 w 1153"/>
              <a:gd name="T3" fmla="*/ 2147483647 h 1110"/>
              <a:gd name="T4" fmla="*/ 2147483647 w 1153"/>
              <a:gd name="T5" fmla="*/ 2147483647 h 1110"/>
              <a:gd name="T6" fmla="*/ 2147483647 w 1153"/>
              <a:gd name="T7" fmla="*/ 2147483647 h 1110"/>
              <a:gd name="T8" fmla="*/ 2147483647 w 1153"/>
              <a:gd name="T9" fmla="*/ 2147483647 h 1110"/>
              <a:gd name="T10" fmla="*/ 2147483647 w 1153"/>
              <a:gd name="T11" fmla="*/ 2147483647 h 1110"/>
              <a:gd name="T12" fmla="*/ 2147483647 w 1153"/>
              <a:gd name="T13" fmla="*/ 2147483647 h 1110"/>
              <a:gd name="T14" fmla="*/ 2147483647 w 1153"/>
              <a:gd name="T15" fmla="*/ 2147483647 h 1110"/>
              <a:gd name="T16" fmla="*/ 2147483647 w 1153"/>
              <a:gd name="T17" fmla="*/ 2147483647 h 1110"/>
              <a:gd name="T18" fmla="*/ 2147483647 w 1153"/>
              <a:gd name="T19" fmla="*/ 2147483647 h 1110"/>
              <a:gd name="T20" fmla="*/ 2147483647 w 1153"/>
              <a:gd name="T21" fmla="*/ 2147483647 h 1110"/>
              <a:gd name="T22" fmla="*/ 2147483647 w 1153"/>
              <a:gd name="T23" fmla="*/ 2147483647 h 1110"/>
              <a:gd name="T24" fmla="*/ 2147483647 w 1153"/>
              <a:gd name="T25" fmla="*/ 2147483647 h 1110"/>
              <a:gd name="T26" fmla="*/ 2147483647 w 1153"/>
              <a:gd name="T27" fmla="*/ 2147483647 h 1110"/>
              <a:gd name="T28" fmla="*/ 2147483647 w 1153"/>
              <a:gd name="T29" fmla="*/ 2147483647 h 1110"/>
              <a:gd name="T30" fmla="*/ 2147483647 w 1153"/>
              <a:gd name="T31" fmla="*/ 0 h 11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3"/>
              <a:gd name="T49" fmla="*/ 0 h 1110"/>
              <a:gd name="T50" fmla="*/ 1153 w 1153"/>
              <a:gd name="T51" fmla="*/ 1110 h 111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3" h="1110">
                <a:moveTo>
                  <a:pt x="0" y="1109"/>
                </a:moveTo>
                <a:lnTo>
                  <a:pt x="121" y="1095"/>
                </a:lnTo>
                <a:lnTo>
                  <a:pt x="182" y="1083"/>
                </a:lnTo>
                <a:lnTo>
                  <a:pt x="242" y="1064"/>
                </a:lnTo>
                <a:lnTo>
                  <a:pt x="302" y="1040"/>
                </a:lnTo>
                <a:lnTo>
                  <a:pt x="364" y="1004"/>
                </a:lnTo>
                <a:lnTo>
                  <a:pt x="424" y="960"/>
                </a:lnTo>
                <a:lnTo>
                  <a:pt x="546" y="831"/>
                </a:lnTo>
                <a:lnTo>
                  <a:pt x="666" y="650"/>
                </a:lnTo>
                <a:lnTo>
                  <a:pt x="788" y="433"/>
                </a:lnTo>
                <a:lnTo>
                  <a:pt x="849" y="323"/>
                </a:lnTo>
                <a:lnTo>
                  <a:pt x="909" y="218"/>
                </a:lnTo>
                <a:lnTo>
                  <a:pt x="970" y="129"/>
                </a:lnTo>
                <a:lnTo>
                  <a:pt x="1030" y="60"/>
                </a:lnTo>
                <a:lnTo>
                  <a:pt x="1092" y="16"/>
                </a:lnTo>
                <a:lnTo>
                  <a:pt x="1152" y="0"/>
                </a:lnTo>
              </a:path>
            </a:pathLst>
          </a:custGeom>
          <a:noFill/>
          <a:ln w="508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057" name="Freeform 7"/>
          <p:cNvSpPr>
            <a:spLocks/>
          </p:cNvSpPr>
          <p:nvPr/>
        </p:nvSpPr>
        <p:spPr bwMode="auto">
          <a:xfrm>
            <a:off x="5190649" y="3356187"/>
            <a:ext cx="3913823" cy="1871134"/>
          </a:xfrm>
          <a:custGeom>
            <a:avLst/>
            <a:gdLst>
              <a:gd name="T0" fmla="*/ 0 w 2348"/>
              <a:gd name="T1" fmla="*/ 0 h 1105"/>
              <a:gd name="T2" fmla="*/ 0 w 2348"/>
              <a:gd name="T3" fmla="*/ 2147483647 h 1105"/>
              <a:gd name="T4" fmla="*/ 2147483647 w 2348"/>
              <a:gd name="T5" fmla="*/ 2147483647 h 1105"/>
              <a:gd name="T6" fmla="*/ 0 60000 65536"/>
              <a:gd name="T7" fmla="*/ 0 60000 65536"/>
              <a:gd name="T8" fmla="*/ 0 60000 65536"/>
              <a:gd name="T9" fmla="*/ 0 w 2348"/>
              <a:gd name="T10" fmla="*/ 0 h 1105"/>
              <a:gd name="T11" fmla="*/ 2348 w 2348"/>
              <a:gd name="T12" fmla="*/ 1105 h 1105"/>
            </a:gdLst>
            <a:ahLst/>
            <a:cxnLst>
              <a:cxn ang="T6">
                <a:pos x="T0" y="T1"/>
              </a:cxn>
              <a:cxn ang="T7">
                <a:pos x="T2" y="T3"/>
              </a:cxn>
              <a:cxn ang="T8">
                <a:pos x="T4" y="T5"/>
              </a:cxn>
            </a:cxnLst>
            <a:rect l="T9" t="T10" r="T11" b="T12"/>
            <a:pathLst>
              <a:path w="2348" h="1105">
                <a:moveTo>
                  <a:pt x="0" y="0"/>
                </a:moveTo>
                <a:lnTo>
                  <a:pt x="0" y="1104"/>
                </a:lnTo>
                <a:lnTo>
                  <a:pt x="2347" y="1104"/>
                </a:lnTo>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058" name="Line 8"/>
          <p:cNvSpPr>
            <a:spLocks noChangeShapeType="1"/>
          </p:cNvSpPr>
          <p:nvPr/>
        </p:nvSpPr>
        <p:spPr bwMode="auto">
          <a:xfrm>
            <a:off x="9102805" y="5247641"/>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59" name="Line 9"/>
          <p:cNvSpPr>
            <a:spLocks noChangeShapeType="1"/>
          </p:cNvSpPr>
          <p:nvPr/>
        </p:nvSpPr>
        <p:spPr bwMode="auto">
          <a:xfrm>
            <a:off x="8712756" y="5247641"/>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60" name="Line 10"/>
          <p:cNvSpPr>
            <a:spLocks noChangeShapeType="1"/>
          </p:cNvSpPr>
          <p:nvPr/>
        </p:nvSpPr>
        <p:spPr bwMode="auto">
          <a:xfrm>
            <a:off x="8321040" y="5247641"/>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61" name="Line 11"/>
          <p:cNvSpPr>
            <a:spLocks noChangeShapeType="1"/>
          </p:cNvSpPr>
          <p:nvPr/>
        </p:nvSpPr>
        <p:spPr bwMode="auto">
          <a:xfrm>
            <a:off x="7929325" y="5247641"/>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62" name="Line 12"/>
          <p:cNvSpPr>
            <a:spLocks noChangeShapeType="1"/>
          </p:cNvSpPr>
          <p:nvPr/>
        </p:nvSpPr>
        <p:spPr bwMode="auto">
          <a:xfrm>
            <a:off x="7537609" y="5247641"/>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63" name="Line 13"/>
          <p:cNvSpPr>
            <a:spLocks noChangeShapeType="1"/>
          </p:cNvSpPr>
          <p:nvPr/>
        </p:nvSpPr>
        <p:spPr bwMode="auto">
          <a:xfrm>
            <a:off x="7145894" y="5247641"/>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64" name="Line 14"/>
          <p:cNvSpPr>
            <a:spLocks noChangeShapeType="1"/>
          </p:cNvSpPr>
          <p:nvPr/>
        </p:nvSpPr>
        <p:spPr bwMode="auto">
          <a:xfrm>
            <a:off x="6754178" y="5247641"/>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65" name="Line 15"/>
          <p:cNvSpPr>
            <a:spLocks noChangeShapeType="1"/>
          </p:cNvSpPr>
          <p:nvPr/>
        </p:nvSpPr>
        <p:spPr bwMode="auto">
          <a:xfrm>
            <a:off x="6365796" y="5247641"/>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66" name="Line 16"/>
          <p:cNvSpPr>
            <a:spLocks noChangeShapeType="1"/>
          </p:cNvSpPr>
          <p:nvPr/>
        </p:nvSpPr>
        <p:spPr bwMode="auto">
          <a:xfrm>
            <a:off x="5974080" y="5247641"/>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67" name="Line 17"/>
          <p:cNvSpPr>
            <a:spLocks noChangeShapeType="1"/>
          </p:cNvSpPr>
          <p:nvPr/>
        </p:nvSpPr>
        <p:spPr bwMode="auto">
          <a:xfrm>
            <a:off x="5582365" y="5247641"/>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68" name="Rectangle 18"/>
          <p:cNvSpPr>
            <a:spLocks noChangeArrowheads="1"/>
          </p:cNvSpPr>
          <p:nvPr/>
        </p:nvSpPr>
        <p:spPr bwMode="auto">
          <a:xfrm>
            <a:off x="8764429" y="5188373"/>
            <a:ext cx="443218" cy="587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i="1"/>
              <a:t>Z</a:t>
            </a:r>
          </a:p>
        </p:txBody>
      </p:sp>
      <p:sp>
        <p:nvSpPr>
          <p:cNvPr id="2069" name="Rectangle 19"/>
          <p:cNvSpPr>
            <a:spLocks noChangeArrowheads="1"/>
          </p:cNvSpPr>
          <p:nvPr/>
        </p:nvSpPr>
        <p:spPr bwMode="auto">
          <a:xfrm>
            <a:off x="6914198" y="5245947"/>
            <a:ext cx="420776" cy="587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a:t>0</a:t>
            </a:r>
          </a:p>
        </p:txBody>
      </p:sp>
      <p:sp>
        <p:nvSpPr>
          <p:cNvPr id="2070" name="Freeform 20"/>
          <p:cNvSpPr>
            <a:spLocks/>
          </p:cNvSpPr>
          <p:nvPr/>
        </p:nvSpPr>
        <p:spPr bwMode="auto">
          <a:xfrm>
            <a:off x="8074343" y="4470400"/>
            <a:ext cx="628412" cy="421641"/>
          </a:xfrm>
          <a:custGeom>
            <a:avLst/>
            <a:gdLst>
              <a:gd name="T0" fmla="*/ 2147483647 w 377"/>
              <a:gd name="T1" fmla="*/ 0 h 249"/>
              <a:gd name="T2" fmla="*/ 2147483647 w 377"/>
              <a:gd name="T3" fmla="*/ 2147483647 h 249"/>
              <a:gd name="T4" fmla="*/ 2147483647 w 377"/>
              <a:gd name="T5" fmla="*/ 2147483647 h 249"/>
              <a:gd name="T6" fmla="*/ 2147483647 w 377"/>
              <a:gd name="T7" fmla="*/ 2147483647 h 249"/>
              <a:gd name="T8" fmla="*/ 2147483647 w 377"/>
              <a:gd name="T9" fmla="*/ 2147483647 h 249"/>
              <a:gd name="T10" fmla="*/ 2147483647 w 377"/>
              <a:gd name="T11" fmla="*/ 2147483647 h 249"/>
              <a:gd name="T12" fmla="*/ 2147483647 w 377"/>
              <a:gd name="T13" fmla="*/ 2147483647 h 249"/>
              <a:gd name="T14" fmla="*/ 2147483647 w 377"/>
              <a:gd name="T15" fmla="*/ 2147483647 h 249"/>
              <a:gd name="T16" fmla="*/ 2147483647 w 377"/>
              <a:gd name="T17" fmla="*/ 2147483647 h 249"/>
              <a:gd name="T18" fmla="*/ 2147483647 w 377"/>
              <a:gd name="T19" fmla="*/ 2147483647 h 249"/>
              <a:gd name="T20" fmla="*/ 2147483647 w 377"/>
              <a:gd name="T21" fmla="*/ 2147483647 h 249"/>
              <a:gd name="T22" fmla="*/ 2147483647 w 377"/>
              <a:gd name="T23" fmla="*/ 2147483647 h 249"/>
              <a:gd name="T24" fmla="*/ 2147483647 w 377"/>
              <a:gd name="T25" fmla="*/ 2147483647 h 249"/>
              <a:gd name="T26" fmla="*/ 2147483647 w 377"/>
              <a:gd name="T27" fmla="*/ 2147483647 h 249"/>
              <a:gd name="T28" fmla="*/ 2147483647 w 377"/>
              <a:gd name="T29" fmla="*/ 2147483647 h 249"/>
              <a:gd name="T30" fmla="*/ 2147483647 w 377"/>
              <a:gd name="T31" fmla="*/ 2147483647 h 249"/>
              <a:gd name="T32" fmla="*/ 2147483647 w 377"/>
              <a:gd name="T33" fmla="*/ 2147483647 h 249"/>
              <a:gd name="T34" fmla="*/ 0 w 377"/>
              <a:gd name="T35" fmla="*/ 2147483647 h 2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7"/>
              <a:gd name="T55" fmla="*/ 0 h 249"/>
              <a:gd name="T56" fmla="*/ 377 w 377"/>
              <a:gd name="T57" fmla="*/ 249 h 2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7" h="249">
                <a:moveTo>
                  <a:pt x="376" y="0"/>
                </a:moveTo>
                <a:lnTo>
                  <a:pt x="373" y="30"/>
                </a:lnTo>
                <a:lnTo>
                  <a:pt x="362" y="60"/>
                </a:lnTo>
                <a:lnTo>
                  <a:pt x="347" y="87"/>
                </a:lnTo>
                <a:lnTo>
                  <a:pt x="327" y="110"/>
                </a:lnTo>
                <a:lnTo>
                  <a:pt x="302" y="130"/>
                </a:lnTo>
                <a:lnTo>
                  <a:pt x="274" y="144"/>
                </a:lnTo>
                <a:lnTo>
                  <a:pt x="244" y="153"/>
                </a:lnTo>
                <a:lnTo>
                  <a:pt x="213" y="156"/>
                </a:lnTo>
                <a:lnTo>
                  <a:pt x="182" y="153"/>
                </a:lnTo>
                <a:lnTo>
                  <a:pt x="150" y="150"/>
                </a:lnTo>
                <a:lnTo>
                  <a:pt x="119" y="152"/>
                </a:lnTo>
                <a:lnTo>
                  <a:pt x="90" y="161"/>
                </a:lnTo>
                <a:lnTo>
                  <a:pt x="61" y="175"/>
                </a:lnTo>
                <a:lnTo>
                  <a:pt x="36" y="195"/>
                </a:lnTo>
                <a:lnTo>
                  <a:pt x="16" y="218"/>
                </a:lnTo>
                <a:lnTo>
                  <a:pt x="1" y="245"/>
                </a:lnTo>
                <a:lnTo>
                  <a:pt x="0" y="248"/>
                </a:lnTo>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071" name="Rectangle 21"/>
          <p:cNvSpPr>
            <a:spLocks noChangeArrowheads="1"/>
          </p:cNvSpPr>
          <p:nvPr/>
        </p:nvSpPr>
        <p:spPr bwMode="auto">
          <a:xfrm>
            <a:off x="7527607" y="3141134"/>
            <a:ext cx="1778520" cy="587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a:latin typeface="Times New Roman" pitchFamily="18" charset="0"/>
              </a:rPr>
              <a:t>Reject </a:t>
            </a:r>
            <a:r>
              <a:rPr lang="en-US" altLang="en-US" sz="3200" i="1">
                <a:latin typeface="Times New Roman" pitchFamily="18" charset="0"/>
              </a:rPr>
              <a:t>H</a:t>
            </a:r>
            <a:r>
              <a:rPr lang="en-US" altLang="en-US" sz="3200" i="1" baseline="-25000">
                <a:latin typeface="Times New Roman" pitchFamily="18" charset="0"/>
              </a:rPr>
              <a:t>0</a:t>
            </a:r>
            <a:endParaRPr lang="en-US" altLang="en-US" sz="3200" i="1">
              <a:latin typeface="Times New Roman" pitchFamily="18" charset="0"/>
            </a:endParaRPr>
          </a:p>
        </p:txBody>
      </p:sp>
      <p:sp>
        <p:nvSpPr>
          <p:cNvPr id="2072" name="Line 22"/>
          <p:cNvSpPr>
            <a:spLocks noChangeShapeType="1"/>
          </p:cNvSpPr>
          <p:nvPr/>
        </p:nvSpPr>
        <p:spPr bwMode="auto">
          <a:xfrm flipH="1">
            <a:off x="7865984" y="3782907"/>
            <a:ext cx="100845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73" name="Freeform 23"/>
          <p:cNvSpPr>
            <a:spLocks/>
          </p:cNvSpPr>
          <p:nvPr/>
        </p:nvSpPr>
        <p:spPr bwMode="auto">
          <a:xfrm>
            <a:off x="8832772" y="3718560"/>
            <a:ext cx="121681" cy="123614"/>
          </a:xfrm>
          <a:custGeom>
            <a:avLst/>
            <a:gdLst>
              <a:gd name="T0" fmla="*/ 0 w 73"/>
              <a:gd name="T1" fmla="*/ 2147483647 h 73"/>
              <a:gd name="T2" fmla="*/ 2147483647 w 73"/>
              <a:gd name="T3" fmla="*/ 2147483647 h 73"/>
              <a:gd name="T4" fmla="*/ 0 w 73"/>
              <a:gd name="T5" fmla="*/ 0 h 73"/>
              <a:gd name="T6" fmla="*/ 0 w 73"/>
              <a:gd name="T7" fmla="*/ 2147483647 h 73"/>
              <a:gd name="T8" fmla="*/ 0 60000 65536"/>
              <a:gd name="T9" fmla="*/ 0 60000 65536"/>
              <a:gd name="T10" fmla="*/ 0 60000 65536"/>
              <a:gd name="T11" fmla="*/ 0 60000 65536"/>
              <a:gd name="T12" fmla="*/ 0 w 73"/>
              <a:gd name="T13" fmla="*/ 0 h 73"/>
              <a:gd name="T14" fmla="*/ 73 w 73"/>
              <a:gd name="T15" fmla="*/ 73 h 73"/>
            </a:gdLst>
            <a:ahLst/>
            <a:cxnLst>
              <a:cxn ang="T8">
                <a:pos x="T0" y="T1"/>
              </a:cxn>
              <a:cxn ang="T9">
                <a:pos x="T2" y="T3"/>
              </a:cxn>
              <a:cxn ang="T10">
                <a:pos x="T4" y="T5"/>
              </a:cxn>
              <a:cxn ang="T11">
                <a:pos x="T6" y="T7"/>
              </a:cxn>
            </a:cxnLst>
            <a:rect l="T12" t="T13" r="T14" b="T15"/>
            <a:pathLst>
              <a:path w="73" h="73">
                <a:moveTo>
                  <a:pt x="0" y="72"/>
                </a:moveTo>
                <a:lnTo>
                  <a:pt x="72" y="35"/>
                </a:lnTo>
                <a:lnTo>
                  <a:pt x="0" y="0"/>
                </a:lnTo>
                <a:lnTo>
                  <a:pt x="0" y="72"/>
                </a:lnTo>
              </a:path>
            </a:pathLst>
          </a:custGeom>
          <a:solidFill>
            <a:schemeClr val="tx1"/>
          </a:solidFill>
          <a:ln w="9525" cap="rnd">
            <a:solidFill>
              <a:schemeClr val="tx1"/>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074" name="Line 24"/>
          <p:cNvSpPr>
            <a:spLocks noChangeShapeType="1"/>
          </p:cNvSpPr>
          <p:nvPr/>
        </p:nvSpPr>
        <p:spPr bwMode="auto">
          <a:xfrm flipV="1">
            <a:off x="7844314" y="3616960"/>
            <a:ext cx="0" cy="184912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75" name="Line 25"/>
          <p:cNvSpPr>
            <a:spLocks noChangeShapeType="1"/>
          </p:cNvSpPr>
          <p:nvPr/>
        </p:nvSpPr>
        <p:spPr bwMode="auto">
          <a:xfrm>
            <a:off x="2536984" y="3606800"/>
            <a:ext cx="0" cy="1471507"/>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76" name="Freeform 26"/>
          <p:cNvSpPr>
            <a:spLocks/>
          </p:cNvSpPr>
          <p:nvPr/>
        </p:nvSpPr>
        <p:spPr bwMode="auto">
          <a:xfrm>
            <a:off x="911782" y="4255348"/>
            <a:ext cx="941784" cy="965200"/>
          </a:xfrm>
          <a:custGeom>
            <a:avLst/>
            <a:gdLst>
              <a:gd name="T0" fmla="*/ 2147483647 w 565"/>
              <a:gd name="T1" fmla="*/ 0 h 571"/>
              <a:gd name="T2" fmla="*/ 2147483647 w 565"/>
              <a:gd name="T3" fmla="*/ 2147483647 h 571"/>
              <a:gd name="T4" fmla="*/ 0 w 565"/>
              <a:gd name="T5" fmla="*/ 2147483647 h 571"/>
              <a:gd name="T6" fmla="*/ 2147483647 w 565"/>
              <a:gd name="T7" fmla="*/ 2147483647 h 571"/>
              <a:gd name="T8" fmla="*/ 2147483647 w 565"/>
              <a:gd name="T9" fmla="*/ 2147483647 h 571"/>
              <a:gd name="T10" fmla="*/ 2147483647 w 565"/>
              <a:gd name="T11" fmla="*/ 2147483647 h 571"/>
              <a:gd name="T12" fmla="*/ 2147483647 w 565"/>
              <a:gd name="T13" fmla="*/ 2147483647 h 571"/>
              <a:gd name="T14" fmla="*/ 2147483647 w 565"/>
              <a:gd name="T15" fmla="*/ 2147483647 h 571"/>
              <a:gd name="T16" fmla="*/ 2147483647 w 565"/>
              <a:gd name="T17" fmla="*/ 2147483647 h 571"/>
              <a:gd name="T18" fmla="*/ 2147483647 w 565"/>
              <a:gd name="T19" fmla="*/ 2147483647 h 571"/>
              <a:gd name="T20" fmla="*/ 2147483647 w 565"/>
              <a:gd name="T21" fmla="*/ 2147483647 h 571"/>
              <a:gd name="T22" fmla="*/ 2147483647 w 565"/>
              <a:gd name="T23" fmla="*/ 2147483647 h 571"/>
              <a:gd name="T24" fmla="*/ 2147483647 w 565"/>
              <a:gd name="T25" fmla="*/ 2147483647 h 571"/>
              <a:gd name="T26" fmla="*/ 2147483647 w 565"/>
              <a:gd name="T27" fmla="*/ 0 h 57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5"/>
              <a:gd name="T43" fmla="*/ 0 h 571"/>
              <a:gd name="T44" fmla="*/ 565 w 565"/>
              <a:gd name="T45" fmla="*/ 571 h 57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5" h="571">
                <a:moveTo>
                  <a:pt x="564" y="0"/>
                </a:moveTo>
                <a:lnTo>
                  <a:pt x="564" y="570"/>
                </a:lnTo>
                <a:lnTo>
                  <a:pt x="0" y="570"/>
                </a:lnTo>
                <a:lnTo>
                  <a:pt x="68" y="539"/>
                </a:lnTo>
                <a:lnTo>
                  <a:pt x="134" y="505"/>
                </a:lnTo>
                <a:lnTo>
                  <a:pt x="198" y="463"/>
                </a:lnTo>
                <a:lnTo>
                  <a:pt x="257" y="420"/>
                </a:lnTo>
                <a:lnTo>
                  <a:pt x="313" y="369"/>
                </a:lnTo>
                <a:lnTo>
                  <a:pt x="366" y="316"/>
                </a:lnTo>
                <a:lnTo>
                  <a:pt x="415" y="259"/>
                </a:lnTo>
                <a:lnTo>
                  <a:pt x="459" y="199"/>
                </a:lnTo>
                <a:lnTo>
                  <a:pt x="499" y="136"/>
                </a:lnTo>
                <a:lnTo>
                  <a:pt x="533" y="68"/>
                </a:lnTo>
                <a:lnTo>
                  <a:pt x="564" y="0"/>
                </a:lnTo>
              </a:path>
            </a:pathLst>
          </a:custGeom>
          <a:solidFill>
            <a:schemeClr val="hlink"/>
          </a:solidFill>
          <a:ln w="9525" cap="rnd">
            <a:solidFill>
              <a:schemeClr val="tx1"/>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077" name="Freeform 27"/>
          <p:cNvSpPr>
            <a:spLocks/>
          </p:cNvSpPr>
          <p:nvPr/>
        </p:nvSpPr>
        <p:spPr bwMode="auto">
          <a:xfrm>
            <a:off x="2536984" y="3374814"/>
            <a:ext cx="1923574" cy="1877906"/>
          </a:xfrm>
          <a:custGeom>
            <a:avLst/>
            <a:gdLst>
              <a:gd name="T0" fmla="*/ 2147483647 w 1153"/>
              <a:gd name="T1" fmla="*/ 2147483647 h 1109"/>
              <a:gd name="T2" fmla="*/ 2147483647 w 1153"/>
              <a:gd name="T3" fmla="*/ 2147483647 h 1109"/>
              <a:gd name="T4" fmla="*/ 2147483647 w 1153"/>
              <a:gd name="T5" fmla="*/ 2147483647 h 1109"/>
              <a:gd name="T6" fmla="*/ 2147483647 w 1153"/>
              <a:gd name="T7" fmla="*/ 2147483647 h 1109"/>
              <a:gd name="T8" fmla="*/ 2147483647 w 1153"/>
              <a:gd name="T9" fmla="*/ 2147483647 h 1109"/>
              <a:gd name="T10" fmla="*/ 2147483647 w 1153"/>
              <a:gd name="T11" fmla="*/ 2147483647 h 1109"/>
              <a:gd name="T12" fmla="*/ 2147483647 w 1153"/>
              <a:gd name="T13" fmla="*/ 2147483647 h 1109"/>
              <a:gd name="T14" fmla="*/ 2147483647 w 1153"/>
              <a:gd name="T15" fmla="*/ 2147483647 h 1109"/>
              <a:gd name="T16" fmla="*/ 2147483647 w 1153"/>
              <a:gd name="T17" fmla="*/ 2147483647 h 1109"/>
              <a:gd name="T18" fmla="*/ 2147483647 w 1153"/>
              <a:gd name="T19" fmla="*/ 2147483647 h 1109"/>
              <a:gd name="T20" fmla="*/ 2147483647 w 1153"/>
              <a:gd name="T21" fmla="*/ 2147483647 h 1109"/>
              <a:gd name="T22" fmla="*/ 2147483647 w 1153"/>
              <a:gd name="T23" fmla="*/ 2147483647 h 1109"/>
              <a:gd name="T24" fmla="*/ 2147483647 w 1153"/>
              <a:gd name="T25" fmla="*/ 2147483647 h 1109"/>
              <a:gd name="T26" fmla="*/ 2147483647 w 1153"/>
              <a:gd name="T27" fmla="*/ 2147483647 h 1109"/>
              <a:gd name="T28" fmla="*/ 2147483647 w 1153"/>
              <a:gd name="T29" fmla="*/ 2147483647 h 1109"/>
              <a:gd name="T30" fmla="*/ 0 w 1153"/>
              <a:gd name="T31" fmla="*/ 0 h 110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3"/>
              <a:gd name="T49" fmla="*/ 0 h 1109"/>
              <a:gd name="T50" fmla="*/ 1153 w 1153"/>
              <a:gd name="T51" fmla="*/ 1109 h 110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3" h="1109">
                <a:moveTo>
                  <a:pt x="1152" y="1108"/>
                </a:moveTo>
                <a:lnTo>
                  <a:pt x="1030" y="1095"/>
                </a:lnTo>
                <a:lnTo>
                  <a:pt x="970" y="1082"/>
                </a:lnTo>
                <a:lnTo>
                  <a:pt x="909" y="1064"/>
                </a:lnTo>
                <a:lnTo>
                  <a:pt x="849" y="1039"/>
                </a:lnTo>
                <a:lnTo>
                  <a:pt x="788" y="1004"/>
                </a:lnTo>
                <a:lnTo>
                  <a:pt x="728" y="960"/>
                </a:lnTo>
                <a:lnTo>
                  <a:pt x="607" y="831"/>
                </a:lnTo>
                <a:lnTo>
                  <a:pt x="485" y="649"/>
                </a:lnTo>
                <a:lnTo>
                  <a:pt x="364" y="433"/>
                </a:lnTo>
                <a:lnTo>
                  <a:pt x="304" y="322"/>
                </a:lnTo>
                <a:lnTo>
                  <a:pt x="243" y="218"/>
                </a:lnTo>
                <a:lnTo>
                  <a:pt x="183" y="129"/>
                </a:lnTo>
                <a:lnTo>
                  <a:pt x="121" y="60"/>
                </a:lnTo>
                <a:lnTo>
                  <a:pt x="61" y="15"/>
                </a:lnTo>
                <a:lnTo>
                  <a:pt x="0" y="0"/>
                </a:lnTo>
              </a:path>
            </a:pathLst>
          </a:custGeom>
          <a:noFill/>
          <a:ln w="508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078" name="Freeform 28"/>
          <p:cNvSpPr>
            <a:spLocks/>
          </p:cNvSpPr>
          <p:nvPr/>
        </p:nvSpPr>
        <p:spPr bwMode="auto">
          <a:xfrm>
            <a:off x="618411" y="3374814"/>
            <a:ext cx="1920240" cy="1877906"/>
          </a:xfrm>
          <a:custGeom>
            <a:avLst/>
            <a:gdLst>
              <a:gd name="T0" fmla="*/ 0 w 1152"/>
              <a:gd name="T1" fmla="*/ 2147483647 h 1109"/>
              <a:gd name="T2" fmla="*/ 2147483647 w 1152"/>
              <a:gd name="T3" fmla="*/ 2147483647 h 1109"/>
              <a:gd name="T4" fmla="*/ 2147483647 w 1152"/>
              <a:gd name="T5" fmla="*/ 2147483647 h 1109"/>
              <a:gd name="T6" fmla="*/ 2147483647 w 1152"/>
              <a:gd name="T7" fmla="*/ 2147483647 h 1109"/>
              <a:gd name="T8" fmla="*/ 2147483647 w 1152"/>
              <a:gd name="T9" fmla="*/ 2147483647 h 1109"/>
              <a:gd name="T10" fmla="*/ 2147483647 w 1152"/>
              <a:gd name="T11" fmla="*/ 2147483647 h 1109"/>
              <a:gd name="T12" fmla="*/ 2147483647 w 1152"/>
              <a:gd name="T13" fmla="*/ 2147483647 h 1109"/>
              <a:gd name="T14" fmla="*/ 2147483647 w 1152"/>
              <a:gd name="T15" fmla="*/ 2147483647 h 1109"/>
              <a:gd name="T16" fmla="*/ 2147483647 w 1152"/>
              <a:gd name="T17" fmla="*/ 2147483647 h 1109"/>
              <a:gd name="T18" fmla="*/ 2147483647 w 1152"/>
              <a:gd name="T19" fmla="*/ 2147483647 h 1109"/>
              <a:gd name="T20" fmla="*/ 2147483647 w 1152"/>
              <a:gd name="T21" fmla="*/ 2147483647 h 1109"/>
              <a:gd name="T22" fmla="*/ 2147483647 w 1152"/>
              <a:gd name="T23" fmla="*/ 2147483647 h 1109"/>
              <a:gd name="T24" fmla="*/ 2147483647 w 1152"/>
              <a:gd name="T25" fmla="*/ 2147483647 h 1109"/>
              <a:gd name="T26" fmla="*/ 2147483647 w 1152"/>
              <a:gd name="T27" fmla="*/ 2147483647 h 1109"/>
              <a:gd name="T28" fmla="*/ 2147483647 w 1152"/>
              <a:gd name="T29" fmla="*/ 2147483647 h 1109"/>
              <a:gd name="T30" fmla="*/ 2147483647 w 1152"/>
              <a:gd name="T31" fmla="*/ 0 h 110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2"/>
              <a:gd name="T49" fmla="*/ 0 h 1109"/>
              <a:gd name="T50" fmla="*/ 1152 w 1152"/>
              <a:gd name="T51" fmla="*/ 1109 h 110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2" h="1109">
                <a:moveTo>
                  <a:pt x="0" y="1108"/>
                </a:moveTo>
                <a:lnTo>
                  <a:pt x="121" y="1095"/>
                </a:lnTo>
                <a:lnTo>
                  <a:pt x="182" y="1082"/>
                </a:lnTo>
                <a:lnTo>
                  <a:pt x="242" y="1064"/>
                </a:lnTo>
                <a:lnTo>
                  <a:pt x="302" y="1039"/>
                </a:lnTo>
                <a:lnTo>
                  <a:pt x="363" y="1004"/>
                </a:lnTo>
                <a:lnTo>
                  <a:pt x="423" y="960"/>
                </a:lnTo>
                <a:lnTo>
                  <a:pt x="546" y="831"/>
                </a:lnTo>
                <a:lnTo>
                  <a:pt x="666" y="649"/>
                </a:lnTo>
                <a:lnTo>
                  <a:pt x="787" y="433"/>
                </a:lnTo>
                <a:lnTo>
                  <a:pt x="849" y="322"/>
                </a:lnTo>
                <a:lnTo>
                  <a:pt x="908" y="218"/>
                </a:lnTo>
                <a:lnTo>
                  <a:pt x="970" y="129"/>
                </a:lnTo>
                <a:lnTo>
                  <a:pt x="1030" y="60"/>
                </a:lnTo>
                <a:lnTo>
                  <a:pt x="1091" y="15"/>
                </a:lnTo>
                <a:lnTo>
                  <a:pt x="1151" y="0"/>
                </a:lnTo>
              </a:path>
            </a:pathLst>
          </a:custGeom>
          <a:noFill/>
          <a:ln w="508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079" name="Freeform 29"/>
          <p:cNvSpPr>
            <a:spLocks/>
          </p:cNvSpPr>
          <p:nvPr/>
        </p:nvSpPr>
        <p:spPr bwMode="auto">
          <a:xfrm>
            <a:off x="618411" y="3899747"/>
            <a:ext cx="3912155" cy="1346199"/>
          </a:xfrm>
          <a:custGeom>
            <a:avLst/>
            <a:gdLst>
              <a:gd name="T0" fmla="*/ 0 w 2347"/>
              <a:gd name="T1" fmla="*/ 0 h 795"/>
              <a:gd name="T2" fmla="*/ 0 w 2347"/>
              <a:gd name="T3" fmla="*/ 2147483647 h 795"/>
              <a:gd name="T4" fmla="*/ 2147483647 w 2347"/>
              <a:gd name="T5" fmla="*/ 2147483647 h 795"/>
              <a:gd name="T6" fmla="*/ 0 60000 65536"/>
              <a:gd name="T7" fmla="*/ 0 60000 65536"/>
              <a:gd name="T8" fmla="*/ 0 60000 65536"/>
              <a:gd name="T9" fmla="*/ 0 w 2347"/>
              <a:gd name="T10" fmla="*/ 0 h 795"/>
              <a:gd name="T11" fmla="*/ 2347 w 2347"/>
              <a:gd name="T12" fmla="*/ 795 h 795"/>
            </a:gdLst>
            <a:ahLst/>
            <a:cxnLst>
              <a:cxn ang="T6">
                <a:pos x="T0" y="T1"/>
              </a:cxn>
              <a:cxn ang="T7">
                <a:pos x="T2" y="T3"/>
              </a:cxn>
              <a:cxn ang="T8">
                <a:pos x="T4" y="T5"/>
              </a:cxn>
            </a:cxnLst>
            <a:rect l="T9" t="T10" r="T11" b="T12"/>
            <a:pathLst>
              <a:path w="2347" h="795">
                <a:moveTo>
                  <a:pt x="0" y="0"/>
                </a:moveTo>
                <a:lnTo>
                  <a:pt x="0" y="794"/>
                </a:lnTo>
                <a:lnTo>
                  <a:pt x="2346" y="794"/>
                </a:lnTo>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080" name="Line 30"/>
          <p:cNvSpPr>
            <a:spLocks noChangeShapeType="1"/>
          </p:cNvSpPr>
          <p:nvPr/>
        </p:nvSpPr>
        <p:spPr bwMode="auto">
          <a:xfrm>
            <a:off x="4528900" y="5261188"/>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81" name="Line 31"/>
          <p:cNvSpPr>
            <a:spLocks noChangeShapeType="1"/>
          </p:cNvSpPr>
          <p:nvPr/>
        </p:nvSpPr>
        <p:spPr bwMode="auto">
          <a:xfrm>
            <a:off x="4138851" y="5261188"/>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82" name="Line 32"/>
          <p:cNvSpPr>
            <a:spLocks noChangeShapeType="1"/>
          </p:cNvSpPr>
          <p:nvPr/>
        </p:nvSpPr>
        <p:spPr bwMode="auto">
          <a:xfrm>
            <a:off x="3747135" y="5261188"/>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83" name="Line 33"/>
          <p:cNvSpPr>
            <a:spLocks noChangeShapeType="1"/>
          </p:cNvSpPr>
          <p:nvPr/>
        </p:nvSpPr>
        <p:spPr bwMode="auto">
          <a:xfrm>
            <a:off x="3355420" y="5261188"/>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84" name="Line 34"/>
          <p:cNvSpPr>
            <a:spLocks noChangeShapeType="1"/>
          </p:cNvSpPr>
          <p:nvPr/>
        </p:nvSpPr>
        <p:spPr bwMode="auto">
          <a:xfrm>
            <a:off x="2963704" y="5261188"/>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85" name="Line 35"/>
          <p:cNvSpPr>
            <a:spLocks noChangeShapeType="1"/>
          </p:cNvSpPr>
          <p:nvPr/>
        </p:nvSpPr>
        <p:spPr bwMode="auto">
          <a:xfrm>
            <a:off x="2573655" y="5261188"/>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86" name="Line 36"/>
          <p:cNvSpPr>
            <a:spLocks noChangeShapeType="1"/>
          </p:cNvSpPr>
          <p:nvPr/>
        </p:nvSpPr>
        <p:spPr bwMode="auto">
          <a:xfrm>
            <a:off x="2181940" y="5261188"/>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87" name="Line 37"/>
          <p:cNvSpPr>
            <a:spLocks noChangeShapeType="1"/>
          </p:cNvSpPr>
          <p:nvPr/>
        </p:nvSpPr>
        <p:spPr bwMode="auto">
          <a:xfrm>
            <a:off x="1793558" y="5261188"/>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88" name="Line 38"/>
          <p:cNvSpPr>
            <a:spLocks noChangeShapeType="1"/>
          </p:cNvSpPr>
          <p:nvPr/>
        </p:nvSpPr>
        <p:spPr bwMode="auto">
          <a:xfrm>
            <a:off x="1400175" y="5261188"/>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89" name="Line 39"/>
          <p:cNvSpPr>
            <a:spLocks noChangeShapeType="1"/>
          </p:cNvSpPr>
          <p:nvPr/>
        </p:nvSpPr>
        <p:spPr bwMode="auto">
          <a:xfrm>
            <a:off x="1010126" y="5261188"/>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90" name="Rectangle 40"/>
          <p:cNvSpPr>
            <a:spLocks noChangeArrowheads="1"/>
          </p:cNvSpPr>
          <p:nvPr/>
        </p:nvSpPr>
        <p:spPr bwMode="auto">
          <a:xfrm>
            <a:off x="4190524" y="5207001"/>
            <a:ext cx="440055" cy="587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i="1"/>
              <a:t>Z</a:t>
            </a:r>
          </a:p>
        </p:txBody>
      </p:sp>
      <p:sp>
        <p:nvSpPr>
          <p:cNvPr id="2091" name="Rectangle 41"/>
          <p:cNvSpPr>
            <a:spLocks noChangeArrowheads="1"/>
          </p:cNvSpPr>
          <p:nvPr/>
        </p:nvSpPr>
        <p:spPr bwMode="auto">
          <a:xfrm>
            <a:off x="2340293" y="5262880"/>
            <a:ext cx="41671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a:t>0</a:t>
            </a:r>
          </a:p>
        </p:txBody>
      </p:sp>
      <p:sp>
        <p:nvSpPr>
          <p:cNvPr id="2092" name="Freeform 42"/>
          <p:cNvSpPr>
            <a:spLocks/>
          </p:cNvSpPr>
          <p:nvPr/>
        </p:nvSpPr>
        <p:spPr bwMode="auto">
          <a:xfrm>
            <a:off x="1331834" y="4289214"/>
            <a:ext cx="241696" cy="709506"/>
          </a:xfrm>
          <a:custGeom>
            <a:avLst/>
            <a:gdLst>
              <a:gd name="T0" fmla="*/ 0 w 145"/>
              <a:gd name="T1" fmla="*/ 0 h 419"/>
              <a:gd name="T2" fmla="*/ 2147483647 w 145"/>
              <a:gd name="T3" fmla="*/ 2147483647 h 419"/>
              <a:gd name="T4" fmla="*/ 2147483647 w 145"/>
              <a:gd name="T5" fmla="*/ 2147483647 h 419"/>
              <a:gd name="T6" fmla="*/ 2147483647 w 145"/>
              <a:gd name="T7" fmla="*/ 2147483647 h 419"/>
              <a:gd name="T8" fmla="*/ 2147483647 w 145"/>
              <a:gd name="T9" fmla="*/ 2147483647 h 419"/>
              <a:gd name="T10" fmla="*/ 2147483647 w 145"/>
              <a:gd name="T11" fmla="*/ 2147483647 h 419"/>
              <a:gd name="T12" fmla="*/ 2147483647 w 145"/>
              <a:gd name="T13" fmla="*/ 2147483647 h 419"/>
              <a:gd name="T14" fmla="*/ 2147483647 w 145"/>
              <a:gd name="T15" fmla="*/ 2147483647 h 419"/>
              <a:gd name="T16" fmla="*/ 2147483647 w 145"/>
              <a:gd name="T17" fmla="*/ 2147483647 h 419"/>
              <a:gd name="T18" fmla="*/ 2147483647 w 145"/>
              <a:gd name="T19" fmla="*/ 2147483647 h 419"/>
              <a:gd name="T20" fmla="*/ 2147483647 w 145"/>
              <a:gd name="T21" fmla="*/ 2147483647 h 419"/>
              <a:gd name="T22" fmla="*/ 2147483647 w 145"/>
              <a:gd name="T23" fmla="*/ 2147483647 h 419"/>
              <a:gd name="T24" fmla="*/ 2147483647 w 145"/>
              <a:gd name="T25" fmla="*/ 2147483647 h 419"/>
              <a:gd name="T26" fmla="*/ 2147483647 w 145"/>
              <a:gd name="T27" fmla="*/ 2147483647 h 419"/>
              <a:gd name="T28" fmla="*/ 2147483647 w 145"/>
              <a:gd name="T29" fmla="*/ 2147483647 h 419"/>
              <a:gd name="T30" fmla="*/ 2147483647 w 145"/>
              <a:gd name="T31" fmla="*/ 2147483647 h 419"/>
              <a:gd name="T32" fmla="*/ 2147483647 w 145"/>
              <a:gd name="T33" fmla="*/ 2147483647 h 419"/>
              <a:gd name="T34" fmla="*/ 2147483647 w 145"/>
              <a:gd name="T35" fmla="*/ 2147483647 h 41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5"/>
              <a:gd name="T55" fmla="*/ 0 h 419"/>
              <a:gd name="T56" fmla="*/ 145 w 145"/>
              <a:gd name="T57" fmla="*/ 419 h 41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5" h="419">
                <a:moveTo>
                  <a:pt x="0" y="0"/>
                </a:moveTo>
                <a:lnTo>
                  <a:pt x="28" y="11"/>
                </a:lnTo>
                <a:lnTo>
                  <a:pt x="54" y="28"/>
                </a:lnTo>
                <a:lnTo>
                  <a:pt x="77" y="48"/>
                </a:lnTo>
                <a:lnTo>
                  <a:pt x="95" y="74"/>
                </a:lnTo>
                <a:lnTo>
                  <a:pt x="107" y="102"/>
                </a:lnTo>
                <a:lnTo>
                  <a:pt x="114" y="132"/>
                </a:lnTo>
                <a:lnTo>
                  <a:pt x="115" y="163"/>
                </a:lnTo>
                <a:lnTo>
                  <a:pt x="110" y="192"/>
                </a:lnTo>
                <a:lnTo>
                  <a:pt x="98" y="221"/>
                </a:lnTo>
                <a:lnTo>
                  <a:pt x="87" y="251"/>
                </a:lnTo>
                <a:lnTo>
                  <a:pt x="83" y="281"/>
                </a:lnTo>
                <a:lnTo>
                  <a:pt x="83" y="312"/>
                </a:lnTo>
                <a:lnTo>
                  <a:pt x="90" y="341"/>
                </a:lnTo>
                <a:lnTo>
                  <a:pt x="103" y="370"/>
                </a:lnTo>
                <a:lnTo>
                  <a:pt x="121" y="395"/>
                </a:lnTo>
                <a:lnTo>
                  <a:pt x="143" y="416"/>
                </a:lnTo>
                <a:lnTo>
                  <a:pt x="144" y="418"/>
                </a:lnTo>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093" name="Freeform 43"/>
          <p:cNvSpPr>
            <a:spLocks/>
          </p:cNvSpPr>
          <p:nvPr/>
        </p:nvSpPr>
        <p:spPr bwMode="auto">
          <a:xfrm>
            <a:off x="1548527" y="4949614"/>
            <a:ext cx="105013" cy="82973"/>
          </a:xfrm>
          <a:custGeom>
            <a:avLst/>
            <a:gdLst>
              <a:gd name="T0" fmla="*/ 2147483647 w 63"/>
              <a:gd name="T1" fmla="*/ 0 h 49"/>
              <a:gd name="T2" fmla="*/ 2147483647 w 63"/>
              <a:gd name="T3" fmla="*/ 2147483647 h 49"/>
              <a:gd name="T4" fmla="*/ 0 w 63"/>
              <a:gd name="T5" fmla="*/ 2147483647 h 49"/>
              <a:gd name="T6" fmla="*/ 2147483647 w 63"/>
              <a:gd name="T7" fmla="*/ 0 h 49"/>
              <a:gd name="T8" fmla="*/ 0 60000 65536"/>
              <a:gd name="T9" fmla="*/ 0 60000 65536"/>
              <a:gd name="T10" fmla="*/ 0 60000 65536"/>
              <a:gd name="T11" fmla="*/ 0 60000 65536"/>
              <a:gd name="T12" fmla="*/ 0 w 63"/>
              <a:gd name="T13" fmla="*/ 0 h 49"/>
              <a:gd name="T14" fmla="*/ 63 w 63"/>
              <a:gd name="T15" fmla="*/ 49 h 49"/>
            </a:gdLst>
            <a:ahLst/>
            <a:cxnLst>
              <a:cxn ang="T8">
                <a:pos x="T0" y="T1"/>
              </a:cxn>
              <a:cxn ang="T9">
                <a:pos x="T2" y="T3"/>
              </a:cxn>
              <a:cxn ang="T10">
                <a:pos x="T4" y="T5"/>
              </a:cxn>
              <a:cxn ang="T11">
                <a:pos x="T6" y="T7"/>
              </a:cxn>
            </a:cxnLst>
            <a:rect l="T12" t="T13" r="T14" b="T15"/>
            <a:pathLst>
              <a:path w="63" h="49">
                <a:moveTo>
                  <a:pt x="26" y="0"/>
                </a:moveTo>
                <a:lnTo>
                  <a:pt x="62" y="48"/>
                </a:lnTo>
                <a:lnTo>
                  <a:pt x="0" y="48"/>
                </a:lnTo>
                <a:lnTo>
                  <a:pt x="26" y="0"/>
                </a:lnTo>
              </a:path>
            </a:pathLst>
          </a:custGeom>
          <a:solidFill>
            <a:srgbClr val="00A898"/>
          </a:solidFill>
          <a:ln w="12700" cap="rnd">
            <a:solidFill>
              <a:schemeClr val="tx1"/>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094" name="Rectangle 44"/>
          <p:cNvSpPr>
            <a:spLocks noChangeArrowheads="1"/>
          </p:cNvSpPr>
          <p:nvPr/>
        </p:nvSpPr>
        <p:spPr bwMode="auto">
          <a:xfrm>
            <a:off x="233362" y="3007360"/>
            <a:ext cx="1926908" cy="49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500">
                <a:latin typeface="Times New Roman" pitchFamily="18" charset="0"/>
              </a:rPr>
              <a:t>Reject </a:t>
            </a:r>
            <a:r>
              <a:rPr lang="en-US" altLang="en-US" sz="2500" i="1">
                <a:latin typeface="Times New Roman" pitchFamily="18" charset="0"/>
              </a:rPr>
              <a:t>H</a:t>
            </a:r>
            <a:r>
              <a:rPr lang="en-US" altLang="en-US" sz="2500" i="1" baseline="-25000">
                <a:latin typeface="Times New Roman" pitchFamily="18" charset="0"/>
              </a:rPr>
              <a:t>0</a:t>
            </a:r>
            <a:endParaRPr lang="en-US" altLang="en-US" sz="2500" i="1">
              <a:latin typeface="Times New Roman" pitchFamily="18" charset="0"/>
            </a:endParaRPr>
          </a:p>
        </p:txBody>
      </p:sp>
      <p:sp>
        <p:nvSpPr>
          <p:cNvPr id="2095" name="Line 45"/>
          <p:cNvSpPr>
            <a:spLocks noChangeShapeType="1"/>
          </p:cNvSpPr>
          <p:nvPr/>
        </p:nvSpPr>
        <p:spPr bwMode="auto">
          <a:xfrm>
            <a:off x="953453" y="3820160"/>
            <a:ext cx="88011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96" name="Freeform 46"/>
          <p:cNvSpPr>
            <a:spLocks/>
          </p:cNvSpPr>
          <p:nvPr/>
        </p:nvSpPr>
        <p:spPr bwMode="auto">
          <a:xfrm>
            <a:off x="831772" y="3738880"/>
            <a:ext cx="121681" cy="125307"/>
          </a:xfrm>
          <a:custGeom>
            <a:avLst/>
            <a:gdLst>
              <a:gd name="T0" fmla="*/ 2147483647 w 73"/>
              <a:gd name="T1" fmla="*/ 0 h 74"/>
              <a:gd name="T2" fmla="*/ 0 w 73"/>
              <a:gd name="T3" fmla="*/ 2147483647 h 74"/>
              <a:gd name="T4" fmla="*/ 2147483647 w 73"/>
              <a:gd name="T5" fmla="*/ 2147483647 h 74"/>
              <a:gd name="T6" fmla="*/ 2147483647 w 73"/>
              <a:gd name="T7" fmla="*/ 0 h 74"/>
              <a:gd name="T8" fmla="*/ 0 60000 65536"/>
              <a:gd name="T9" fmla="*/ 0 60000 65536"/>
              <a:gd name="T10" fmla="*/ 0 60000 65536"/>
              <a:gd name="T11" fmla="*/ 0 60000 65536"/>
              <a:gd name="T12" fmla="*/ 0 w 73"/>
              <a:gd name="T13" fmla="*/ 0 h 74"/>
              <a:gd name="T14" fmla="*/ 73 w 73"/>
              <a:gd name="T15" fmla="*/ 74 h 74"/>
            </a:gdLst>
            <a:ahLst/>
            <a:cxnLst>
              <a:cxn ang="T8">
                <a:pos x="T0" y="T1"/>
              </a:cxn>
              <a:cxn ang="T9">
                <a:pos x="T2" y="T3"/>
              </a:cxn>
              <a:cxn ang="T10">
                <a:pos x="T4" y="T5"/>
              </a:cxn>
              <a:cxn ang="T11">
                <a:pos x="T6" y="T7"/>
              </a:cxn>
            </a:cxnLst>
            <a:rect l="T12" t="T13" r="T14" b="T15"/>
            <a:pathLst>
              <a:path w="73" h="74">
                <a:moveTo>
                  <a:pt x="72" y="0"/>
                </a:moveTo>
                <a:lnTo>
                  <a:pt x="0" y="36"/>
                </a:lnTo>
                <a:lnTo>
                  <a:pt x="72" y="73"/>
                </a:lnTo>
                <a:lnTo>
                  <a:pt x="72" y="0"/>
                </a:lnTo>
              </a:path>
            </a:pathLst>
          </a:custGeom>
          <a:solidFill>
            <a:schemeClr val="tx1"/>
          </a:solidFill>
          <a:ln w="9525" cap="rnd">
            <a:solidFill>
              <a:schemeClr val="tx1"/>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097" name="Line 47"/>
          <p:cNvSpPr>
            <a:spLocks noChangeShapeType="1"/>
          </p:cNvSpPr>
          <p:nvPr/>
        </p:nvSpPr>
        <p:spPr bwMode="auto">
          <a:xfrm flipV="1">
            <a:off x="1861900" y="3635587"/>
            <a:ext cx="0" cy="183557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98" name="Rectangle 48"/>
          <p:cNvSpPr>
            <a:spLocks noChangeArrowheads="1"/>
          </p:cNvSpPr>
          <p:nvPr/>
        </p:nvSpPr>
        <p:spPr bwMode="auto">
          <a:xfrm>
            <a:off x="1186815" y="1869440"/>
            <a:ext cx="2006918" cy="882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2500" i="1">
                <a:latin typeface="Times New Roman" pitchFamily="18" charset="0"/>
              </a:rPr>
              <a:t>H</a:t>
            </a:r>
            <a:r>
              <a:rPr lang="en-US" altLang="en-US" sz="2500" baseline="-25000">
                <a:latin typeface="Times New Roman" pitchFamily="18" charset="0"/>
              </a:rPr>
              <a:t>0</a:t>
            </a:r>
            <a:r>
              <a:rPr lang="en-US" altLang="en-US" sz="2500">
                <a:latin typeface="Times New Roman" pitchFamily="18" charset="0"/>
              </a:rPr>
              <a:t>:  </a:t>
            </a:r>
            <a:r>
              <a:rPr lang="en-US" altLang="en-US" sz="2500" i="1">
                <a:latin typeface="Symbol" pitchFamily="18" charset="2"/>
              </a:rPr>
              <a:t>m ³ m</a:t>
            </a:r>
            <a:r>
              <a:rPr lang="en-US" altLang="en-US" sz="2500" baseline="-25000">
                <a:latin typeface="Times New Roman" pitchFamily="18" charset="0"/>
              </a:rPr>
              <a:t>0</a:t>
            </a:r>
            <a:r>
              <a:rPr lang="en-US" altLang="en-US" sz="2500" i="1">
                <a:latin typeface="Times New Roman" pitchFamily="18" charset="0"/>
              </a:rPr>
              <a:t> H</a:t>
            </a:r>
            <a:r>
              <a:rPr lang="en-US" altLang="en-US" sz="2500" i="1" baseline="-25000">
                <a:latin typeface="Times New Roman" pitchFamily="18" charset="0"/>
              </a:rPr>
              <a:t>1</a:t>
            </a:r>
            <a:r>
              <a:rPr lang="en-US" altLang="en-US" sz="2500" i="1">
                <a:latin typeface="Times New Roman" pitchFamily="18" charset="0"/>
              </a:rPr>
              <a:t>:  </a:t>
            </a:r>
            <a:r>
              <a:rPr lang="en-US" altLang="en-US" sz="2500" i="1">
                <a:latin typeface="Symbol" pitchFamily="18" charset="2"/>
              </a:rPr>
              <a:t>m</a:t>
            </a:r>
            <a:r>
              <a:rPr lang="en-US" altLang="en-US" sz="2500" i="1">
                <a:latin typeface="Times New Roman" pitchFamily="18" charset="0"/>
              </a:rPr>
              <a:t> &lt; </a:t>
            </a:r>
            <a:r>
              <a:rPr lang="en-US" altLang="en-US" sz="2500" i="1">
                <a:latin typeface="Symbol" pitchFamily="18" charset="2"/>
              </a:rPr>
              <a:t>m</a:t>
            </a:r>
            <a:r>
              <a:rPr lang="en-US" altLang="en-US" sz="2500" baseline="-25000">
                <a:latin typeface="Times New Roman" pitchFamily="18" charset="0"/>
              </a:rPr>
              <a:t>0</a:t>
            </a:r>
          </a:p>
        </p:txBody>
      </p:sp>
      <p:sp>
        <p:nvSpPr>
          <p:cNvPr id="2099" name="Rectangle 49"/>
          <p:cNvSpPr>
            <a:spLocks noChangeArrowheads="1"/>
          </p:cNvSpPr>
          <p:nvPr/>
        </p:nvSpPr>
        <p:spPr bwMode="auto">
          <a:xfrm>
            <a:off x="5820728" y="1862667"/>
            <a:ext cx="2013585" cy="883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2500" i="1">
                <a:latin typeface="Times New Roman" pitchFamily="18" charset="0"/>
              </a:rPr>
              <a:t>H</a:t>
            </a:r>
            <a:r>
              <a:rPr lang="en-US" altLang="en-US" sz="2500" baseline="-25000">
                <a:latin typeface="Times New Roman" pitchFamily="18" charset="0"/>
              </a:rPr>
              <a:t>0</a:t>
            </a:r>
            <a:r>
              <a:rPr lang="en-US" altLang="en-US" sz="2500">
                <a:latin typeface="Times New Roman" pitchFamily="18" charset="0"/>
              </a:rPr>
              <a:t>:  </a:t>
            </a:r>
            <a:r>
              <a:rPr lang="en-US" altLang="en-US" sz="2500" i="1">
                <a:latin typeface="Symbol" pitchFamily="18" charset="2"/>
              </a:rPr>
              <a:t>m £ m</a:t>
            </a:r>
            <a:r>
              <a:rPr lang="en-US" altLang="en-US" sz="2500" baseline="-25000">
                <a:latin typeface="Times New Roman" pitchFamily="18" charset="0"/>
              </a:rPr>
              <a:t>0</a:t>
            </a:r>
            <a:r>
              <a:rPr lang="en-US" altLang="en-US" sz="2500" i="1">
                <a:latin typeface="Times New Roman" pitchFamily="18" charset="0"/>
              </a:rPr>
              <a:t> H</a:t>
            </a:r>
            <a:r>
              <a:rPr lang="en-US" altLang="en-US" sz="2500" i="1" baseline="-25000">
                <a:latin typeface="Times New Roman" pitchFamily="18" charset="0"/>
              </a:rPr>
              <a:t>1</a:t>
            </a:r>
            <a:r>
              <a:rPr lang="en-US" altLang="en-US" sz="2500" i="1">
                <a:latin typeface="Times New Roman" pitchFamily="18" charset="0"/>
              </a:rPr>
              <a:t>:  </a:t>
            </a:r>
            <a:r>
              <a:rPr lang="en-US" altLang="en-US" sz="2500" i="1">
                <a:latin typeface="Symbol" pitchFamily="18" charset="2"/>
              </a:rPr>
              <a:t>m</a:t>
            </a:r>
            <a:r>
              <a:rPr lang="en-US" altLang="en-US" sz="2500" i="1">
                <a:latin typeface="Times New Roman" pitchFamily="18" charset="0"/>
              </a:rPr>
              <a:t> &gt; </a:t>
            </a:r>
            <a:r>
              <a:rPr lang="en-US" altLang="en-US" sz="2500" i="1">
                <a:latin typeface="Symbol" pitchFamily="18" charset="2"/>
              </a:rPr>
              <a:t>m</a:t>
            </a:r>
            <a:r>
              <a:rPr lang="en-US" altLang="en-US" sz="2500" baseline="-25000">
                <a:latin typeface="Times New Roman" pitchFamily="18" charset="0"/>
              </a:rPr>
              <a:t>0</a:t>
            </a:r>
          </a:p>
        </p:txBody>
      </p:sp>
      <p:sp>
        <p:nvSpPr>
          <p:cNvPr id="2100" name="Line 50"/>
          <p:cNvSpPr>
            <a:spLocks noChangeShapeType="1"/>
          </p:cNvSpPr>
          <p:nvPr/>
        </p:nvSpPr>
        <p:spPr bwMode="auto">
          <a:xfrm>
            <a:off x="2021920" y="4876800"/>
            <a:ext cx="365045" cy="0"/>
          </a:xfrm>
          <a:prstGeom prst="line">
            <a:avLst/>
          </a:prstGeom>
          <a:noFill/>
          <a:ln w="127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101" name="Rectangle 51"/>
          <p:cNvSpPr>
            <a:spLocks noChangeArrowheads="1"/>
          </p:cNvSpPr>
          <p:nvPr/>
        </p:nvSpPr>
        <p:spPr bwMode="auto">
          <a:xfrm>
            <a:off x="793432" y="5852160"/>
            <a:ext cx="3447098" cy="653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1800">
                <a:latin typeface="Tahoma" pitchFamily="34" charset="0"/>
              </a:rPr>
              <a:t>Z Must Be </a:t>
            </a:r>
            <a:r>
              <a:rPr lang="en-US" altLang="en-US" sz="1800" i="1">
                <a:latin typeface="Tahoma" pitchFamily="34" charset="0"/>
              </a:rPr>
              <a:t>Significantly</a:t>
            </a:r>
            <a:r>
              <a:rPr lang="en-US" altLang="en-US" sz="1800">
                <a:latin typeface="Tahoma" pitchFamily="34" charset="0"/>
              </a:rPr>
              <a:t> Below</a:t>
            </a:r>
            <a:r>
              <a:rPr lang="en-US" altLang="en-US" sz="1800" i="1">
                <a:latin typeface="Tahoma" pitchFamily="34" charset="0"/>
              </a:rPr>
              <a:t> </a:t>
            </a:r>
            <a:r>
              <a:rPr lang="en-US" altLang="en-US" sz="1800">
                <a:latin typeface="Tahoma" pitchFamily="34" charset="0"/>
              </a:rPr>
              <a:t>0 to reject H</a:t>
            </a:r>
            <a:r>
              <a:rPr lang="en-US" altLang="en-US" sz="1800" baseline="-25000">
                <a:latin typeface="Tahoma" pitchFamily="34" charset="0"/>
              </a:rPr>
              <a:t>0</a:t>
            </a:r>
          </a:p>
        </p:txBody>
      </p:sp>
      <p:sp>
        <p:nvSpPr>
          <p:cNvPr id="2102" name="Line 52"/>
          <p:cNvSpPr>
            <a:spLocks noChangeShapeType="1"/>
          </p:cNvSpPr>
          <p:nvPr/>
        </p:nvSpPr>
        <p:spPr bwMode="auto">
          <a:xfrm flipH="1">
            <a:off x="1433513" y="5283200"/>
            <a:ext cx="0" cy="487680"/>
          </a:xfrm>
          <a:prstGeom prst="line">
            <a:avLst/>
          </a:prstGeom>
          <a:noFill/>
          <a:ln w="28575">
            <a:solidFill>
              <a:srgbClr val="FF3300"/>
            </a:solidFill>
            <a:round/>
            <a:headEnd type="stealth" w="med" len="med"/>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103" name="Rectangle 53"/>
          <p:cNvSpPr>
            <a:spLocks noChangeArrowheads="1"/>
          </p:cNvSpPr>
          <p:nvPr/>
        </p:nvSpPr>
        <p:spPr bwMode="auto">
          <a:xfrm>
            <a:off x="4960620" y="5689600"/>
            <a:ext cx="4400550" cy="653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1800">
                <a:latin typeface="Tahoma" pitchFamily="34" charset="0"/>
              </a:rPr>
              <a:t>Small values of Z don’t contradict H</a:t>
            </a:r>
            <a:r>
              <a:rPr lang="en-US" altLang="en-US" sz="1800" baseline="-25000">
                <a:latin typeface="Tahoma" pitchFamily="34" charset="0"/>
              </a:rPr>
              <a:t>0 </a:t>
            </a:r>
            <a:br>
              <a:rPr lang="en-US" altLang="en-US" sz="1800" baseline="-25000">
                <a:latin typeface="Tahoma" pitchFamily="34" charset="0"/>
              </a:rPr>
            </a:br>
            <a:r>
              <a:rPr lang="en-US" altLang="en-US" sz="1800">
                <a:latin typeface="Tahoma" pitchFamily="34" charset="0"/>
              </a:rPr>
              <a:t>Don’t Reject H</a:t>
            </a:r>
            <a:r>
              <a:rPr lang="en-US" altLang="en-US" sz="1800" baseline="-25000">
                <a:latin typeface="Tahoma" pitchFamily="34" charset="0"/>
              </a:rPr>
              <a:t>0 </a:t>
            </a:r>
            <a:r>
              <a:rPr lang="en-US" altLang="en-US" sz="1800">
                <a:latin typeface="Tahoma" pitchFamily="34" charset="0"/>
              </a:rPr>
              <a:t>!</a:t>
            </a:r>
          </a:p>
        </p:txBody>
      </p:sp>
      <p:sp>
        <p:nvSpPr>
          <p:cNvPr id="2104" name="Line 54"/>
          <p:cNvSpPr>
            <a:spLocks noChangeShapeType="1"/>
          </p:cNvSpPr>
          <p:nvPr/>
        </p:nvSpPr>
        <p:spPr bwMode="auto">
          <a:xfrm>
            <a:off x="6327457" y="5378027"/>
            <a:ext cx="366713" cy="289561"/>
          </a:xfrm>
          <a:prstGeom prst="line">
            <a:avLst/>
          </a:prstGeom>
          <a:noFill/>
          <a:ln w="28575">
            <a:solidFill>
              <a:schemeClr val="folHlink"/>
            </a:solidFill>
            <a:round/>
            <a:headEnd type="stealth" w="med" len="med"/>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105" name="Freeform 55"/>
          <p:cNvSpPr>
            <a:spLocks/>
          </p:cNvSpPr>
          <p:nvPr/>
        </p:nvSpPr>
        <p:spPr bwMode="auto">
          <a:xfrm>
            <a:off x="8011002" y="4875108"/>
            <a:ext cx="91679" cy="103293"/>
          </a:xfrm>
          <a:custGeom>
            <a:avLst/>
            <a:gdLst>
              <a:gd name="T0" fmla="*/ 2147483647 w 55"/>
              <a:gd name="T1" fmla="*/ 2147483647 h 61"/>
              <a:gd name="T2" fmla="*/ 2147483647 w 55"/>
              <a:gd name="T3" fmla="*/ 2147483647 h 61"/>
              <a:gd name="T4" fmla="*/ 0 w 55"/>
              <a:gd name="T5" fmla="*/ 0 h 61"/>
              <a:gd name="T6" fmla="*/ 2147483647 w 55"/>
              <a:gd name="T7" fmla="*/ 2147483647 h 61"/>
              <a:gd name="T8" fmla="*/ 0 60000 65536"/>
              <a:gd name="T9" fmla="*/ 0 60000 65536"/>
              <a:gd name="T10" fmla="*/ 0 60000 65536"/>
              <a:gd name="T11" fmla="*/ 0 60000 65536"/>
              <a:gd name="T12" fmla="*/ 0 w 55"/>
              <a:gd name="T13" fmla="*/ 0 h 61"/>
              <a:gd name="T14" fmla="*/ 55 w 55"/>
              <a:gd name="T15" fmla="*/ 61 h 61"/>
            </a:gdLst>
            <a:ahLst/>
            <a:cxnLst>
              <a:cxn ang="T8">
                <a:pos x="T0" y="T1"/>
              </a:cxn>
              <a:cxn ang="T9">
                <a:pos x="T2" y="T3"/>
              </a:cxn>
              <a:cxn ang="T10">
                <a:pos x="T4" y="T5"/>
              </a:cxn>
              <a:cxn ang="T11">
                <a:pos x="T6" y="T7"/>
              </a:cxn>
            </a:cxnLst>
            <a:rect l="T12" t="T13" r="T14" b="T15"/>
            <a:pathLst>
              <a:path w="55" h="61">
                <a:moveTo>
                  <a:pt x="54" y="13"/>
                </a:moveTo>
                <a:lnTo>
                  <a:pt x="15" y="60"/>
                </a:lnTo>
                <a:lnTo>
                  <a:pt x="0" y="0"/>
                </a:lnTo>
                <a:lnTo>
                  <a:pt x="54" y="13"/>
                </a:lnTo>
              </a:path>
            </a:pathLst>
          </a:custGeom>
          <a:solidFill>
            <a:srgbClr val="00A898"/>
          </a:solidFill>
          <a:ln w="12700" cap="rnd">
            <a:solidFill>
              <a:schemeClr val="tx1"/>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aphicFrame>
        <p:nvGraphicFramePr>
          <p:cNvPr id="2050" name="Object 56"/>
          <p:cNvGraphicFramePr>
            <a:graphicFrameLocks noChangeAspect="1"/>
          </p:cNvGraphicFramePr>
          <p:nvPr/>
        </p:nvGraphicFramePr>
        <p:xfrm>
          <a:off x="8551069" y="3950547"/>
          <a:ext cx="580073" cy="519853"/>
        </p:xfrm>
        <a:graphic>
          <a:graphicData uri="http://schemas.openxmlformats.org/presentationml/2006/ole">
            <mc:AlternateContent xmlns:mc="http://schemas.openxmlformats.org/markup-compatibility/2006">
              <mc:Choice xmlns:v="urn:schemas-microsoft-com:vml" Requires="v">
                <p:oleObj spid="_x0000_s2058" name="Equation" r:id="rId4" imgW="152280" imgH="139680" progId="">
                  <p:embed/>
                </p:oleObj>
              </mc:Choice>
              <mc:Fallback>
                <p:oleObj name="Equation" r:id="rId4" imgW="152280" imgH="13968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51069" y="3950547"/>
                        <a:ext cx="580073" cy="5198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57"/>
          <p:cNvGraphicFramePr>
            <a:graphicFrameLocks noChangeAspect="1"/>
          </p:cNvGraphicFramePr>
          <p:nvPr/>
        </p:nvGraphicFramePr>
        <p:xfrm>
          <a:off x="790099" y="3950547"/>
          <a:ext cx="580073" cy="519853"/>
        </p:xfrm>
        <a:graphic>
          <a:graphicData uri="http://schemas.openxmlformats.org/presentationml/2006/ole">
            <mc:AlternateContent xmlns:mc="http://schemas.openxmlformats.org/markup-compatibility/2006">
              <mc:Choice xmlns:v="urn:schemas-microsoft-com:vml" Requires="v">
                <p:oleObj spid="_x0000_s2059" name="Equation" r:id="rId6" imgW="152280" imgH="139680" progId="">
                  <p:embed/>
                </p:oleObj>
              </mc:Choice>
              <mc:Fallback>
                <p:oleObj name="Equation" r:id="rId6" imgW="152280" imgH="13968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099" y="3950547"/>
                        <a:ext cx="580073" cy="5198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95949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dirty="0"/>
              <a:t>Example: One Tail Test</a:t>
            </a:r>
          </a:p>
        </p:txBody>
      </p:sp>
      <p:sp>
        <p:nvSpPr>
          <p:cNvPr id="3076" name="Rectangle 3"/>
          <p:cNvSpPr>
            <a:spLocks noGrp="1" noChangeArrowheads="1"/>
          </p:cNvSpPr>
          <p:nvPr>
            <p:ph type="body" sz="half" idx="4294967295"/>
          </p:nvPr>
        </p:nvSpPr>
        <p:spPr>
          <a:xfrm>
            <a:off x="640080" y="2032000"/>
            <a:ext cx="4320540" cy="1821508"/>
          </a:xfrm>
          <a:prstGeom prst="rect">
            <a:avLst/>
          </a:prstGeom>
        </p:spPr>
        <p:txBody>
          <a:bodyPr lIns="95641" tIns="46982" rIns="95641" bIns="46982"/>
          <a:lstStyle/>
          <a:p>
            <a:pPr eaLnBrk="1" hangingPunct="1">
              <a:lnSpc>
                <a:spcPct val="110000"/>
              </a:lnSpc>
              <a:buFont typeface="Wingdings" pitchFamily="2" charset="2"/>
              <a:buNone/>
            </a:pPr>
            <a:r>
              <a:rPr lang="en-US" altLang="en-US" sz="1700">
                <a:latin typeface="Times New Roman" pitchFamily="18" charset="0"/>
              </a:rPr>
              <a:t>Q. Does an average box of Archer Farms cookies contain more than 368 grams of cereal?  A random sample of 25 boxes showed      = 372.5.  The company has specified</a:t>
            </a:r>
            <a:r>
              <a:rPr lang="en-US" altLang="en-US" sz="1700">
                <a:latin typeface="Symbol" pitchFamily="18" charset="2"/>
              </a:rPr>
              <a:t> s</a:t>
            </a:r>
            <a:r>
              <a:rPr lang="en-US" altLang="en-US" sz="1700">
                <a:latin typeface="Times New Roman" pitchFamily="18" charset="0"/>
              </a:rPr>
              <a:t> to be 15 grams.  Test at the </a:t>
            </a:r>
            <a:r>
              <a:rPr lang="en-US" altLang="en-US" sz="1700" i="1">
                <a:latin typeface="Symbol" pitchFamily="18" charset="2"/>
              </a:rPr>
              <a:t>a </a:t>
            </a:r>
            <a:r>
              <a:rPr lang="en-US" altLang="en-US" sz="1700">
                <a:latin typeface="Symbol" pitchFamily="18" charset="2"/>
              </a:rPr>
              <a:t>= </a:t>
            </a:r>
            <a:r>
              <a:rPr lang="en-US" altLang="en-US" sz="1700">
                <a:latin typeface="Times New Roman" pitchFamily="18" charset="0"/>
              </a:rPr>
              <a:t>0.05  level.</a:t>
            </a:r>
          </a:p>
        </p:txBody>
      </p:sp>
      <p:sp>
        <p:nvSpPr>
          <p:cNvPr id="3077" name="Rectangle 8"/>
          <p:cNvSpPr>
            <a:spLocks noChangeArrowheads="1"/>
          </p:cNvSpPr>
          <p:nvPr/>
        </p:nvSpPr>
        <p:spPr bwMode="auto">
          <a:xfrm>
            <a:off x="5840730" y="2600961"/>
            <a:ext cx="2413635" cy="10126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3000" i="1">
                <a:latin typeface="Times New Roman" pitchFamily="18" charset="0"/>
              </a:rPr>
              <a:t>H</a:t>
            </a:r>
            <a:r>
              <a:rPr lang="en-US" altLang="en-US" sz="3000" baseline="-25000">
                <a:latin typeface="Times New Roman" pitchFamily="18" charset="0"/>
              </a:rPr>
              <a:t>0</a:t>
            </a:r>
            <a:r>
              <a:rPr lang="en-US" altLang="en-US" sz="3000">
                <a:latin typeface="Times New Roman" pitchFamily="18" charset="0"/>
              </a:rPr>
              <a:t>:  </a:t>
            </a:r>
            <a:r>
              <a:rPr lang="en-US" altLang="en-US" sz="3000" i="1">
                <a:latin typeface="Symbol" pitchFamily="18" charset="2"/>
              </a:rPr>
              <a:t>m  £  </a:t>
            </a:r>
            <a:r>
              <a:rPr lang="en-US" altLang="en-US" sz="3000" i="1">
                <a:latin typeface="Times New Roman" pitchFamily="18" charset="0"/>
              </a:rPr>
              <a:t>368  H</a:t>
            </a:r>
            <a:r>
              <a:rPr lang="en-US" altLang="en-US" sz="3000" i="1" baseline="-25000">
                <a:latin typeface="Times New Roman" pitchFamily="18" charset="0"/>
              </a:rPr>
              <a:t>1</a:t>
            </a:r>
            <a:r>
              <a:rPr lang="en-US" altLang="en-US" sz="3000" i="1">
                <a:latin typeface="Times New Roman" pitchFamily="18" charset="0"/>
              </a:rPr>
              <a:t>:  </a:t>
            </a:r>
            <a:r>
              <a:rPr lang="en-US" altLang="en-US" sz="3000" i="1">
                <a:latin typeface="Symbol" pitchFamily="18" charset="2"/>
              </a:rPr>
              <a:t>m  </a:t>
            </a:r>
            <a:r>
              <a:rPr lang="en-US" altLang="en-US" sz="3000" i="1">
                <a:latin typeface="Times New Roman" pitchFamily="18" charset="0"/>
              </a:rPr>
              <a:t>&gt;  368</a:t>
            </a:r>
          </a:p>
        </p:txBody>
      </p:sp>
      <p:graphicFrame>
        <p:nvGraphicFramePr>
          <p:cNvPr id="3074" name="Object 9"/>
          <p:cNvGraphicFramePr>
            <a:graphicFrameLocks noChangeAspect="1"/>
          </p:cNvGraphicFramePr>
          <p:nvPr>
            <p:extLst>
              <p:ext uri="{D42A27DB-BD31-4B8C-83A1-F6EECF244321}">
                <p14:modId xmlns:p14="http://schemas.microsoft.com/office/powerpoint/2010/main" val="1293395130"/>
              </p:ext>
            </p:extLst>
          </p:nvPr>
        </p:nvGraphicFramePr>
        <p:xfrm>
          <a:off x="1692730" y="2878580"/>
          <a:ext cx="310039" cy="325120"/>
        </p:xfrm>
        <a:graphic>
          <a:graphicData uri="http://schemas.openxmlformats.org/presentationml/2006/ole">
            <mc:AlternateContent xmlns:mc="http://schemas.openxmlformats.org/markup-compatibility/2006">
              <mc:Choice xmlns:v="urn:schemas-microsoft-com:vml" Requires="v">
                <p:oleObj spid="_x0000_s3078" name="Equation" r:id="rId4" imgW="177480" imgH="190440" progId="">
                  <p:embed/>
                </p:oleObj>
              </mc:Choice>
              <mc:Fallback>
                <p:oleObj name="Equation" r:id="rId4" imgW="177480" imgH="1904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730" y="2878580"/>
                        <a:ext cx="310039" cy="325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86120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ChangeArrowheads="1"/>
          </p:cNvSpPr>
          <p:nvPr/>
        </p:nvSpPr>
        <p:spPr bwMode="auto">
          <a:xfrm>
            <a:off x="6800850" y="2926080"/>
            <a:ext cx="880110" cy="56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5718" tIns="52859" rIns="105718" bIns="52859"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4100" name="Rectangle 5"/>
          <p:cNvSpPr>
            <a:spLocks noGrp="1" noChangeArrowheads="1"/>
          </p:cNvSpPr>
          <p:nvPr>
            <p:ph type="title" idx="4294967295"/>
          </p:nvPr>
        </p:nvSpPr>
        <p:spPr>
          <a:xfrm>
            <a:off x="319088" y="0"/>
            <a:ext cx="8963025" cy="1055688"/>
          </a:xfrm>
          <a:prstGeom prst="rect">
            <a:avLst/>
          </a:prstGeom>
        </p:spPr>
        <p:txBody>
          <a:bodyPr anchor="ctr"/>
          <a:lstStyle/>
          <a:p>
            <a:pPr eaLnBrk="1" hangingPunct="1">
              <a:lnSpc>
                <a:spcPct val="110000"/>
              </a:lnSpc>
            </a:pPr>
            <a:r>
              <a:rPr lang="en-US" altLang="en-US" dirty="0"/>
              <a:t>First Solution: One Tail z-Test</a:t>
            </a:r>
          </a:p>
        </p:txBody>
      </p:sp>
      <p:sp>
        <p:nvSpPr>
          <p:cNvPr id="4101" name="Rectangle 6"/>
          <p:cNvSpPr>
            <a:spLocks noGrp="1" noChangeArrowheads="1"/>
          </p:cNvSpPr>
          <p:nvPr>
            <p:ph type="body" sz="half" idx="4294967295"/>
          </p:nvPr>
        </p:nvSpPr>
        <p:spPr>
          <a:xfrm>
            <a:off x="560070" y="2926080"/>
            <a:ext cx="4040505" cy="1084896"/>
          </a:xfrm>
          <a:prstGeom prst="rect">
            <a:avLst/>
          </a:prstGeom>
        </p:spPr>
        <p:txBody>
          <a:bodyPr lIns="95641" tIns="46982" rIns="95641" bIns="46982"/>
          <a:lstStyle/>
          <a:p>
            <a:pPr eaLnBrk="1" hangingPunct="1">
              <a:buFont typeface="Wingdings" pitchFamily="2" charset="2"/>
              <a:buNone/>
            </a:pPr>
            <a:r>
              <a:rPr lang="en-US" altLang="en-US" sz="1700" i="1">
                <a:latin typeface="Symbol" pitchFamily="18" charset="2"/>
              </a:rPr>
              <a:t>a</a:t>
            </a:r>
            <a:r>
              <a:rPr lang="en-US" altLang="en-US" sz="1700">
                <a:latin typeface="Symbol" pitchFamily="18" charset="2"/>
              </a:rPr>
              <a:t> </a:t>
            </a:r>
            <a:r>
              <a:rPr lang="en-US" altLang="en-US" sz="1700">
                <a:latin typeface="Times New Roman" pitchFamily="18" charset="0"/>
              </a:rPr>
              <a:t>= 0.5</a:t>
            </a:r>
          </a:p>
          <a:p>
            <a:pPr eaLnBrk="1" hangingPunct="1">
              <a:buFont typeface="Wingdings" pitchFamily="2" charset="2"/>
              <a:buNone/>
            </a:pPr>
            <a:r>
              <a:rPr lang="en-US" altLang="en-US" sz="1700" i="1">
                <a:latin typeface="Times New Roman" pitchFamily="18" charset="0"/>
              </a:rPr>
              <a:t>n </a:t>
            </a:r>
            <a:r>
              <a:rPr lang="en-US" altLang="en-US" sz="1700">
                <a:latin typeface="Times New Roman" pitchFamily="18" charset="0"/>
              </a:rPr>
              <a:t>= 25</a:t>
            </a:r>
          </a:p>
          <a:p>
            <a:pPr eaLnBrk="1" hangingPunct="1">
              <a:buFont typeface="Wingdings" pitchFamily="2" charset="2"/>
              <a:buNone/>
            </a:pPr>
            <a:r>
              <a:rPr lang="en-US" altLang="en-US" sz="1700">
                <a:latin typeface="Times New Roman" pitchFamily="18" charset="0"/>
              </a:rPr>
              <a:t>Critical Value: 1.645</a:t>
            </a:r>
          </a:p>
        </p:txBody>
      </p:sp>
      <p:sp>
        <p:nvSpPr>
          <p:cNvPr id="4102" name="Rectangle 7"/>
          <p:cNvSpPr>
            <a:spLocks noChangeArrowheads="1"/>
          </p:cNvSpPr>
          <p:nvPr/>
        </p:nvSpPr>
        <p:spPr bwMode="auto">
          <a:xfrm>
            <a:off x="4880610" y="2357120"/>
            <a:ext cx="4000500" cy="438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0"/>
              </a:lnSpc>
              <a:spcBef>
                <a:spcPct val="20000"/>
              </a:spcBef>
            </a:pPr>
            <a:r>
              <a:rPr lang="en-US" altLang="en-US" sz="3000">
                <a:latin typeface="Tahoma" pitchFamily="34" charset="0"/>
              </a:rPr>
              <a:t>Test Statistic: </a:t>
            </a:r>
          </a:p>
          <a:p>
            <a:pPr>
              <a:lnSpc>
                <a:spcPct val="0"/>
              </a:lnSpc>
              <a:spcBef>
                <a:spcPct val="430000"/>
              </a:spcBef>
            </a:pPr>
            <a:r>
              <a:rPr lang="en-US" altLang="en-US" sz="2500">
                <a:latin typeface="Tahoma" pitchFamily="34" charset="0"/>
              </a:rPr>
              <a:t>Decision:</a:t>
            </a:r>
          </a:p>
          <a:p>
            <a:pPr>
              <a:lnSpc>
                <a:spcPct val="190000"/>
              </a:lnSpc>
              <a:spcBef>
                <a:spcPct val="20000"/>
              </a:spcBef>
            </a:pPr>
            <a:endParaRPr lang="en-US" altLang="en-US" sz="2500">
              <a:latin typeface="Tahoma" pitchFamily="34" charset="0"/>
            </a:endParaRPr>
          </a:p>
          <a:p>
            <a:pPr>
              <a:lnSpc>
                <a:spcPct val="190000"/>
              </a:lnSpc>
              <a:spcBef>
                <a:spcPct val="20000"/>
              </a:spcBef>
            </a:pPr>
            <a:r>
              <a:rPr lang="en-US" altLang="en-US" sz="2500">
                <a:latin typeface="Tahoma" pitchFamily="34" charset="0"/>
              </a:rPr>
              <a:t>Conclusion:</a:t>
            </a:r>
          </a:p>
          <a:p>
            <a:pPr>
              <a:lnSpc>
                <a:spcPct val="30000"/>
              </a:lnSpc>
              <a:spcBef>
                <a:spcPct val="20000"/>
              </a:spcBef>
            </a:pPr>
            <a:endParaRPr lang="en-US" altLang="en-US" sz="2500">
              <a:latin typeface="Tahoma" pitchFamily="34" charset="0"/>
            </a:endParaRPr>
          </a:p>
        </p:txBody>
      </p:sp>
      <p:sp>
        <p:nvSpPr>
          <p:cNvPr id="4103" name="Rectangle 8"/>
          <p:cNvSpPr>
            <a:spLocks noChangeArrowheads="1"/>
          </p:cNvSpPr>
          <p:nvPr/>
        </p:nvSpPr>
        <p:spPr bwMode="auto">
          <a:xfrm>
            <a:off x="4880611" y="4307840"/>
            <a:ext cx="4410551" cy="37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1800">
                <a:latin typeface="Tahoma" pitchFamily="34" charset="0"/>
              </a:rPr>
              <a:t>Do Not Reject at </a:t>
            </a:r>
            <a:r>
              <a:rPr lang="en-US" altLang="en-US" sz="1800" i="1">
                <a:latin typeface="Symbol" pitchFamily="18" charset="2"/>
              </a:rPr>
              <a:t>a</a:t>
            </a:r>
            <a:r>
              <a:rPr lang="en-US" altLang="en-US" sz="1800">
                <a:latin typeface="Tahoma" pitchFamily="34" charset="0"/>
              </a:rPr>
              <a:t> = .05</a:t>
            </a:r>
          </a:p>
        </p:txBody>
      </p:sp>
      <p:sp>
        <p:nvSpPr>
          <p:cNvPr id="4104" name="Rectangle 9"/>
          <p:cNvSpPr>
            <a:spLocks noChangeArrowheads="1"/>
          </p:cNvSpPr>
          <p:nvPr/>
        </p:nvSpPr>
        <p:spPr bwMode="auto">
          <a:xfrm>
            <a:off x="4960621" y="5852160"/>
            <a:ext cx="4090511" cy="653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1800">
                <a:latin typeface="Tahoma" pitchFamily="34" charset="0"/>
              </a:rPr>
              <a:t>No evidence that true mean is more than 368</a:t>
            </a:r>
          </a:p>
        </p:txBody>
      </p:sp>
      <p:sp>
        <p:nvSpPr>
          <p:cNvPr id="4105" name="Line 10"/>
          <p:cNvSpPr>
            <a:spLocks noChangeShapeType="1"/>
          </p:cNvSpPr>
          <p:nvPr/>
        </p:nvSpPr>
        <p:spPr bwMode="auto">
          <a:xfrm>
            <a:off x="2283619" y="4841241"/>
            <a:ext cx="0" cy="1203959"/>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4106" name="Freeform 11"/>
          <p:cNvSpPr>
            <a:spLocks/>
          </p:cNvSpPr>
          <p:nvPr/>
        </p:nvSpPr>
        <p:spPr bwMode="auto">
          <a:xfrm>
            <a:off x="2837021" y="5408507"/>
            <a:ext cx="675085" cy="694267"/>
          </a:xfrm>
          <a:custGeom>
            <a:avLst/>
            <a:gdLst>
              <a:gd name="T0" fmla="*/ 0 w 405"/>
              <a:gd name="T1" fmla="*/ 0 h 410"/>
              <a:gd name="T2" fmla="*/ 0 w 405"/>
              <a:gd name="T3" fmla="*/ 2147483647 h 410"/>
              <a:gd name="T4" fmla="*/ 2147483647 w 405"/>
              <a:gd name="T5" fmla="*/ 2147483647 h 410"/>
              <a:gd name="T6" fmla="*/ 2147483647 w 405"/>
              <a:gd name="T7" fmla="*/ 2147483647 h 410"/>
              <a:gd name="T8" fmla="*/ 2147483647 w 405"/>
              <a:gd name="T9" fmla="*/ 2147483647 h 410"/>
              <a:gd name="T10" fmla="*/ 2147483647 w 405"/>
              <a:gd name="T11" fmla="*/ 2147483647 h 410"/>
              <a:gd name="T12" fmla="*/ 2147483647 w 405"/>
              <a:gd name="T13" fmla="*/ 2147483647 h 410"/>
              <a:gd name="T14" fmla="*/ 2147483647 w 405"/>
              <a:gd name="T15" fmla="*/ 2147483647 h 410"/>
              <a:gd name="T16" fmla="*/ 2147483647 w 405"/>
              <a:gd name="T17" fmla="*/ 2147483647 h 410"/>
              <a:gd name="T18" fmla="*/ 2147483647 w 405"/>
              <a:gd name="T19" fmla="*/ 2147483647 h 410"/>
              <a:gd name="T20" fmla="*/ 2147483647 w 405"/>
              <a:gd name="T21" fmla="*/ 2147483647 h 410"/>
              <a:gd name="T22" fmla="*/ 2147483647 w 405"/>
              <a:gd name="T23" fmla="*/ 2147483647 h 410"/>
              <a:gd name="T24" fmla="*/ 2147483647 w 405"/>
              <a:gd name="T25" fmla="*/ 2147483647 h 410"/>
              <a:gd name="T26" fmla="*/ 0 w 405"/>
              <a:gd name="T27" fmla="*/ 0 h 4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05"/>
              <a:gd name="T43" fmla="*/ 0 h 410"/>
              <a:gd name="T44" fmla="*/ 405 w 405"/>
              <a:gd name="T45" fmla="*/ 410 h 4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05" h="410">
                <a:moveTo>
                  <a:pt x="0" y="0"/>
                </a:moveTo>
                <a:lnTo>
                  <a:pt x="0" y="409"/>
                </a:lnTo>
                <a:lnTo>
                  <a:pt x="404" y="409"/>
                </a:lnTo>
                <a:lnTo>
                  <a:pt x="356" y="388"/>
                </a:lnTo>
                <a:lnTo>
                  <a:pt x="307" y="364"/>
                </a:lnTo>
                <a:lnTo>
                  <a:pt x="263" y="333"/>
                </a:lnTo>
                <a:lnTo>
                  <a:pt x="221" y="302"/>
                </a:lnTo>
                <a:lnTo>
                  <a:pt x="179" y="267"/>
                </a:lnTo>
                <a:lnTo>
                  <a:pt x="141" y="228"/>
                </a:lnTo>
                <a:lnTo>
                  <a:pt x="106" y="187"/>
                </a:lnTo>
                <a:lnTo>
                  <a:pt x="75" y="144"/>
                </a:lnTo>
                <a:lnTo>
                  <a:pt x="47" y="98"/>
                </a:lnTo>
                <a:lnTo>
                  <a:pt x="22" y="49"/>
                </a:lnTo>
                <a:lnTo>
                  <a:pt x="0" y="0"/>
                </a:lnTo>
              </a:path>
            </a:pathLst>
          </a:custGeom>
          <a:solidFill>
            <a:srgbClr val="FFCC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4107" name="Freeform 12"/>
          <p:cNvSpPr>
            <a:spLocks/>
          </p:cNvSpPr>
          <p:nvPr/>
        </p:nvSpPr>
        <p:spPr bwMode="auto">
          <a:xfrm>
            <a:off x="2283619" y="4705774"/>
            <a:ext cx="1460183" cy="1429173"/>
          </a:xfrm>
          <a:custGeom>
            <a:avLst/>
            <a:gdLst>
              <a:gd name="T0" fmla="*/ 2147483647 w 875"/>
              <a:gd name="T1" fmla="*/ 2147483647 h 843"/>
              <a:gd name="T2" fmla="*/ 2147483647 w 875"/>
              <a:gd name="T3" fmla="*/ 2147483647 h 843"/>
              <a:gd name="T4" fmla="*/ 2147483647 w 875"/>
              <a:gd name="T5" fmla="*/ 2147483647 h 843"/>
              <a:gd name="T6" fmla="*/ 2147483647 w 875"/>
              <a:gd name="T7" fmla="*/ 2147483647 h 843"/>
              <a:gd name="T8" fmla="*/ 2147483647 w 875"/>
              <a:gd name="T9" fmla="*/ 2147483647 h 843"/>
              <a:gd name="T10" fmla="*/ 2147483647 w 875"/>
              <a:gd name="T11" fmla="*/ 2147483647 h 843"/>
              <a:gd name="T12" fmla="*/ 2147483647 w 875"/>
              <a:gd name="T13" fmla="*/ 2147483647 h 843"/>
              <a:gd name="T14" fmla="*/ 2147483647 w 875"/>
              <a:gd name="T15" fmla="*/ 2147483647 h 843"/>
              <a:gd name="T16" fmla="*/ 2147483647 w 875"/>
              <a:gd name="T17" fmla="*/ 2147483647 h 843"/>
              <a:gd name="T18" fmla="*/ 2147483647 w 875"/>
              <a:gd name="T19" fmla="*/ 2147483647 h 843"/>
              <a:gd name="T20" fmla="*/ 2147483647 w 875"/>
              <a:gd name="T21" fmla="*/ 2147483647 h 843"/>
              <a:gd name="T22" fmla="*/ 2147483647 w 875"/>
              <a:gd name="T23" fmla="*/ 2147483647 h 843"/>
              <a:gd name="T24" fmla="*/ 2147483647 w 875"/>
              <a:gd name="T25" fmla="*/ 2147483647 h 843"/>
              <a:gd name="T26" fmla="*/ 2147483647 w 875"/>
              <a:gd name="T27" fmla="*/ 2147483647 h 843"/>
              <a:gd name="T28" fmla="*/ 2147483647 w 875"/>
              <a:gd name="T29" fmla="*/ 2147483647 h 843"/>
              <a:gd name="T30" fmla="*/ 0 w 875"/>
              <a:gd name="T31" fmla="*/ 0 h 8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75"/>
              <a:gd name="T49" fmla="*/ 0 h 843"/>
              <a:gd name="T50" fmla="*/ 875 w 875"/>
              <a:gd name="T51" fmla="*/ 843 h 84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75" h="843">
                <a:moveTo>
                  <a:pt x="874" y="842"/>
                </a:moveTo>
                <a:lnTo>
                  <a:pt x="782" y="831"/>
                </a:lnTo>
                <a:lnTo>
                  <a:pt x="735" y="822"/>
                </a:lnTo>
                <a:lnTo>
                  <a:pt x="690" y="808"/>
                </a:lnTo>
                <a:lnTo>
                  <a:pt x="643" y="789"/>
                </a:lnTo>
                <a:lnTo>
                  <a:pt x="598" y="763"/>
                </a:lnTo>
                <a:lnTo>
                  <a:pt x="551" y="729"/>
                </a:lnTo>
                <a:lnTo>
                  <a:pt x="459" y="631"/>
                </a:lnTo>
                <a:lnTo>
                  <a:pt x="368" y="493"/>
                </a:lnTo>
                <a:lnTo>
                  <a:pt x="276" y="329"/>
                </a:lnTo>
                <a:lnTo>
                  <a:pt x="230" y="245"/>
                </a:lnTo>
                <a:lnTo>
                  <a:pt x="183" y="165"/>
                </a:lnTo>
                <a:lnTo>
                  <a:pt x="137" y="98"/>
                </a:lnTo>
                <a:lnTo>
                  <a:pt x="92" y="45"/>
                </a:lnTo>
                <a:lnTo>
                  <a:pt x="45" y="11"/>
                </a:lnTo>
                <a:lnTo>
                  <a:pt x="0" y="0"/>
                </a:lnTo>
              </a:path>
            </a:pathLst>
          </a:custGeom>
          <a:noFill/>
          <a:ln w="254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4108" name="Freeform 13"/>
          <p:cNvSpPr>
            <a:spLocks/>
          </p:cNvSpPr>
          <p:nvPr/>
        </p:nvSpPr>
        <p:spPr bwMode="auto">
          <a:xfrm>
            <a:off x="826771" y="4705774"/>
            <a:ext cx="1458516" cy="1429173"/>
          </a:xfrm>
          <a:custGeom>
            <a:avLst/>
            <a:gdLst>
              <a:gd name="T0" fmla="*/ 0 w 875"/>
              <a:gd name="T1" fmla="*/ 2147483647 h 843"/>
              <a:gd name="T2" fmla="*/ 2147483647 w 875"/>
              <a:gd name="T3" fmla="*/ 2147483647 h 843"/>
              <a:gd name="T4" fmla="*/ 2147483647 w 875"/>
              <a:gd name="T5" fmla="*/ 2147483647 h 843"/>
              <a:gd name="T6" fmla="*/ 2147483647 w 875"/>
              <a:gd name="T7" fmla="*/ 2147483647 h 843"/>
              <a:gd name="T8" fmla="*/ 2147483647 w 875"/>
              <a:gd name="T9" fmla="*/ 2147483647 h 843"/>
              <a:gd name="T10" fmla="*/ 2147483647 w 875"/>
              <a:gd name="T11" fmla="*/ 2147483647 h 843"/>
              <a:gd name="T12" fmla="*/ 2147483647 w 875"/>
              <a:gd name="T13" fmla="*/ 2147483647 h 843"/>
              <a:gd name="T14" fmla="*/ 2147483647 w 875"/>
              <a:gd name="T15" fmla="*/ 2147483647 h 843"/>
              <a:gd name="T16" fmla="*/ 2147483647 w 875"/>
              <a:gd name="T17" fmla="*/ 2147483647 h 843"/>
              <a:gd name="T18" fmla="*/ 2147483647 w 875"/>
              <a:gd name="T19" fmla="*/ 2147483647 h 843"/>
              <a:gd name="T20" fmla="*/ 2147483647 w 875"/>
              <a:gd name="T21" fmla="*/ 2147483647 h 843"/>
              <a:gd name="T22" fmla="*/ 2147483647 w 875"/>
              <a:gd name="T23" fmla="*/ 2147483647 h 843"/>
              <a:gd name="T24" fmla="*/ 2147483647 w 875"/>
              <a:gd name="T25" fmla="*/ 2147483647 h 843"/>
              <a:gd name="T26" fmla="*/ 2147483647 w 875"/>
              <a:gd name="T27" fmla="*/ 2147483647 h 843"/>
              <a:gd name="T28" fmla="*/ 2147483647 w 875"/>
              <a:gd name="T29" fmla="*/ 2147483647 h 843"/>
              <a:gd name="T30" fmla="*/ 2147483647 w 875"/>
              <a:gd name="T31" fmla="*/ 0 h 8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75"/>
              <a:gd name="T49" fmla="*/ 0 h 843"/>
              <a:gd name="T50" fmla="*/ 875 w 875"/>
              <a:gd name="T51" fmla="*/ 843 h 84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75" h="843">
                <a:moveTo>
                  <a:pt x="0" y="842"/>
                </a:moveTo>
                <a:lnTo>
                  <a:pt x="92" y="831"/>
                </a:lnTo>
                <a:lnTo>
                  <a:pt x="137" y="822"/>
                </a:lnTo>
                <a:lnTo>
                  <a:pt x="183" y="808"/>
                </a:lnTo>
                <a:lnTo>
                  <a:pt x="229" y="789"/>
                </a:lnTo>
                <a:lnTo>
                  <a:pt x="276" y="763"/>
                </a:lnTo>
                <a:lnTo>
                  <a:pt x="321" y="729"/>
                </a:lnTo>
                <a:lnTo>
                  <a:pt x="414" y="631"/>
                </a:lnTo>
                <a:lnTo>
                  <a:pt x="506" y="493"/>
                </a:lnTo>
                <a:lnTo>
                  <a:pt x="598" y="329"/>
                </a:lnTo>
                <a:lnTo>
                  <a:pt x="643" y="245"/>
                </a:lnTo>
                <a:lnTo>
                  <a:pt x="690" y="165"/>
                </a:lnTo>
                <a:lnTo>
                  <a:pt x="735" y="98"/>
                </a:lnTo>
                <a:lnTo>
                  <a:pt x="782" y="45"/>
                </a:lnTo>
                <a:lnTo>
                  <a:pt x="827" y="11"/>
                </a:lnTo>
                <a:lnTo>
                  <a:pt x="874" y="0"/>
                </a:lnTo>
              </a:path>
            </a:pathLst>
          </a:custGeom>
          <a:noFill/>
          <a:ln w="254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4109" name="Freeform 14"/>
          <p:cNvSpPr>
            <a:spLocks/>
          </p:cNvSpPr>
          <p:nvPr/>
        </p:nvSpPr>
        <p:spPr bwMode="auto">
          <a:xfrm>
            <a:off x="826771" y="4956387"/>
            <a:ext cx="2970371" cy="1170093"/>
          </a:xfrm>
          <a:custGeom>
            <a:avLst/>
            <a:gdLst>
              <a:gd name="T0" fmla="*/ 0 w 1782"/>
              <a:gd name="T1" fmla="*/ 0 h 691"/>
              <a:gd name="T2" fmla="*/ 0 w 1782"/>
              <a:gd name="T3" fmla="*/ 2147483647 h 691"/>
              <a:gd name="T4" fmla="*/ 2147483647 w 1782"/>
              <a:gd name="T5" fmla="*/ 2147483647 h 691"/>
              <a:gd name="T6" fmla="*/ 0 60000 65536"/>
              <a:gd name="T7" fmla="*/ 0 60000 65536"/>
              <a:gd name="T8" fmla="*/ 0 60000 65536"/>
              <a:gd name="T9" fmla="*/ 0 w 1782"/>
              <a:gd name="T10" fmla="*/ 0 h 691"/>
              <a:gd name="T11" fmla="*/ 1782 w 1782"/>
              <a:gd name="T12" fmla="*/ 691 h 691"/>
            </a:gdLst>
            <a:ahLst/>
            <a:cxnLst>
              <a:cxn ang="T6">
                <a:pos x="T0" y="T1"/>
              </a:cxn>
              <a:cxn ang="T7">
                <a:pos x="T2" y="T3"/>
              </a:cxn>
              <a:cxn ang="T8">
                <a:pos x="T4" y="T5"/>
              </a:cxn>
            </a:cxnLst>
            <a:rect l="T9" t="T10" r="T11" b="T12"/>
            <a:pathLst>
              <a:path w="1782" h="691">
                <a:moveTo>
                  <a:pt x="0" y="0"/>
                </a:moveTo>
                <a:lnTo>
                  <a:pt x="0" y="690"/>
                </a:lnTo>
                <a:lnTo>
                  <a:pt x="1781" y="690"/>
                </a:lnTo>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4110" name="Rectangle 15"/>
          <p:cNvSpPr>
            <a:spLocks noChangeArrowheads="1"/>
          </p:cNvSpPr>
          <p:nvPr/>
        </p:nvSpPr>
        <p:spPr bwMode="auto">
          <a:xfrm>
            <a:off x="3433763" y="6146801"/>
            <a:ext cx="356711" cy="42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100" i="1"/>
              <a:t>Z</a:t>
            </a:r>
          </a:p>
        </p:txBody>
      </p:sp>
      <p:sp>
        <p:nvSpPr>
          <p:cNvPr id="4111" name="Rectangle 16"/>
          <p:cNvSpPr>
            <a:spLocks noChangeArrowheads="1"/>
          </p:cNvSpPr>
          <p:nvPr/>
        </p:nvSpPr>
        <p:spPr bwMode="auto">
          <a:xfrm>
            <a:off x="2073592" y="6065521"/>
            <a:ext cx="341710" cy="42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100"/>
              <a:t>0</a:t>
            </a:r>
          </a:p>
        </p:txBody>
      </p:sp>
      <p:sp>
        <p:nvSpPr>
          <p:cNvPr id="4112" name="Rectangle 17"/>
          <p:cNvSpPr>
            <a:spLocks noChangeArrowheads="1"/>
          </p:cNvSpPr>
          <p:nvPr/>
        </p:nvSpPr>
        <p:spPr bwMode="auto">
          <a:xfrm>
            <a:off x="2560321" y="6146801"/>
            <a:ext cx="796766" cy="42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100">
                <a:latin typeface="Times New Roman" pitchFamily="18" charset="0"/>
              </a:rPr>
              <a:t>1.645</a:t>
            </a:r>
          </a:p>
        </p:txBody>
      </p:sp>
      <p:sp>
        <p:nvSpPr>
          <p:cNvPr id="4113" name="Rectangle 18"/>
          <p:cNvSpPr>
            <a:spLocks noChangeArrowheads="1"/>
          </p:cNvSpPr>
          <p:nvPr/>
        </p:nvSpPr>
        <p:spPr bwMode="auto">
          <a:xfrm>
            <a:off x="3035381" y="5081694"/>
            <a:ext cx="596741" cy="48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500" b="1">
                <a:latin typeface="Times New Roman" pitchFamily="18" charset="0"/>
              </a:rPr>
              <a:t>.05</a:t>
            </a:r>
          </a:p>
        </p:txBody>
      </p:sp>
      <p:sp>
        <p:nvSpPr>
          <p:cNvPr id="4114" name="Freeform 19"/>
          <p:cNvSpPr>
            <a:spLocks/>
          </p:cNvSpPr>
          <p:nvPr/>
        </p:nvSpPr>
        <p:spPr bwMode="auto">
          <a:xfrm>
            <a:off x="3003709" y="5550746"/>
            <a:ext cx="478394" cy="320041"/>
          </a:xfrm>
          <a:custGeom>
            <a:avLst/>
            <a:gdLst>
              <a:gd name="T0" fmla="*/ 2147483647 w 287"/>
              <a:gd name="T1" fmla="*/ 0 h 190"/>
              <a:gd name="T2" fmla="*/ 2147483647 w 287"/>
              <a:gd name="T3" fmla="*/ 2147483647 h 190"/>
              <a:gd name="T4" fmla="*/ 2147483647 w 287"/>
              <a:gd name="T5" fmla="*/ 2147483647 h 190"/>
              <a:gd name="T6" fmla="*/ 2147483647 w 287"/>
              <a:gd name="T7" fmla="*/ 2147483647 h 190"/>
              <a:gd name="T8" fmla="*/ 2147483647 w 287"/>
              <a:gd name="T9" fmla="*/ 2147483647 h 190"/>
              <a:gd name="T10" fmla="*/ 2147483647 w 287"/>
              <a:gd name="T11" fmla="*/ 2147483647 h 190"/>
              <a:gd name="T12" fmla="*/ 2147483647 w 287"/>
              <a:gd name="T13" fmla="*/ 2147483647 h 190"/>
              <a:gd name="T14" fmla="*/ 2147483647 w 287"/>
              <a:gd name="T15" fmla="*/ 2147483647 h 190"/>
              <a:gd name="T16" fmla="*/ 2147483647 w 287"/>
              <a:gd name="T17" fmla="*/ 2147483647 h 190"/>
              <a:gd name="T18" fmla="*/ 2147483647 w 287"/>
              <a:gd name="T19" fmla="*/ 2147483647 h 190"/>
              <a:gd name="T20" fmla="*/ 2147483647 w 287"/>
              <a:gd name="T21" fmla="*/ 2147483647 h 190"/>
              <a:gd name="T22" fmla="*/ 2147483647 w 287"/>
              <a:gd name="T23" fmla="*/ 2147483647 h 190"/>
              <a:gd name="T24" fmla="*/ 2147483647 w 287"/>
              <a:gd name="T25" fmla="*/ 2147483647 h 190"/>
              <a:gd name="T26" fmla="*/ 2147483647 w 287"/>
              <a:gd name="T27" fmla="*/ 2147483647 h 190"/>
              <a:gd name="T28" fmla="*/ 2147483647 w 287"/>
              <a:gd name="T29" fmla="*/ 2147483647 h 190"/>
              <a:gd name="T30" fmla="*/ 2147483647 w 287"/>
              <a:gd name="T31" fmla="*/ 2147483647 h 190"/>
              <a:gd name="T32" fmla="*/ 2147483647 w 287"/>
              <a:gd name="T33" fmla="*/ 2147483647 h 190"/>
              <a:gd name="T34" fmla="*/ 0 w 287"/>
              <a:gd name="T35" fmla="*/ 2147483647 h 19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7"/>
              <a:gd name="T55" fmla="*/ 0 h 190"/>
              <a:gd name="T56" fmla="*/ 287 w 287"/>
              <a:gd name="T57" fmla="*/ 190 h 19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7" h="190">
                <a:moveTo>
                  <a:pt x="286" y="0"/>
                </a:moveTo>
                <a:lnTo>
                  <a:pt x="282" y="23"/>
                </a:lnTo>
                <a:lnTo>
                  <a:pt x="275" y="45"/>
                </a:lnTo>
                <a:lnTo>
                  <a:pt x="264" y="66"/>
                </a:lnTo>
                <a:lnTo>
                  <a:pt x="247" y="84"/>
                </a:lnTo>
                <a:lnTo>
                  <a:pt x="229" y="99"/>
                </a:lnTo>
                <a:lnTo>
                  <a:pt x="208" y="109"/>
                </a:lnTo>
                <a:lnTo>
                  <a:pt x="186" y="116"/>
                </a:lnTo>
                <a:lnTo>
                  <a:pt x="161" y="119"/>
                </a:lnTo>
                <a:lnTo>
                  <a:pt x="138" y="116"/>
                </a:lnTo>
                <a:lnTo>
                  <a:pt x="115" y="113"/>
                </a:lnTo>
                <a:lnTo>
                  <a:pt x="91" y="115"/>
                </a:lnTo>
                <a:lnTo>
                  <a:pt x="68" y="122"/>
                </a:lnTo>
                <a:lnTo>
                  <a:pt x="47" y="133"/>
                </a:lnTo>
                <a:lnTo>
                  <a:pt x="28" y="148"/>
                </a:lnTo>
                <a:lnTo>
                  <a:pt x="13" y="165"/>
                </a:lnTo>
                <a:lnTo>
                  <a:pt x="1" y="186"/>
                </a:lnTo>
                <a:lnTo>
                  <a:pt x="0" y="189"/>
                </a:lnTo>
              </a:path>
            </a:pathLst>
          </a:custGeom>
          <a:noFill/>
          <a:ln w="28575"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4115" name="Freeform 20"/>
          <p:cNvSpPr>
            <a:spLocks/>
          </p:cNvSpPr>
          <p:nvPr/>
        </p:nvSpPr>
        <p:spPr bwMode="auto">
          <a:xfrm>
            <a:off x="2967038" y="5858933"/>
            <a:ext cx="65009" cy="76201"/>
          </a:xfrm>
          <a:custGeom>
            <a:avLst/>
            <a:gdLst>
              <a:gd name="T0" fmla="*/ 2147483647 w 39"/>
              <a:gd name="T1" fmla="*/ 2147483647 h 45"/>
              <a:gd name="T2" fmla="*/ 2147483647 w 39"/>
              <a:gd name="T3" fmla="*/ 2147483647 h 45"/>
              <a:gd name="T4" fmla="*/ 0 w 39"/>
              <a:gd name="T5" fmla="*/ 0 h 45"/>
              <a:gd name="T6" fmla="*/ 2147483647 w 39"/>
              <a:gd name="T7" fmla="*/ 2147483647 h 45"/>
              <a:gd name="T8" fmla="*/ 0 60000 65536"/>
              <a:gd name="T9" fmla="*/ 0 60000 65536"/>
              <a:gd name="T10" fmla="*/ 0 60000 65536"/>
              <a:gd name="T11" fmla="*/ 0 60000 65536"/>
              <a:gd name="T12" fmla="*/ 0 w 39"/>
              <a:gd name="T13" fmla="*/ 0 h 45"/>
              <a:gd name="T14" fmla="*/ 39 w 39"/>
              <a:gd name="T15" fmla="*/ 45 h 45"/>
            </a:gdLst>
            <a:ahLst/>
            <a:cxnLst>
              <a:cxn ang="T8">
                <a:pos x="T0" y="T1"/>
              </a:cxn>
              <a:cxn ang="T9">
                <a:pos x="T2" y="T3"/>
              </a:cxn>
              <a:cxn ang="T10">
                <a:pos x="T4" y="T5"/>
              </a:cxn>
              <a:cxn ang="T11">
                <a:pos x="T6" y="T7"/>
              </a:cxn>
            </a:cxnLst>
            <a:rect l="T12" t="T13" r="T14" b="T15"/>
            <a:pathLst>
              <a:path w="39" h="45">
                <a:moveTo>
                  <a:pt x="38" y="9"/>
                </a:moveTo>
                <a:lnTo>
                  <a:pt x="11" y="44"/>
                </a:lnTo>
                <a:lnTo>
                  <a:pt x="0" y="0"/>
                </a:lnTo>
                <a:lnTo>
                  <a:pt x="38" y="9"/>
                </a:lnTo>
              </a:path>
            </a:pathLst>
          </a:custGeom>
          <a:solidFill>
            <a:srgbClr val="16999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4116" name="Rectangle 21"/>
          <p:cNvSpPr>
            <a:spLocks noChangeArrowheads="1"/>
          </p:cNvSpPr>
          <p:nvPr/>
        </p:nvSpPr>
        <p:spPr bwMode="auto">
          <a:xfrm>
            <a:off x="2805351" y="4551681"/>
            <a:ext cx="925115" cy="425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100" b="1">
                <a:latin typeface="Times New Roman" pitchFamily="18" charset="0"/>
              </a:rPr>
              <a:t>Reject</a:t>
            </a:r>
          </a:p>
        </p:txBody>
      </p:sp>
      <p:sp>
        <p:nvSpPr>
          <p:cNvPr id="4117" name="Line 22"/>
          <p:cNvSpPr>
            <a:spLocks noChangeShapeType="1"/>
          </p:cNvSpPr>
          <p:nvPr/>
        </p:nvSpPr>
        <p:spPr bwMode="auto">
          <a:xfrm flipH="1">
            <a:off x="2848690" y="5029200"/>
            <a:ext cx="671750"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4118" name="Freeform 23"/>
          <p:cNvSpPr>
            <a:spLocks/>
          </p:cNvSpPr>
          <p:nvPr/>
        </p:nvSpPr>
        <p:spPr bwMode="auto">
          <a:xfrm>
            <a:off x="3510439" y="4995334"/>
            <a:ext cx="90011" cy="91440"/>
          </a:xfrm>
          <a:custGeom>
            <a:avLst/>
            <a:gdLst>
              <a:gd name="T0" fmla="*/ 0 w 55"/>
              <a:gd name="T1" fmla="*/ 2147483647 h 54"/>
              <a:gd name="T2" fmla="*/ 2147483647 w 55"/>
              <a:gd name="T3" fmla="*/ 2147483647 h 54"/>
              <a:gd name="T4" fmla="*/ 0 w 55"/>
              <a:gd name="T5" fmla="*/ 0 h 54"/>
              <a:gd name="T6" fmla="*/ 0 w 55"/>
              <a:gd name="T7" fmla="*/ 2147483647 h 54"/>
              <a:gd name="T8" fmla="*/ 0 60000 65536"/>
              <a:gd name="T9" fmla="*/ 0 60000 65536"/>
              <a:gd name="T10" fmla="*/ 0 60000 65536"/>
              <a:gd name="T11" fmla="*/ 0 60000 65536"/>
              <a:gd name="T12" fmla="*/ 0 w 55"/>
              <a:gd name="T13" fmla="*/ 0 h 54"/>
              <a:gd name="T14" fmla="*/ 55 w 55"/>
              <a:gd name="T15" fmla="*/ 54 h 54"/>
            </a:gdLst>
            <a:ahLst/>
            <a:cxnLst>
              <a:cxn ang="T8">
                <a:pos x="T0" y="T1"/>
              </a:cxn>
              <a:cxn ang="T9">
                <a:pos x="T2" y="T3"/>
              </a:cxn>
              <a:cxn ang="T10">
                <a:pos x="T4" y="T5"/>
              </a:cxn>
              <a:cxn ang="T11">
                <a:pos x="T6" y="T7"/>
              </a:cxn>
            </a:cxnLst>
            <a:rect l="T12" t="T13" r="T14" b="T15"/>
            <a:pathLst>
              <a:path w="55" h="54">
                <a:moveTo>
                  <a:pt x="0" y="53"/>
                </a:moveTo>
                <a:lnTo>
                  <a:pt x="54" y="26"/>
                </a:lnTo>
                <a:lnTo>
                  <a:pt x="0" y="0"/>
                </a:lnTo>
                <a:lnTo>
                  <a:pt x="0" y="53"/>
                </a:lnTo>
              </a:path>
            </a:pathLst>
          </a:custGeom>
          <a:solidFill>
            <a:schemeClr val="tx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4119" name="Line 24"/>
          <p:cNvSpPr>
            <a:spLocks noChangeShapeType="1"/>
          </p:cNvSpPr>
          <p:nvPr/>
        </p:nvSpPr>
        <p:spPr bwMode="auto">
          <a:xfrm flipV="1">
            <a:off x="2837021" y="4953001"/>
            <a:ext cx="0" cy="130555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4120" name="Rectangle 25"/>
          <p:cNvSpPr>
            <a:spLocks noChangeArrowheads="1"/>
          </p:cNvSpPr>
          <p:nvPr/>
        </p:nvSpPr>
        <p:spPr bwMode="auto">
          <a:xfrm>
            <a:off x="560070" y="1544320"/>
            <a:ext cx="2727008" cy="1080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2500" i="1">
                <a:latin typeface="Times New Roman" pitchFamily="18" charset="0"/>
              </a:rPr>
              <a:t>H</a:t>
            </a:r>
            <a:r>
              <a:rPr lang="en-US" altLang="en-US" sz="2500" baseline="-25000">
                <a:latin typeface="Times New Roman" pitchFamily="18" charset="0"/>
              </a:rPr>
              <a:t>0</a:t>
            </a:r>
            <a:r>
              <a:rPr lang="en-US" altLang="en-US" sz="2500">
                <a:latin typeface="Times New Roman" pitchFamily="18" charset="0"/>
              </a:rPr>
              <a:t>: </a:t>
            </a:r>
            <a:r>
              <a:rPr lang="en-US" altLang="en-US" sz="2500" i="1">
                <a:latin typeface="Symbol" pitchFamily="18" charset="2"/>
              </a:rPr>
              <a:t>m £  </a:t>
            </a:r>
            <a:r>
              <a:rPr lang="en-US" altLang="en-US" sz="2500">
                <a:latin typeface="Times New Roman" pitchFamily="18" charset="0"/>
              </a:rPr>
              <a:t>368  </a:t>
            </a:r>
          </a:p>
          <a:p>
            <a:pPr>
              <a:spcBef>
                <a:spcPct val="50000"/>
              </a:spcBef>
            </a:pPr>
            <a:r>
              <a:rPr lang="en-US" altLang="en-US" sz="2500" i="1">
                <a:latin typeface="Times New Roman" pitchFamily="18" charset="0"/>
              </a:rPr>
              <a:t>H</a:t>
            </a:r>
            <a:r>
              <a:rPr lang="en-US" altLang="en-US" sz="2500" baseline="-25000">
                <a:latin typeface="Times New Roman" pitchFamily="18" charset="0"/>
              </a:rPr>
              <a:t>1</a:t>
            </a:r>
            <a:r>
              <a:rPr lang="en-US" altLang="en-US" sz="2500">
                <a:latin typeface="Times New Roman" pitchFamily="18" charset="0"/>
              </a:rPr>
              <a:t>: </a:t>
            </a:r>
            <a:r>
              <a:rPr lang="en-US" altLang="en-US" sz="2500" i="1">
                <a:latin typeface="Symbol" pitchFamily="18" charset="2"/>
              </a:rPr>
              <a:t>m</a:t>
            </a:r>
            <a:r>
              <a:rPr lang="en-US" altLang="en-US" sz="2500">
                <a:latin typeface="Times New Roman" pitchFamily="18" charset="0"/>
              </a:rPr>
              <a:t> &gt;  368</a:t>
            </a:r>
          </a:p>
        </p:txBody>
      </p:sp>
      <p:graphicFrame>
        <p:nvGraphicFramePr>
          <p:cNvPr id="4098" name="Object 26">
            <a:hlinkClick r:id="" action="ppaction://ole?verb=0"/>
          </p:cNvPr>
          <p:cNvGraphicFramePr>
            <a:graphicFrameLocks/>
          </p:cNvGraphicFramePr>
          <p:nvPr/>
        </p:nvGraphicFramePr>
        <p:xfrm>
          <a:off x="5820728" y="2600960"/>
          <a:ext cx="2080260" cy="975360"/>
        </p:xfrm>
        <a:graphic>
          <a:graphicData uri="http://schemas.openxmlformats.org/presentationml/2006/ole">
            <mc:AlternateContent xmlns:mc="http://schemas.openxmlformats.org/markup-compatibility/2006">
              <mc:Choice xmlns:v="urn:schemas-microsoft-com:vml" Requires="v">
                <p:oleObj spid="_x0000_s4102" name="Equation" r:id="rId4" imgW="1104840" imgH="545760" progId="">
                  <p:embed/>
                </p:oleObj>
              </mc:Choice>
              <mc:Fallback>
                <p:oleObj name="Equation" r:id="rId4" imgW="1104840" imgH="545760"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0728" y="2600960"/>
                        <a:ext cx="2080260" cy="97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21" name="Text Box 28"/>
          <p:cNvSpPr txBox="1">
            <a:spLocks noChangeArrowheads="1"/>
          </p:cNvSpPr>
          <p:nvPr/>
        </p:nvSpPr>
        <p:spPr bwMode="auto">
          <a:xfrm>
            <a:off x="2160270" y="6746240"/>
            <a:ext cx="880110" cy="426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7" tIns="48323" rIns="96647" bIns="48323">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2100">
                <a:latin typeface="Tahoma" pitchFamily="34" charset="0"/>
              </a:rPr>
              <a:t>1.50</a:t>
            </a:r>
          </a:p>
        </p:txBody>
      </p:sp>
      <p:sp>
        <p:nvSpPr>
          <p:cNvPr id="4122" name="Line 29"/>
          <p:cNvSpPr>
            <a:spLocks noChangeShapeType="1"/>
          </p:cNvSpPr>
          <p:nvPr/>
        </p:nvSpPr>
        <p:spPr bwMode="auto">
          <a:xfrm flipV="1">
            <a:off x="2640330" y="6177280"/>
            <a:ext cx="0" cy="56896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lIns="105718" tIns="52859" rIns="105718" bIns="52859"/>
          <a:lstStyle/>
          <a:p>
            <a:endParaRPr lang="en-US"/>
          </a:p>
        </p:txBody>
      </p:sp>
    </p:spTree>
    <p:extLst>
      <p:ext uri="{BB962C8B-B14F-4D97-AF65-F5344CB8AC3E}">
        <p14:creationId xmlns:p14="http://schemas.microsoft.com/office/powerpoint/2010/main" val="180369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dirty="0">
                <a:solidFill>
                  <a:schemeClr val="accent3">
                    <a:lumMod val="50000"/>
                  </a:schemeClr>
                </a:solidFill>
              </a:rPr>
              <a:t>Second</a:t>
            </a:r>
            <a:r>
              <a:rPr lang="en-US" altLang="en-US" dirty="0"/>
              <a:t> Solution: p-Value</a:t>
            </a:r>
          </a:p>
        </p:txBody>
      </p:sp>
      <p:sp>
        <p:nvSpPr>
          <p:cNvPr id="29699" name="Rectangle 3"/>
          <p:cNvSpPr>
            <a:spLocks noGrp="1" noChangeArrowheads="1"/>
          </p:cNvSpPr>
          <p:nvPr>
            <p:ph type="body" idx="4294967295"/>
          </p:nvPr>
        </p:nvSpPr>
        <p:spPr>
          <a:xfrm>
            <a:off x="465059" y="1501988"/>
            <a:ext cx="8816101" cy="3556437"/>
          </a:xfrm>
          <a:prstGeom prst="rect">
            <a:avLst/>
          </a:prstGeom>
        </p:spPr>
        <p:txBody>
          <a:bodyPr lIns="9437" tIns="9437" rIns="9437" bIns="9437"/>
          <a:lstStyle/>
          <a:p>
            <a:pPr marL="246688" indent="-246688" eaLnBrk="1" hangingPunct="1">
              <a:lnSpc>
                <a:spcPct val="80000"/>
              </a:lnSpc>
            </a:pPr>
            <a:r>
              <a:rPr lang="en-US" altLang="en-US" sz="1700" dirty="0"/>
              <a:t>The </a:t>
            </a:r>
            <a:r>
              <a:rPr lang="en-US" altLang="en-US" sz="1700" b="1" dirty="0"/>
              <a:t>probability</a:t>
            </a:r>
            <a:r>
              <a:rPr lang="en-US" altLang="en-US" sz="1700" dirty="0"/>
              <a:t> of getting the observed difference or greater when H</a:t>
            </a:r>
            <a:r>
              <a:rPr lang="en-US" altLang="en-US" sz="1700" baseline="-25000" dirty="0"/>
              <a:t>o</a:t>
            </a:r>
            <a:r>
              <a:rPr lang="en-US" altLang="en-US" sz="1700" dirty="0"/>
              <a:t> is true. </a:t>
            </a:r>
          </a:p>
          <a:p>
            <a:pPr marL="246688" indent="-246688" eaLnBrk="1" hangingPunct="1">
              <a:lnSpc>
                <a:spcPct val="80000"/>
              </a:lnSpc>
            </a:pPr>
            <a:endParaRPr lang="en-US" altLang="en-US" sz="1700" dirty="0"/>
          </a:p>
          <a:p>
            <a:pPr marL="246688" indent="-246688" eaLnBrk="1" hangingPunct="1">
              <a:lnSpc>
                <a:spcPct val="80000"/>
              </a:lnSpc>
            </a:pPr>
            <a:r>
              <a:rPr lang="en-US" altLang="en-US" sz="1700" dirty="0"/>
              <a:t>A p-value is a measure of how much evidence we have against the null hypothesis.</a:t>
            </a:r>
          </a:p>
          <a:p>
            <a:pPr marL="246688" indent="-246688" eaLnBrk="1" hangingPunct="1">
              <a:lnSpc>
                <a:spcPct val="80000"/>
              </a:lnSpc>
            </a:pPr>
            <a:endParaRPr lang="en-US" altLang="en-US" sz="1700" dirty="0"/>
          </a:p>
          <a:p>
            <a:pPr marL="246688" indent="-246688" eaLnBrk="1" hangingPunct="1">
              <a:lnSpc>
                <a:spcPct val="80000"/>
              </a:lnSpc>
            </a:pPr>
            <a:r>
              <a:rPr lang="en-US" altLang="en-US" sz="1700" dirty="0"/>
              <a:t>Is the lowest significance level such that we will still reject H</a:t>
            </a:r>
            <a:r>
              <a:rPr lang="en-US" altLang="en-US" sz="1700" baseline="-25000" dirty="0"/>
              <a:t>o</a:t>
            </a:r>
            <a:r>
              <a:rPr lang="en-US" altLang="en-US" sz="1700" dirty="0"/>
              <a:t>. For a two tailed test, we use twice the table value to find p, and for a one tailed test, we use the table value </a:t>
            </a:r>
          </a:p>
          <a:p>
            <a:pPr marL="246688" indent="-246688" eaLnBrk="1" hangingPunct="1">
              <a:lnSpc>
                <a:spcPct val="80000"/>
              </a:lnSpc>
            </a:pPr>
            <a:endParaRPr lang="en-US" altLang="en-US" sz="1700" dirty="0"/>
          </a:p>
          <a:p>
            <a:pPr marL="246688" indent="-246688" eaLnBrk="1" hangingPunct="1">
              <a:lnSpc>
                <a:spcPct val="80000"/>
              </a:lnSpc>
            </a:pPr>
            <a:r>
              <a:rPr lang="en-US" altLang="en-US" sz="1700" dirty="0"/>
              <a:t>Ranges from 0.0 - 1.0</a:t>
            </a:r>
          </a:p>
          <a:p>
            <a:pPr marL="246688" indent="-246688" eaLnBrk="1" hangingPunct="1">
              <a:lnSpc>
                <a:spcPct val="80000"/>
              </a:lnSpc>
              <a:buNone/>
            </a:pPr>
            <a:endParaRPr lang="en-US" altLang="en-US" sz="1700" dirty="0"/>
          </a:p>
          <a:p>
            <a:pPr marL="246688" indent="-246688" eaLnBrk="1" hangingPunct="1">
              <a:lnSpc>
                <a:spcPct val="80000"/>
              </a:lnSpc>
            </a:pPr>
            <a:r>
              <a:rPr lang="en-US" altLang="en-US" sz="1700" dirty="0"/>
              <a:t>If p ≥ 0.05, then there is no statistical evidence of a difference existing.</a:t>
            </a:r>
          </a:p>
          <a:p>
            <a:pPr marL="246688" indent="-246688" eaLnBrk="1" hangingPunct="1">
              <a:lnSpc>
                <a:spcPct val="80000"/>
              </a:lnSpc>
            </a:pPr>
            <a:endParaRPr lang="en-US" altLang="en-US" sz="1700" dirty="0"/>
          </a:p>
          <a:p>
            <a:pPr marL="246688" indent="-246688" eaLnBrk="1" hangingPunct="1">
              <a:lnSpc>
                <a:spcPct val="80000"/>
              </a:lnSpc>
            </a:pPr>
            <a:r>
              <a:rPr lang="en-US" altLang="en-US" sz="1700" dirty="0"/>
              <a:t>Called </a:t>
            </a:r>
            <a:r>
              <a:rPr lang="en-US" altLang="en-US" sz="1700" b="1" dirty="0"/>
              <a:t>observed</a:t>
            </a:r>
            <a:r>
              <a:rPr lang="en-US" altLang="en-US" sz="1700" dirty="0"/>
              <a:t> level of significance</a:t>
            </a:r>
          </a:p>
        </p:txBody>
      </p:sp>
      <p:sp>
        <p:nvSpPr>
          <p:cNvPr id="29700" name="Rectangle 4"/>
          <p:cNvSpPr>
            <a:spLocks noChangeArrowheads="1"/>
          </p:cNvSpPr>
          <p:nvPr/>
        </p:nvSpPr>
        <p:spPr bwMode="auto">
          <a:xfrm>
            <a:off x="3318749" y="5071534"/>
            <a:ext cx="2997041" cy="7162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217" tIns="45609" rIns="91217" bIns="45609">
            <a:spAutoFit/>
          </a:bodyPr>
          <a:lstStyle>
            <a:lvl1pPr defTabSz="857250" eaLnBrk="0" hangingPunct="0">
              <a:defRPr>
                <a:solidFill>
                  <a:schemeClr val="tx1"/>
                </a:solidFill>
                <a:latin typeface="Arial" charset="0"/>
              </a:defRPr>
            </a:lvl1pPr>
            <a:lvl2pPr marL="742950" indent="-285750" defTabSz="857250" eaLnBrk="0" hangingPunct="0">
              <a:defRPr>
                <a:solidFill>
                  <a:schemeClr val="tx1"/>
                </a:solidFill>
                <a:latin typeface="Arial" charset="0"/>
              </a:defRPr>
            </a:lvl2pPr>
            <a:lvl3pPr marL="1143000" indent="-228600" defTabSz="857250" eaLnBrk="0" hangingPunct="0">
              <a:defRPr>
                <a:solidFill>
                  <a:schemeClr val="tx1"/>
                </a:solidFill>
                <a:latin typeface="Arial" charset="0"/>
              </a:defRPr>
            </a:lvl3pPr>
            <a:lvl4pPr marL="1600200" indent="-228600" defTabSz="857250" eaLnBrk="0" hangingPunct="0">
              <a:defRPr>
                <a:solidFill>
                  <a:schemeClr val="tx1"/>
                </a:solidFill>
                <a:latin typeface="Arial" charset="0"/>
              </a:defRPr>
            </a:lvl4pPr>
            <a:lvl5pPr marL="2057400" indent="-228600" defTabSz="857250" eaLnBrk="0" hangingPunct="0">
              <a:defRPr>
                <a:solidFill>
                  <a:schemeClr val="tx1"/>
                </a:solidFill>
                <a:latin typeface="Arial" charset="0"/>
              </a:defRPr>
            </a:lvl5pPr>
            <a:lvl6pPr marL="2514600" indent="-228600" defTabSz="857250" eaLnBrk="0" fontAlgn="base" hangingPunct="0">
              <a:spcBef>
                <a:spcPct val="0"/>
              </a:spcBef>
              <a:spcAft>
                <a:spcPct val="0"/>
              </a:spcAft>
              <a:defRPr>
                <a:solidFill>
                  <a:schemeClr val="tx1"/>
                </a:solidFill>
                <a:latin typeface="Arial" charset="0"/>
              </a:defRPr>
            </a:lvl6pPr>
            <a:lvl7pPr marL="2971800" indent="-228600" defTabSz="857250" eaLnBrk="0" fontAlgn="base" hangingPunct="0">
              <a:spcBef>
                <a:spcPct val="0"/>
              </a:spcBef>
              <a:spcAft>
                <a:spcPct val="0"/>
              </a:spcAft>
              <a:defRPr>
                <a:solidFill>
                  <a:schemeClr val="tx1"/>
                </a:solidFill>
                <a:latin typeface="Arial" charset="0"/>
              </a:defRPr>
            </a:lvl7pPr>
            <a:lvl8pPr marL="3429000" indent="-228600" defTabSz="857250" eaLnBrk="0" fontAlgn="base" hangingPunct="0">
              <a:spcBef>
                <a:spcPct val="0"/>
              </a:spcBef>
              <a:spcAft>
                <a:spcPct val="0"/>
              </a:spcAft>
              <a:defRPr>
                <a:solidFill>
                  <a:schemeClr val="tx1"/>
                </a:solidFill>
                <a:latin typeface="Arial" charset="0"/>
              </a:defRPr>
            </a:lvl8pPr>
            <a:lvl9pPr marL="3886200" indent="-228600" defTabSz="857250" eaLnBrk="0" fontAlgn="base" hangingPunct="0">
              <a:spcBef>
                <a:spcPct val="0"/>
              </a:spcBef>
              <a:spcAft>
                <a:spcPct val="0"/>
              </a:spcAft>
              <a:defRPr>
                <a:solidFill>
                  <a:schemeClr val="tx1"/>
                </a:solidFill>
                <a:latin typeface="Arial" charset="0"/>
              </a:defRPr>
            </a:lvl9pPr>
          </a:lstStyle>
          <a:p>
            <a:r>
              <a:rPr lang="en-US" altLang="en-US" sz="2000" b="1">
                <a:ea typeface="ＭＳ Ｐゴシック" pitchFamily="34" charset="-128"/>
              </a:rPr>
              <a:t>P &lt; </a:t>
            </a:r>
            <a:r>
              <a:rPr lang="en-US" altLang="en-US" sz="2000" b="1">
                <a:latin typeface="Symbol" pitchFamily="18" charset="2"/>
                <a:ea typeface="ＭＳ Ｐゴシック" pitchFamily="34" charset="-128"/>
              </a:rPr>
              <a:t>a</a:t>
            </a:r>
            <a:r>
              <a:rPr lang="en-US" altLang="en-US" sz="2000" b="1">
                <a:ea typeface="ＭＳ Ｐゴシック" pitchFamily="34" charset="-128"/>
              </a:rPr>
              <a:t>: Reject H</a:t>
            </a:r>
            <a:r>
              <a:rPr lang="en-US" altLang="en-US" sz="2000" b="1" baseline="-16000">
                <a:ea typeface="ＭＳ Ｐゴシック" pitchFamily="34" charset="-128"/>
              </a:rPr>
              <a:t>o</a:t>
            </a:r>
            <a:endParaRPr lang="en-US" altLang="en-US" sz="2000" b="1">
              <a:ea typeface="ＭＳ Ｐゴシック" pitchFamily="34" charset="-128"/>
            </a:endParaRPr>
          </a:p>
          <a:p>
            <a:r>
              <a:rPr lang="en-US" altLang="en-US" sz="2000" b="1">
                <a:ea typeface="ＭＳ Ｐゴシック" pitchFamily="34" charset="-128"/>
              </a:rPr>
              <a:t>P &gt; </a:t>
            </a:r>
            <a:r>
              <a:rPr lang="en-US" altLang="en-US" sz="2000" b="1">
                <a:latin typeface="Symbol" pitchFamily="18" charset="2"/>
                <a:ea typeface="ＭＳ Ｐゴシック" pitchFamily="34" charset="-128"/>
              </a:rPr>
              <a:t>a</a:t>
            </a:r>
            <a:r>
              <a:rPr lang="en-US" altLang="en-US" sz="2000" b="1">
                <a:ea typeface="ＭＳ Ｐゴシック" pitchFamily="34" charset="-128"/>
              </a:rPr>
              <a:t> : Accept H</a:t>
            </a:r>
            <a:r>
              <a:rPr lang="en-US" altLang="en-US" sz="2000" b="1" baseline="-16000">
                <a:ea typeface="ＭＳ Ｐゴシック" pitchFamily="34" charset="-128"/>
              </a:rPr>
              <a:t>o</a:t>
            </a:r>
          </a:p>
        </p:txBody>
      </p:sp>
    </p:spTree>
    <p:extLst>
      <p:ext uri="{BB962C8B-B14F-4D97-AF65-F5344CB8AC3E}">
        <p14:creationId xmlns:p14="http://schemas.microsoft.com/office/powerpoint/2010/main" val="589116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dirty="0"/>
              <a:t>Introduction to Hypothesis Testing</a:t>
            </a:r>
          </a:p>
        </p:txBody>
      </p:sp>
      <p:sp>
        <p:nvSpPr>
          <p:cNvPr id="311299" name="Rectangle 3"/>
          <p:cNvSpPr>
            <a:spLocks noGrp="1" noChangeArrowheads="1"/>
          </p:cNvSpPr>
          <p:nvPr>
            <p:ph type="body" idx="4294967295"/>
          </p:nvPr>
        </p:nvSpPr>
        <p:spPr>
          <a:xfrm>
            <a:off x="514350" y="1549400"/>
            <a:ext cx="8686800" cy="3898640"/>
          </a:xfrm>
          <a:prstGeom prst="rect">
            <a:avLst/>
          </a:prstGeom>
        </p:spPr>
        <p:txBody>
          <a:bodyPr/>
          <a:lstStyle/>
          <a:p>
            <a:pPr eaLnBrk="1" hangingPunct="1"/>
            <a:r>
              <a:rPr lang="en-US" altLang="en-US" sz="1700" dirty="0"/>
              <a:t>Data collection has yielded </a:t>
            </a:r>
          </a:p>
          <a:p>
            <a:pPr lvl="1" eaLnBrk="1" hangingPunct="1"/>
            <a:r>
              <a:rPr lang="en-US" altLang="en-US" sz="1700" dirty="0"/>
              <a:t>Average height of Technology services TMs: 5’ 6’’ (sample of 50 TMs)</a:t>
            </a:r>
          </a:p>
          <a:p>
            <a:pPr lvl="1" eaLnBrk="1" hangingPunct="1"/>
            <a:r>
              <a:rPr lang="en-US" altLang="en-US" sz="1700" dirty="0"/>
              <a:t>Average height of Business services TMs: 5’ 4” (sample of 50 TMs)</a:t>
            </a:r>
          </a:p>
          <a:p>
            <a:pPr lvl="1" eaLnBrk="1" hangingPunct="1"/>
            <a:endParaRPr lang="en-US" altLang="en-US" sz="1700" dirty="0"/>
          </a:p>
          <a:p>
            <a:pPr eaLnBrk="1" hangingPunct="1"/>
            <a:r>
              <a:rPr lang="en-US" altLang="en-US" sz="1700" dirty="0"/>
              <a:t>Questions:</a:t>
            </a:r>
          </a:p>
          <a:p>
            <a:pPr lvl="1" eaLnBrk="1" hangingPunct="1"/>
            <a:r>
              <a:rPr lang="en-US" altLang="en-US" sz="1700" dirty="0"/>
              <a:t>Does this data mean TMs from Business services are shorter than TMs from Technology services?</a:t>
            </a:r>
          </a:p>
          <a:p>
            <a:pPr lvl="1" eaLnBrk="1" hangingPunct="1"/>
            <a:r>
              <a:rPr lang="en-US" altLang="en-US" sz="1700" dirty="0"/>
              <a:t>Or is it simply because the Technology TMs we chose were taller than usual?</a:t>
            </a:r>
          </a:p>
          <a:p>
            <a:pPr lvl="1" eaLnBrk="1" hangingPunct="1"/>
            <a:r>
              <a:rPr lang="en-US" altLang="en-US" sz="1700" dirty="0"/>
              <a:t>Do these two samples come from same population? </a:t>
            </a:r>
          </a:p>
          <a:p>
            <a:pPr lvl="1" eaLnBrk="1" hangingPunct="1"/>
            <a:endParaRPr lang="en-US" altLang="en-US" sz="1700" dirty="0"/>
          </a:p>
          <a:p>
            <a:pPr eaLnBrk="1" hangingPunct="1"/>
            <a:r>
              <a:rPr lang="en-US" altLang="en-US" sz="1700" dirty="0"/>
              <a:t>To answer these queries, we employ a technique called </a:t>
            </a:r>
            <a:r>
              <a:rPr lang="en-US" altLang="en-US" sz="1700" b="1" dirty="0">
                <a:solidFill>
                  <a:srgbClr val="FF0000"/>
                </a:solidFill>
              </a:rPr>
              <a:t>‘Hypothesis Testing’</a:t>
            </a:r>
          </a:p>
        </p:txBody>
      </p:sp>
    </p:spTree>
    <p:extLst>
      <p:ext uri="{BB962C8B-B14F-4D97-AF65-F5344CB8AC3E}">
        <p14:creationId xmlns:p14="http://schemas.microsoft.com/office/powerpoint/2010/main" val="653923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1299">
                                            <p:txEl>
                                              <p:pRg st="4" end="4"/>
                                            </p:txEl>
                                          </p:spTgt>
                                        </p:tgtEl>
                                        <p:attrNameLst>
                                          <p:attrName>style.visibility</p:attrName>
                                        </p:attrNameLst>
                                      </p:cBhvr>
                                      <p:to>
                                        <p:strVal val="visible"/>
                                      </p:to>
                                    </p:set>
                                    <p:animEffect transition="in" filter="blinds(horizontal)">
                                      <p:cBhvr>
                                        <p:cTn id="7" dur="500"/>
                                        <p:tgtEl>
                                          <p:spTgt spid="311299">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1299">
                                            <p:txEl>
                                              <p:pRg st="5" end="5"/>
                                            </p:txEl>
                                          </p:spTgt>
                                        </p:tgtEl>
                                        <p:attrNameLst>
                                          <p:attrName>style.visibility</p:attrName>
                                        </p:attrNameLst>
                                      </p:cBhvr>
                                      <p:to>
                                        <p:strVal val="visible"/>
                                      </p:to>
                                    </p:set>
                                    <p:animEffect transition="in" filter="blinds(horizontal)">
                                      <p:cBhvr>
                                        <p:cTn id="10" dur="500"/>
                                        <p:tgtEl>
                                          <p:spTgt spid="311299">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11299">
                                            <p:txEl>
                                              <p:pRg st="6" end="6"/>
                                            </p:txEl>
                                          </p:spTgt>
                                        </p:tgtEl>
                                        <p:attrNameLst>
                                          <p:attrName>style.visibility</p:attrName>
                                        </p:attrNameLst>
                                      </p:cBhvr>
                                      <p:to>
                                        <p:strVal val="visible"/>
                                      </p:to>
                                    </p:set>
                                    <p:animEffect transition="in" filter="blinds(horizontal)">
                                      <p:cBhvr>
                                        <p:cTn id="13" dur="500"/>
                                        <p:tgtEl>
                                          <p:spTgt spid="311299">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11299">
                                            <p:txEl>
                                              <p:pRg st="7" end="7"/>
                                            </p:txEl>
                                          </p:spTgt>
                                        </p:tgtEl>
                                        <p:attrNameLst>
                                          <p:attrName>style.visibility</p:attrName>
                                        </p:attrNameLst>
                                      </p:cBhvr>
                                      <p:to>
                                        <p:strVal val="visible"/>
                                      </p:to>
                                    </p:set>
                                    <p:animEffect transition="in" filter="blinds(horizontal)">
                                      <p:cBhvr>
                                        <p:cTn id="16" dur="500"/>
                                        <p:tgtEl>
                                          <p:spTgt spid="311299">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11299">
                                            <p:txEl>
                                              <p:pRg st="9" end="9"/>
                                            </p:txEl>
                                          </p:spTgt>
                                        </p:tgtEl>
                                        <p:attrNameLst>
                                          <p:attrName>style.visibility</p:attrName>
                                        </p:attrNameLst>
                                      </p:cBhvr>
                                      <p:to>
                                        <p:strVal val="visible"/>
                                      </p:to>
                                    </p:set>
                                    <p:animEffect transition="in" filter="blinds(horizontal)">
                                      <p:cBhvr>
                                        <p:cTn id="19" dur="500"/>
                                        <p:tgtEl>
                                          <p:spTgt spid="3112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dirty="0">
                <a:solidFill>
                  <a:schemeClr val="accent3">
                    <a:lumMod val="50000"/>
                  </a:schemeClr>
                </a:solidFill>
              </a:rPr>
              <a:t>Second</a:t>
            </a:r>
            <a:r>
              <a:rPr lang="en-US" altLang="en-US" dirty="0"/>
              <a:t> solution: p-Value Approach to Testing</a:t>
            </a:r>
          </a:p>
        </p:txBody>
      </p:sp>
      <p:sp>
        <p:nvSpPr>
          <p:cNvPr id="30723" name="Rectangle 3"/>
          <p:cNvSpPr>
            <a:spLocks noGrp="1" noChangeArrowheads="1"/>
          </p:cNvSpPr>
          <p:nvPr>
            <p:ph type="body" idx="4294967295"/>
          </p:nvPr>
        </p:nvSpPr>
        <p:spPr>
          <a:xfrm>
            <a:off x="320040" y="1381760"/>
            <a:ext cx="8961120" cy="4009440"/>
          </a:xfrm>
          <a:prstGeom prst="rect">
            <a:avLst/>
          </a:prstGeom>
        </p:spPr>
        <p:txBody>
          <a:bodyPr/>
          <a:lstStyle/>
          <a:p>
            <a:pPr eaLnBrk="1" hangingPunct="1">
              <a:lnSpc>
                <a:spcPct val="90000"/>
              </a:lnSpc>
            </a:pPr>
            <a:r>
              <a:rPr lang="en-US" altLang="en-US" sz="1700"/>
              <a:t>The p-value </a:t>
            </a:r>
            <a:r>
              <a:rPr lang="en-US" altLang="en-US" sz="1700" b="1"/>
              <a:t>measures</a:t>
            </a:r>
            <a:r>
              <a:rPr lang="en-US" altLang="en-US" sz="1700"/>
              <a:t> consistency by calculating the probability of observing the results from your sample of data or a sample with results more extreme, assuming the null hypothesis is true. </a:t>
            </a:r>
            <a:r>
              <a:rPr lang="en-US" altLang="en-US" sz="1700" i="1"/>
              <a:t>The smaller the p-value, the greater the inconsistency.</a:t>
            </a:r>
          </a:p>
          <a:p>
            <a:pPr eaLnBrk="1" hangingPunct="1">
              <a:lnSpc>
                <a:spcPct val="90000"/>
              </a:lnSpc>
            </a:pPr>
            <a:endParaRPr lang="en-US" altLang="en-US" sz="1700" i="1"/>
          </a:p>
          <a:p>
            <a:pPr eaLnBrk="1" hangingPunct="1">
              <a:lnSpc>
                <a:spcPct val="90000"/>
              </a:lnSpc>
            </a:pPr>
            <a:r>
              <a:rPr lang="en-US" altLang="en-US" sz="1700"/>
              <a:t>Consider an experiment where you've measured values in two samples, and the means are different. How sure are you that the population means are different as well? There are two possibilities:</a:t>
            </a:r>
          </a:p>
          <a:p>
            <a:pPr lvl="1" eaLnBrk="1" hangingPunct="1">
              <a:lnSpc>
                <a:spcPct val="90000"/>
              </a:lnSpc>
            </a:pPr>
            <a:r>
              <a:rPr lang="en-US" altLang="en-US" sz="1700"/>
              <a:t>The populations have different means. </a:t>
            </a:r>
          </a:p>
          <a:p>
            <a:pPr lvl="1" eaLnBrk="1" hangingPunct="1">
              <a:lnSpc>
                <a:spcPct val="90000"/>
              </a:lnSpc>
            </a:pPr>
            <a:r>
              <a:rPr lang="en-US" altLang="en-US" sz="1700"/>
              <a:t>The populations have the same mean, and the difference you observed is a coincidence of random sampling. </a:t>
            </a:r>
          </a:p>
          <a:p>
            <a:pPr lvl="1" eaLnBrk="1" hangingPunct="1">
              <a:lnSpc>
                <a:spcPct val="90000"/>
              </a:lnSpc>
            </a:pPr>
            <a:endParaRPr lang="en-US" altLang="en-US" sz="1700"/>
          </a:p>
          <a:p>
            <a:pPr eaLnBrk="1" hangingPunct="1">
              <a:lnSpc>
                <a:spcPct val="90000"/>
              </a:lnSpc>
            </a:pPr>
            <a:r>
              <a:rPr lang="en-US" altLang="en-US" sz="1700"/>
              <a:t>The P value is the answer to this question: If the populations really have the same mean overall, what is the probability that random sampling would lead to a difference between sample means as large (or larger) than you observed?</a:t>
            </a:r>
          </a:p>
        </p:txBody>
      </p:sp>
    </p:spTree>
    <p:extLst>
      <p:ext uri="{BB962C8B-B14F-4D97-AF65-F5344CB8AC3E}">
        <p14:creationId xmlns:p14="http://schemas.microsoft.com/office/powerpoint/2010/main" val="3212483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i="1" dirty="0"/>
              <a:t>p </a:t>
            </a:r>
            <a:r>
              <a:rPr lang="en-US" altLang="en-US" dirty="0"/>
              <a:t>-Value Solution</a:t>
            </a:r>
          </a:p>
        </p:txBody>
      </p:sp>
      <p:sp>
        <p:nvSpPr>
          <p:cNvPr id="31747" name="Line 4"/>
          <p:cNvSpPr>
            <a:spLocks noChangeShapeType="1"/>
          </p:cNvSpPr>
          <p:nvPr/>
        </p:nvSpPr>
        <p:spPr bwMode="auto">
          <a:xfrm>
            <a:off x="4697254" y="3276601"/>
            <a:ext cx="0" cy="1935479"/>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31748" name="Freeform 5"/>
          <p:cNvSpPr>
            <a:spLocks/>
          </p:cNvSpPr>
          <p:nvPr/>
        </p:nvSpPr>
        <p:spPr bwMode="auto">
          <a:xfrm>
            <a:off x="5600700" y="4307841"/>
            <a:ext cx="1118474" cy="1148080"/>
          </a:xfrm>
          <a:custGeom>
            <a:avLst/>
            <a:gdLst>
              <a:gd name="T0" fmla="*/ 0 w 671"/>
              <a:gd name="T1" fmla="*/ 0 h 678"/>
              <a:gd name="T2" fmla="*/ 0 w 671"/>
              <a:gd name="T3" fmla="*/ 2147483647 h 678"/>
              <a:gd name="T4" fmla="*/ 2147483647 w 671"/>
              <a:gd name="T5" fmla="*/ 2147483647 h 678"/>
              <a:gd name="T6" fmla="*/ 2147483647 w 671"/>
              <a:gd name="T7" fmla="*/ 2147483647 h 678"/>
              <a:gd name="T8" fmla="*/ 2147483647 w 671"/>
              <a:gd name="T9" fmla="*/ 2147483647 h 678"/>
              <a:gd name="T10" fmla="*/ 2147483647 w 671"/>
              <a:gd name="T11" fmla="*/ 2147483647 h 678"/>
              <a:gd name="T12" fmla="*/ 2147483647 w 671"/>
              <a:gd name="T13" fmla="*/ 2147483647 h 678"/>
              <a:gd name="T14" fmla="*/ 2147483647 w 671"/>
              <a:gd name="T15" fmla="*/ 2147483647 h 678"/>
              <a:gd name="T16" fmla="*/ 2147483647 w 671"/>
              <a:gd name="T17" fmla="*/ 2147483647 h 678"/>
              <a:gd name="T18" fmla="*/ 2147483647 w 671"/>
              <a:gd name="T19" fmla="*/ 2147483647 h 678"/>
              <a:gd name="T20" fmla="*/ 2147483647 w 671"/>
              <a:gd name="T21" fmla="*/ 2147483647 h 678"/>
              <a:gd name="T22" fmla="*/ 2147483647 w 671"/>
              <a:gd name="T23" fmla="*/ 2147483647 h 678"/>
              <a:gd name="T24" fmla="*/ 2147483647 w 671"/>
              <a:gd name="T25" fmla="*/ 2147483647 h 678"/>
              <a:gd name="T26" fmla="*/ 0 w 671"/>
              <a:gd name="T27" fmla="*/ 0 h 6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1"/>
              <a:gd name="T43" fmla="*/ 0 h 678"/>
              <a:gd name="T44" fmla="*/ 671 w 671"/>
              <a:gd name="T45" fmla="*/ 678 h 67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1" h="678">
                <a:moveTo>
                  <a:pt x="0" y="0"/>
                </a:moveTo>
                <a:lnTo>
                  <a:pt x="0" y="677"/>
                </a:lnTo>
                <a:lnTo>
                  <a:pt x="670" y="677"/>
                </a:lnTo>
                <a:lnTo>
                  <a:pt x="589" y="642"/>
                </a:lnTo>
                <a:lnTo>
                  <a:pt x="510" y="599"/>
                </a:lnTo>
                <a:lnTo>
                  <a:pt x="436" y="551"/>
                </a:lnTo>
                <a:lnTo>
                  <a:pt x="364" y="499"/>
                </a:lnTo>
                <a:lnTo>
                  <a:pt x="297" y="441"/>
                </a:lnTo>
                <a:lnTo>
                  <a:pt x="235" y="377"/>
                </a:lnTo>
                <a:lnTo>
                  <a:pt x="177" y="310"/>
                </a:lnTo>
                <a:lnTo>
                  <a:pt x="124" y="238"/>
                </a:lnTo>
                <a:lnTo>
                  <a:pt x="76" y="162"/>
                </a:lnTo>
                <a:lnTo>
                  <a:pt x="35" y="81"/>
                </a:lnTo>
                <a:lnTo>
                  <a:pt x="0" y="0"/>
                </a:lnTo>
              </a:path>
            </a:pathLst>
          </a:custGeom>
          <a:solidFill>
            <a:srgbClr val="3399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31749" name="Rectangle 6"/>
          <p:cNvSpPr>
            <a:spLocks noChangeArrowheads="1"/>
          </p:cNvSpPr>
          <p:nvPr/>
        </p:nvSpPr>
        <p:spPr bwMode="auto">
          <a:xfrm>
            <a:off x="4473893" y="5518574"/>
            <a:ext cx="41671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a:t>0</a:t>
            </a:r>
          </a:p>
        </p:txBody>
      </p:sp>
      <p:sp>
        <p:nvSpPr>
          <p:cNvPr id="31750" name="Rectangle 7"/>
          <p:cNvSpPr>
            <a:spLocks noChangeArrowheads="1"/>
          </p:cNvSpPr>
          <p:nvPr/>
        </p:nvSpPr>
        <p:spPr bwMode="auto">
          <a:xfrm>
            <a:off x="4880610" y="5969001"/>
            <a:ext cx="7684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300" b="1"/>
              <a:t>1.50</a:t>
            </a:r>
            <a:endParaRPr lang="en-US" altLang="en-US" sz="3200" b="1"/>
          </a:p>
        </p:txBody>
      </p:sp>
      <p:sp>
        <p:nvSpPr>
          <p:cNvPr id="31751" name="Freeform 8"/>
          <p:cNvSpPr>
            <a:spLocks/>
          </p:cNvSpPr>
          <p:nvPr/>
        </p:nvSpPr>
        <p:spPr bwMode="auto">
          <a:xfrm>
            <a:off x="6169105" y="5125721"/>
            <a:ext cx="631745" cy="364066"/>
          </a:xfrm>
          <a:custGeom>
            <a:avLst/>
            <a:gdLst>
              <a:gd name="T0" fmla="*/ 0 w 379"/>
              <a:gd name="T1" fmla="*/ 0 h 215"/>
              <a:gd name="T2" fmla="*/ 0 w 379"/>
              <a:gd name="T3" fmla="*/ 2147483647 h 215"/>
              <a:gd name="T4" fmla="*/ 2147483647 w 379"/>
              <a:gd name="T5" fmla="*/ 2147483647 h 215"/>
              <a:gd name="T6" fmla="*/ 2147483647 w 379"/>
              <a:gd name="T7" fmla="*/ 2147483647 h 215"/>
              <a:gd name="T8" fmla="*/ 0 w 379"/>
              <a:gd name="T9" fmla="*/ 0 h 215"/>
              <a:gd name="T10" fmla="*/ 0 60000 65536"/>
              <a:gd name="T11" fmla="*/ 0 60000 65536"/>
              <a:gd name="T12" fmla="*/ 0 60000 65536"/>
              <a:gd name="T13" fmla="*/ 0 60000 65536"/>
              <a:gd name="T14" fmla="*/ 0 60000 65536"/>
              <a:gd name="T15" fmla="*/ 0 w 379"/>
              <a:gd name="T16" fmla="*/ 0 h 215"/>
              <a:gd name="T17" fmla="*/ 379 w 379"/>
              <a:gd name="T18" fmla="*/ 215 h 215"/>
            </a:gdLst>
            <a:ahLst/>
            <a:cxnLst>
              <a:cxn ang="T10">
                <a:pos x="T0" y="T1"/>
              </a:cxn>
              <a:cxn ang="T11">
                <a:pos x="T2" y="T3"/>
              </a:cxn>
              <a:cxn ang="T12">
                <a:pos x="T4" y="T5"/>
              </a:cxn>
              <a:cxn ang="T13">
                <a:pos x="T6" y="T7"/>
              </a:cxn>
              <a:cxn ang="T14">
                <a:pos x="T8" y="T9"/>
              </a:cxn>
            </a:cxnLst>
            <a:rect l="T15" t="T16" r="T17" b="T18"/>
            <a:pathLst>
              <a:path w="379" h="215">
                <a:moveTo>
                  <a:pt x="0" y="0"/>
                </a:moveTo>
                <a:lnTo>
                  <a:pt x="0" y="214"/>
                </a:lnTo>
                <a:lnTo>
                  <a:pt x="378" y="214"/>
                </a:lnTo>
                <a:lnTo>
                  <a:pt x="144" y="107"/>
                </a:lnTo>
                <a:lnTo>
                  <a:pt x="0" y="0"/>
                </a:lnTo>
              </a:path>
            </a:pathLst>
          </a:custGeom>
          <a:solidFill>
            <a:srgbClr val="FFFF99"/>
          </a:solidFill>
          <a:ln w="12700" cap="rnd">
            <a:solidFill>
              <a:srgbClr val="000000"/>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31752" name="Freeform 9"/>
          <p:cNvSpPr>
            <a:spLocks/>
          </p:cNvSpPr>
          <p:nvPr/>
        </p:nvSpPr>
        <p:spPr bwMode="auto">
          <a:xfrm>
            <a:off x="4697254" y="3039534"/>
            <a:ext cx="2401967" cy="2346960"/>
          </a:xfrm>
          <a:custGeom>
            <a:avLst/>
            <a:gdLst>
              <a:gd name="T0" fmla="*/ 2147483647 w 1441"/>
              <a:gd name="T1" fmla="*/ 2147483647 h 1386"/>
              <a:gd name="T2" fmla="*/ 2147483647 w 1441"/>
              <a:gd name="T3" fmla="*/ 2147483647 h 1386"/>
              <a:gd name="T4" fmla="*/ 2147483647 w 1441"/>
              <a:gd name="T5" fmla="*/ 2147483647 h 1386"/>
              <a:gd name="T6" fmla="*/ 2147483647 w 1441"/>
              <a:gd name="T7" fmla="*/ 2147483647 h 1386"/>
              <a:gd name="T8" fmla="*/ 2147483647 w 1441"/>
              <a:gd name="T9" fmla="*/ 2147483647 h 1386"/>
              <a:gd name="T10" fmla="*/ 2147483647 w 1441"/>
              <a:gd name="T11" fmla="*/ 2147483647 h 1386"/>
              <a:gd name="T12" fmla="*/ 2147483647 w 1441"/>
              <a:gd name="T13" fmla="*/ 2147483647 h 1386"/>
              <a:gd name="T14" fmla="*/ 2147483647 w 1441"/>
              <a:gd name="T15" fmla="*/ 2147483647 h 1386"/>
              <a:gd name="T16" fmla="*/ 2147483647 w 1441"/>
              <a:gd name="T17" fmla="*/ 2147483647 h 1386"/>
              <a:gd name="T18" fmla="*/ 2147483647 w 1441"/>
              <a:gd name="T19" fmla="*/ 2147483647 h 1386"/>
              <a:gd name="T20" fmla="*/ 2147483647 w 1441"/>
              <a:gd name="T21" fmla="*/ 2147483647 h 1386"/>
              <a:gd name="T22" fmla="*/ 2147483647 w 1441"/>
              <a:gd name="T23" fmla="*/ 2147483647 h 1386"/>
              <a:gd name="T24" fmla="*/ 2147483647 w 1441"/>
              <a:gd name="T25" fmla="*/ 2147483647 h 1386"/>
              <a:gd name="T26" fmla="*/ 2147483647 w 1441"/>
              <a:gd name="T27" fmla="*/ 2147483647 h 1386"/>
              <a:gd name="T28" fmla="*/ 2147483647 w 1441"/>
              <a:gd name="T29" fmla="*/ 2147483647 h 1386"/>
              <a:gd name="T30" fmla="*/ 0 w 1441"/>
              <a:gd name="T31" fmla="*/ 0 h 138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41"/>
              <a:gd name="T49" fmla="*/ 0 h 1386"/>
              <a:gd name="T50" fmla="*/ 1441 w 1441"/>
              <a:gd name="T51" fmla="*/ 1386 h 138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41" h="1386">
                <a:moveTo>
                  <a:pt x="1440" y="1385"/>
                </a:moveTo>
                <a:lnTo>
                  <a:pt x="1289" y="1368"/>
                </a:lnTo>
                <a:lnTo>
                  <a:pt x="1214" y="1352"/>
                </a:lnTo>
                <a:lnTo>
                  <a:pt x="1137" y="1329"/>
                </a:lnTo>
                <a:lnTo>
                  <a:pt x="1062" y="1299"/>
                </a:lnTo>
                <a:lnTo>
                  <a:pt x="985" y="1255"/>
                </a:lnTo>
                <a:lnTo>
                  <a:pt x="910" y="1199"/>
                </a:lnTo>
                <a:lnTo>
                  <a:pt x="759" y="1038"/>
                </a:lnTo>
                <a:lnTo>
                  <a:pt x="607" y="811"/>
                </a:lnTo>
                <a:lnTo>
                  <a:pt x="455" y="541"/>
                </a:lnTo>
                <a:lnTo>
                  <a:pt x="380" y="403"/>
                </a:lnTo>
                <a:lnTo>
                  <a:pt x="304" y="272"/>
                </a:lnTo>
                <a:lnTo>
                  <a:pt x="229" y="161"/>
                </a:lnTo>
                <a:lnTo>
                  <a:pt x="152" y="73"/>
                </a:lnTo>
                <a:lnTo>
                  <a:pt x="77" y="19"/>
                </a:lnTo>
                <a:lnTo>
                  <a:pt x="0"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31753" name="Freeform 10"/>
          <p:cNvSpPr>
            <a:spLocks/>
          </p:cNvSpPr>
          <p:nvPr/>
        </p:nvSpPr>
        <p:spPr bwMode="auto">
          <a:xfrm>
            <a:off x="2296954" y="3039534"/>
            <a:ext cx="2401967" cy="2346960"/>
          </a:xfrm>
          <a:custGeom>
            <a:avLst/>
            <a:gdLst>
              <a:gd name="T0" fmla="*/ 0 w 1441"/>
              <a:gd name="T1" fmla="*/ 2147483647 h 1386"/>
              <a:gd name="T2" fmla="*/ 2147483647 w 1441"/>
              <a:gd name="T3" fmla="*/ 2147483647 h 1386"/>
              <a:gd name="T4" fmla="*/ 2147483647 w 1441"/>
              <a:gd name="T5" fmla="*/ 2147483647 h 1386"/>
              <a:gd name="T6" fmla="*/ 2147483647 w 1441"/>
              <a:gd name="T7" fmla="*/ 2147483647 h 1386"/>
              <a:gd name="T8" fmla="*/ 2147483647 w 1441"/>
              <a:gd name="T9" fmla="*/ 2147483647 h 1386"/>
              <a:gd name="T10" fmla="*/ 2147483647 w 1441"/>
              <a:gd name="T11" fmla="*/ 2147483647 h 1386"/>
              <a:gd name="T12" fmla="*/ 2147483647 w 1441"/>
              <a:gd name="T13" fmla="*/ 2147483647 h 1386"/>
              <a:gd name="T14" fmla="*/ 2147483647 w 1441"/>
              <a:gd name="T15" fmla="*/ 2147483647 h 1386"/>
              <a:gd name="T16" fmla="*/ 2147483647 w 1441"/>
              <a:gd name="T17" fmla="*/ 2147483647 h 1386"/>
              <a:gd name="T18" fmla="*/ 2147483647 w 1441"/>
              <a:gd name="T19" fmla="*/ 2147483647 h 1386"/>
              <a:gd name="T20" fmla="*/ 2147483647 w 1441"/>
              <a:gd name="T21" fmla="*/ 2147483647 h 1386"/>
              <a:gd name="T22" fmla="*/ 2147483647 w 1441"/>
              <a:gd name="T23" fmla="*/ 2147483647 h 1386"/>
              <a:gd name="T24" fmla="*/ 2147483647 w 1441"/>
              <a:gd name="T25" fmla="*/ 2147483647 h 1386"/>
              <a:gd name="T26" fmla="*/ 2147483647 w 1441"/>
              <a:gd name="T27" fmla="*/ 2147483647 h 1386"/>
              <a:gd name="T28" fmla="*/ 2147483647 w 1441"/>
              <a:gd name="T29" fmla="*/ 2147483647 h 1386"/>
              <a:gd name="T30" fmla="*/ 2147483647 w 1441"/>
              <a:gd name="T31" fmla="*/ 0 h 138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41"/>
              <a:gd name="T49" fmla="*/ 0 h 1386"/>
              <a:gd name="T50" fmla="*/ 1441 w 1441"/>
              <a:gd name="T51" fmla="*/ 1386 h 138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41" h="1386">
                <a:moveTo>
                  <a:pt x="0" y="1385"/>
                </a:moveTo>
                <a:lnTo>
                  <a:pt x="152" y="1368"/>
                </a:lnTo>
                <a:lnTo>
                  <a:pt x="229" y="1352"/>
                </a:lnTo>
                <a:lnTo>
                  <a:pt x="303" y="1329"/>
                </a:lnTo>
                <a:lnTo>
                  <a:pt x="378" y="1299"/>
                </a:lnTo>
                <a:lnTo>
                  <a:pt x="455" y="1255"/>
                </a:lnTo>
                <a:lnTo>
                  <a:pt x="530" y="1199"/>
                </a:lnTo>
                <a:lnTo>
                  <a:pt x="684" y="1038"/>
                </a:lnTo>
                <a:lnTo>
                  <a:pt x="833" y="811"/>
                </a:lnTo>
                <a:lnTo>
                  <a:pt x="985" y="541"/>
                </a:lnTo>
                <a:lnTo>
                  <a:pt x="1062" y="403"/>
                </a:lnTo>
                <a:lnTo>
                  <a:pt x="1137" y="272"/>
                </a:lnTo>
                <a:lnTo>
                  <a:pt x="1214" y="161"/>
                </a:lnTo>
                <a:lnTo>
                  <a:pt x="1288" y="73"/>
                </a:lnTo>
                <a:lnTo>
                  <a:pt x="1365" y="19"/>
                </a:lnTo>
                <a:lnTo>
                  <a:pt x="1440"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31754" name="Rectangle 11"/>
          <p:cNvSpPr>
            <a:spLocks noChangeArrowheads="1"/>
          </p:cNvSpPr>
          <p:nvPr/>
        </p:nvSpPr>
        <p:spPr bwMode="auto">
          <a:xfrm>
            <a:off x="7565947" y="5518574"/>
            <a:ext cx="388381" cy="48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500" b="1" i="1"/>
              <a:t>Z</a:t>
            </a:r>
          </a:p>
        </p:txBody>
      </p:sp>
      <p:sp>
        <p:nvSpPr>
          <p:cNvPr id="31755" name="Rectangle 12"/>
          <p:cNvSpPr>
            <a:spLocks noChangeArrowheads="1"/>
          </p:cNvSpPr>
          <p:nvPr/>
        </p:nvSpPr>
        <p:spPr bwMode="auto">
          <a:xfrm>
            <a:off x="6394133" y="3737188"/>
            <a:ext cx="1070134" cy="48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500" b="1">
                <a:latin typeface="Times New Roman" pitchFamily="18" charset="0"/>
              </a:rPr>
              <a:t>Reject</a:t>
            </a:r>
          </a:p>
        </p:txBody>
      </p:sp>
      <p:sp>
        <p:nvSpPr>
          <p:cNvPr id="31756" name="Freeform 13"/>
          <p:cNvSpPr>
            <a:spLocks/>
          </p:cNvSpPr>
          <p:nvPr/>
        </p:nvSpPr>
        <p:spPr bwMode="auto">
          <a:xfrm>
            <a:off x="6160771" y="4289214"/>
            <a:ext cx="938451" cy="1242907"/>
          </a:xfrm>
          <a:custGeom>
            <a:avLst/>
            <a:gdLst>
              <a:gd name="T0" fmla="*/ 0 w 563"/>
              <a:gd name="T1" fmla="*/ 2147483647 h 686"/>
              <a:gd name="T2" fmla="*/ 0 w 563"/>
              <a:gd name="T3" fmla="*/ 0 h 686"/>
              <a:gd name="T4" fmla="*/ 2147483647 w 563"/>
              <a:gd name="T5" fmla="*/ 0 h 686"/>
              <a:gd name="T6" fmla="*/ 0 60000 65536"/>
              <a:gd name="T7" fmla="*/ 0 60000 65536"/>
              <a:gd name="T8" fmla="*/ 0 60000 65536"/>
              <a:gd name="T9" fmla="*/ 0 w 563"/>
              <a:gd name="T10" fmla="*/ 0 h 686"/>
              <a:gd name="T11" fmla="*/ 563 w 563"/>
              <a:gd name="T12" fmla="*/ 686 h 686"/>
            </a:gdLst>
            <a:ahLst/>
            <a:cxnLst>
              <a:cxn ang="T6">
                <a:pos x="T0" y="T1"/>
              </a:cxn>
              <a:cxn ang="T7">
                <a:pos x="T2" y="T3"/>
              </a:cxn>
              <a:cxn ang="T8">
                <a:pos x="T4" y="T5"/>
              </a:cxn>
            </a:cxnLst>
            <a:rect l="T9" t="T10" r="T11" b="T12"/>
            <a:pathLst>
              <a:path w="563" h="686">
                <a:moveTo>
                  <a:pt x="0" y="685"/>
                </a:moveTo>
                <a:lnTo>
                  <a:pt x="0" y="0"/>
                </a:lnTo>
                <a:lnTo>
                  <a:pt x="562" y="0"/>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31757" name="Freeform 14"/>
          <p:cNvSpPr>
            <a:spLocks/>
          </p:cNvSpPr>
          <p:nvPr/>
        </p:nvSpPr>
        <p:spPr bwMode="auto">
          <a:xfrm>
            <a:off x="7047547" y="4231641"/>
            <a:ext cx="155020" cy="157479"/>
          </a:xfrm>
          <a:custGeom>
            <a:avLst/>
            <a:gdLst>
              <a:gd name="T0" fmla="*/ 0 w 93"/>
              <a:gd name="T1" fmla="*/ 0 h 93"/>
              <a:gd name="T2" fmla="*/ 2147483647 w 93"/>
              <a:gd name="T3" fmla="*/ 2147483647 h 93"/>
              <a:gd name="T4" fmla="*/ 0 w 93"/>
              <a:gd name="T5" fmla="*/ 2147483647 h 93"/>
              <a:gd name="T6" fmla="*/ 2147483647 w 93"/>
              <a:gd name="T7" fmla="*/ 2147483647 h 93"/>
              <a:gd name="T8" fmla="*/ 2147483647 w 93"/>
              <a:gd name="T9" fmla="*/ 2147483647 h 93"/>
              <a:gd name="T10" fmla="*/ 2147483647 w 93"/>
              <a:gd name="T11" fmla="*/ 2147483647 h 93"/>
              <a:gd name="T12" fmla="*/ 2147483647 w 93"/>
              <a:gd name="T13" fmla="*/ 2147483647 h 93"/>
              <a:gd name="T14" fmla="*/ 2147483647 w 93"/>
              <a:gd name="T15" fmla="*/ 2147483647 h 93"/>
              <a:gd name="T16" fmla="*/ 2147483647 w 93"/>
              <a:gd name="T17" fmla="*/ 2147483647 h 93"/>
              <a:gd name="T18" fmla="*/ 2147483647 w 93"/>
              <a:gd name="T19" fmla="*/ 2147483647 h 93"/>
              <a:gd name="T20" fmla="*/ 2147483647 w 93"/>
              <a:gd name="T21" fmla="*/ 2147483647 h 93"/>
              <a:gd name="T22" fmla="*/ 2147483647 w 93"/>
              <a:gd name="T23" fmla="*/ 2147483647 h 93"/>
              <a:gd name="T24" fmla="*/ 2147483647 w 93"/>
              <a:gd name="T25" fmla="*/ 2147483647 h 93"/>
              <a:gd name="T26" fmla="*/ 2147483647 w 93"/>
              <a:gd name="T27" fmla="*/ 2147483647 h 93"/>
              <a:gd name="T28" fmla="*/ 2147483647 w 93"/>
              <a:gd name="T29" fmla="*/ 2147483647 h 93"/>
              <a:gd name="T30" fmla="*/ 0 w 93"/>
              <a:gd name="T31" fmla="*/ 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3"/>
              <a:gd name="T49" fmla="*/ 0 h 93"/>
              <a:gd name="T50" fmla="*/ 93 w 93"/>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3" h="93">
                <a:moveTo>
                  <a:pt x="0" y="0"/>
                </a:moveTo>
                <a:lnTo>
                  <a:pt x="92" y="45"/>
                </a:lnTo>
                <a:lnTo>
                  <a:pt x="0" y="92"/>
                </a:lnTo>
                <a:lnTo>
                  <a:pt x="4" y="85"/>
                </a:lnTo>
                <a:lnTo>
                  <a:pt x="5" y="78"/>
                </a:lnTo>
                <a:lnTo>
                  <a:pt x="7" y="72"/>
                </a:lnTo>
                <a:lnTo>
                  <a:pt x="8" y="65"/>
                </a:lnTo>
                <a:lnTo>
                  <a:pt x="10" y="58"/>
                </a:lnTo>
                <a:lnTo>
                  <a:pt x="10" y="49"/>
                </a:lnTo>
                <a:lnTo>
                  <a:pt x="10" y="42"/>
                </a:lnTo>
                <a:lnTo>
                  <a:pt x="10" y="35"/>
                </a:lnTo>
                <a:lnTo>
                  <a:pt x="8" y="27"/>
                </a:lnTo>
                <a:lnTo>
                  <a:pt x="7" y="20"/>
                </a:lnTo>
                <a:lnTo>
                  <a:pt x="5" y="13"/>
                </a:lnTo>
                <a:lnTo>
                  <a:pt x="4" y="8"/>
                </a:lnTo>
                <a:lnTo>
                  <a:pt x="0" y="0"/>
                </a:lnTo>
              </a:path>
            </a:pathLst>
          </a:custGeom>
          <a:solidFill>
            <a:schemeClr val="tx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31758" name="Rectangle 15"/>
          <p:cNvSpPr>
            <a:spLocks noChangeArrowheads="1"/>
          </p:cNvSpPr>
          <p:nvPr/>
        </p:nvSpPr>
        <p:spPr bwMode="auto">
          <a:xfrm>
            <a:off x="1055133" y="1706880"/>
            <a:ext cx="7450931" cy="75353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pPr>
            <a:r>
              <a:rPr lang="en-US" altLang="en-US" sz="2100">
                <a:latin typeface="Times New Roman" pitchFamily="18" charset="0"/>
              </a:rPr>
              <a:t>(</a:t>
            </a:r>
            <a:r>
              <a:rPr lang="en-US" altLang="en-US" sz="2100" i="1">
                <a:latin typeface="Times New Roman" pitchFamily="18" charset="0"/>
              </a:rPr>
              <a:t>p</a:t>
            </a:r>
            <a:r>
              <a:rPr lang="en-US" altLang="en-US" sz="2100">
                <a:latin typeface="Times New Roman" pitchFamily="18" charset="0"/>
              </a:rPr>
              <a:t>-Value = 0.0668) </a:t>
            </a:r>
            <a:r>
              <a:rPr lang="en-US" altLang="en-US" sz="2100">
                <a:latin typeface="Symbol" pitchFamily="18" charset="2"/>
              </a:rPr>
              <a:t>³ </a:t>
            </a:r>
            <a:r>
              <a:rPr lang="en-US" altLang="en-US" sz="2100">
                <a:latin typeface="Times New Roman" pitchFamily="18" charset="0"/>
              </a:rPr>
              <a:t> (</a:t>
            </a:r>
            <a:r>
              <a:rPr lang="en-US" altLang="en-US" sz="2100" i="1">
                <a:latin typeface="Symbol" pitchFamily="18" charset="2"/>
              </a:rPr>
              <a:t>a</a:t>
            </a:r>
            <a:r>
              <a:rPr lang="en-US" altLang="en-US" sz="2100">
                <a:latin typeface="Times New Roman" pitchFamily="18" charset="0"/>
              </a:rPr>
              <a:t> = 0.05) ? Yes  </a:t>
            </a:r>
            <a:br>
              <a:rPr lang="en-US" altLang="en-US" sz="2100">
                <a:latin typeface="Times New Roman" pitchFamily="18" charset="0"/>
              </a:rPr>
            </a:br>
            <a:r>
              <a:rPr lang="en-US" altLang="en-US" sz="2100">
                <a:latin typeface="Times New Roman" pitchFamily="18" charset="0"/>
              </a:rPr>
              <a:t>So, Do Not Reject.</a:t>
            </a:r>
          </a:p>
        </p:txBody>
      </p:sp>
      <p:sp>
        <p:nvSpPr>
          <p:cNvPr id="31759" name="Rectangle 16"/>
          <p:cNvSpPr>
            <a:spLocks noChangeArrowheads="1"/>
          </p:cNvSpPr>
          <p:nvPr/>
        </p:nvSpPr>
        <p:spPr bwMode="auto">
          <a:xfrm>
            <a:off x="5915740" y="3048001"/>
            <a:ext cx="2485310" cy="423333"/>
          </a:xfrm>
          <a:prstGeom prst="rect">
            <a:avLst/>
          </a:prstGeom>
          <a:solidFill>
            <a:srgbClr val="E4E4F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2100" b="1" i="1">
                <a:latin typeface="Times New Roman" pitchFamily="18" charset="0"/>
              </a:rPr>
              <a:t>p</a:t>
            </a:r>
            <a:r>
              <a:rPr lang="en-US" altLang="en-US" sz="2100" b="1">
                <a:latin typeface="Times New Roman" pitchFamily="18" charset="0"/>
              </a:rPr>
              <a:t> Value = 0.0668</a:t>
            </a:r>
          </a:p>
        </p:txBody>
      </p:sp>
      <p:sp>
        <p:nvSpPr>
          <p:cNvPr id="31760" name="Rectangle 17"/>
          <p:cNvSpPr>
            <a:spLocks noChangeArrowheads="1"/>
          </p:cNvSpPr>
          <p:nvPr/>
        </p:nvSpPr>
        <p:spPr bwMode="auto">
          <a:xfrm>
            <a:off x="6950869" y="4560148"/>
            <a:ext cx="1370171" cy="48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2500" b="1" i="1">
                <a:latin typeface="Symbol" pitchFamily="18" charset="2"/>
              </a:rPr>
              <a:t>a</a:t>
            </a:r>
            <a:r>
              <a:rPr lang="en-US" altLang="en-US" sz="2500" b="1">
                <a:latin typeface="Symbol" pitchFamily="18" charset="2"/>
              </a:rPr>
              <a:t> </a:t>
            </a:r>
            <a:r>
              <a:rPr lang="en-US" altLang="en-US" sz="2500" b="1">
                <a:latin typeface="Times New Roman" pitchFamily="18" charset="0"/>
              </a:rPr>
              <a:t>= 0.05</a:t>
            </a:r>
          </a:p>
        </p:txBody>
      </p:sp>
      <p:sp>
        <p:nvSpPr>
          <p:cNvPr id="31761" name="Line 18"/>
          <p:cNvSpPr>
            <a:spLocks noChangeShapeType="1"/>
          </p:cNvSpPr>
          <p:nvPr/>
        </p:nvSpPr>
        <p:spPr bwMode="auto">
          <a:xfrm flipH="1">
            <a:off x="5695712" y="3691467"/>
            <a:ext cx="391715" cy="1183641"/>
          </a:xfrm>
          <a:prstGeom prst="line">
            <a:avLst/>
          </a:prstGeom>
          <a:noFill/>
          <a:ln w="28575">
            <a:solidFill>
              <a:schemeClr val="folHlink"/>
            </a:solidFill>
            <a:round/>
            <a:headEnd type="none" w="sm" len="sm"/>
            <a:tailEnd type="stealth" w="med" len="med"/>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31762" name="Line 19"/>
          <p:cNvSpPr>
            <a:spLocks noChangeShapeType="1"/>
          </p:cNvSpPr>
          <p:nvPr/>
        </p:nvSpPr>
        <p:spPr bwMode="auto">
          <a:xfrm flipH="1">
            <a:off x="6320790" y="5044441"/>
            <a:ext cx="720090" cy="325120"/>
          </a:xfrm>
          <a:prstGeom prst="line">
            <a:avLst/>
          </a:prstGeom>
          <a:noFill/>
          <a:ln w="28575">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31763" name="Rectangle 20"/>
          <p:cNvSpPr>
            <a:spLocks noChangeArrowheads="1"/>
          </p:cNvSpPr>
          <p:nvPr/>
        </p:nvSpPr>
        <p:spPr bwMode="auto">
          <a:xfrm>
            <a:off x="800100" y="6339841"/>
            <a:ext cx="8161020" cy="423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2100">
                <a:latin typeface="Tahoma" pitchFamily="34" charset="0"/>
              </a:rPr>
              <a:t>Test Statistic 1.50 is in the ‘Do Not Reject’ Region</a:t>
            </a:r>
          </a:p>
        </p:txBody>
      </p:sp>
      <p:sp>
        <p:nvSpPr>
          <p:cNvPr id="31764" name="Freeform 21"/>
          <p:cNvSpPr>
            <a:spLocks/>
          </p:cNvSpPr>
          <p:nvPr/>
        </p:nvSpPr>
        <p:spPr bwMode="auto">
          <a:xfrm>
            <a:off x="2640331" y="5449147"/>
            <a:ext cx="3437096" cy="164254"/>
          </a:xfrm>
          <a:custGeom>
            <a:avLst/>
            <a:gdLst>
              <a:gd name="T0" fmla="*/ 0 w 2062"/>
              <a:gd name="T1" fmla="*/ 2147483647 h 97"/>
              <a:gd name="T2" fmla="*/ 2147483647 w 2062"/>
              <a:gd name="T3" fmla="*/ 2147483647 h 97"/>
              <a:gd name="T4" fmla="*/ 2147483647 w 2062"/>
              <a:gd name="T5" fmla="*/ 2147483647 h 97"/>
              <a:gd name="T6" fmla="*/ 2147483647 w 2062"/>
              <a:gd name="T7" fmla="*/ 2147483647 h 97"/>
              <a:gd name="T8" fmla="*/ 2147483647 w 2062"/>
              <a:gd name="T9" fmla="*/ 2147483647 h 97"/>
              <a:gd name="T10" fmla="*/ 2147483647 w 2062"/>
              <a:gd name="T11" fmla="*/ 2147483647 h 97"/>
              <a:gd name="T12" fmla="*/ 2147483647 w 2062"/>
              <a:gd name="T13" fmla="*/ 0 h 97"/>
              <a:gd name="T14" fmla="*/ 2147483647 w 2062"/>
              <a:gd name="T15" fmla="*/ 2147483647 h 97"/>
              <a:gd name="T16" fmla="*/ 2147483647 w 2062"/>
              <a:gd name="T17" fmla="*/ 2147483647 h 97"/>
              <a:gd name="T18" fmla="*/ 2147483647 w 2062"/>
              <a:gd name="T19" fmla="*/ 0 h 97"/>
              <a:gd name="T20" fmla="*/ 0 w 2062"/>
              <a:gd name="T21" fmla="*/ 2147483647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62"/>
              <a:gd name="T34" fmla="*/ 0 h 97"/>
              <a:gd name="T35" fmla="*/ 2062 w 2062"/>
              <a:gd name="T36" fmla="*/ 97 h 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62" h="97">
                <a:moveTo>
                  <a:pt x="0" y="48"/>
                </a:moveTo>
                <a:lnTo>
                  <a:pt x="412" y="96"/>
                </a:lnTo>
                <a:lnTo>
                  <a:pt x="412" y="72"/>
                </a:lnTo>
                <a:lnTo>
                  <a:pt x="1649" y="72"/>
                </a:lnTo>
                <a:lnTo>
                  <a:pt x="1649" y="96"/>
                </a:lnTo>
                <a:lnTo>
                  <a:pt x="2061" y="48"/>
                </a:lnTo>
                <a:lnTo>
                  <a:pt x="1649" y="0"/>
                </a:lnTo>
                <a:lnTo>
                  <a:pt x="1649" y="24"/>
                </a:lnTo>
                <a:lnTo>
                  <a:pt x="412" y="24"/>
                </a:lnTo>
                <a:lnTo>
                  <a:pt x="412" y="0"/>
                </a:lnTo>
                <a:lnTo>
                  <a:pt x="0" y="48"/>
                </a:lnTo>
              </a:path>
            </a:pathLst>
          </a:custGeom>
          <a:solidFill>
            <a:srgbClr val="C9C9F1"/>
          </a:solidFill>
          <a:ln w="12700" cap="rnd">
            <a:solidFill>
              <a:schemeClr val="tx2"/>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31765" name="Line 22"/>
          <p:cNvSpPr>
            <a:spLocks noChangeShapeType="1"/>
          </p:cNvSpPr>
          <p:nvPr/>
        </p:nvSpPr>
        <p:spPr bwMode="auto">
          <a:xfrm>
            <a:off x="6205777" y="5125721"/>
            <a:ext cx="166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31766" name="Line 23"/>
          <p:cNvSpPr>
            <a:spLocks noChangeShapeType="1"/>
          </p:cNvSpPr>
          <p:nvPr/>
        </p:nvSpPr>
        <p:spPr bwMode="auto">
          <a:xfrm>
            <a:off x="6247447" y="5207001"/>
            <a:ext cx="666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31767" name="Text Box 24"/>
          <p:cNvSpPr txBox="1">
            <a:spLocks noChangeArrowheads="1"/>
          </p:cNvSpPr>
          <p:nvPr/>
        </p:nvSpPr>
        <p:spPr bwMode="auto">
          <a:xfrm>
            <a:off x="6152437" y="5775961"/>
            <a:ext cx="921781" cy="492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rnd">
                <a:solidFill>
                  <a:srgbClr val="000000"/>
                </a:solidFill>
                <a:miter lim="800000"/>
                <a:headEnd type="none" w="sm" len="sm"/>
                <a:tailEnd type="none" w="sm" len="sm"/>
              </a14:hiddenLine>
            </a:ext>
          </a:extLst>
        </p:spPr>
        <p:txBody>
          <a:bodyPr wrap="none" lIns="96647" tIns="48323" rIns="96647" bIns="48323">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500" b="1">
                <a:latin typeface="Times New Roman" pitchFamily="18" charset="0"/>
              </a:rPr>
              <a:t>1.645</a:t>
            </a:r>
          </a:p>
        </p:txBody>
      </p:sp>
      <p:sp>
        <p:nvSpPr>
          <p:cNvPr id="31768" name="Line 25"/>
          <p:cNvSpPr>
            <a:spLocks noChangeShapeType="1"/>
          </p:cNvSpPr>
          <p:nvPr/>
        </p:nvSpPr>
        <p:spPr bwMode="auto">
          <a:xfrm rot="4099552" flipH="1">
            <a:off x="6144524" y="5555563"/>
            <a:ext cx="479214" cy="286703"/>
          </a:xfrm>
          <a:prstGeom prst="line">
            <a:avLst/>
          </a:prstGeom>
          <a:noFill/>
          <a:ln w="28575">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31769" name="Line 26"/>
          <p:cNvSpPr>
            <a:spLocks noChangeShapeType="1"/>
          </p:cNvSpPr>
          <p:nvPr/>
        </p:nvSpPr>
        <p:spPr bwMode="auto">
          <a:xfrm rot="-4099552">
            <a:off x="5110163" y="5772150"/>
            <a:ext cx="487680" cy="160020"/>
          </a:xfrm>
          <a:prstGeom prst="line">
            <a:avLst/>
          </a:prstGeom>
          <a:noFill/>
          <a:ln w="28575">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31770" name="Line 27"/>
          <p:cNvSpPr>
            <a:spLocks noChangeShapeType="1"/>
          </p:cNvSpPr>
          <p:nvPr/>
        </p:nvSpPr>
        <p:spPr bwMode="auto">
          <a:xfrm>
            <a:off x="2080260" y="5532121"/>
            <a:ext cx="5840730" cy="0"/>
          </a:xfrm>
          <a:prstGeom prst="line">
            <a:avLst/>
          </a:prstGeom>
          <a:noFill/>
          <a:ln w="19050" cap="rnd">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Tree>
    <p:extLst>
      <p:ext uri="{BB962C8B-B14F-4D97-AF65-F5344CB8AC3E}">
        <p14:creationId xmlns:p14="http://schemas.microsoft.com/office/powerpoint/2010/main" val="590092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4"/>
          <p:cNvGraphicFramePr>
            <a:graphicFrameLocks noChangeAspect="1"/>
          </p:cNvGraphicFramePr>
          <p:nvPr/>
        </p:nvGraphicFramePr>
        <p:xfrm>
          <a:off x="800100" y="1625600"/>
          <a:ext cx="7760970" cy="4819227"/>
        </p:xfrm>
        <a:graphic>
          <a:graphicData uri="http://schemas.openxmlformats.org/presentationml/2006/ole">
            <mc:AlternateContent xmlns:mc="http://schemas.openxmlformats.org/markup-compatibility/2006">
              <mc:Choice xmlns:v="urn:schemas-microsoft-com:vml" Requires="v">
                <p:oleObj spid="_x0000_s5126" name="Equation" r:id="rId4" imgW="3276360" imgH="1879560" progId="">
                  <p:embed/>
                </p:oleObj>
              </mc:Choice>
              <mc:Fallback>
                <p:oleObj name="Equation" r:id="rId4" imgW="3276360" imgH="18795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 y="1625600"/>
                        <a:ext cx="7760970" cy="4819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3" name="Rectangle 5"/>
          <p:cNvSpPr>
            <a:spLocks noGrp="1" noChangeArrowheads="1"/>
          </p:cNvSpPr>
          <p:nvPr>
            <p:ph type="title" idx="4294967295"/>
          </p:nvPr>
        </p:nvSpPr>
        <p:spPr>
          <a:xfrm>
            <a:off x="308165" y="0"/>
            <a:ext cx="8991124" cy="1219200"/>
          </a:xfrm>
          <a:prstGeom prst="rect">
            <a:avLst/>
          </a:prstGeom>
        </p:spPr>
        <p:txBody>
          <a:bodyPr anchor="ctr"/>
          <a:lstStyle/>
          <a:p>
            <a:pPr eaLnBrk="1" hangingPunct="1"/>
            <a:r>
              <a:rPr lang="en-US" altLang="en-US" dirty="0">
                <a:solidFill>
                  <a:schemeClr val="accent3">
                    <a:lumMod val="50000"/>
                  </a:schemeClr>
                </a:solidFill>
              </a:rPr>
              <a:t>Third</a:t>
            </a:r>
            <a:r>
              <a:rPr lang="en-US" altLang="en-US" dirty="0"/>
              <a:t> Solution: Connection to Confidence Intervals</a:t>
            </a:r>
          </a:p>
        </p:txBody>
      </p:sp>
    </p:spTree>
    <p:extLst>
      <p:ext uri="{BB962C8B-B14F-4D97-AF65-F5344CB8AC3E}">
        <p14:creationId xmlns:p14="http://schemas.microsoft.com/office/powerpoint/2010/main" val="3745496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dirty="0"/>
              <a:t>One tail vs. two tailed</a:t>
            </a:r>
          </a:p>
        </p:txBody>
      </p:sp>
      <p:graphicFrame>
        <p:nvGraphicFramePr>
          <p:cNvPr id="303266" name="Group 162"/>
          <p:cNvGraphicFramePr>
            <a:graphicFrameLocks noGrp="1"/>
          </p:cNvGraphicFramePr>
          <p:nvPr>
            <p:ph idx="4294967295"/>
          </p:nvPr>
        </p:nvGraphicFramePr>
        <p:xfrm>
          <a:off x="480060" y="1300480"/>
          <a:ext cx="8641080" cy="3806613"/>
        </p:xfrm>
        <a:graphic>
          <a:graphicData uri="http://schemas.openxmlformats.org/drawingml/2006/table">
            <a:tbl>
              <a:tblPr/>
              <a:tblGrid>
                <a:gridCol w="2161196">
                  <a:extLst>
                    <a:ext uri="{9D8B030D-6E8A-4147-A177-3AD203B41FA5}">
                      <a16:colId xmlns:a16="http://schemas.microsoft.com/office/drawing/2014/main" val="20000"/>
                    </a:ext>
                  </a:extLst>
                </a:gridCol>
                <a:gridCol w="2159344">
                  <a:extLst>
                    <a:ext uri="{9D8B030D-6E8A-4147-A177-3AD203B41FA5}">
                      <a16:colId xmlns:a16="http://schemas.microsoft.com/office/drawing/2014/main" val="20001"/>
                    </a:ext>
                  </a:extLst>
                </a:gridCol>
                <a:gridCol w="1600062">
                  <a:extLst>
                    <a:ext uri="{9D8B030D-6E8A-4147-A177-3AD203B41FA5}">
                      <a16:colId xmlns:a16="http://schemas.microsoft.com/office/drawing/2014/main" val="20002"/>
                    </a:ext>
                  </a:extLst>
                </a:gridCol>
                <a:gridCol w="2720478">
                  <a:extLst>
                    <a:ext uri="{9D8B030D-6E8A-4147-A177-3AD203B41FA5}">
                      <a16:colId xmlns:a16="http://schemas.microsoft.com/office/drawing/2014/main" val="20003"/>
                    </a:ext>
                  </a:extLst>
                </a:gridCol>
              </a:tblGrid>
              <a:tr h="488075">
                <a:tc>
                  <a:txBody>
                    <a:bodyPr/>
                    <a:lstStyle/>
                    <a:p>
                      <a:pPr marL="0" marR="0" lvl="0" indent="0" algn="l" defTabSz="836613"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sz="1600" b="0" i="0" u="none" strike="noStrike" cap="none" normalizeH="0" baseline="0">
                          <a:ln>
                            <a:noFill/>
                          </a:ln>
                          <a:solidFill>
                            <a:schemeClr val="tx1"/>
                          </a:solidFill>
                          <a:effectLst/>
                          <a:latin typeface="Arial" charset="0"/>
                        </a:rPr>
                        <a:t>Description</a:t>
                      </a:r>
                    </a:p>
                  </a:txBody>
                  <a:tcPr marL="97502" marR="97502" marT="47763" marB="477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36613"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sz="1600" b="0" i="0" u="none" strike="noStrike" cap="none" normalizeH="0" baseline="0">
                          <a:ln>
                            <a:noFill/>
                          </a:ln>
                          <a:solidFill>
                            <a:schemeClr val="tx1"/>
                          </a:solidFill>
                          <a:effectLst/>
                          <a:latin typeface="Arial" charset="0"/>
                        </a:rPr>
                        <a:t>Region</a:t>
                      </a:r>
                    </a:p>
                  </a:txBody>
                  <a:tcPr marL="97502" marR="97502" marT="47763" marB="477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36613"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sz="1600" b="0" i="0" u="none" strike="noStrike" cap="none" normalizeH="0" baseline="0">
                          <a:ln>
                            <a:noFill/>
                          </a:ln>
                          <a:solidFill>
                            <a:schemeClr val="tx1"/>
                          </a:solidFill>
                          <a:effectLst/>
                          <a:latin typeface="Arial" charset="0"/>
                        </a:rPr>
                        <a:t>When to use?</a:t>
                      </a:r>
                    </a:p>
                  </a:txBody>
                  <a:tcPr marL="97502" marR="97502" marT="47763" marB="477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36613"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sz="1600" b="0" i="0" u="none" strike="noStrike" cap="none" normalizeH="0" baseline="0">
                          <a:ln>
                            <a:noFill/>
                          </a:ln>
                          <a:solidFill>
                            <a:schemeClr val="tx1"/>
                          </a:solidFill>
                          <a:effectLst/>
                          <a:latin typeface="Arial" charset="0"/>
                        </a:rPr>
                        <a:t>Remarks</a:t>
                      </a:r>
                    </a:p>
                  </a:txBody>
                  <a:tcPr marL="97502" marR="97502" marT="47763" marB="477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79095">
                <a:tc>
                  <a:txBody>
                    <a:bodyPr/>
                    <a:lstStyle/>
                    <a:p>
                      <a:pPr marL="0" marR="0" lvl="0" indent="0" algn="l" defTabSz="836613"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sz="1600" b="0" i="0" u="none" strike="noStrike" cap="none" normalizeH="0" baseline="0">
                          <a:ln>
                            <a:noFill/>
                          </a:ln>
                          <a:solidFill>
                            <a:schemeClr val="tx1"/>
                          </a:solidFill>
                          <a:effectLst/>
                          <a:latin typeface="Arial" charset="0"/>
                        </a:rPr>
                        <a:t>One tailed</a:t>
                      </a:r>
                    </a:p>
                  </a:txBody>
                  <a:tcPr marL="97502" marR="97502" marT="47763" marB="477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36613" rtl="0" eaLnBrk="1" fontAlgn="base" latinLnBrk="0" hangingPunct="1">
                        <a:lnSpc>
                          <a:spcPct val="100000"/>
                        </a:lnSpc>
                        <a:spcBef>
                          <a:spcPct val="20000"/>
                        </a:spcBef>
                        <a:spcAft>
                          <a:spcPct val="0"/>
                        </a:spcAft>
                        <a:buClr>
                          <a:srgbClr val="FF3300"/>
                        </a:buClr>
                        <a:buSzTx/>
                        <a:buFont typeface="Wingdings" pitchFamily="2" charset="2"/>
                        <a:buNone/>
                        <a:tabLst/>
                      </a:pPr>
                      <a:endParaRPr kumimoji="0" lang="en-US" sz="1600" b="0" i="0" u="none" strike="noStrike" cap="none" normalizeH="0" baseline="0">
                        <a:ln>
                          <a:noFill/>
                        </a:ln>
                        <a:solidFill>
                          <a:schemeClr val="tx1"/>
                        </a:solidFill>
                        <a:effectLst/>
                        <a:latin typeface="Arial" charset="0"/>
                      </a:endParaRPr>
                    </a:p>
                  </a:txBody>
                  <a:tcPr marL="97502" marR="97502" marT="47763" marB="477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36613"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sz="1600" b="0" i="1" u="none" strike="noStrike" cap="none" normalizeH="0" baseline="0">
                          <a:ln>
                            <a:noFill/>
                          </a:ln>
                          <a:solidFill>
                            <a:schemeClr val="tx1"/>
                          </a:solidFill>
                          <a:effectLst/>
                          <a:latin typeface="Arial" charset="0"/>
                        </a:rPr>
                        <a:t>H</a:t>
                      </a:r>
                      <a:r>
                        <a:rPr kumimoji="0" lang="en-US" sz="1600" b="0" i="0" u="none" strike="noStrike" cap="none" normalizeH="0" baseline="-25000">
                          <a:ln>
                            <a:noFill/>
                          </a:ln>
                          <a:solidFill>
                            <a:schemeClr val="tx1"/>
                          </a:solidFill>
                          <a:effectLst/>
                          <a:latin typeface="Arial" charset="0"/>
                        </a:rPr>
                        <a:t>1</a:t>
                      </a:r>
                      <a:r>
                        <a:rPr kumimoji="0" lang="en-US" sz="1600" b="0" i="0" u="none" strike="noStrike" cap="none" normalizeH="0" baseline="0">
                          <a:ln>
                            <a:noFill/>
                          </a:ln>
                          <a:solidFill>
                            <a:schemeClr val="tx1"/>
                          </a:solidFill>
                          <a:effectLst/>
                          <a:latin typeface="Arial" charset="0"/>
                        </a:rPr>
                        <a:t>: </a:t>
                      </a:r>
                      <a:r>
                        <a:rPr kumimoji="0" lang="en-US" sz="1600" b="0" i="1" u="none" strike="noStrike" cap="none" normalizeH="0" baseline="0">
                          <a:ln>
                            <a:noFill/>
                          </a:ln>
                          <a:solidFill>
                            <a:schemeClr val="tx1"/>
                          </a:solidFill>
                          <a:effectLst/>
                          <a:latin typeface="Arial" charset="0"/>
                        </a:rPr>
                        <a:t>μ</a:t>
                      </a:r>
                      <a:r>
                        <a:rPr kumimoji="0" lang="en-US" sz="1600" b="0" i="0" u="none" strike="noStrike" cap="none" normalizeH="0" baseline="0">
                          <a:ln>
                            <a:noFill/>
                          </a:ln>
                          <a:solidFill>
                            <a:schemeClr val="tx1"/>
                          </a:solidFill>
                          <a:effectLst/>
                          <a:latin typeface="Arial" charset="0"/>
                        </a:rPr>
                        <a:t> &gt; </a:t>
                      </a:r>
                      <a:r>
                        <a:rPr kumimoji="0" lang="en-US" sz="1600" b="0" i="1" u="none" strike="noStrike" cap="none" normalizeH="0" baseline="0">
                          <a:ln>
                            <a:noFill/>
                          </a:ln>
                          <a:solidFill>
                            <a:schemeClr val="tx1"/>
                          </a:solidFill>
                          <a:effectLst/>
                          <a:latin typeface="Arial" charset="0"/>
                        </a:rPr>
                        <a:t>μ</a:t>
                      </a:r>
                      <a:r>
                        <a:rPr kumimoji="0" lang="en-US" sz="1600" b="0" i="0" u="none" strike="noStrike" cap="none" normalizeH="0" baseline="-25000">
                          <a:ln>
                            <a:noFill/>
                          </a:ln>
                          <a:solidFill>
                            <a:schemeClr val="tx1"/>
                          </a:solidFill>
                          <a:effectLst/>
                          <a:latin typeface="Arial" charset="0"/>
                        </a:rPr>
                        <a:t>0</a:t>
                      </a:r>
                      <a:r>
                        <a:rPr kumimoji="0" lang="en-US" sz="1600" b="0" i="0" u="none" strike="noStrike" cap="none" normalizeH="0" baseline="0">
                          <a:ln>
                            <a:noFill/>
                          </a:ln>
                          <a:solidFill>
                            <a:schemeClr val="tx1"/>
                          </a:solidFill>
                          <a:effectLst/>
                          <a:latin typeface="Arial" charset="0"/>
                        </a:rPr>
                        <a:t> </a:t>
                      </a:r>
                    </a:p>
                    <a:p>
                      <a:pPr marL="0" marR="0" lvl="0" indent="0" algn="l" defTabSz="836613"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sz="1600" b="1" i="1" u="none" strike="noStrike" cap="none" normalizeH="0" baseline="0">
                          <a:ln>
                            <a:noFill/>
                          </a:ln>
                          <a:solidFill>
                            <a:schemeClr val="tx1"/>
                          </a:solidFill>
                          <a:effectLst/>
                          <a:latin typeface="Arial" charset="0"/>
                        </a:rPr>
                        <a:t>OR</a:t>
                      </a:r>
                      <a:r>
                        <a:rPr kumimoji="0" lang="en-US" sz="1600" b="0" i="0" u="none" strike="noStrike" cap="none" normalizeH="0" baseline="0">
                          <a:ln>
                            <a:noFill/>
                          </a:ln>
                          <a:solidFill>
                            <a:schemeClr val="tx1"/>
                          </a:solidFill>
                          <a:effectLst/>
                          <a:latin typeface="Arial" charset="0"/>
                        </a:rPr>
                        <a:t> </a:t>
                      </a:r>
                    </a:p>
                    <a:p>
                      <a:pPr marL="0" marR="0" lvl="0" indent="0" algn="l" defTabSz="836613"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sz="1600" b="0" i="1" u="none" strike="noStrike" cap="none" normalizeH="0" baseline="0">
                          <a:ln>
                            <a:noFill/>
                          </a:ln>
                          <a:solidFill>
                            <a:schemeClr val="tx1"/>
                          </a:solidFill>
                          <a:effectLst/>
                          <a:latin typeface="Arial" charset="0"/>
                        </a:rPr>
                        <a:t>H</a:t>
                      </a:r>
                      <a:r>
                        <a:rPr kumimoji="0" lang="en-US" sz="1600" b="0" i="0" u="none" strike="noStrike" cap="none" normalizeH="0" baseline="-25000">
                          <a:ln>
                            <a:noFill/>
                          </a:ln>
                          <a:solidFill>
                            <a:schemeClr val="tx1"/>
                          </a:solidFill>
                          <a:effectLst/>
                          <a:latin typeface="Arial" charset="0"/>
                        </a:rPr>
                        <a:t>1</a:t>
                      </a:r>
                      <a:r>
                        <a:rPr kumimoji="0" lang="en-US" sz="1600" b="0" i="0" u="none" strike="noStrike" cap="none" normalizeH="0" baseline="0">
                          <a:ln>
                            <a:noFill/>
                          </a:ln>
                          <a:solidFill>
                            <a:schemeClr val="tx1"/>
                          </a:solidFill>
                          <a:effectLst/>
                          <a:latin typeface="Arial" charset="0"/>
                        </a:rPr>
                        <a:t>: </a:t>
                      </a:r>
                      <a:r>
                        <a:rPr kumimoji="0" lang="en-US" sz="1600" b="0" i="1" u="none" strike="noStrike" cap="none" normalizeH="0" baseline="0">
                          <a:ln>
                            <a:noFill/>
                          </a:ln>
                          <a:solidFill>
                            <a:schemeClr val="tx1"/>
                          </a:solidFill>
                          <a:effectLst/>
                          <a:latin typeface="Arial" charset="0"/>
                        </a:rPr>
                        <a:t>μ</a:t>
                      </a:r>
                      <a:r>
                        <a:rPr kumimoji="0" lang="en-US" sz="1600" b="0" i="0" u="none" strike="noStrike" cap="none" normalizeH="0" baseline="0">
                          <a:ln>
                            <a:noFill/>
                          </a:ln>
                          <a:solidFill>
                            <a:schemeClr val="tx1"/>
                          </a:solidFill>
                          <a:effectLst/>
                          <a:latin typeface="Arial" charset="0"/>
                        </a:rPr>
                        <a:t> &lt; </a:t>
                      </a:r>
                      <a:r>
                        <a:rPr kumimoji="0" lang="en-US" sz="1600" b="0" i="1" u="none" strike="noStrike" cap="none" normalizeH="0" baseline="0">
                          <a:ln>
                            <a:noFill/>
                          </a:ln>
                          <a:solidFill>
                            <a:schemeClr val="tx1"/>
                          </a:solidFill>
                          <a:effectLst/>
                          <a:latin typeface="Arial" charset="0"/>
                        </a:rPr>
                        <a:t>μ</a:t>
                      </a:r>
                      <a:r>
                        <a:rPr kumimoji="0" lang="en-US" sz="1600" b="0" i="0" u="none" strike="noStrike" cap="none" normalizeH="0" baseline="-25000">
                          <a:ln>
                            <a:noFill/>
                          </a:ln>
                          <a:solidFill>
                            <a:schemeClr val="tx1"/>
                          </a:solidFill>
                          <a:effectLst/>
                          <a:latin typeface="Arial" charset="0"/>
                        </a:rPr>
                        <a:t>0</a:t>
                      </a:r>
                      <a:r>
                        <a:rPr kumimoji="0" lang="en-US" sz="1600" b="0" i="0" u="none" strike="noStrike" cap="none" normalizeH="0" baseline="0">
                          <a:ln>
                            <a:noFill/>
                          </a:ln>
                          <a:solidFill>
                            <a:schemeClr val="tx1"/>
                          </a:solidFill>
                          <a:effectLst/>
                          <a:latin typeface="Arial" charset="0"/>
                        </a:rPr>
                        <a:t> </a:t>
                      </a:r>
                    </a:p>
                  </a:txBody>
                  <a:tcPr marL="97502" marR="97502" marT="47763" marB="477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36613"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sz="1600" b="0" i="0" u="none" strike="noStrike" cap="none" normalizeH="0" baseline="0">
                          <a:ln>
                            <a:noFill/>
                          </a:ln>
                          <a:solidFill>
                            <a:schemeClr val="tx1"/>
                          </a:solidFill>
                          <a:effectLst/>
                          <a:latin typeface="Arial" charset="0"/>
                        </a:rPr>
                        <a:t>Use when objective is to find if the hypothesized mean is higher (or lower); Unidirectional</a:t>
                      </a:r>
                    </a:p>
                  </a:txBody>
                  <a:tcPr marL="97502" marR="97502" marT="47763" marB="477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39443">
                <a:tc>
                  <a:txBody>
                    <a:bodyPr/>
                    <a:lstStyle/>
                    <a:p>
                      <a:pPr marL="0" marR="0" lvl="0" indent="0" algn="l" defTabSz="836613"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sz="1600" b="0" i="0" u="none" strike="noStrike" cap="none" normalizeH="0" baseline="0">
                          <a:ln>
                            <a:noFill/>
                          </a:ln>
                          <a:solidFill>
                            <a:schemeClr val="tx1"/>
                          </a:solidFill>
                          <a:effectLst/>
                          <a:latin typeface="Arial" charset="0"/>
                        </a:rPr>
                        <a:t>Two tailed</a:t>
                      </a:r>
                    </a:p>
                  </a:txBody>
                  <a:tcPr marL="97502" marR="97502" marT="47763" marB="477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36613" rtl="0" eaLnBrk="1" fontAlgn="base" latinLnBrk="0" hangingPunct="1">
                        <a:lnSpc>
                          <a:spcPct val="100000"/>
                        </a:lnSpc>
                        <a:spcBef>
                          <a:spcPct val="20000"/>
                        </a:spcBef>
                        <a:spcAft>
                          <a:spcPct val="0"/>
                        </a:spcAft>
                        <a:buClr>
                          <a:srgbClr val="FF3300"/>
                        </a:buClr>
                        <a:buSzTx/>
                        <a:buFont typeface="Wingdings" pitchFamily="2" charset="2"/>
                        <a:buNone/>
                        <a:tabLst/>
                      </a:pPr>
                      <a:endParaRPr kumimoji="0" lang="en-US" sz="1600" b="0" i="0" u="none" strike="noStrike" cap="none" normalizeH="0" baseline="0">
                        <a:ln>
                          <a:noFill/>
                        </a:ln>
                        <a:solidFill>
                          <a:schemeClr val="tx1"/>
                        </a:solidFill>
                        <a:effectLst/>
                        <a:latin typeface="Arial" charset="0"/>
                      </a:endParaRPr>
                    </a:p>
                  </a:txBody>
                  <a:tcPr marL="97502" marR="97502" marT="47763" marB="477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36613"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sz="1600" b="0" i="1" u="none" strike="noStrike" cap="none" normalizeH="0" baseline="0">
                          <a:ln>
                            <a:noFill/>
                          </a:ln>
                          <a:solidFill>
                            <a:schemeClr val="tx1"/>
                          </a:solidFill>
                          <a:effectLst/>
                          <a:latin typeface="Arial" charset="0"/>
                        </a:rPr>
                        <a:t>μ</a:t>
                      </a:r>
                      <a:r>
                        <a:rPr kumimoji="0" lang="en-US" sz="1600" b="0" i="0" u="none" strike="noStrike" cap="none" normalizeH="0" baseline="-25000">
                          <a:ln>
                            <a:noFill/>
                          </a:ln>
                          <a:solidFill>
                            <a:schemeClr val="tx1"/>
                          </a:solidFill>
                          <a:effectLst/>
                          <a:latin typeface="Arial" charset="0"/>
                        </a:rPr>
                        <a:t>prev</a:t>
                      </a:r>
                      <a:r>
                        <a:rPr kumimoji="0" lang="en-US" sz="1600" b="0" i="0" u="none" strike="noStrike" cap="none" normalizeH="0" baseline="0">
                          <a:ln>
                            <a:noFill/>
                          </a:ln>
                          <a:solidFill>
                            <a:schemeClr val="tx1"/>
                          </a:solidFill>
                          <a:effectLst/>
                          <a:latin typeface="Arial" charset="0"/>
                        </a:rPr>
                        <a:t> ≠ </a:t>
                      </a:r>
                      <a:r>
                        <a:rPr kumimoji="0" lang="en-US" sz="1600" b="0" i="1" u="none" strike="noStrike" cap="none" normalizeH="0" baseline="0">
                          <a:ln>
                            <a:noFill/>
                          </a:ln>
                          <a:solidFill>
                            <a:schemeClr val="tx1"/>
                          </a:solidFill>
                          <a:effectLst/>
                          <a:latin typeface="Arial" charset="0"/>
                        </a:rPr>
                        <a:t>μ</a:t>
                      </a:r>
                      <a:r>
                        <a:rPr kumimoji="0" lang="en-US" sz="1600" b="0" i="0" u="none" strike="noStrike" cap="none" normalizeH="0" baseline="-25000">
                          <a:ln>
                            <a:noFill/>
                          </a:ln>
                          <a:solidFill>
                            <a:schemeClr val="tx1"/>
                          </a:solidFill>
                          <a:effectLst/>
                          <a:latin typeface="Arial" charset="0"/>
                        </a:rPr>
                        <a:t>current</a:t>
                      </a:r>
                      <a:endParaRPr kumimoji="0" lang="en-US" sz="1600" b="0" i="0" u="none" strike="noStrike" cap="none" normalizeH="0" baseline="0">
                        <a:ln>
                          <a:noFill/>
                        </a:ln>
                        <a:solidFill>
                          <a:schemeClr val="tx1"/>
                        </a:solidFill>
                        <a:effectLst/>
                        <a:latin typeface="Arial" charset="0"/>
                      </a:endParaRPr>
                    </a:p>
                  </a:txBody>
                  <a:tcPr marL="97502" marR="97502" marT="47763" marB="477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36613"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sz="1600" b="0" i="0" u="none" strike="noStrike" cap="none" normalizeH="0" baseline="0">
                          <a:ln>
                            <a:noFill/>
                          </a:ln>
                          <a:solidFill>
                            <a:schemeClr val="tx1"/>
                          </a:solidFill>
                          <a:effectLst/>
                          <a:latin typeface="Arial" charset="0"/>
                        </a:rPr>
                        <a:t>Assess when not concerned with direction; E.g. Comparing two means</a:t>
                      </a:r>
                    </a:p>
                  </a:txBody>
                  <a:tcPr marL="97502" marR="97502" marT="47763" marB="477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32793" name="Picture 46" descr="lef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0350" y="1950720"/>
            <a:ext cx="1760220" cy="853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94" name="Picture 47" descr="right_tail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0350" y="2844801"/>
            <a:ext cx="1700213" cy="101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95" name="Picture 58" descr="two_tai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0350" y="4064001"/>
            <a:ext cx="1910239" cy="94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3267" name="Group 163"/>
          <p:cNvGraphicFramePr>
            <a:graphicFrameLocks noGrp="1"/>
          </p:cNvGraphicFramePr>
          <p:nvPr/>
        </p:nvGraphicFramePr>
        <p:xfrm>
          <a:off x="2960370" y="5527040"/>
          <a:ext cx="6115765" cy="1173480"/>
        </p:xfrm>
        <a:graphic>
          <a:graphicData uri="http://schemas.openxmlformats.org/drawingml/2006/table">
            <a:tbl>
              <a:tblPr/>
              <a:tblGrid>
                <a:gridCol w="1833618">
                  <a:extLst>
                    <a:ext uri="{9D8B030D-6E8A-4147-A177-3AD203B41FA5}">
                      <a16:colId xmlns:a16="http://schemas.microsoft.com/office/drawing/2014/main" val="20000"/>
                    </a:ext>
                  </a:extLst>
                </a:gridCol>
                <a:gridCol w="1753977">
                  <a:extLst>
                    <a:ext uri="{9D8B030D-6E8A-4147-A177-3AD203B41FA5}">
                      <a16:colId xmlns:a16="http://schemas.microsoft.com/office/drawing/2014/main" val="20001"/>
                    </a:ext>
                  </a:extLst>
                </a:gridCol>
                <a:gridCol w="2528170">
                  <a:extLst>
                    <a:ext uri="{9D8B030D-6E8A-4147-A177-3AD203B41FA5}">
                      <a16:colId xmlns:a16="http://schemas.microsoft.com/office/drawing/2014/main" val="20002"/>
                    </a:ext>
                  </a:extLst>
                </a:gridCol>
              </a:tblGrid>
              <a:tr h="391764">
                <a:tc>
                  <a:txBody>
                    <a:bodyPr/>
                    <a:lstStyle/>
                    <a:p>
                      <a:pPr marL="0" marR="0" lvl="0" indent="0" algn="ctr" defTabSz="8366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Table you have</a:t>
                      </a:r>
                    </a:p>
                  </a:txBody>
                  <a:tcPr marL="97514" marR="97514" marT="47745" marB="477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366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Operation</a:t>
                      </a:r>
                    </a:p>
                  </a:txBody>
                  <a:tcPr marL="97514" marR="97514" marT="47745" marB="477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366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To get ...</a:t>
                      </a:r>
                    </a:p>
                  </a:txBody>
                  <a:tcPr marL="97514" marR="97514" marT="47745" marB="477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1764">
                <a:tc>
                  <a:txBody>
                    <a:bodyPr/>
                    <a:lstStyle/>
                    <a:p>
                      <a:pPr marL="0" marR="0" lvl="0" indent="0" algn="ctr" defTabSz="8366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One-tailed</a:t>
                      </a:r>
                    </a:p>
                  </a:txBody>
                  <a:tcPr marL="97514" marR="97514" marT="47745" marB="477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366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Divide P by 2</a:t>
                      </a:r>
                    </a:p>
                  </a:txBody>
                  <a:tcPr marL="97514" marR="97514" marT="47745" marB="477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366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Two-tailed test for P/2</a:t>
                      </a:r>
                    </a:p>
                  </a:txBody>
                  <a:tcPr marL="97514" marR="97514" marT="47745" marB="477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9952">
                <a:tc>
                  <a:txBody>
                    <a:bodyPr/>
                    <a:lstStyle/>
                    <a:p>
                      <a:pPr marL="0" marR="0" lvl="0" indent="0" algn="ctr" defTabSz="8366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Two-tailed</a:t>
                      </a:r>
                    </a:p>
                  </a:txBody>
                  <a:tcPr marL="97514" marR="97514" marT="47745" marB="477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366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Multiply P by 2</a:t>
                      </a:r>
                    </a:p>
                  </a:txBody>
                  <a:tcPr marL="97514" marR="97514" marT="47745" marB="477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366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One-tailed test for 2P</a:t>
                      </a:r>
                    </a:p>
                  </a:txBody>
                  <a:tcPr marL="97514" marR="97514" marT="47745" marB="477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2814" name="Text Box 160"/>
          <p:cNvSpPr txBox="1">
            <a:spLocks noChangeArrowheads="1"/>
          </p:cNvSpPr>
          <p:nvPr/>
        </p:nvSpPr>
        <p:spPr bwMode="auto">
          <a:xfrm>
            <a:off x="720090" y="5933441"/>
            <a:ext cx="2080260" cy="313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6631" tIns="48316" rIns="96631" bIns="483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solidFill>
                  <a:srgbClr val="FF0000"/>
                </a:solidFill>
              </a:rPr>
              <a:t>Impact on p-value</a:t>
            </a:r>
          </a:p>
        </p:txBody>
      </p:sp>
    </p:spTree>
    <p:extLst>
      <p:ext uri="{BB962C8B-B14F-4D97-AF65-F5344CB8AC3E}">
        <p14:creationId xmlns:p14="http://schemas.microsoft.com/office/powerpoint/2010/main" val="1905135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dirty="0">
                <a:solidFill>
                  <a:schemeClr val="accent3">
                    <a:lumMod val="50000"/>
                  </a:schemeClr>
                </a:solidFill>
              </a:rPr>
              <a:t>Hypothesis Testing: Hiring Policy</a:t>
            </a:r>
          </a:p>
        </p:txBody>
      </p:sp>
      <p:sp>
        <p:nvSpPr>
          <p:cNvPr id="202755" name="Rectangle 3"/>
          <p:cNvSpPr>
            <a:spLocks noGrp="1" noChangeArrowheads="1"/>
          </p:cNvSpPr>
          <p:nvPr>
            <p:ph type="body" idx="4294967295"/>
          </p:nvPr>
        </p:nvSpPr>
        <p:spPr>
          <a:xfrm>
            <a:off x="514350" y="1549400"/>
            <a:ext cx="8686800" cy="4757850"/>
          </a:xfrm>
          <a:prstGeom prst="rect">
            <a:avLst/>
          </a:prstGeom>
        </p:spPr>
        <p:txBody>
          <a:bodyPr/>
          <a:lstStyle/>
          <a:p>
            <a:pPr eaLnBrk="1" hangingPunct="1">
              <a:lnSpc>
                <a:spcPct val="90000"/>
              </a:lnSpc>
            </a:pPr>
            <a:r>
              <a:rPr lang="en-US" altLang="en-US" sz="1700"/>
              <a:t>A recruiter must decide who to hire. This is like forming a hypothesis about whether or not the individual is predicted to be a good employee. Assume that an employee is either good or poor.</a:t>
            </a:r>
          </a:p>
          <a:p>
            <a:pPr eaLnBrk="1" hangingPunct="1">
              <a:lnSpc>
                <a:spcPct val="90000"/>
              </a:lnSpc>
            </a:pPr>
            <a:endParaRPr lang="en-US" altLang="en-US" sz="1700"/>
          </a:p>
          <a:p>
            <a:pPr eaLnBrk="1" hangingPunct="1">
              <a:lnSpc>
                <a:spcPct val="90000"/>
              </a:lnSpc>
              <a:buFont typeface="Wingdings" pitchFamily="2" charset="2"/>
              <a:buNone/>
            </a:pPr>
            <a:r>
              <a:rPr lang="en-US" altLang="en-US" sz="1700"/>
              <a:t>What are the null and alternate hypothesis?</a:t>
            </a:r>
          </a:p>
          <a:p>
            <a:pPr eaLnBrk="1" hangingPunct="1">
              <a:lnSpc>
                <a:spcPct val="90000"/>
              </a:lnSpc>
              <a:buFont typeface="Wingdings" pitchFamily="2" charset="2"/>
              <a:buNone/>
            </a:pPr>
            <a:endParaRPr lang="en-US" altLang="en-US" sz="1700"/>
          </a:p>
          <a:p>
            <a:pPr eaLnBrk="1" hangingPunct="1">
              <a:lnSpc>
                <a:spcPct val="90000"/>
              </a:lnSpc>
            </a:pPr>
            <a:r>
              <a:rPr lang="en-US" altLang="en-US" sz="1700" b="1">
                <a:solidFill>
                  <a:srgbClr val="FF0000"/>
                </a:solidFill>
              </a:rPr>
              <a:t>NULL: </a:t>
            </a:r>
            <a:r>
              <a:rPr lang="en-US" altLang="en-US" sz="1700"/>
              <a:t>The individual does not meet the standards (MEAN&lt;=Z)</a:t>
            </a:r>
          </a:p>
          <a:p>
            <a:pPr eaLnBrk="1" hangingPunct="1">
              <a:lnSpc>
                <a:spcPct val="90000"/>
              </a:lnSpc>
            </a:pPr>
            <a:endParaRPr lang="en-US" altLang="en-US" sz="1700"/>
          </a:p>
          <a:p>
            <a:pPr eaLnBrk="1" hangingPunct="1">
              <a:lnSpc>
                <a:spcPct val="90000"/>
              </a:lnSpc>
            </a:pPr>
            <a:r>
              <a:rPr lang="en-US" altLang="en-US" sz="1700" b="1">
                <a:solidFill>
                  <a:srgbClr val="FF0000"/>
                </a:solidFill>
              </a:rPr>
              <a:t>ALTERNATIVE: </a:t>
            </a:r>
            <a:r>
              <a:rPr lang="en-US" altLang="en-US" sz="1700"/>
              <a:t>The individual meets the standards (MEAN&gt;Z)</a:t>
            </a:r>
          </a:p>
          <a:p>
            <a:pPr eaLnBrk="1" hangingPunct="1">
              <a:lnSpc>
                <a:spcPct val="90000"/>
              </a:lnSpc>
            </a:pPr>
            <a:endParaRPr lang="en-US" altLang="en-US" sz="1700"/>
          </a:p>
          <a:p>
            <a:pPr eaLnBrk="1" hangingPunct="1">
              <a:lnSpc>
                <a:spcPct val="90000"/>
              </a:lnSpc>
              <a:buFont typeface="Wingdings" pitchFamily="2" charset="2"/>
              <a:buNone/>
            </a:pPr>
            <a:r>
              <a:rPr lang="en-US" altLang="en-US" sz="1700"/>
              <a:t>What are the possible errors that a recruiter can make? How do these relate to Type I and Type II errors?</a:t>
            </a:r>
          </a:p>
          <a:p>
            <a:pPr eaLnBrk="1" hangingPunct="1">
              <a:lnSpc>
                <a:spcPct val="90000"/>
              </a:lnSpc>
            </a:pPr>
            <a:r>
              <a:rPr lang="en-US" altLang="en-US" sz="1700"/>
              <a:t>Failure to hire a good employee; failure to reject a false null= </a:t>
            </a:r>
            <a:r>
              <a:rPr lang="en-US" altLang="en-US" sz="1700" b="1">
                <a:solidFill>
                  <a:srgbClr val="FF0000"/>
                </a:solidFill>
              </a:rPr>
              <a:t>type II error</a:t>
            </a:r>
          </a:p>
          <a:p>
            <a:pPr eaLnBrk="1" hangingPunct="1">
              <a:lnSpc>
                <a:spcPct val="90000"/>
              </a:lnSpc>
            </a:pPr>
            <a:endParaRPr lang="en-US" altLang="en-US" sz="1700"/>
          </a:p>
          <a:p>
            <a:pPr eaLnBrk="1" hangingPunct="1">
              <a:lnSpc>
                <a:spcPct val="90000"/>
              </a:lnSpc>
            </a:pPr>
            <a:r>
              <a:rPr lang="en-US" altLang="en-US" sz="1700"/>
              <a:t>Failure to reject a poor employee; rejecting a null when it is really true = </a:t>
            </a:r>
            <a:r>
              <a:rPr lang="en-US" altLang="en-US" sz="1700" b="1">
                <a:solidFill>
                  <a:srgbClr val="FF0000"/>
                </a:solidFill>
              </a:rPr>
              <a:t>type I error </a:t>
            </a:r>
          </a:p>
        </p:txBody>
      </p:sp>
    </p:spTree>
    <p:extLst>
      <p:ext uri="{BB962C8B-B14F-4D97-AF65-F5344CB8AC3E}">
        <p14:creationId xmlns:p14="http://schemas.microsoft.com/office/powerpoint/2010/main" val="33314740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2755">
                                            <p:txEl>
                                              <p:pRg st="2" end="2"/>
                                            </p:txEl>
                                          </p:spTgt>
                                        </p:tgtEl>
                                        <p:attrNameLst>
                                          <p:attrName>style.visibility</p:attrName>
                                        </p:attrNameLst>
                                      </p:cBhvr>
                                      <p:to>
                                        <p:strVal val="visible"/>
                                      </p:to>
                                    </p:set>
                                    <p:animEffect transition="in" filter="box(in)">
                                      <p:cBhvr>
                                        <p:cTn id="7" dur="500"/>
                                        <p:tgtEl>
                                          <p:spTgt spid="20275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2755">
                                            <p:txEl>
                                              <p:pRg st="4" end="4"/>
                                            </p:txEl>
                                          </p:spTgt>
                                        </p:tgtEl>
                                        <p:attrNameLst>
                                          <p:attrName>style.visibility</p:attrName>
                                        </p:attrNameLst>
                                      </p:cBhvr>
                                      <p:to>
                                        <p:strVal val="visible"/>
                                      </p:to>
                                    </p:set>
                                    <p:animEffect transition="in" filter="blinds(horizontal)">
                                      <p:cBhvr>
                                        <p:cTn id="12" dur="500"/>
                                        <p:tgtEl>
                                          <p:spTgt spid="202755">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02755">
                                            <p:txEl>
                                              <p:pRg st="6" end="6"/>
                                            </p:txEl>
                                          </p:spTgt>
                                        </p:tgtEl>
                                        <p:attrNameLst>
                                          <p:attrName>style.visibility</p:attrName>
                                        </p:attrNameLst>
                                      </p:cBhvr>
                                      <p:to>
                                        <p:strVal val="visible"/>
                                      </p:to>
                                    </p:set>
                                    <p:animEffect transition="in" filter="blinds(horizontal)">
                                      <p:cBhvr>
                                        <p:cTn id="15" dur="500"/>
                                        <p:tgtEl>
                                          <p:spTgt spid="202755">
                                            <p:txEl>
                                              <p:pRg st="6" end="6"/>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202755">
                                            <p:txEl>
                                              <p:pRg st="8" end="8"/>
                                            </p:txEl>
                                          </p:spTgt>
                                        </p:tgtEl>
                                        <p:attrNameLst>
                                          <p:attrName>style.visibility</p:attrName>
                                        </p:attrNameLst>
                                      </p:cBhvr>
                                      <p:to>
                                        <p:strVal val="visible"/>
                                      </p:to>
                                    </p:set>
                                    <p:animEffect transition="in" filter="checkerboard(across)">
                                      <p:cBhvr>
                                        <p:cTn id="20" dur="500"/>
                                        <p:tgtEl>
                                          <p:spTgt spid="202755">
                                            <p:txEl>
                                              <p:pRg st="8" end="8"/>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202755">
                                            <p:txEl>
                                              <p:pRg st="9" end="9"/>
                                            </p:txEl>
                                          </p:spTgt>
                                        </p:tgtEl>
                                        <p:attrNameLst>
                                          <p:attrName>style.visibility</p:attrName>
                                        </p:attrNameLst>
                                      </p:cBhvr>
                                      <p:to>
                                        <p:strVal val="visible"/>
                                      </p:to>
                                    </p:set>
                                    <p:animEffect transition="in" filter="checkerboard(across)">
                                      <p:cBhvr>
                                        <p:cTn id="23" dur="500"/>
                                        <p:tgtEl>
                                          <p:spTgt spid="202755">
                                            <p:txEl>
                                              <p:pRg st="9" end="9"/>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202755">
                                            <p:txEl>
                                              <p:pRg st="11" end="11"/>
                                            </p:txEl>
                                          </p:spTgt>
                                        </p:tgtEl>
                                        <p:attrNameLst>
                                          <p:attrName>style.visibility</p:attrName>
                                        </p:attrNameLst>
                                      </p:cBhvr>
                                      <p:to>
                                        <p:strVal val="visible"/>
                                      </p:to>
                                    </p:set>
                                    <p:animEffect transition="in" filter="checkerboard(across)">
                                      <p:cBhvr>
                                        <p:cTn id="26" dur="500"/>
                                        <p:tgtEl>
                                          <p:spTgt spid="20275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dirty="0">
                <a:solidFill>
                  <a:schemeClr val="accent3">
                    <a:lumMod val="50000"/>
                  </a:schemeClr>
                </a:solidFill>
              </a:rPr>
              <a:t>Hiring Policy Example continued</a:t>
            </a:r>
          </a:p>
        </p:txBody>
      </p:sp>
      <p:sp>
        <p:nvSpPr>
          <p:cNvPr id="34819" name="Rectangle 3"/>
          <p:cNvSpPr>
            <a:spLocks noGrp="1" noChangeArrowheads="1"/>
          </p:cNvSpPr>
          <p:nvPr>
            <p:ph type="body" idx="4294967295"/>
          </p:nvPr>
        </p:nvSpPr>
        <p:spPr>
          <a:xfrm>
            <a:off x="514350" y="1549400"/>
            <a:ext cx="8686800" cy="3955066"/>
          </a:xfrm>
          <a:prstGeom prst="rect">
            <a:avLst/>
          </a:prstGeom>
        </p:spPr>
        <p:txBody>
          <a:bodyPr/>
          <a:lstStyle/>
          <a:p>
            <a:pPr eaLnBrk="1" hangingPunct="1"/>
            <a:r>
              <a:rPr lang="en-US" altLang="en-US" sz="1700"/>
              <a:t>A </a:t>
            </a:r>
            <a:r>
              <a:rPr lang="en-US" altLang="en-US" sz="1700" u="sng">
                <a:solidFill>
                  <a:srgbClr val="FF0000"/>
                </a:solidFill>
              </a:rPr>
              <a:t>positive decision</a:t>
            </a:r>
            <a:r>
              <a:rPr lang="en-US" altLang="en-US" sz="1700">
                <a:solidFill>
                  <a:srgbClr val="FF0000"/>
                </a:solidFill>
              </a:rPr>
              <a:t> </a:t>
            </a:r>
            <a:r>
              <a:rPr lang="en-US" altLang="en-US" sz="1700"/>
              <a:t>is a decision to reject the null.  A false positive is therefore a type I error (hiring a poor person).</a:t>
            </a:r>
          </a:p>
          <a:p>
            <a:pPr eaLnBrk="1" hangingPunct="1"/>
            <a:endParaRPr lang="en-US" altLang="en-US" sz="1700"/>
          </a:p>
          <a:p>
            <a:pPr eaLnBrk="1" hangingPunct="1"/>
            <a:r>
              <a:rPr lang="en-US" altLang="en-US" sz="1700"/>
              <a:t>A </a:t>
            </a:r>
            <a:r>
              <a:rPr lang="en-US" altLang="en-US" sz="1700" u="sng">
                <a:solidFill>
                  <a:srgbClr val="FF0000"/>
                </a:solidFill>
              </a:rPr>
              <a:t>negative decision</a:t>
            </a:r>
            <a:r>
              <a:rPr lang="en-US" altLang="en-US" sz="1700">
                <a:solidFill>
                  <a:srgbClr val="FF0000"/>
                </a:solidFill>
              </a:rPr>
              <a:t> </a:t>
            </a:r>
            <a:r>
              <a:rPr lang="en-US" altLang="en-US" sz="1700"/>
              <a:t>is a failure to reject the null.  A false negative is therefore a type II error (not hiring a good person) .</a:t>
            </a:r>
          </a:p>
          <a:p>
            <a:pPr eaLnBrk="1" hangingPunct="1"/>
            <a:endParaRPr lang="en-US" altLang="en-US" sz="1700"/>
          </a:p>
          <a:p>
            <a:pPr eaLnBrk="1" hangingPunct="1"/>
            <a:endParaRPr lang="en-US" altLang="en-US" sz="1700"/>
          </a:p>
          <a:p>
            <a:pPr eaLnBrk="1" hangingPunct="1"/>
            <a:r>
              <a:rPr lang="en-US" altLang="en-US" sz="1700"/>
              <a:t>The addition of more criteria should  increase your ability to distinguish poor candidates =&gt; type I error falls.</a:t>
            </a:r>
          </a:p>
          <a:p>
            <a:pPr eaLnBrk="1" hangingPunct="1"/>
            <a:endParaRPr lang="en-US" altLang="en-US" sz="1700"/>
          </a:p>
          <a:p>
            <a:pPr eaLnBrk="1" hangingPunct="1"/>
            <a:r>
              <a:rPr lang="en-US" altLang="en-US" sz="1700"/>
              <a:t>However, more criteria mean that more good employees are cut accidentally =&gt; type II</a:t>
            </a:r>
            <a:r>
              <a:rPr lang="en-US" altLang="en-US" sz="1700" b="1">
                <a:solidFill>
                  <a:schemeClr val="bg2"/>
                </a:solidFill>
              </a:rPr>
              <a:t> </a:t>
            </a:r>
            <a:r>
              <a:rPr lang="en-US" altLang="en-US" sz="1700"/>
              <a:t>error increases. When do you use more criteria?</a:t>
            </a:r>
          </a:p>
        </p:txBody>
      </p:sp>
    </p:spTree>
    <p:extLst>
      <p:ext uri="{BB962C8B-B14F-4D97-AF65-F5344CB8AC3E}">
        <p14:creationId xmlns:p14="http://schemas.microsoft.com/office/powerpoint/2010/main" val="2589740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385049" y="118187"/>
            <a:ext cx="8539400" cy="939801"/>
          </a:xfrm>
          <a:prstGeom prst="rect">
            <a:avLst/>
          </a:prstGeom>
        </p:spPr>
        <p:txBody>
          <a:bodyPr anchor="ctr"/>
          <a:lstStyle/>
          <a:p>
            <a:pPr eaLnBrk="1" hangingPunct="1"/>
            <a:r>
              <a:rPr lang="en-US" altLang="en-US" dirty="0"/>
              <a:t>Dimensions of Hypothesis Testing</a:t>
            </a:r>
          </a:p>
        </p:txBody>
      </p:sp>
      <p:sp>
        <p:nvSpPr>
          <p:cNvPr id="7" name="Rectangle 3"/>
          <p:cNvSpPr txBox="1">
            <a:spLocks noChangeArrowheads="1"/>
          </p:cNvSpPr>
          <p:nvPr/>
        </p:nvSpPr>
        <p:spPr bwMode="auto">
          <a:xfrm>
            <a:off x="526733" y="1346352"/>
            <a:ext cx="8644414" cy="5323840"/>
          </a:xfrm>
          <a:prstGeom prst="rect">
            <a:avLst/>
          </a:prstGeom>
          <a:noFill/>
          <a:ln w="9525">
            <a:noFill/>
            <a:miter lim="800000"/>
            <a:headEnd/>
            <a:tailEnd/>
          </a:ln>
        </p:spPr>
        <p:txBody>
          <a:bodyPr lIns="96644" tIns="48322" rIns="96644" bIns="48322"/>
          <a:lstStyle/>
          <a:p>
            <a:pPr marL="362480" indent="-362480">
              <a:spcBef>
                <a:spcPct val="20000"/>
              </a:spcBef>
              <a:defRPr/>
            </a:pPr>
            <a:r>
              <a:rPr lang="en-US" sz="1700" kern="0" dirty="0">
                <a:latin typeface="+mn-lt"/>
              </a:rPr>
              <a:t>Hypothesis Testing technique offers many dimensions</a:t>
            </a:r>
          </a:p>
          <a:p>
            <a:pPr marL="362480" indent="-362480">
              <a:spcBef>
                <a:spcPct val="20000"/>
              </a:spcBef>
              <a:buFont typeface="Wingdings" pitchFamily="2" charset="2"/>
              <a:buChar char="q"/>
              <a:defRPr/>
            </a:pPr>
            <a:endParaRPr lang="en-US" sz="1700" kern="0" dirty="0">
              <a:latin typeface="+mn-lt"/>
            </a:endParaRPr>
          </a:p>
          <a:p>
            <a:pPr marL="362480" indent="-362480">
              <a:spcBef>
                <a:spcPct val="20000"/>
              </a:spcBef>
              <a:buFont typeface="Wingdings" pitchFamily="2" charset="2"/>
              <a:buChar char="q"/>
              <a:defRPr/>
            </a:pPr>
            <a:r>
              <a:rPr lang="en-US" sz="1700" kern="0" dirty="0">
                <a:latin typeface="+mn-lt"/>
              </a:rPr>
              <a:t>Tests for means (Small  and Large Samples)</a:t>
            </a:r>
          </a:p>
          <a:p>
            <a:pPr marL="362480" indent="-362480">
              <a:spcBef>
                <a:spcPct val="20000"/>
              </a:spcBef>
              <a:buFont typeface="Wingdings" pitchFamily="2" charset="2"/>
              <a:buChar char="q"/>
              <a:defRPr/>
            </a:pPr>
            <a:endParaRPr lang="en-US" sz="1700" kern="0" dirty="0">
              <a:latin typeface="+mn-lt"/>
            </a:endParaRPr>
          </a:p>
          <a:p>
            <a:pPr marL="362480" indent="-362480">
              <a:spcBef>
                <a:spcPct val="20000"/>
              </a:spcBef>
              <a:buFont typeface="Wingdings" pitchFamily="2" charset="2"/>
              <a:buChar char="q"/>
              <a:defRPr/>
            </a:pPr>
            <a:r>
              <a:rPr lang="en-US" sz="1700" kern="0" dirty="0">
                <a:latin typeface="+mn-lt"/>
              </a:rPr>
              <a:t>Tests for equality of variances</a:t>
            </a:r>
          </a:p>
          <a:p>
            <a:pPr marL="362480" indent="-362480">
              <a:spcBef>
                <a:spcPct val="20000"/>
              </a:spcBef>
              <a:buFont typeface="Wingdings" pitchFamily="2" charset="2"/>
              <a:buChar char="q"/>
              <a:defRPr/>
            </a:pPr>
            <a:endParaRPr lang="en-US" sz="1700" kern="0" dirty="0">
              <a:latin typeface="+mn-lt"/>
            </a:endParaRPr>
          </a:p>
          <a:p>
            <a:pPr marL="362480" indent="-362480">
              <a:spcBef>
                <a:spcPct val="20000"/>
              </a:spcBef>
              <a:buFont typeface="Wingdings" pitchFamily="2" charset="2"/>
              <a:buChar char="q"/>
              <a:defRPr/>
            </a:pPr>
            <a:r>
              <a:rPr lang="en-US" sz="1700" kern="0" dirty="0">
                <a:latin typeface="+mn-lt"/>
              </a:rPr>
              <a:t>Tests for independence/homogeneity between nominal variables</a:t>
            </a:r>
          </a:p>
        </p:txBody>
      </p:sp>
    </p:spTree>
    <p:extLst>
      <p:ext uri="{BB962C8B-B14F-4D97-AF65-F5344CB8AC3E}">
        <p14:creationId xmlns:p14="http://schemas.microsoft.com/office/powerpoint/2010/main" val="2333419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468184" y="197946"/>
            <a:ext cx="8641080" cy="922866"/>
          </a:xfrm>
          <a:prstGeom prst="rect">
            <a:avLst/>
          </a:prstGeom>
        </p:spPr>
        <p:txBody>
          <a:bodyPr/>
          <a:lstStyle/>
          <a:p>
            <a:pPr eaLnBrk="1" hangingPunct="1"/>
            <a:r>
              <a:rPr lang="en-US" altLang="en-US" dirty="0"/>
              <a:t>Tests for Means</a:t>
            </a:r>
          </a:p>
        </p:txBody>
      </p:sp>
      <p:sp>
        <p:nvSpPr>
          <p:cNvPr id="36867" name="Rectangle 3"/>
          <p:cNvSpPr>
            <a:spLocks noGrp="1" noChangeArrowheads="1"/>
          </p:cNvSpPr>
          <p:nvPr>
            <p:ph type="body" sz="half" idx="4294967295"/>
          </p:nvPr>
        </p:nvSpPr>
        <p:spPr>
          <a:xfrm>
            <a:off x="480060" y="1488939"/>
            <a:ext cx="8644414" cy="3329254"/>
          </a:xfrm>
          <a:prstGeom prst="rect">
            <a:avLst/>
          </a:prstGeom>
        </p:spPr>
        <p:txBody>
          <a:bodyPr/>
          <a:lstStyle/>
          <a:p>
            <a:pPr eaLnBrk="1" hangingPunct="1">
              <a:buFont typeface="Wingdings" pitchFamily="2" charset="2"/>
              <a:buNone/>
            </a:pPr>
            <a:r>
              <a:rPr lang="en-US" altLang="en-US" sz="1700" dirty="0"/>
              <a:t>There are different tests that can be used to test the </a:t>
            </a:r>
            <a:r>
              <a:rPr lang="en-US" altLang="en-US" sz="1700" b="1" dirty="0"/>
              <a:t>hypotheses about means</a:t>
            </a:r>
            <a:endParaRPr lang="en-US" altLang="en-US" sz="1700" dirty="0"/>
          </a:p>
          <a:p>
            <a:pPr eaLnBrk="1" hangingPunct="1">
              <a:buFont typeface="Wingdings" pitchFamily="2" charset="2"/>
              <a:buNone/>
            </a:pPr>
            <a:endParaRPr lang="en-US" altLang="en-US" sz="1700" dirty="0"/>
          </a:p>
          <a:p>
            <a:pPr eaLnBrk="1" hangingPunct="1"/>
            <a:r>
              <a:rPr lang="en-US" altLang="en-US" sz="1700" dirty="0"/>
              <a:t>One-sample Z test </a:t>
            </a:r>
            <a:br>
              <a:rPr lang="en-US" altLang="en-US" sz="1700" dirty="0"/>
            </a:br>
            <a:endParaRPr lang="en-US" altLang="en-US" sz="1700" dirty="0"/>
          </a:p>
          <a:p>
            <a:pPr eaLnBrk="1" hangingPunct="1"/>
            <a:r>
              <a:rPr lang="en-US" altLang="en-US" sz="1700" dirty="0"/>
              <a:t>One-sample t test </a:t>
            </a:r>
            <a:br>
              <a:rPr lang="en-US" altLang="en-US" sz="1700" dirty="0"/>
            </a:br>
            <a:endParaRPr lang="en-US" altLang="en-US" sz="1700" dirty="0"/>
          </a:p>
          <a:p>
            <a:pPr eaLnBrk="1" hangingPunct="1"/>
            <a:r>
              <a:rPr lang="en-US" altLang="en-US" sz="1700" dirty="0"/>
              <a:t>t-test for dependent means</a:t>
            </a:r>
            <a:br>
              <a:rPr lang="en-US" altLang="en-US" sz="1700" dirty="0"/>
            </a:br>
            <a:r>
              <a:rPr lang="en-US" altLang="en-US" sz="1700" dirty="0"/>
              <a:t> </a:t>
            </a:r>
          </a:p>
          <a:p>
            <a:pPr eaLnBrk="1" hangingPunct="1"/>
            <a:r>
              <a:rPr lang="en-US" altLang="en-US" sz="1700" dirty="0"/>
              <a:t>t-test for independent means</a:t>
            </a:r>
          </a:p>
          <a:p>
            <a:pPr eaLnBrk="1" hangingPunct="1">
              <a:buFont typeface="Wingdings" pitchFamily="2" charset="2"/>
              <a:buNone/>
            </a:pPr>
            <a:endParaRPr lang="en-US" altLang="en-US" sz="1700" dirty="0"/>
          </a:p>
        </p:txBody>
      </p:sp>
    </p:spTree>
    <p:extLst>
      <p:ext uri="{BB962C8B-B14F-4D97-AF65-F5344CB8AC3E}">
        <p14:creationId xmlns:p14="http://schemas.microsoft.com/office/powerpoint/2010/main" val="2112608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480060" y="102943"/>
            <a:ext cx="8641080" cy="922866"/>
          </a:xfrm>
          <a:prstGeom prst="rect">
            <a:avLst/>
          </a:prstGeom>
        </p:spPr>
        <p:txBody>
          <a:bodyPr/>
          <a:lstStyle/>
          <a:p>
            <a:pPr eaLnBrk="1" hangingPunct="1"/>
            <a:r>
              <a:rPr lang="en-US" altLang="en-US" dirty="0"/>
              <a:t>Z Tests</a:t>
            </a:r>
          </a:p>
        </p:txBody>
      </p:sp>
      <p:sp>
        <p:nvSpPr>
          <p:cNvPr id="9" name="TextBox 8"/>
          <p:cNvSpPr txBox="1"/>
          <p:nvPr/>
        </p:nvSpPr>
        <p:spPr>
          <a:xfrm>
            <a:off x="378382" y="1643326"/>
            <a:ext cx="8656081" cy="3544703"/>
          </a:xfrm>
          <a:prstGeom prst="rect">
            <a:avLst/>
          </a:prstGeom>
          <a:noFill/>
        </p:spPr>
        <p:txBody>
          <a:bodyPr lIns="96661" tIns="48331" rIns="96661" bIns="48331">
            <a:spAutoFit/>
          </a:bodyPr>
          <a:lstStyle/>
          <a:p>
            <a:pPr>
              <a:defRPr/>
            </a:pPr>
            <a:r>
              <a:rPr lang="en-US" dirty="0">
                <a:latin typeface="+mj-lt"/>
              </a:rPr>
              <a:t>Perform z test when:</a:t>
            </a:r>
          </a:p>
          <a:p>
            <a:pPr>
              <a:defRPr/>
            </a:pPr>
            <a:endParaRPr lang="en-US" dirty="0">
              <a:latin typeface="+mj-lt"/>
            </a:endParaRPr>
          </a:p>
          <a:p>
            <a:pPr lvl="1">
              <a:buFont typeface="Wingdings" pitchFamily="2" charset="2"/>
              <a:buChar char="q"/>
              <a:defRPr/>
            </a:pPr>
            <a:r>
              <a:rPr lang="en-US" dirty="0">
                <a:latin typeface="+mj-lt"/>
              </a:rPr>
              <a:t>Random sample follows a Normal distribution</a:t>
            </a:r>
            <a:br>
              <a:rPr lang="en-US" dirty="0">
                <a:latin typeface="+mj-lt"/>
              </a:rPr>
            </a:br>
            <a:r>
              <a:rPr lang="en-US" dirty="0">
                <a:latin typeface="+mj-lt"/>
              </a:rPr>
              <a:t> </a:t>
            </a:r>
          </a:p>
          <a:p>
            <a:pPr lvl="1">
              <a:buFont typeface="Wingdings" pitchFamily="2" charset="2"/>
              <a:buChar char="q"/>
              <a:defRPr/>
            </a:pPr>
            <a:r>
              <a:rPr lang="en-US" dirty="0">
                <a:latin typeface="+mj-lt"/>
              </a:rPr>
              <a:t> Mean is known</a:t>
            </a:r>
            <a:br>
              <a:rPr lang="en-US" dirty="0">
                <a:latin typeface="+mj-lt"/>
              </a:rPr>
            </a:br>
            <a:endParaRPr lang="en-US" dirty="0">
              <a:latin typeface="+mj-lt"/>
            </a:endParaRPr>
          </a:p>
          <a:p>
            <a:pPr lvl="1">
              <a:buFont typeface="Wingdings" pitchFamily="2" charset="2"/>
              <a:buChar char="q"/>
              <a:defRPr/>
            </a:pPr>
            <a:r>
              <a:rPr lang="en-US" dirty="0">
                <a:latin typeface="+mj-lt"/>
              </a:rPr>
              <a:t> Population standard deviation is known</a:t>
            </a:r>
            <a:br>
              <a:rPr lang="en-US" dirty="0">
                <a:latin typeface="+mj-lt"/>
              </a:rPr>
            </a:br>
            <a:endParaRPr lang="en-US" dirty="0">
              <a:latin typeface="+mj-lt"/>
            </a:endParaRPr>
          </a:p>
          <a:p>
            <a:pPr lvl="1">
              <a:buFont typeface="Wingdings" pitchFamily="2" charset="2"/>
              <a:buChar char="q"/>
              <a:defRPr/>
            </a:pPr>
            <a:r>
              <a:rPr lang="en-US" dirty="0">
                <a:latin typeface="+mj-lt"/>
              </a:rPr>
              <a:t> Large sample (n&gt;30)</a:t>
            </a:r>
          </a:p>
          <a:p>
            <a:pPr>
              <a:buFont typeface="Wingdings" pitchFamily="2" charset="2"/>
              <a:buChar char="q"/>
              <a:defRPr/>
            </a:pPr>
            <a:endParaRPr lang="en-US" dirty="0">
              <a:latin typeface="+mj-lt"/>
            </a:endParaRPr>
          </a:p>
          <a:p>
            <a:pPr>
              <a:defRPr/>
            </a:pPr>
            <a:r>
              <a:rPr lang="en-US" dirty="0">
                <a:latin typeface="+mj-lt"/>
              </a:rPr>
              <a:t>Z test can be used </a:t>
            </a:r>
          </a:p>
          <a:p>
            <a:pPr>
              <a:defRPr/>
            </a:pPr>
            <a:endParaRPr lang="en-US" dirty="0">
              <a:latin typeface="+mj-lt"/>
            </a:endParaRPr>
          </a:p>
          <a:p>
            <a:pPr lvl="1">
              <a:buFont typeface="Wingdings" pitchFamily="2" charset="2"/>
              <a:buChar char="q"/>
              <a:defRPr/>
            </a:pPr>
            <a:r>
              <a:rPr lang="en-US" dirty="0">
                <a:latin typeface="+mj-lt"/>
              </a:rPr>
              <a:t> For testing mean of single sample </a:t>
            </a:r>
            <a:br>
              <a:rPr lang="en-US" dirty="0">
                <a:latin typeface="+mj-lt"/>
              </a:rPr>
            </a:br>
            <a:endParaRPr lang="en-US" dirty="0">
              <a:latin typeface="+mj-lt"/>
            </a:endParaRPr>
          </a:p>
          <a:p>
            <a:pPr lvl="1">
              <a:buFont typeface="Wingdings" pitchFamily="2" charset="2"/>
              <a:buChar char="q"/>
              <a:defRPr/>
            </a:pPr>
            <a:r>
              <a:rPr lang="en-US" dirty="0">
                <a:latin typeface="+mj-lt"/>
              </a:rPr>
              <a:t> For testing means of two independent samples</a:t>
            </a:r>
          </a:p>
          <a:p>
            <a:pPr>
              <a:buFont typeface="Wingdings" pitchFamily="2" charset="2"/>
              <a:buChar char="q"/>
              <a:defRPr/>
            </a:pPr>
            <a:endParaRPr lang="en-US" dirty="0"/>
          </a:p>
        </p:txBody>
      </p:sp>
    </p:spTree>
    <p:extLst>
      <p:ext uri="{BB962C8B-B14F-4D97-AF65-F5344CB8AC3E}">
        <p14:creationId xmlns:p14="http://schemas.microsoft.com/office/powerpoint/2010/main" val="3466435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idx="4294967295"/>
          </p:nvPr>
        </p:nvSpPr>
        <p:spPr>
          <a:xfrm>
            <a:off x="480060" y="233573"/>
            <a:ext cx="8641080" cy="667173"/>
          </a:xfrm>
          <a:prstGeom prst="rect">
            <a:avLst/>
          </a:prstGeom>
        </p:spPr>
        <p:txBody>
          <a:bodyPr/>
          <a:lstStyle/>
          <a:p>
            <a:pPr eaLnBrk="1" hangingPunct="1"/>
            <a:r>
              <a:rPr lang="en-US" altLang="en-US" dirty="0"/>
              <a:t>Example</a:t>
            </a:r>
          </a:p>
        </p:txBody>
      </p:sp>
      <p:sp>
        <p:nvSpPr>
          <p:cNvPr id="9" name="Text Placeholder 8"/>
          <p:cNvSpPr>
            <a:spLocks noGrp="1"/>
          </p:cNvSpPr>
          <p:nvPr>
            <p:ph type="body" sz="half" idx="4294967295"/>
          </p:nvPr>
        </p:nvSpPr>
        <p:spPr>
          <a:xfrm>
            <a:off x="480061" y="1489351"/>
            <a:ext cx="4037171" cy="5083580"/>
          </a:xfrm>
          <a:prstGeom prst="rect">
            <a:avLst/>
          </a:prstGeom>
        </p:spPr>
        <p:txBody>
          <a:bodyPr/>
          <a:lstStyle/>
          <a:p>
            <a:pPr marL="0" indent="1679">
              <a:buNone/>
            </a:pPr>
            <a:r>
              <a:rPr lang="en-US" altLang="en-US" sz="1900" dirty="0">
                <a:latin typeface="Calibri" pitchFamily="34" charset="0"/>
              </a:rPr>
              <a:t>Maxwell’s  Hot Chocolate is concerned about the effect of the recent years long coffee advertising campaign  on hot chocolate sales. The average hot chocolate sales two years ago was 984.7 pounds and the standard deviation was 99.6 pounds.</a:t>
            </a:r>
          </a:p>
          <a:p>
            <a:pPr marL="0" indent="1679">
              <a:buNone/>
            </a:pPr>
            <a:r>
              <a:rPr lang="en-US" altLang="en-US" sz="1900" dirty="0">
                <a:latin typeface="Calibri" pitchFamily="34" charset="0"/>
              </a:rPr>
              <a:t>Maxwell randomly selected  30 weeks from the past year and found average sales to be 967.1 pounds.</a:t>
            </a:r>
          </a:p>
          <a:p>
            <a:pPr marL="0" indent="1679">
              <a:buNone/>
            </a:pPr>
            <a:r>
              <a:rPr lang="en-US" altLang="en-US" sz="1900" b="1" dirty="0">
                <a:latin typeface="Calibri" pitchFamily="34" charset="0"/>
              </a:rPr>
              <a:t>Test</a:t>
            </a:r>
            <a:r>
              <a:rPr lang="en-US" altLang="en-US" sz="1900" dirty="0">
                <a:latin typeface="Calibri" pitchFamily="34" charset="0"/>
              </a:rPr>
              <a:t>:</a:t>
            </a:r>
            <a:br>
              <a:rPr lang="en-US" altLang="en-US" sz="1900" dirty="0">
                <a:latin typeface="Calibri" pitchFamily="34" charset="0"/>
              </a:rPr>
            </a:br>
            <a:r>
              <a:rPr lang="en-US" altLang="en-US" sz="1900" dirty="0">
                <a:latin typeface="Calibri" pitchFamily="34" charset="0"/>
              </a:rPr>
              <a:t>a. Whether the hot chocolate sales have decreased?</a:t>
            </a:r>
          </a:p>
          <a:p>
            <a:pPr marL="0" indent="1679">
              <a:buNone/>
            </a:pPr>
            <a:r>
              <a:rPr lang="en-US" altLang="en-US" sz="1900" dirty="0">
                <a:latin typeface="Calibri" pitchFamily="34" charset="0"/>
              </a:rPr>
              <a:t>b. At 5% level of significance help the Maxwell hot chocolate to take a decision?</a:t>
            </a:r>
            <a:endParaRPr lang="en-US" altLang="en-US" sz="1700" dirty="0">
              <a:latin typeface="Calibri" pitchFamily="34" charset="0"/>
            </a:endParaRPr>
          </a:p>
        </p:txBody>
      </p:sp>
      <p:sp>
        <p:nvSpPr>
          <p:cNvPr id="4" name="Text Placeholder 8"/>
          <p:cNvSpPr txBox="1">
            <a:spLocks/>
          </p:cNvSpPr>
          <p:nvPr/>
        </p:nvSpPr>
        <p:spPr bwMode="auto">
          <a:xfrm>
            <a:off x="4763928" y="1474111"/>
            <a:ext cx="3940493" cy="607907"/>
          </a:xfrm>
          <a:prstGeom prst="rect">
            <a:avLst/>
          </a:prstGeom>
          <a:noFill/>
          <a:ln w="9525">
            <a:noFill/>
            <a:miter lim="800000"/>
            <a:headEnd/>
            <a:tailEnd/>
          </a:ln>
        </p:spPr>
        <p:txBody>
          <a:bodyPr lIns="96644" tIns="48322" rIns="96644" bIns="48322"/>
          <a:lstStyle/>
          <a:p>
            <a:pPr indent="1679" eaLnBrk="0" hangingPunct="0">
              <a:spcBef>
                <a:spcPct val="20000"/>
              </a:spcBef>
              <a:defRPr/>
            </a:pPr>
            <a:r>
              <a:rPr lang="en-US" sz="1700" kern="0" dirty="0">
                <a:latin typeface="Calibri" pitchFamily="34" charset="0"/>
              </a:rPr>
              <a:t> Ho: </a:t>
            </a:r>
            <a:r>
              <a:rPr lang="en-US" sz="1700" kern="0" dirty="0">
                <a:latin typeface="Calibri" pitchFamily="34" charset="0"/>
                <a:sym typeface="Symbol"/>
              </a:rPr>
              <a:t> = 984.7  vs. H1:  &lt; 984.7</a:t>
            </a:r>
          </a:p>
          <a:p>
            <a:pPr indent="1679" eaLnBrk="0" hangingPunct="0">
              <a:spcBef>
                <a:spcPct val="20000"/>
              </a:spcBef>
              <a:defRPr/>
            </a:pPr>
            <a:r>
              <a:rPr lang="en-US" sz="1700" kern="0" dirty="0">
                <a:latin typeface="Calibri" pitchFamily="34" charset="0"/>
                <a:sym typeface="Symbol"/>
              </a:rPr>
              <a:t>Under Ho, the test statistics is:</a:t>
            </a:r>
          </a:p>
          <a:p>
            <a:pPr indent="1679" eaLnBrk="0" hangingPunct="0">
              <a:spcBef>
                <a:spcPct val="20000"/>
              </a:spcBef>
              <a:defRPr/>
            </a:pPr>
            <a:br>
              <a:rPr lang="en-US" sz="1700" kern="0" dirty="0">
                <a:latin typeface="Calibri" pitchFamily="34" charset="0"/>
                <a:sym typeface="Symbol"/>
              </a:rPr>
            </a:br>
            <a:br>
              <a:rPr lang="en-US" sz="1700" kern="0" dirty="0">
                <a:latin typeface="Calibri" pitchFamily="34" charset="0"/>
                <a:sym typeface="Symbol"/>
              </a:rPr>
            </a:br>
            <a:endParaRPr lang="en-US" sz="1700" kern="0" dirty="0">
              <a:latin typeface="Calibri" pitchFamily="34" charset="0"/>
              <a:sym typeface="Symbol"/>
            </a:endParaRPr>
          </a:p>
          <a:p>
            <a:pPr indent="1679" eaLnBrk="0" hangingPunct="0">
              <a:spcBef>
                <a:spcPct val="20000"/>
              </a:spcBef>
              <a:defRPr/>
            </a:pPr>
            <a:endParaRPr lang="en-US" sz="1700" kern="0" dirty="0">
              <a:latin typeface="Calibri" pitchFamily="34" charset="0"/>
              <a:sym typeface="Symbol"/>
            </a:endParaRPr>
          </a:p>
          <a:p>
            <a:pPr indent="1679" eaLnBrk="0" hangingPunct="0">
              <a:spcBef>
                <a:spcPct val="20000"/>
              </a:spcBef>
              <a:defRPr/>
            </a:pPr>
            <a:r>
              <a:rPr lang="en-US" sz="1700" kern="0" dirty="0">
                <a:latin typeface="Calibri" pitchFamily="34" charset="0"/>
              </a:rPr>
              <a:t>    </a:t>
            </a:r>
          </a:p>
          <a:p>
            <a:pPr indent="1679" eaLnBrk="0" hangingPunct="0">
              <a:spcBef>
                <a:spcPct val="20000"/>
              </a:spcBef>
              <a:defRPr/>
            </a:pPr>
            <a:endParaRPr lang="en-US" sz="1700" kern="0" dirty="0">
              <a:latin typeface="Calibri" pitchFamily="34" charset="0"/>
            </a:endParaRPr>
          </a:p>
          <a:p>
            <a:pPr indent="1679" eaLnBrk="0" hangingPunct="0">
              <a:spcBef>
                <a:spcPct val="20000"/>
              </a:spcBef>
              <a:defRPr/>
            </a:pPr>
            <a:endParaRPr lang="en-US" sz="1700" kern="0" dirty="0">
              <a:latin typeface="Calibri" pitchFamily="34" charset="0"/>
            </a:endParaRPr>
          </a:p>
          <a:p>
            <a:pPr indent="1679" eaLnBrk="0" hangingPunct="0">
              <a:spcBef>
                <a:spcPct val="20000"/>
              </a:spcBef>
              <a:defRPr/>
            </a:pPr>
            <a:endParaRPr lang="en-US" sz="1700" kern="0" dirty="0">
              <a:latin typeface="Calibri" pitchFamily="34" charset="0"/>
            </a:endParaRPr>
          </a:p>
          <a:p>
            <a:pPr indent="1679" eaLnBrk="0" hangingPunct="0">
              <a:spcBef>
                <a:spcPct val="20000"/>
              </a:spcBef>
              <a:defRPr/>
            </a:pPr>
            <a:br>
              <a:rPr lang="en-US" sz="1700" kern="0" dirty="0">
                <a:latin typeface="Calibri" pitchFamily="34" charset="0"/>
                <a:sym typeface="Symbol"/>
              </a:rPr>
            </a:br>
            <a:endParaRPr lang="en-US" sz="1700" kern="0" dirty="0">
              <a:latin typeface="Calibri" pitchFamily="34" charset="0"/>
              <a:sym typeface="Symbol"/>
            </a:endParaRPr>
          </a:p>
          <a:p>
            <a:pPr indent="1679" eaLnBrk="0" hangingPunct="0">
              <a:spcBef>
                <a:spcPct val="20000"/>
              </a:spcBef>
              <a:defRPr/>
            </a:pPr>
            <a:endParaRPr lang="en-US" sz="1700" kern="0" dirty="0">
              <a:latin typeface="Calibri" pitchFamily="34" charset="0"/>
              <a:sym typeface="Symbol"/>
            </a:endParaRPr>
          </a:p>
          <a:p>
            <a:pPr indent="1679" eaLnBrk="0" hangingPunct="0">
              <a:spcBef>
                <a:spcPct val="20000"/>
              </a:spcBef>
              <a:defRPr/>
            </a:pPr>
            <a:endParaRPr lang="en-US" sz="1700" kern="0" dirty="0">
              <a:latin typeface="Calibri" pitchFamily="34" charset="0"/>
              <a:sym typeface="Symbol"/>
            </a:endParaRPr>
          </a:p>
          <a:p>
            <a:pPr indent="1679" eaLnBrk="0" hangingPunct="0">
              <a:spcBef>
                <a:spcPct val="20000"/>
              </a:spcBef>
              <a:defRPr/>
            </a:pPr>
            <a:endParaRPr lang="en-US" sz="1700" kern="0" dirty="0">
              <a:latin typeface="Calibri" pitchFamily="34" charset="0"/>
              <a:sym typeface="Symbol"/>
            </a:endParaRPr>
          </a:p>
          <a:p>
            <a:pPr indent="1679" eaLnBrk="0" hangingPunct="0">
              <a:spcBef>
                <a:spcPct val="20000"/>
              </a:spcBef>
              <a:defRPr/>
            </a:pPr>
            <a:endParaRPr lang="en-US" sz="1700" kern="0" dirty="0">
              <a:latin typeface="Calibri" pitchFamily="34" charset="0"/>
              <a:sym typeface="Symbol"/>
            </a:endParaRPr>
          </a:p>
          <a:p>
            <a:pPr indent="1679" eaLnBrk="0" hangingPunct="0">
              <a:spcBef>
                <a:spcPct val="20000"/>
              </a:spcBef>
              <a:defRPr/>
            </a:pPr>
            <a:r>
              <a:rPr lang="en-US" sz="1700" kern="0" dirty="0">
                <a:latin typeface="Calibri" pitchFamily="34" charset="0"/>
              </a:rPr>
              <a:t>     </a:t>
            </a:r>
          </a:p>
          <a:p>
            <a:pPr indent="1679" eaLnBrk="0" hangingPunct="0">
              <a:spcBef>
                <a:spcPct val="20000"/>
              </a:spcBef>
              <a:defRPr/>
            </a:pPr>
            <a:endParaRPr lang="en-US" sz="1700" kern="0" dirty="0">
              <a:latin typeface="Calibri" pitchFamily="34" charset="0"/>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3205530575"/>
              </p:ext>
            </p:extLst>
          </p:nvPr>
        </p:nvGraphicFramePr>
        <p:xfrm>
          <a:off x="5415678" y="2242883"/>
          <a:ext cx="1948576" cy="814494"/>
        </p:xfrm>
        <a:graphic>
          <a:graphicData uri="http://schemas.openxmlformats.org/presentationml/2006/ole">
            <mc:AlternateContent xmlns:mc="http://schemas.openxmlformats.org/markup-compatibility/2006">
              <mc:Choice xmlns:v="urn:schemas-microsoft-com:vml" Requires="v">
                <p:oleObj spid="_x0000_s6150" name="Equation" r:id="rId3" imgW="787320" imgH="457200" progId="Equation.3">
                  <p:embed/>
                </p:oleObj>
              </mc:Choice>
              <mc:Fallback>
                <p:oleObj name="Equation" r:id="rId3" imgW="78732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5678" y="2242883"/>
                        <a:ext cx="1948576" cy="814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4763929" y="3472243"/>
            <a:ext cx="3745469" cy="313050"/>
          </a:xfrm>
          <a:prstGeom prst="rect">
            <a:avLst/>
          </a:prstGeom>
          <a:ln>
            <a:noFill/>
          </a:ln>
        </p:spPr>
        <p:style>
          <a:lnRef idx="2">
            <a:schemeClr val="dk1"/>
          </a:lnRef>
          <a:fillRef idx="1">
            <a:schemeClr val="lt1"/>
          </a:fillRef>
          <a:effectRef idx="0">
            <a:schemeClr val="dk1"/>
          </a:effectRef>
          <a:fontRef idx="minor">
            <a:schemeClr val="dk1"/>
          </a:fontRef>
        </p:style>
        <p:txBody>
          <a:bodyPr lIns="96661" tIns="48331" rIns="96661" bIns="48331">
            <a:spAutoFit/>
          </a:bodyPr>
          <a:lstStyle/>
          <a:p>
            <a:pPr>
              <a:defRPr/>
            </a:pPr>
            <a:r>
              <a:rPr lang="en-US" kern="0" dirty="0">
                <a:latin typeface="Calibri" pitchFamily="34" charset="0"/>
              </a:rPr>
              <a:t> </a:t>
            </a:r>
            <a:r>
              <a:rPr lang="en-US" kern="0" dirty="0">
                <a:latin typeface="Calibri" pitchFamily="34" charset="0"/>
                <a:sym typeface="Symbol"/>
              </a:rPr>
              <a:t> =  -0.96   p value = 0.429</a:t>
            </a:r>
            <a:endParaRPr lang="en-US" dirty="0"/>
          </a:p>
        </p:txBody>
      </p:sp>
      <p:sp>
        <p:nvSpPr>
          <p:cNvPr id="7" name="TextBox 6"/>
          <p:cNvSpPr txBox="1"/>
          <p:nvPr/>
        </p:nvSpPr>
        <p:spPr>
          <a:xfrm>
            <a:off x="4763929" y="4322297"/>
            <a:ext cx="3745469" cy="1045558"/>
          </a:xfrm>
          <a:prstGeom prst="rect">
            <a:avLst/>
          </a:prstGeom>
          <a:ln/>
        </p:spPr>
        <p:style>
          <a:lnRef idx="2">
            <a:schemeClr val="dk1"/>
          </a:lnRef>
          <a:fillRef idx="1">
            <a:schemeClr val="lt1"/>
          </a:fillRef>
          <a:effectRef idx="0">
            <a:schemeClr val="dk1"/>
          </a:effectRef>
          <a:fontRef idx="minor">
            <a:schemeClr val="dk1"/>
          </a:fontRef>
        </p:style>
        <p:txBody>
          <a:bodyPr lIns="96661" tIns="48331" rIns="96661" bIns="48331">
            <a:spAutoFit/>
          </a:bodyPr>
          <a:lstStyle/>
          <a:p>
            <a:pPr indent="1679" eaLnBrk="0" hangingPunct="0">
              <a:spcBef>
                <a:spcPct val="20000"/>
              </a:spcBef>
              <a:defRPr/>
            </a:pPr>
            <a:r>
              <a:rPr lang="en-US" b="1" kern="0" dirty="0">
                <a:latin typeface="Calibri" pitchFamily="34" charset="0"/>
                <a:sym typeface="Symbol"/>
              </a:rPr>
              <a:t>What do we conclude?</a:t>
            </a:r>
          </a:p>
          <a:p>
            <a:pPr indent="1679" eaLnBrk="0" hangingPunct="0">
              <a:spcBef>
                <a:spcPct val="20000"/>
              </a:spcBef>
              <a:defRPr/>
            </a:pPr>
            <a:endParaRPr lang="en-US" kern="0" dirty="0">
              <a:latin typeface="Calibri" pitchFamily="34" charset="0"/>
              <a:sym typeface="Symbol"/>
            </a:endParaRPr>
          </a:p>
          <a:p>
            <a:pPr indent="1679" eaLnBrk="0" hangingPunct="0">
              <a:spcBef>
                <a:spcPct val="20000"/>
              </a:spcBef>
              <a:defRPr/>
            </a:pPr>
            <a:r>
              <a:rPr lang="en-US" kern="0" dirty="0">
                <a:latin typeface="Calibri" pitchFamily="34" charset="0"/>
                <a:sym typeface="Symbol"/>
              </a:rPr>
              <a:t>We do not enough evidence reject the null hypothesis.</a:t>
            </a:r>
            <a:endParaRPr lang="en-US" dirty="0"/>
          </a:p>
        </p:txBody>
      </p:sp>
      <p:sp>
        <p:nvSpPr>
          <p:cNvPr id="8" name="TextBox 7"/>
          <p:cNvSpPr txBox="1"/>
          <p:nvPr/>
        </p:nvSpPr>
        <p:spPr>
          <a:xfrm>
            <a:off x="755096" y="6628087"/>
            <a:ext cx="7570946" cy="313050"/>
          </a:xfrm>
          <a:prstGeom prst="rect">
            <a:avLst/>
          </a:prstGeom>
        </p:spPr>
        <p:style>
          <a:lnRef idx="2">
            <a:schemeClr val="dk1"/>
          </a:lnRef>
          <a:fillRef idx="1">
            <a:schemeClr val="lt1"/>
          </a:fillRef>
          <a:effectRef idx="0">
            <a:schemeClr val="dk1"/>
          </a:effectRef>
          <a:fontRef idx="minor">
            <a:schemeClr val="dk1"/>
          </a:fontRef>
        </p:style>
        <p:txBody>
          <a:bodyPr lIns="96661" tIns="48331" rIns="96661" bIns="48331">
            <a:spAutoFit/>
          </a:bodyPr>
          <a:lstStyle/>
          <a:p>
            <a:pPr>
              <a:defRPr/>
            </a:pPr>
            <a:r>
              <a:rPr lang="en-US" b="1" dirty="0">
                <a:latin typeface="Calibri" pitchFamily="34" charset="0"/>
              </a:rPr>
              <a:t>Note</a:t>
            </a:r>
            <a:r>
              <a:rPr lang="en-US" dirty="0">
                <a:latin typeface="Calibri" pitchFamily="34" charset="0"/>
              </a:rPr>
              <a:t>: In Excel Use NORMSDIST function to compute the p value.</a:t>
            </a:r>
          </a:p>
        </p:txBody>
      </p:sp>
    </p:spTree>
    <p:extLst>
      <p:ext uri="{BB962C8B-B14F-4D97-AF65-F5344CB8AC3E}">
        <p14:creationId xmlns:p14="http://schemas.microsoft.com/office/powerpoint/2010/main" val="3543636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1000" fill="hold"/>
                                        <p:tgtEl>
                                          <p:spTgt spid="4"/>
                                        </p:tgtEl>
                                        <p:attrNameLst>
                                          <p:attrName>ppt_x</p:attrName>
                                        </p:attrNameLst>
                                      </p:cBhvr>
                                      <p:tavLst>
                                        <p:tav tm="0">
                                          <p:val>
                                            <p:strVal val="#ppt_x"/>
                                          </p:val>
                                        </p:tav>
                                        <p:tav tm="100000">
                                          <p:val>
                                            <p:strVal val="#ppt_x"/>
                                          </p:val>
                                        </p:tav>
                                      </p:tavLst>
                                    </p:anim>
                                    <p:anim calcmode="lin" valueType="num">
                                      <p:cBhvr additive="base">
                                        <p:cTn id="3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6"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369729" y="0"/>
            <a:ext cx="8641080" cy="971973"/>
          </a:xfrm>
          <a:prstGeom prst="rect">
            <a:avLst/>
          </a:prstGeom>
        </p:spPr>
        <p:txBody>
          <a:bodyPr anchor="ctr"/>
          <a:lstStyle/>
          <a:p>
            <a:pPr eaLnBrk="1" hangingPunct="1"/>
            <a:r>
              <a:rPr lang="en-US" altLang="en-US" dirty="0"/>
              <a:t>Concept of Hypothesis Testing</a:t>
            </a:r>
          </a:p>
        </p:txBody>
      </p:sp>
      <p:grpSp>
        <p:nvGrpSpPr>
          <p:cNvPr id="17411" name="Group 6"/>
          <p:cNvGrpSpPr>
            <a:grpSpLocks/>
          </p:cNvGrpSpPr>
          <p:nvPr/>
        </p:nvGrpSpPr>
        <p:grpSpPr bwMode="auto">
          <a:xfrm>
            <a:off x="510640" y="1364260"/>
            <a:ext cx="8015844" cy="5726853"/>
            <a:chOff x="672" y="694"/>
            <a:chExt cx="4383" cy="3608"/>
          </a:xfrm>
        </p:grpSpPr>
        <p:sp>
          <p:nvSpPr>
            <p:cNvPr id="17412" name="Rectangle 7"/>
            <p:cNvSpPr>
              <a:spLocks noChangeArrowheads="1"/>
            </p:cNvSpPr>
            <p:nvPr/>
          </p:nvSpPr>
          <p:spPr bwMode="auto">
            <a:xfrm>
              <a:off x="673" y="696"/>
              <a:ext cx="167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02" tIns="43151" rIns="86302" bIns="43151">
              <a:spAutoFit/>
            </a:bodyPr>
            <a:lstStyle>
              <a:lvl1pPr defTabSz="274638" eaLnBrk="0" hangingPunct="0">
                <a:defRPr>
                  <a:solidFill>
                    <a:schemeClr val="tx1"/>
                  </a:solidFill>
                  <a:latin typeface="Arial" charset="0"/>
                </a:defRPr>
              </a:lvl1pPr>
              <a:lvl2pPr marL="742950" indent="-285750" defTabSz="274638" eaLnBrk="0" hangingPunct="0">
                <a:defRPr>
                  <a:solidFill>
                    <a:schemeClr val="tx1"/>
                  </a:solidFill>
                  <a:latin typeface="Arial" charset="0"/>
                </a:defRPr>
              </a:lvl2pPr>
              <a:lvl3pPr marL="1143000" indent="-228600" defTabSz="274638" eaLnBrk="0" hangingPunct="0">
                <a:defRPr>
                  <a:solidFill>
                    <a:schemeClr val="tx1"/>
                  </a:solidFill>
                  <a:latin typeface="Arial" charset="0"/>
                </a:defRPr>
              </a:lvl3pPr>
              <a:lvl4pPr marL="1600200" indent="-228600" defTabSz="274638" eaLnBrk="0" hangingPunct="0">
                <a:defRPr>
                  <a:solidFill>
                    <a:schemeClr val="tx1"/>
                  </a:solidFill>
                  <a:latin typeface="Arial" charset="0"/>
                </a:defRPr>
              </a:lvl4pPr>
              <a:lvl5pPr marL="2057400" indent="-228600" defTabSz="274638" eaLnBrk="0" hangingPunct="0">
                <a:defRPr>
                  <a:solidFill>
                    <a:schemeClr val="tx1"/>
                  </a:solidFill>
                  <a:latin typeface="Arial" charset="0"/>
                </a:defRPr>
              </a:lvl5pPr>
              <a:lvl6pPr marL="2514600" indent="-228600" defTabSz="274638" eaLnBrk="0" fontAlgn="base" hangingPunct="0">
                <a:spcBef>
                  <a:spcPct val="0"/>
                </a:spcBef>
                <a:spcAft>
                  <a:spcPct val="0"/>
                </a:spcAft>
                <a:defRPr>
                  <a:solidFill>
                    <a:schemeClr val="tx1"/>
                  </a:solidFill>
                  <a:latin typeface="Arial" charset="0"/>
                </a:defRPr>
              </a:lvl6pPr>
              <a:lvl7pPr marL="2971800" indent="-228600" defTabSz="274638" eaLnBrk="0" fontAlgn="base" hangingPunct="0">
                <a:spcBef>
                  <a:spcPct val="0"/>
                </a:spcBef>
                <a:spcAft>
                  <a:spcPct val="0"/>
                </a:spcAft>
                <a:defRPr>
                  <a:solidFill>
                    <a:schemeClr val="tx1"/>
                  </a:solidFill>
                  <a:latin typeface="Arial" charset="0"/>
                </a:defRPr>
              </a:lvl7pPr>
              <a:lvl8pPr marL="3429000" indent="-228600" defTabSz="274638" eaLnBrk="0" fontAlgn="base" hangingPunct="0">
                <a:spcBef>
                  <a:spcPct val="0"/>
                </a:spcBef>
                <a:spcAft>
                  <a:spcPct val="0"/>
                </a:spcAft>
                <a:defRPr>
                  <a:solidFill>
                    <a:schemeClr val="tx1"/>
                  </a:solidFill>
                  <a:latin typeface="Arial" charset="0"/>
                </a:defRPr>
              </a:lvl8pPr>
              <a:lvl9pPr marL="3886200" indent="-228600" defTabSz="274638" eaLnBrk="0" fontAlgn="base" hangingPunct="0">
                <a:spcBef>
                  <a:spcPct val="0"/>
                </a:spcBef>
                <a:spcAft>
                  <a:spcPct val="0"/>
                </a:spcAft>
                <a:defRPr>
                  <a:solidFill>
                    <a:schemeClr val="tx1"/>
                  </a:solidFill>
                  <a:latin typeface="Arial" charset="0"/>
                </a:defRPr>
              </a:lvl9pPr>
            </a:lstStyle>
            <a:p>
              <a:pPr>
                <a:spcBef>
                  <a:spcPct val="50000"/>
                </a:spcBef>
              </a:pPr>
              <a:r>
                <a:rPr lang="en-US" altLang="en-US" dirty="0">
                  <a:ea typeface="ＭＳ Ｐゴシック" pitchFamily="34" charset="-128"/>
                </a:rPr>
                <a:t>1. All processes have 	variation.</a:t>
              </a:r>
            </a:p>
          </p:txBody>
        </p:sp>
        <p:sp>
          <p:nvSpPr>
            <p:cNvPr id="17413" name="Rectangle 8"/>
            <p:cNvSpPr>
              <a:spLocks noChangeArrowheads="1"/>
            </p:cNvSpPr>
            <p:nvPr/>
          </p:nvSpPr>
          <p:spPr bwMode="auto">
            <a:xfrm>
              <a:off x="3096" y="694"/>
              <a:ext cx="195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02" tIns="43151" rIns="86302" bIns="43151">
              <a:spAutoFit/>
            </a:bodyPr>
            <a:lstStyle>
              <a:lvl1pPr marL="273050" indent="-273050" defTabSz="274638" eaLnBrk="0" hangingPunct="0">
                <a:defRPr>
                  <a:solidFill>
                    <a:schemeClr val="tx1"/>
                  </a:solidFill>
                  <a:latin typeface="Arial" charset="0"/>
                </a:defRPr>
              </a:lvl1pPr>
              <a:lvl2pPr marL="742950" indent="-285750" defTabSz="274638" eaLnBrk="0" hangingPunct="0">
                <a:defRPr>
                  <a:solidFill>
                    <a:schemeClr val="tx1"/>
                  </a:solidFill>
                  <a:latin typeface="Arial" charset="0"/>
                </a:defRPr>
              </a:lvl2pPr>
              <a:lvl3pPr marL="1143000" indent="-228600" defTabSz="274638" eaLnBrk="0" hangingPunct="0">
                <a:defRPr>
                  <a:solidFill>
                    <a:schemeClr val="tx1"/>
                  </a:solidFill>
                  <a:latin typeface="Arial" charset="0"/>
                </a:defRPr>
              </a:lvl3pPr>
              <a:lvl4pPr marL="1600200" indent="-228600" defTabSz="274638" eaLnBrk="0" hangingPunct="0">
                <a:defRPr>
                  <a:solidFill>
                    <a:schemeClr val="tx1"/>
                  </a:solidFill>
                  <a:latin typeface="Arial" charset="0"/>
                </a:defRPr>
              </a:lvl4pPr>
              <a:lvl5pPr marL="2057400" indent="-228600" defTabSz="274638" eaLnBrk="0" hangingPunct="0">
                <a:defRPr>
                  <a:solidFill>
                    <a:schemeClr val="tx1"/>
                  </a:solidFill>
                  <a:latin typeface="Arial" charset="0"/>
                </a:defRPr>
              </a:lvl5pPr>
              <a:lvl6pPr marL="2514600" indent="-228600" defTabSz="274638" eaLnBrk="0" fontAlgn="base" hangingPunct="0">
                <a:spcBef>
                  <a:spcPct val="0"/>
                </a:spcBef>
                <a:spcAft>
                  <a:spcPct val="0"/>
                </a:spcAft>
                <a:defRPr>
                  <a:solidFill>
                    <a:schemeClr val="tx1"/>
                  </a:solidFill>
                  <a:latin typeface="Arial" charset="0"/>
                </a:defRPr>
              </a:lvl6pPr>
              <a:lvl7pPr marL="2971800" indent="-228600" defTabSz="274638" eaLnBrk="0" fontAlgn="base" hangingPunct="0">
                <a:spcBef>
                  <a:spcPct val="0"/>
                </a:spcBef>
                <a:spcAft>
                  <a:spcPct val="0"/>
                </a:spcAft>
                <a:defRPr>
                  <a:solidFill>
                    <a:schemeClr val="tx1"/>
                  </a:solidFill>
                  <a:latin typeface="Arial" charset="0"/>
                </a:defRPr>
              </a:lvl7pPr>
              <a:lvl8pPr marL="3429000" indent="-228600" defTabSz="274638" eaLnBrk="0" fontAlgn="base" hangingPunct="0">
                <a:spcBef>
                  <a:spcPct val="0"/>
                </a:spcBef>
                <a:spcAft>
                  <a:spcPct val="0"/>
                </a:spcAft>
                <a:defRPr>
                  <a:solidFill>
                    <a:schemeClr val="tx1"/>
                  </a:solidFill>
                  <a:latin typeface="Arial" charset="0"/>
                </a:defRPr>
              </a:lvl8pPr>
              <a:lvl9pPr marL="3886200" indent="-228600" defTabSz="274638" eaLnBrk="0" fontAlgn="base" hangingPunct="0">
                <a:spcBef>
                  <a:spcPct val="0"/>
                </a:spcBef>
                <a:spcAft>
                  <a:spcPct val="0"/>
                </a:spcAft>
                <a:defRPr>
                  <a:solidFill>
                    <a:schemeClr val="tx1"/>
                  </a:solidFill>
                  <a:latin typeface="Arial" charset="0"/>
                </a:defRPr>
              </a:lvl9pPr>
            </a:lstStyle>
            <a:p>
              <a:pPr>
                <a:spcBef>
                  <a:spcPct val="50000"/>
                </a:spcBef>
              </a:pPr>
              <a:r>
                <a:rPr lang="en-US" altLang="en-US" dirty="0">
                  <a:ea typeface="ＭＳ Ｐゴシック" pitchFamily="34" charset="-128"/>
                </a:rPr>
                <a:t>2. Samples from one given process may vary.</a:t>
              </a:r>
            </a:p>
          </p:txBody>
        </p:sp>
        <p:sp>
          <p:nvSpPr>
            <p:cNvPr id="17414" name="Rectangle 9"/>
            <p:cNvSpPr>
              <a:spLocks noChangeArrowheads="1"/>
            </p:cNvSpPr>
            <p:nvPr/>
          </p:nvSpPr>
          <p:spPr bwMode="auto">
            <a:xfrm>
              <a:off x="672" y="2505"/>
              <a:ext cx="2106"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02" tIns="43151" rIns="86302" bIns="43151">
              <a:spAutoFit/>
            </a:bodyPr>
            <a:lstStyle>
              <a:lvl1pPr defTabSz="274638" eaLnBrk="0" hangingPunct="0">
                <a:defRPr>
                  <a:solidFill>
                    <a:schemeClr val="tx1"/>
                  </a:solidFill>
                  <a:latin typeface="Arial" charset="0"/>
                </a:defRPr>
              </a:lvl1pPr>
              <a:lvl2pPr marL="742950" indent="-285750" defTabSz="274638" eaLnBrk="0" hangingPunct="0">
                <a:defRPr>
                  <a:solidFill>
                    <a:schemeClr val="tx1"/>
                  </a:solidFill>
                  <a:latin typeface="Arial" charset="0"/>
                </a:defRPr>
              </a:lvl2pPr>
              <a:lvl3pPr marL="1143000" indent="-228600" defTabSz="274638" eaLnBrk="0" hangingPunct="0">
                <a:defRPr>
                  <a:solidFill>
                    <a:schemeClr val="tx1"/>
                  </a:solidFill>
                  <a:latin typeface="Arial" charset="0"/>
                </a:defRPr>
              </a:lvl3pPr>
              <a:lvl4pPr marL="1600200" indent="-228600" defTabSz="274638" eaLnBrk="0" hangingPunct="0">
                <a:defRPr>
                  <a:solidFill>
                    <a:schemeClr val="tx1"/>
                  </a:solidFill>
                  <a:latin typeface="Arial" charset="0"/>
                </a:defRPr>
              </a:lvl4pPr>
              <a:lvl5pPr marL="2057400" indent="-228600" defTabSz="274638" eaLnBrk="0" hangingPunct="0">
                <a:defRPr>
                  <a:solidFill>
                    <a:schemeClr val="tx1"/>
                  </a:solidFill>
                  <a:latin typeface="Arial" charset="0"/>
                </a:defRPr>
              </a:lvl5pPr>
              <a:lvl6pPr marL="2514600" indent="-228600" defTabSz="274638" eaLnBrk="0" fontAlgn="base" hangingPunct="0">
                <a:spcBef>
                  <a:spcPct val="0"/>
                </a:spcBef>
                <a:spcAft>
                  <a:spcPct val="0"/>
                </a:spcAft>
                <a:defRPr>
                  <a:solidFill>
                    <a:schemeClr val="tx1"/>
                  </a:solidFill>
                  <a:latin typeface="Arial" charset="0"/>
                </a:defRPr>
              </a:lvl6pPr>
              <a:lvl7pPr marL="2971800" indent="-228600" defTabSz="274638" eaLnBrk="0" fontAlgn="base" hangingPunct="0">
                <a:spcBef>
                  <a:spcPct val="0"/>
                </a:spcBef>
                <a:spcAft>
                  <a:spcPct val="0"/>
                </a:spcAft>
                <a:defRPr>
                  <a:solidFill>
                    <a:schemeClr val="tx1"/>
                  </a:solidFill>
                  <a:latin typeface="Arial" charset="0"/>
                </a:defRPr>
              </a:lvl7pPr>
              <a:lvl8pPr marL="3429000" indent="-228600" defTabSz="274638" eaLnBrk="0" fontAlgn="base" hangingPunct="0">
                <a:spcBef>
                  <a:spcPct val="0"/>
                </a:spcBef>
                <a:spcAft>
                  <a:spcPct val="0"/>
                </a:spcAft>
                <a:defRPr>
                  <a:solidFill>
                    <a:schemeClr val="tx1"/>
                  </a:solidFill>
                  <a:latin typeface="Arial" charset="0"/>
                </a:defRPr>
              </a:lvl8pPr>
              <a:lvl9pPr marL="3886200" indent="-228600" defTabSz="274638" eaLnBrk="0" fontAlgn="base" hangingPunct="0">
                <a:spcBef>
                  <a:spcPct val="0"/>
                </a:spcBef>
                <a:spcAft>
                  <a:spcPct val="0"/>
                </a:spcAft>
                <a:defRPr>
                  <a:solidFill>
                    <a:schemeClr val="tx1"/>
                  </a:solidFill>
                  <a:latin typeface="Arial" charset="0"/>
                </a:defRPr>
              </a:lvl9pPr>
            </a:lstStyle>
            <a:p>
              <a:pPr>
                <a:spcBef>
                  <a:spcPct val="50000"/>
                </a:spcBef>
              </a:pPr>
              <a:r>
                <a:rPr lang="en-US" altLang="en-US" dirty="0">
                  <a:ea typeface="ＭＳ Ｐゴシック" pitchFamily="34" charset="-128"/>
                </a:rPr>
                <a:t>3. How can we differentiate 	between  sample</a:t>
              </a:r>
              <a:r>
                <a:rPr lang="en-US" altLang="en-US" dirty="0">
                  <a:ea typeface="ＭＳ Ｐゴシック" pitchFamily="34" charset="-128"/>
                  <a:cs typeface="Arial" charset="0"/>
                </a:rPr>
                <a:t>–</a:t>
              </a:r>
              <a:r>
                <a:rPr lang="en-US" altLang="en-US" dirty="0">
                  <a:ea typeface="ＭＳ Ｐゴシック" pitchFamily="34" charset="-128"/>
                </a:rPr>
                <a:t>based 	“chance” variation and a true process difference?</a:t>
              </a:r>
            </a:p>
          </p:txBody>
        </p:sp>
        <p:sp>
          <p:nvSpPr>
            <p:cNvPr id="17415" name="Line 10"/>
            <p:cNvSpPr>
              <a:spLocks noChangeShapeType="1"/>
            </p:cNvSpPr>
            <p:nvPr/>
          </p:nvSpPr>
          <p:spPr bwMode="auto">
            <a:xfrm>
              <a:off x="1846" y="1168"/>
              <a:ext cx="692" cy="586"/>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16" name="Oval 11"/>
            <p:cNvSpPr>
              <a:spLocks noChangeArrowheads="1"/>
            </p:cNvSpPr>
            <p:nvPr/>
          </p:nvSpPr>
          <p:spPr bwMode="auto">
            <a:xfrm>
              <a:off x="2915" y="2100"/>
              <a:ext cx="181" cy="181"/>
            </a:xfrm>
            <a:prstGeom prst="ellipse">
              <a:avLst/>
            </a:prstGeom>
            <a:solidFill>
              <a:srgbClr val="FF0000"/>
            </a:solidFill>
            <a:ln w="12700">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17417" name="Oval 12"/>
            <p:cNvSpPr>
              <a:spLocks noChangeArrowheads="1"/>
            </p:cNvSpPr>
            <p:nvPr/>
          </p:nvSpPr>
          <p:spPr bwMode="auto">
            <a:xfrm>
              <a:off x="3496" y="2092"/>
              <a:ext cx="181" cy="180"/>
            </a:xfrm>
            <a:prstGeom prst="ellipse">
              <a:avLst/>
            </a:prstGeom>
            <a:solidFill>
              <a:srgbClr val="FF0000"/>
            </a:solidFill>
            <a:ln w="12700">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17418" name="Line 13"/>
            <p:cNvSpPr>
              <a:spLocks noChangeShapeType="1"/>
            </p:cNvSpPr>
            <p:nvPr/>
          </p:nvSpPr>
          <p:spPr bwMode="auto">
            <a:xfrm flipV="1">
              <a:off x="3049" y="1402"/>
              <a:ext cx="672" cy="67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19" name="Line 14"/>
            <p:cNvSpPr>
              <a:spLocks noChangeShapeType="1"/>
            </p:cNvSpPr>
            <p:nvPr/>
          </p:nvSpPr>
          <p:spPr bwMode="auto">
            <a:xfrm flipH="1">
              <a:off x="3617" y="1393"/>
              <a:ext cx="115" cy="676"/>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20" name="Oval 15"/>
            <p:cNvSpPr>
              <a:spLocks noChangeArrowheads="1"/>
            </p:cNvSpPr>
            <p:nvPr/>
          </p:nvSpPr>
          <p:spPr bwMode="auto">
            <a:xfrm>
              <a:off x="2912" y="4116"/>
              <a:ext cx="181" cy="181"/>
            </a:xfrm>
            <a:prstGeom prst="ellipse">
              <a:avLst/>
            </a:prstGeom>
            <a:solidFill>
              <a:srgbClr val="FF0000"/>
            </a:solidFill>
            <a:ln w="12700">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17421" name="Oval 16"/>
            <p:cNvSpPr>
              <a:spLocks noChangeArrowheads="1"/>
            </p:cNvSpPr>
            <p:nvPr/>
          </p:nvSpPr>
          <p:spPr bwMode="auto">
            <a:xfrm>
              <a:off x="3493" y="4108"/>
              <a:ext cx="181" cy="180"/>
            </a:xfrm>
            <a:prstGeom prst="ellipse">
              <a:avLst/>
            </a:prstGeom>
            <a:noFill/>
            <a:ln w="12700">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nvGrpSpPr>
            <p:cNvPr id="17422" name="Group 17"/>
            <p:cNvGrpSpPr>
              <a:grpSpLocks/>
            </p:cNvGrpSpPr>
            <p:nvPr/>
          </p:nvGrpSpPr>
          <p:grpSpPr bwMode="auto">
            <a:xfrm>
              <a:off x="1767" y="3303"/>
              <a:ext cx="2472" cy="999"/>
              <a:chOff x="984" y="4066"/>
              <a:chExt cx="2472" cy="999"/>
            </a:xfrm>
          </p:grpSpPr>
          <p:grpSp>
            <p:nvGrpSpPr>
              <p:cNvPr id="17436" name="Group 18"/>
              <p:cNvGrpSpPr>
                <a:grpSpLocks/>
              </p:cNvGrpSpPr>
              <p:nvPr/>
            </p:nvGrpSpPr>
            <p:grpSpPr bwMode="auto">
              <a:xfrm>
                <a:off x="1150" y="4066"/>
                <a:ext cx="2135" cy="999"/>
                <a:chOff x="1150" y="4066"/>
                <a:chExt cx="2135" cy="999"/>
              </a:xfrm>
            </p:grpSpPr>
            <p:sp>
              <p:nvSpPr>
                <p:cNvPr id="17438" name="Freeform 19"/>
                <p:cNvSpPr>
                  <a:spLocks/>
                </p:cNvSpPr>
                <p:nvPr/>
              </p:nvSpPr>
              <p:spPr bwMode="auto">
                <a:xfrm>
                  <a:off x="1150" y="4080"/>
                  <a:ext cx="1070" cy="985"/>
                </a:xfrm>
                <a:custGeom>
                  <a:avLst/>
                  <a:gdLst>
                    <a:gd name="T0" fmla="*/ 0 w 1070"/>
                    <a:gd name="T1" fmla="*/ 984 h 985"/>
                    <a:gd name="T2" fmla="*/ 29 w 1070"/>
                    <a:gd name="T3" fmla="*/ 981 h 985"/>
                    <a:gd name="T4" fmla="*/ 77 w 1070"/>
                    <a:gd name="T5" fmla="*/ 975 h 985"/>
                    <a:gd name="T6" fmla="*/ 115 w 1070"/>
                    <a:gd name="T7" fmla="*/ 972 h 985"/>
                    <a:gd name="T8" fmla="*/ 158 w 1070"/>
                    <a:gd name="T9" fmla="*/ 965 h 985"/>
                    <a:gd name="T10" fmla="*/ 206 w 1070"/>
                    <a:gd name="T11" fmla="*/ 956 h 985"/>
                    <a:gd name="T12" fmla="*/ 245 w 1070"/>
                    <a:gd name="T13" fmla="*/ 949 h 985"/>
                    <a:gd name="T14" fmla="*/ 273 w 1070"/>
                    <a:gd name="T15" fmla="*/ 942 h 985"/>
                    <a:gd name="T16" fmla="*/ 312 w 1070"/>
                    <a:gd name="T17" fmla="*/ 933 h 985"/>
                    <a:gd name="T18" fmla="*/ 336 w 1070"/>
                    <a:gd name="T19" fmla="*/ 926 h 985"/>
                    <a:gd name="T20" fmla="*/ 365 w 1070"/>
                    <a:gd name="T21" fmla="*/ 917 h 985"/>
                    <a:gd name="T22" fmla="*/ 398 w 1070"/>
                    <a:gd name="T23" fmla="*/ 907 h 985"/>
                    <a:gd name="T24" fmla="*/ 422 w 1070"/>
                    <a:gd name="T25" fmla="*/ 898 h 985"/>
                    <a:gd name="T26" fmla="*/ 437 w 1070"/>
                    <a:gd name="T27" fmla="*/ 888 h 985"/>
                    <a:gd name="T28" fmla="*/ 455 w 1070"/>
                    <a:gd name="T29" fmla="*/ 878 h 985"/>
                    <a:gd name="T30" fmla="*/ 475 w 1070"/>
                    <a:gd name="T31" fmla="*/ 866 h 985"/>
                    <a:gd name="T32" fmla="*/ 489 w 1070"/>
                    <a:gd name="T33" fmla="*/ 852 h 985"/>
                    <a:gd name="T34" fmla="*/ 494 w 1070"/>
                    <a:gd name="T35" fmla="*/ 849 h 985"/>
                    <a:gd name="T36" fmla="*/ 504 w 1070"/>
                    <a:gd name="T37" fmla="*/ 840 h 985"/>
                    <a:gd name="T38" fmla="*/ 527 w 1070"/>
                    <a:gd name="T39" fmla="*/ 814 h 985"/>
                    <a:gd name="T40" fmla="*/ 547 w 1070"/>
                    <a:gd name="T41" fmla="*/ 789 h 985"/>
                    <a:gd name="T42" fmla="*/ 565 w 1070"/>
                    <a:gd name="T43" fmla="*/ 762 h 985"/>
                    <a:gd name="T44" fmla="*/ 585 w 1070"/>
                    <a:gd name="T45" fmla="*/ 734 h 985"/>
                    <a:gd name="T46" fmla="*/ 604 w 1070"/>
                    <a:gd name="T47" fmla="*/ 704 h 985"/>
                    <a:gd name="T48" fmla="*/ 623 w 1070"/>
                    <a:gd name="T49" fmla="*/ 673 h 985"/>
                    <a:gd name="T50" fmla="*/ 637 w 1070"/>
                    <a:gd name="T51" fmla="*/ 646 h 985"/>
                    <a:gd name="T52" fmla="*/ 647 w 1070"/>
                    <a:gd name="T53" fmla="*/ 627 h 985"/>
                    <a:gd name="T54" fmla="*/ 681 w 1070"/>
                    <a:gd name="T55" fmla="*/ 563 h 985"/>
                    <a:gd name="T56" fmla="*/ 748 w 1070"/>
                    <a:gd name="T57" fmla="*/ 428 h 985"/>
                    <a:gd name="T58" fmla="*/ 781 w 1070"/>
                    <a:gd name="T59" fmla="*/ 361 h 985"/>
                    <a:gd name="T60" fmla="*/ 791 w 1070"/>
                    <a:gd name="T61" fmla="*/ 342 h 985"/>
                    <a:gd name="T62" fmla="*/ 810 w 1070"/>
                    <a:gd name="T63" fmla="*/ 310 h 985"/>
                    <a:gd name="T64" fmla="*/ 824 w 1070"/>
                    <a:gd name="T65" fmla="*/ 280 h 985"/>
                    <a:gd name="T66" fmla="*/ 839 w 1070"/>
                    <a:gd name="T67" fmla="*/ 252 h 985"/>
                    <a:gd name="T68" fmla="*/ 858 w 1070"/>
                    <a:gd name="T69" fmla="*/ 219 h 985"/>
                    <a:gd name="T70" fmla="*/ 873 w 1070"/>
                    <a:gd name="T71" fmla="*/ 194 h 985"/>
                    <a:gd name="T72" fmla="*/ 887 w 1070"/>
                    <a:gd name="T73" fmla="*/ 168 h 985"/>
                    <a:gd name="T74" fmla="*/ 901 w 1070"/>
                    <a:gd name="T75" fmla="*/ 145 h 985"/>
                    <a:gd name="T76" fmla="*/ 906 w 1070"/>
                    <a:gd name="T77" fmla="*/ 136 h 985"/>
                    <a:gd name="T78" fmla="*/ 911 w 1070"/>
                    <a:gd name="T79" fmla="*/ 127 h 985"/>
                    <a:gd name="T80" fmla="*/ 925 w 1070"/>
                    <a:gd name="T81" fmla="*/ 104 h 985"/>
                    <a:gd name="T82" fmla="*/ 935 w 1070"/>
                    <a:gd name="T83" fmla="*/ 87 h 985"/>
                    <a:gd name="T84" fmla="*/ 945 w 1070"/>
                    <a:gd name="T85" fmla="*/ 71 h 985"/>
                    <a:gd name="T86" fmla="*/ 959 w 1070"/>
                    <a:gd name="T87" fmla="*/ 55 h 985"/>
                    <a:gd name="T88" fmla="*/ 968 w 1070"/>
                    <a:gd name="T89" fmla="*/ 42 h 985"/>
                    <a:gd name="T90" fmla="*/ 978 w 1070"/>
                    <a:gd name="T91" fmla="*/ 32 h 985"/>
                    <a:gd name="T92" fmla="*/ 988 w 1070"/>
                    <a:gd name="T93" fmla="*/ 26 h 985"/>
                    <a:gd name="T94" fmla="*/ 992 w 1070"/>
                    <a:gd name="T95" fmla="*/ 23 h 985"/>
                    <a:gd name="T96" fmla="*/ 1002 w 1070"/>
                    <a:gd name="T97" fmla="*/ 16 h 985"/>
                    <a:gd name="T98" fmla="*/ 1021 w 1070"/>
                    <a:gd name="T99" fmla="*/ 11 h 985"/>
                    <a:gd name="T100" fmla="*/ 1040 w 1070"/>
                    <a:gd name="T101" fmla="*/ 4 h 985"/>
                    <a:gd name="T102" fmla="*/ 1060 w 1070"/>
                    <a:gd name="T103" fmla="*/ 0 h 985"/>
                    <a:gd name="T104" fmla="*/ 1069 w 1070"/>
                    <a:gd name="T105" fmla="*/ 0 h 9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70"/>
                    <a:gd name="T160" fmla="*/ 0 h 985"/>
                    <a:gd name="T161" fmla="*/ 1070 w 1070"/>
                    <a:gd name="T162" fmla="*/ 985 h 9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70" h="985">
                      <a:moveTo>
                        <a:pt x="0" y="984"/>
                      </a:moveTo>
                      <a:lnTo>
                        <a:pt x="29" y="981"/>
                      </a:lnTo>
                      <a:lnTo>
                        <a:pt x="77" y="975"/>
                      </a:lnTo>
                      <a:lnTo>
                        <a:pt x="115" y="972"/>
                      </a:lnTo>
                      <a:lnTo>
                        <a:pt x="158" y="965"/>
                      </a:lnTo>
                      <a:lnTo>
                        <a:pt x="206" y="956"/>
                      </a:lnTo>
                      <a:lnTo>
                        <a:pt x="245" y="949"/>
                      </a:lnTo>
                      <a:lnTo>
                        <a:pt x="273" y="942"/>
                      </a:lnTo>
                      <a:lnTo>
                        <a:pt x="312" y="933"/>
                      </a:lnTo>
                      <a:lnTo>
                        <a:pt x="336" y="926"/>
                      </a:lnTo>
                      <a:lnTo>
                        <a:pt x="365" y="917"/>
                      </a:lnTo>
                      <a:lnTo>
                        <a:pt x="398" y="907"/>
                      </a:lnTo>
                      <a:lnTo>
                        <a:pt x="422" y="898"/>
                      </a:lnTo>
                      <a:lnTo>
                        <a:pt x="437" y="888"/>
                      </a:lnTo>
                      <a:lnTo>
                        <a:pt x="455" y="878"/>
                      </a:lnTo>
                      <a:lnTo>
                        <a:pt x="475" y="866"/>
                      </a:lnTo>
                      <a:lnTo>
                        <a:pt x="489" y="852"/>
                      </a:lnTo>
                      <a:lnTo>
                        <a:pt x="494" y="849"/>
                      </a:lnTo>
                      <a:lnTo>
                        <a:pt x="504" y="840"/>
                      </a:lnTo>
                      <a:lnTo>
                        <a:pt x="527" y="814"/>
                      </a:lnTo>
                      <a:lnTo>
                        <a:pt x="547" y="789"/>
                      </a:lnTo>
                      <a:lnTo>
                        <a:pt x="565" y="762"/>
                      </a:lnTo>
                      <a:lnTo>
                        <a:pt x="585" y="734"/>
                      </a:lnTo>
                      <a:lnTo>
                        <a:pt x="604" y="704"/>
                      </a:lnTo>
                      <a:lnTo>
                        <a:pt x="623" y="673"/>
                      </a:lnTo>
                      <a:lnTo>
                        <a:pt x="637" y="646"/>
                      </a:lnTo>
                      <a:lnTo>
                        <a:pt x="647" y="627"/>
                      </a:lnTo>
                      <a:lnTo>
                        <a:pt x="681" y="563"/>
                      </a:lnTo>
                      <a:lnTo>
                        <a:pt x="748" y="428"/>
                      </a:lnTo>
                      <a:lnTo>
                        <a:pt x="781" y="361"/>
                      </a:lnTo>
                      <a:lnTo>
                        <a:pt x="791" y="342"/>
                      </a:lnTo>
                      <a:lnTo>
                        <a:pt x="810" y="310"/>
                      </a:lnTo>
                      <a:lnTo>
                        <a:pt x="824" y="280"/>
                      </a:lnTo>
                      <a:lnTo>
                        <a:pt x="839" y="252"/>
                      </a:lnTo>
                      <a:lnTo>
                        <a:pt x="858" y="219"/>
                      </a:lnTo>
                      <a:lnTo>
                        <a:pt x="873" y="194"/>
                      </a:lnTo>
                      <a:lnTo>
                        <a:pt x="887" y="168"/>
                      </a:lnTo>
                      <a:lnTo>
                        <a:pt x="901" y="145"/>
                      </a:lnTo>
                      <a:lnTo>
                        <a:pt x="906" y="136"/>
                      </a:lnTo>
                      <a:lnTo>
                        <a:pt x="911" y="127"/>
                      </a:lnTo>
                      <a:lnTo>
                        <a:pt x="925" y="104"/>
                      </a:lnTo>
                      <a:lnTo>
                        <a:pt x="935" y="87"/>
                      </a:lnTo>
                      <a:lnTo>
                        <a:pt x="945" y="71"/>
                      </a:lnTo>
                      <a:lnTo>
                        <a:pt x="959" y="55"/>
                      </a:lnTo>
                      <a:lnTo>
                        <a:pt x="968" y="42"/>
                      </a:lnTo>
                      <a:lnTo>
                        <a:pt x="978" y="32"/>
                      </a:lnTo>
                      <a:lnTo>
                        <a:pt x="988" y="26"/>
                      </a:lnTo>
                      <a:lnTo>
                        <a:pt x="992" y="23"/>
                      </a:lnTo>
                      <a:lnTo>
                        <a:pt x="1002" y="16"/>
                      </a:lnTo>
                      <a:lnTo>
                        <a:pt x="1021" y="11"/>
                      </a:lnTo>
                      <a:lnTo>
                        <a:pt x="1040" y="4"/>
                      </a:lnTo>
                      <a:lnTo>
                        <a:pt x="1060" y="0"/>
                      </a:lnTo>
                      <a:lnTo>
                        <a:pt x="1069" y="0"/>
                      </a:lnTo>
                    </a:path>
                  </a:pathLst>
                </a:custGeom>
                <a:noFill/>
                <a:ln w="254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17439" name="Freeform 20"/>
                <p:cNvSpPr>
                  <a:spLocks/>
                </p:cNvSpPr>
                <p:nvPr/>
              </p:nvSpPr>
              <p:spPr bwMode="auto">
                <a:xfrm>
                  <a:off x="2219" y="4066"/>
                  <a:ext cx="1066" cy="985"/>
                </a:xfrm>
                <a:custGeom>
                  <a:avLst/>
                  <a:gdLst>
                    <a:gd name="T0" fmla="*/ 1065 w 1066"/>
                    <a:gd name="T1" fmla="*/ 984 h 985"/>
                    <a:gd name="T2" fmla="*/ 1036 w 1066"/>
                    <a:gd name="T3" fmla="*/ 981 h 985"/>
                    <a:gd name="T4" fmla="*/ 988 w 1066"/>
                    <a:gd name="T5" fmla="*/ 975 h 985"/>
                    <a:gd name="T6" fmla="*/ 950 w 1066"/>
                    <a:gd name="T7" fmla="*/ 972 h 985"/>
                    <a:gd name="T8" fmla="*/ 907 w 1066"/>
                    <a:gd name="T9" fmla="*/ 965 h 985"/>
                    <a:gd name="T10" fmla="*/ 858 w 1066"/>
                    <a:gd name="T11" fmla="*/ 956 h 985"/>
                    <a:gd name="T12" fmla="*/ 820 w 1066"/>
                    <a:gd name="T13" fmla="*/ 949 h 985"/>
                    <a:gd name="T14" fmla="*/ 791 w 1066"/>
                    <a:gd name="T15" fmla="*/ 942 h 985"/>
                    <a:gd name="T16" fmla="*/ 753 w 1066"/>
                    <a:gd name="T17" fmla="*/ 933 h 985"/>
                    <a:gd name="T18" fmla="*/ 729 w 1066"/>
                    <a:gd name="T19" fmla="*/ 926 h 985"/>
                    <a:gd name="T20" fmla="*/ 700 w 1066"/>
                    <a:gd name="T21" fmla="*/ 917 h 985"/>
                    <a:gd name="T22" fmla="*/ 667 w 1066"/>
                    <a:gd name="T23" fmla="*/ 907 h 985"/>
                    <a:gd name="T24" fmla="*/ 642 w 1066"/>
                    <a:gd name="T25" fmla="*/ 898 h 985"/>
                    <a:gd name="T26" fmla="*/ 628 w 1066"/>
                    <a:gd name="T27" fmla="*/ 888 h 985"/>
                    <a:gd name="T28" fmla="*/ 609 w 1066"/>
                    <a:gd name="T29" fmla="*/ 878 h 985"/>
                    <a:gd name="T30" fmla="*/ 590 w 1066"/>
                    <a:gd name="T31" fmla="*/ 866 h 985"/>
                    <a:gd name="T32" fmla="*/ 575 w 1066"/>
                    <a:gd name="T33" fmla="*/ 852 h 985"/>
                    <a:gd name="T34" fmla="*/ 570 w 1066"/>
                    <a:gd name="T35" fmla="*/ 849 h 985"/>
                    <a:gd name="T36" fmla="*/ 561 w 1066"/>
                    <a:gd name="T37" fmla="*/ 840 h 985"/>
                    <a:gd name="T38" fmla="*/ 537 w 1066"/>
                    <a:gd name="T39" fmla="*/ 814 h 985"/>
                    <a:gd name="T40" fmla="*/ 518 w 1066"/>
                    <a:gd name="T41" fmla="*/ 789 h 985"/>
                    <a:gd name="T42" fmla="*/ 499 w 1066"/>
                    <a:gd name="T43" fmla="*/ 766 h 985"/>
                    <a:gd name="T44" fmla="*/ 480 w 1066"/>
                    <a:gd name="T45" fmla="*/ 736 h 985"/>
                    <a:gd name="T46" fmla="*/ 460 w 1066"/>
                    <a:gd name="T47" fmla="*/ 708 h 985"/>
                    <a:gd name="T48" fmla="*/ 441 w 1066"/>
                    <a:gd name="T49" fmla="*/ 676 h 985"/>
                    <a:gd name="T50" fmla="*/ 422 w 1066"/>
                    <a:gd name="T51" fmla="*/ 646 h 985"/>
                    <a:gd name="T52" fmla="*/ 413 w 1066"/>
                    <a:gd name="T53" fmla="*/ 627 h 985"/>
                    <a:gd name="T54" fmla="*/ 379 w 1066"/>
                    <a:gd name="T55" fmla="*/ 563 h 985"/>
                    <a:gd name="T56" fmla="*/ 312 w 1066"/>
                    <a:gd name="T57" fmla="*/ 428 h 985"/>
                    <a:gd name="T58" fmla="*/ 278 w 1066"/>
                    <a:gd name="T59" fmla="*/ 361 h 985"/>
                    <a:gd name="T60" fmla="*/ 269 w 1066"/>
                    <a:gd name="T61" fmla="*/ 342 h 985"/>
                    <a:gd name="T62" fmla="*/ 254 w 1066"/>
                    <a:gd name="T63" fmla="*/ 312 h 985"/>
                    <a:gd name="T64" fmla="*/ 240 w 1066"/>
                    <a:gd name="T65" fmla="*/ 280 h 985"/>
                    <a:gd name="T66" fmla="*/ 220 w 1066"/>
                    <a:gd name="T67" fmla="*/ 248 h 985"/>
                    <a:gd name="T68" fmla="*/ 206 w 1066"/>
                    <a:gd name="T69" fmla="*/ 219 h 985"/>
                    <a:gd name="T70" fmla="*/ 192 w 1066"/>
                    <a:gd name="T71" fmla="*/ 194 h 985"/>
                    <a:gd name="T72" fmla="*/ 177 w 1066"/>
                    <a:gd name="T73" fmla="*/ 168 h 985"/>
                    <a:gd name="T74" fmla="*/ 163 w 1066"/>
                    <a:gd name="T75" fmla="*/ 145 h 985"/>
                    <a:gd name="T76" fmla="*/ 158 w 1066"/>
                    <a:gd name="T77" fmla="*/ 136 h 985"/>
                    <a:gd name="T78" fmla="*/ 153 w 1066"/>
                    <a:gd name="T79" fmla="*/ 127 h 985"/>
                    <a:gd name="T80" fmla="*/ 139 w 1066"/>
                    <a:gd name="T81" fmla="*/ 106 h 985"/>
                    <a:gd name="T82" fmla="*/ 125 w 1066"/>
                    <a:gd name="T83" fmla="*/ 87 h 985"/>
                    <a:gd name="T84" fmla="*/ 110 w 1066"/>
                    <a:gd name="T85" fmla="*/ 69 h 985"/>
                    <a:gd name="T86" fmla="*/ 101 w 1066"/>
                    <a:gd name="T87" fmla="*/ 55 h 985"/>
                    <a:gd name="T88" fmla="*/ 91 w 1066"/>
                    <a:gd name="T89" fmla="*/ 46 h 985"/>
                    <a:gd name="T90" fmla="*/ 81 w 1066"/>
                    <a:gd name="T91" fmla="*/ 36 h 985"/>
                    <a:gd name="T92" fmla="*/ 72 w 1066"/>
                    <a:gd name="T93" fmla="*/ 26 h 985"/>
                    <a:gd name="T94" fmla="*/ 67 w 1066"/>
                    <a:gd name="T95" fmla="*/ 23 h 985"/>
                    <a:gd name="T96" fmla="*/ 58 w 1066"/>
                    <a:gd name="T97" fmla="*/ 16 h 985"/>
                    <a:gd name="T98" fmla="*/ 43 w 1066"/>
                    <a:gd name="T99" fmla="*/ 11 h 985"/>
                    <a:gd name="T100" fmla="*/ 29 w 1066"/>
                    <a:gd name="T101" fmla="*/ 4 h 985"/>
                    <a:gd name="T102" fmla="*/ 9 w 1066"/>
                    <a:gd name="T103" fmla="*/ 0 h 985"/>
                    <a:gd name="T104" fmla="*/ 0 w 1066"/>
                    <a:gd name="T105" fmla="*/ 0 h 9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66"/>
                    <a:gd name="T160" fmla="*/ 0 h 985"/>
                    <a:gd name="T161" fmla="*/ 1066 w 1066"/>
                    <a:gd name="T162" fmla="*/ 985 h 9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66" h="985">
                      <a:moveTo>
                        <a:pt x="1065" y="984"/>
                      </a:moveTo>
                      <a:lnTo>
                        <a:pt x="1036" y="981"/>
                      </a:lnTo>
                      <a:lnTo>
                        <a:pt x="988" y="975"/>
                      </a:lnTo>
                      <a:lnTo>
                        <a:pt x="950" y="972"/>
                      </a:lnTo>
                      <a:lnTo>
                        <a:pt x="907" y="965"/>
                      </a:lnTo>
                      <a:lnTo>
                        <a:pt x="858" y="956"/>
                      </a:lnTo>
                      <a:lnTo>
                        <a:pt x="820" y="949"/>
                      </a:lnTo>
                      <a:lnTo>
                        <a:pt x="791" y="942"/>
                      </a:lnTo>
                      <a:lnTo>
                        <a:pt x="753" y="933"/>
                      </a:lnTo>
                      <a:lnTo>
                        <a:pt x="729" y="926"/>
                      </a:lnTo>
                      <a:lnTo>
                        <a:pt x="700" y="917"/>
                      </a:lnTo>
                      <a:lnTo>
                        <a:pt x="667" y="907"/>
                      </a:lnTo>
                      <a:lnTo>
                        <a:pt x="642" y="898"/>
                      </a:lnTo>
                      <a:lnTo>
                        <a:pt x="628" y="888"/>
                      </a:lnTo>
                      <a:lnTo>
                        <a:pt x="609" y="878"/>
                      </a:lnTo>
                      <a:lnTo>
                        <a:pt x="590" y="866"/>
                      </a:lnTo>
                      <a:lnTo>
                        <a:pt x="575" y="852"/>
                      </a:lnTo>
                      <a:lnTo>
                        <a:pt x="570" y="849"/>
                      </a:lnTo>
                      <a:lnTo>
                        <a:pt x="561" y="840"/>
                      </a:lnTo>
                      <a:lnTo>
                        <a:pt x="537" y="814"/>
                      </a:lnTo>
                      <a:lnTo>
                        <a:pt x="518" y="789"/>
                      </a:lnTo>
                      <a:lnTo>
                        <a:pt x="499" y="766"/>
                      </a:lnTo>
                      <a:lnTo>
                        <a:pt x="480" y="736"/>
                      </a:lnTo>
                      <a:lnTo>
                        <a:pt x="460" y="708"/>
                      </a:lnTo>
                      <a:lnTo>
                        <a:pt x="441" y="676"/>
                      </a:lnTo>
                      <a:lnTo>
                        <a:pt x="422" y="646"/>
                      </a:lnTo>
                      <a:lnTo>
                        <a:pt x="413" y="627"/>
                      </a:lnTo>
                      <a:lnTo>
                        <a:pt x="379" y="563"/>
                      </a:lnTo>
                      <a:lnTo>
                        <a:pt x="312" y="428"/>
                      </a:lnTo>
                      <a:lnTo>
                        <a:pt x="278" y="361"/>
                      </a:lnTo>
                      <a:lnTo>
                        <a:pt x="269" y="342"/>
                      </a:lnTo>
                      <a:lnTo>
                        <a:pt x="254" y="312"/>
                      </a:lnTo>
                      <a:lnTo>
                        <a:pt x="240" y="280"/>
                      </a:lnTo>
                      <a:lnTo>
                        <a:pt x="220" y="248"/>
                      </a:lnTo>
                      <a:lnTo>
                        <a:pt x="206" y="219"/>
                      </a:lnTo>
                      <a:lnTo>
                        <a:pt x="192" y="194"/>
                      </a:lnTo>
                      <a:lnTo>
                        <a:pt x="177" y="168"/>
                      </a:lnTo>
                      <a:lnTo>
                        <a:pt x="163" y="145"/>
                      </a:lnTo>
                      <a:lnTo>
                        <a:pt x="158" y="136"/>
                      </a:lnTo>
                      <a:lnTo>
                        <a:pt x="153" y="127"/>
                      </a:lnTo>
                      <a:lnTo>
                        <a:pt x="139" y="106"/>
                      </a:lnTo>
                      <a:lnTo>
                        <a:pt x="125" y="87"/>
                      </a:lnTo>
                      <a:lnTo>
                        <a:pt x="110" y="69"/>
                      </a:lnTo>
                      <a:lnTo>
                        <a:pt x="101" y="55"/>
                      </a:lnTo>
                      <a:lnTo>
                        <a:pt x="91" y="46"/>
                      </a:lnTo>
                      <a:lnTo>
                        <a:pt x="81" y="36"/>
                      </a:lnTo>
                      <a:lnTo>
                        <a:pt x="72" y="26"/>
                      </a:lnTo>
                      <a:lnTo>
                        <a:pt x="67" y="23"/>
                      </a:lnTo>
                      <a:lnTo>
                        <a:pt x="58" y="16"/>
                      </a:lnTo>
                      <a:lnTo>
                        <a:pt x="43" y="11"/>
                      </a:lnTo>
                      <a:lnTo>
                        <a:pt x="29" y="4"/>
                      </a:lnTo>
                      <a:lnTo>
                        <a:pt x="9" y="0"/>
                      </a:lnTo>
                      <a:lnTo>
                        <a:pt x="0" y="0"/>
                      </a:lnTo>
                    </a:path>
                  </a:pathLst>
                </a:custGeom>
                <a:noFill/>
                <a:ln w="254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sp>
            <p:nvSpPr>
              <p:cNvPr id="17437" name="Line 21"/>
              <p:cNvSpPr>
                <a:spLocks noChangeShapeType="1"/>
              </p:cNvSpPr>
              <p:nvPr/>
            </p:nvSpPr>
            <p:spPr bwMode="auto">
              <a:xfrm>
                <a:off x="984" y="5059"/>
                <a:ext cx="2472"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23" name="Group 22"/>
            <p:cNvGrpSpPr>
              <a:grpSpLocks/>
            </p:cNvGrpSpPr>
            <p:nvPr/>
          </p:nvGrpSpPr>
          <p:grpSpPr bwMode="auto">
            <a:xfrm>
              <a:off x="2749" y="3317"/>
              <a:ext cx="2135" cy="985"/>
              <a:chOff x="1966" y="4080"/>
              <a:chExt cx="2135" cy="985"/>
            </a:xfrm>
          </p:grpSpPr>
          <p:sp>
            <p:nvSpPr>
              <p:cNvPr id="17434" name="Freeform 23"/>
              <p:cNvSpPr>
                <a:spLocks/>
              </p:cNvSpPr>
              <p:nvPr/>
            </p:nvSpPr>
            <p:spPr bwMode="auto">
              <a:xfrm>
                <a:off x="1966" y="4080"/>
                <a:ext cx="1070" cy="985"/>
              </a:xfrm>
              <a:custGeom>
                <a:avLst/>
                <a:gdLst>
                  <a:gd name="T0" fmla="*/ 0 w 1070"/>
                  <a:gd name="T1" fmla="*/ 984 h 985"/>
                  <a:gd name="T2" fmla="*/ 29 w 1070"/>
                  <a:gd name="T3" fmla="*/ 981 h 985"/>
                  <a:gd name="T4" fmla="*/ 77 w 1070"/>
                  <a:gd name="T5" fmla="*/ 975 h 985"/>
                  <a:gd name="T6" fmla="*/ 115 w 1070"/>
                  <a:gd name="T7" fmla="*/ 972 h 985"/>
                  <a:gd name="T8" fmla="*/ 158 w 1070"/>
                  <a:gd name="T9" fmla="*/ 965 h 985"/>
                  <a:gd name="T10" fmla="*/ 206 w 1070"/>
                  <a:gd name="T11" fmla="*/ 956 h 985"/>
                  <a:gd name="T12" fmla="*/ 245 w 1070"/>
                  <a:gd name="T13" fmla="*/ 949 h 985"/>
                  <a:gd name="T14" fmla="*/ 273 w 1070"/>
                  <a:gd name="T15" fmla="*/ 942 h 985"/>
                  <a:gd name="T16" fmla="*/ 312 w 1070"/>
                  <a:gd name="T17" fmla="*/ 933 h 985"/>
                  <a:gd name="T18" fmla="*/ 336 w 1070"/>
                  <a:gd name="T19" fmla="*/ 926 h 985"/>
                  <a:gd name="T20" fmla="*/ 365 w 1070"/>
                  <a:gd name="T21" fmla="*/ 917 h 985"/>
                  <a:gd name="T22" fmla="*/ 398 w 1070"/>
                  <a:gd name="T23" fmla="*/ 907 h 985"/>
                  <a:gd name="T24" fmla="*/ 422 w 1070"/>
                  <a:gd name="T25" fmla="*/ 898 h 985"/>
                  <a:gd name="T26" fmla="*/ 437 w 1070"/>
                  <a:gd name="T27" fmla="*/ 888 h 985"/>
                  <a:gd name="T28" fmla="*/ 455 w 1070"/>
                  <a:gd name="T29" fmla="*/ 878 h 985"/>
                  <a:gd name="T30" fmla="*/ 475 w 1070"/>
                  <a:gd name="T31" fmla="*/ 866 h 985"/>
                  <a:gd name="T32" fmla="*/ 489 w 1070"/>
                  <a:gd name="T33" fmla="*/ 852 h 985"/>
                  <a:gd name="T34" fmla="*/ 494 w 1070"/>
                  <a:gd name="T35" fmla="*/ 849 h 985"/>
                  <a:gd name="T36" fmla="*/ 504 w 1070"/>
                  <a:gd name="T37" fmla="*/ 840 h 985"/>
                  <a:gd name="T38" fmla="*/ 527 w 1070"/>
                  <a:gd name="T39" fmla="*/ 814 h 985"/>
                  <a:gd name="T40" fmla="*/ 547 w 1070"/>
                  <a:gd name="T41" fmla="*/ 789 h 985"/>
                  <a:gd name="T42" fmla="*/ 565 w 1070"/>
                  <a:gd name="T43" fmla="*/ 762 h 985"/>
                  <a:gd name="T44" fmla="*/ 585 w 1070"/>
                  <a:gd name="T45" fmla="*/ 734 h 985"/>
                  <a:gd name="T46" fmla="*/ 604 w 1070"/>
                  <a:gd name="T47" fmla="*/ 704 h 985"/>
                  <a:gd name="T48" fmla="*/ 623 w 1070"/>
                  <a:gd name="T49" fmla="*/ 673 h 985"/>
                  <a:gd name="T50" fmla="*/ 637 w 1070"/>
                  <a:gd name="T51" fmla="*/ 646 h 985"/>
                  <a:gd name="T52" fmla="*/ 647 w 1070"/>
                  <a:gd name="T53" fmla="*/ 627 h 985"/>
                  <a:gd name="T54" fmla="*/ 681 w 1070"/>
                  <a:gd name="T55" fmla="*/ 563 h 985"/>
                  <a:gd name="T56" fmla="*/ 748 w 1070"/>
                  <a:gd name="T57" fmla="*/ 428 h 985"/>
                  <a:gd name="T58" fmla="*/ 781 w 1070"/>
                  <a:gd name="T59" fmla="*/ 361 h 985"/>
                  <a:gd name="T60" fmla="*/ 791 w 1070"/>
                  <a:gd name="T61" fmla="*/ 342 h 985"/>
                  <a:gd name="T62" fmla="*/ 810 w 1070"/>
                  <a:gd name="T63" fmla="*/ 310 h 985"/>
                  <a:gd name="T64" fmla="*/ 824 w 1070"/>
                  <a:gd name="T65" fmla="*/ 280 h 985"/>
                  <a:gd name="T66" fmla="*/ 839 w 1070"/>
                  <a:gd name="T67" fmla="*/ 252 h 985"/>
                  <a:gd name="T68" fmla="*/ 858 w 1070"/>
                  <a:gd name="T69" fmla="*/ 219 h 985"/>
                  <a:gd name="T70" fmla="*/ 873 w 1070"/>
                  <a:gd name="T71" fmla="*/ 194 h 985"/>
                  <a:gd name="T72" fmla="*/ 887 w 1070"/>
                  <a:gd name="T73" fmla="*/ 168 h 985"/>
                  <a:gd name="T74" fmla="*/ 901 w 1070"/>
                  <a:gd name="T75" fmla="*/ 145 h 985"/>
                  <a:gd name="T76" fmla="*/ 906 w 1070"/>
                  <a:gd name="T77" fmla="*/ 136 h 985"/>
                  <a:gd name="T78" fmla="*/ 911 w 1070"/>
                  <a:gd name="T79" fmla="*/ 127 h 985"/>
                  <a:gd name="T80" fmla="*/ 925 w 1070"/>
                  <a:gd name="T81" fmla="*/ 104 h 985"/>
                  <a:gd name="T82" fmla="*/ 935 w 1070"/>
                  <a:gd name="T83" fmla="*/ 87 h 985"/>
                  <a:gd name="T84" fmla="*/ 945 w 1070"/>
                  <a:gd name="T85" fmla="*/ 71 h 985"/>
                  <a:gd name="T86" fmla="*/ 959 w 1070"/>
                  <a:gd name="T87" fmla="*/ 55 h 985"/>
                  <a:gd name="T88" fmla="*/ 968 w 1070"/>
                  <a:gd name="T89" fmla="*/ 42 h 985"/>
                  <a:gd name="T90" fmla="*/ 978 w 1070"/>
                  <a:gd name="T91" fmla="*/ 32 h 985"/>
                  <a:gd name="T92" fmla="*/ 988 w 1070"/>
                  <a:gd name="T93" fmla="*/ 26 h 985"/>
                  <a:gd name="T94" fmla="*/ 992 w 1070"/>
                  <a:gd name="T95" fmla="*/ 23 h 985"/>
                  <a:gd name="T96" fmla="*/ 1002 w 1070"/>
                  <a:gd name="T97" fmla="*/ 16 h 985"/>
                  <a:gd name="T98" fmla="*/ 1021 w 1070"/>
                  <a:gd name="T99" fmla="*/ 11 h 985"/>
                  <a:gd name="T100" fmla="*/ 1040 w 1070"/>
                  <a:gd name="T101" fmla="*/ 4 h 985"/>
                  <a:gd name="T102" fmla="*/ 1060 w 1070"/>
                  <a:gd name="T103" fmla="*/ 0 h 985"/>
                  <a:gd name="T104" fmla="*/ 1069 w 1070"/>
                  <a:gd name="T105" fmla="*/ 0 h 9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70"/>
                  <a:gd name="T160" fmla="*/ 0 h 985"/>
                  <a:gd name="T161" fmla="*/ 1070 w 1070"/>
                  <a:gd name="T162" fmla="*/ 985 h 9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70" h="985">
                    <a:moveTo>
                      <a:pt x="0" y="984"/>
                    </a:moveTo>
                    <a:lnTo>
                      <a:pt x="29" y="981"/>
                    </a:lnTo>
                    <a:lnTo>
                      <a:pt x="77" y="975"/>
                    </a:lnTo>
                    <a:lnTo>
                      <a:pt x="115" y="972"/>
                    </a:lnTo>
                    <a:lnTo>
                      <a:pt x="158" y="965"/>
                    </a:lnTo>
                    <a:lnTo>
                      <a:pt x="206" y="956"/>
                    </a:lnTo>
                    <a:lnTo>
                      <a:pt x="245" y="949"/>
                    </a:lnTo>
                    <a:lnTo>
                      <a:pt x="273" y="942"/>
                    </a:lnTo>
                    <a:lnTo>
                      <a:pt x="312" y="933"/>
                    </a:lnTo>
                    <a:lnTo>
                      <a:pt x="336" y="926"/>
                    </a:lnTo>
                    <a:lnTo>
                      <a:pt x="365" y="917"/>
                    </a:lnTo>
                    <a:lnTo>
                      <a:pt x="398" y="907"/>
                    </a:lnTo>
                    <a:lnTo>
                      <a:pt x="422" y="898"/>
                    </a:lnTo>
                    <a:lnTo>
                      <a:pt x="437" y="888"/>
                    </a:lnTo>
                    <a:lnTo>
                      <a:pt x="455" y="878"/>
                    </a:lnTo>
                    <a:lnTo>
                      <a:pt x="475" y="866"/>
                    </a:lnTo>
                    <a:lnTo>
                      <a:pt x="489" y="852"/>
                    </a:lnTo>
                    <a:lnTo>
                      <a:pt x="494" y="849"/>
                    </a:lnTo>
                    <a:lnTo>
                      <a:pt x="504" y="840"/>
                    </a:lnTo>
                    <a:lnTo>
                      <a:pt x="527" y="814"/>
                    </a:lnTo>
                    <a:lnTo>
                      <a:pt x="547" y="789"/>
                    </a:lnTo>
                    <a:lnTo>
                      <a:pt x="565" y="762"/>
                    </a:lnTo>
                    <a:lnTo>
                      <a:pt x="585" y="734"/>
                    </a:lnTo>
                    <a:lnTo>
                      <a:pt x="604" y="704"/>
                    </a:lnTo>
                    <a:lnTo>
                      <a:pt x="623" y="673"/>
                    </a:lnTo>
                    <a:lnTo>
                      <a:pt x="637" y="646"/>
                    </a:lnTo>
                    <a:lnTo>
                      <a:pt x="647" y="627"/>
                    </a:lnTo>
                    <a:lnTo>
                      <a:pt x="681" y="563"/>
                    </a:lnTo>
                    <a:lnTo>
                      <a:pt x="748" y="428"/>
                    </a:lnTo>
                    <a:lnTo>
                      <a:pt x="781" y="361"/>
                    </a:lnTo>
                    <a:lnTo>
                      <a:pt x="791" y="342"/>
                    </a:lnTo>
                    <a:lnTo>
                      <a:pt x="810" y="310"/>
                    </a:lnTo>
                    <a:lnTo>
                      <a:pt x="824" y="280"/>
                    </a:lnTo>
                    <a:lnTo>
                      <a:pt x="839" y="252"/>
                    </a:lnTo>
                    <a:lnTo>
                      <a:pt x="858" y="219"/>
                    </a:lnTo>
                    <a:lnTo>
                      <a:pt x="873" y="194"/>
                    </a:lnTo>
                    <a:lnTo>
                      <a:pt x="887" y="168"/>
                    </a:lnTo>
                    <a:lnTo>
                      <a:pt x="901" y="145"/>
                    </a:lnTo>
                    <a:lnTo>
                      <a:pt x="906" y="136"/>
                    </a:lnTo>
                    <a:lnTo>
                      <a:pt x="911" y="127"/>
                    </a:lnTo>
                    <a:lnTo>
                      <a:pt x="925" y="104"/>
                    </a:lnTo>
                    <a:lnTo>
                      <a:pt x="935" y="87"/>
                    </a:lnTo>
                    <a:lnTo>
                      <a:pt x="945" y="71"/>
                    </a:lnTo>
                    <a:lnTo>
                      <a:pt x="959" y="55"/>
                    </a:lnTo>
                    <a:lnTo>
                      <a:pt x="968" y="42"/>
                    </a:lnTo>
                    <a:lnTo>
                      <a:pt x="978" y="32"/>
                    </a:lnTo>
                    <a:lnTo>
                      <a:pt x="988" y="26"/>
                    </a:lnTo>
                    <a:lnTo>
                      <a:pt x="992" y="23"/>
                    </a:lnTo>
                    <a:lnTo>
                      <a:pt x="1002" y="16"/>
                    </a:lnTo>
                    <a:lnTo>
                      <a:pt x="1021" y="11"/>
                    </a:lnTo>
                    <a:lnTo>
                      <a:pt x="1040" y="4"/>
                    </a:lnTo>
                    <a:lnTo>
                      <a:pt x="1060" y="0"/>
                    </a:lnTo>
                    <a:lnTo>
                      <a:pt x="1069" y="0"/>
                    </a:lnTo>
                  </a:path>
                </a:pathLst>
              </a:custGeom>
              <a:noFill/>
              <a:ln w="254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17435" name="Freeform 24"/>
              <p:cNvSpPr>
                <a:spLocks/>
              </p:cNvSpPr>
              <p:nvPr/>
            </p:nvSpPr>
            <p:spPr bwMode="auto">
              <a:xfrm>
                <a:off x="3035" y="4080"/>
                <a:ext cx="1066" cy="985"/>
              </a:xfrm>
              <a:custGeom>
                <a:avLst/>
                <a:gdLst>
                  <a:gd name="T0" fmla="*/ 1065 w 1066"/>
                  <a:gd name="T1" fmla="*/ 984 h 985"/>
                  <a:gd name="T2" fmla="*/ 1036 w 1066"/>
                  <a:gd name="T3" fmla="*/ 981 h 985"/>
                  <a:gd name="T4" fmla="*/ 988 w 1066"/>
                  <a:gd name="T5" fmla="*/ 975 h 985"/>
                  <a:gd name="T6" fmla="*/ 950 w 1066"/>
                  <a:gd name="T7" fmla="*/ 972 h 985"/>
                  <a:gd name="T8" fmla="*/ 907 w 1066"/>
                  <a:gd name="T9" fmla="*/ 965 h 985"/>
                  <a:gd name="T10" fmla="*/ 858 w 1066"/>
                  <a:gd name="T11" fmla="*/ 956 h 985"/>
                  <a:gd name="T12" fmla="*/ 820 w 1066"/>
                  <a:gd name="T13" fmla="*/ 949 h 985"/>
                  <a:gd name="T14" fmla="*/ 791 w 1066"/>
                  <a:gd name="T15" fmla="*/ 942 h 985"/>
                  <a:gd name="T16" fmla="*/ 753 w 1066"/>
                  <a:gd name="T17" fmla="*/ 933 h 985"/>
                  <a:gd name="T18" fmla="*/ 729 w 1066"/>
                  <a:gd name="T19" fmla="*/ 926 h 985"/>
                  <a:gd name="T20" fmla="*/ 700 w 1066"/>
                  <a:gd name="T21" fmla="*/ 917 h 985"/>
                  <a:gd name="T22" fmla="*/ 667 w 1066"/>
                  <a:gd name="T23" fmla="*/ 907 h 985"/>
                  <a:gd name="T24" fmla="*/ 642 w 1066"/>
                  <a:gd name="T25" fmla="*/ 898 h 985"/>
                  <a:gd name="T26" fmla="*/ 628 w 1066"/>
                  <a:gd name="T27" fmla="*/ 888 h 985"/>
                  <a:gd name="T28" fmla="*/ 609 w 1066"/>
                  <a:gd name="T29" fmla="*/ 878 h 985"/>
                  <a:gd name="T30" fmla="*/ 590 w 1066"/>
                  <a:gd name="T31" fmla="*/ 866 h 985"/>
                  <a:gd name="T32" fmla="*/ 575 w 1066"/>
                  <a:gd name="T33" fmla="*/ 852 h 985"/>
                  <a:gd name="T34" fmla="*/ 570 w 1066"/>
                  <a:gd name="T35" fmla="*/ 849 h 985"/>
                  <a:gd name="T36" fmla="*/ 561 w 1066"/>
                  <a:gd name="T37" fmla="*/ 840 h 985"/>
                  <a:gd name="T38" fmla="*/ 537 w 1066"/>
                  <a:gd name="T39" fmla="*/ 814 h 985"/>
                  <a:gd name="T40" fmla="*/ 518 w 1066"/>
                  <a:gd name="T41" fmla="*/ 789 h 985"/>
                  <a:gd name="T42" fmla="*/ 499 w 1066"/>
                  <a:gd name="T43" fmla="*/ 766 h 985"/>
                  <a:gd name="T44" fmla="*/ 480 w 1066"/>
                  <a:gd name="T45" fmla="*/ 736 h 985"/>
                  <a:gd name="T46" fmla="*/ 460 w 1066"/>
                  <a:gd name="T47" fmla="*/ 708 h 985"/>
                  <a:gd name="T48" fmla="*/ 441 w 1066"/>
                  <a:gd name="T49" fmla="*/ 676 h 985"/>
                  <a:gd name="T50" fmla="*/ 422 w 1066"/>
                  <a:gd name="T51" fmla="*/ 646 h 985"/>
                  <a:gd name="T52" fmla="*/ 413 w 1066"/>
                  <a:gd name="T53" fmla="*/ 627 h 985"/>
                  <a:gd name="T54" fmla="*/ 379 w 1066"/>
                  <a:gd name="T55" fmla="*/ 563 h 985"/>
                  <a:gd name="T56" fmla="*/ 312 w 1066"/>
                  <a:gd name="T57" fmla="*/ 428 h 985"/>
                  <a:gd name="T58" fmla="*/ 278 w 1066"/>
                  <a:gd name="T59" fmla="*/ 361 h 985"/>
                  <a:gd name="T60" fmla="*/ 269 w 1066"/>
                  <a:gd name="T61" fmla="*/ 342 h 985"/>
                  <a:gd name="T62" fmla="*/ 254 w 1066"/>
                  <a:gd name="T63" fmla="*/ 312 h 985"/>
                  <a:gd name="T64" fmla="*/ 240 w 1066"/>
                  <a:gd name="T65" fmla="*/ 280 h 985"/>
                  <a:gd name="T66" fmla="*/ 220 w 1066"/>
                  <a:gd name="T67" fmla="*/ 248 h 985"/>
                  <a:gd name="T68" fmla="*/ 206 w 1066"/>
                  <a:gd name="T69" fmla="*/ 219 h 985"/>
                  <a:gd name="T70" fmla="*/ 192 w 1066"/>
                  <a:gd name="T71" fmla="*/ 194 h 985"/>
                  <a:gd name="T72" fmla="*/ 177 w 1066"/>
                  <a:gd name="T73" fmla="*/ 168 h 985"/>
                  <a:gd name="T74" fmla="*/ 163 w 1066"/>
                  <a:gd name="T75" fmla="*/ 145 h 985"/>
                  <a:gd name="T76" fmla="*/ 158 w 1066"/>
                  <a:gd name="T77" fmla="*/ 136 h 985"/>
                  <a:gd name="T78" fmla="*/ 153 w 1066"/>
                  <a:gd name="T79" fmla="*/ 127 h 985"/>
                  <a:gd name="T80" fmla="*/ 139 w 1066"/>
                  <a:gd name="T81" fmla="*/ 106 h 985"/>
                  <a:gd name="T82" fmla="*/ 125 w 1066"/>
                  <a:gd name="T83" fmla="*/ 87 h 985"/>
                  <a:gd name="T84" fmla="*/ 110 w 1066"/>
                  <a:gd name="T85" fmla="*/ 69 h 985"/>
                  <a:gd name="T86" fmla="*/ 101 w 1066"/>
                  <a:gd name="T87" fmla="*/ 55 h 985"/>
                  <a:gd name="T88" fmla="*/ 91 w 1066"/>
                  <a:gd name="T89" fmla="*/ 46 h 985"/>
                  <a:gd name="T90" fmla="*/ 81 w 1066"/>
                  <a:gd name="T91" fmla="*/ 36 h 985"/>
                  <a:gd name="T92" fmla="*/ 72 w 1066"/>
                  <a:gd name="T93" fmla="*/ 26 h 985"/>
                  <a:gd name="T94" fmla="*/ 67 w 1066"/>
                  <a:gd name="T95" fmla="*/ 23 h 985"/>
                  <a:gd name="T96" fmla="*/ 58 w 1066"/>
                  <a:gd name="T97" fmla="*/ 16 h 985"/>
                  <a:gd name="T98" fmla="*/ 43 w 1066"/>
                  <a:gd name="T99" fmla="*/ 11 h 985"/>
                  <a:gd name="T100" fmla="*/ 29 w 1066"/>
                  <a:gd name="T101" fmla="*/ 4 h 985"/>
                  <a:gd name="T102" fmla="*/ 9 w 1066"/>
                  <a:gd name="T103" fmla="*/ 0 h 985"/>
                  <a:gd name="T104" fmla="*/ 0 w 1066"/>
                  <a:gd name="T105" fmla="*/ 0 h 9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66"/>
                  <a:gd name="T160" fmla="*/ 0 h 985"/>
                  <a:gd name="T161" fmla="*/ 1066 w 1066"/>
                  <a:gd name="T162" fmla="*/ 985 h 9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66" h="985">
                    <a:moveTo>
                      <a:pt x="1065" y="984"/>
                    </a:moveTo>
                    <a:lnTo>
                      <a:pt x="1036" y="981"/>
                    </a:lnTo>
                    <a:lnTo>
                      <a:pt x="988" y="975"/>
                    </a:lnTo>
                    <a:lnTo>
                      <a:pt x="950" y="972"/>
                    </a:lnTo>
                    <a:lnTo>
                      <a:pt x="907" y="965"/>
                    </a:lnTo>
                    <a:lnTo>
                      <a:pt x="858" y="956"/>
                    </a:lnTo>
                    <a:lnTo>
                      <a:pt x="820" y="949"/>
                    </a:lnTo>
                    <a:lnTo>
                      <a:pt x="791" y="942"/>
                    </a:lnTo>
                    <a:lnTo>
                      <a:pt x="753" y="933"/>
                    </a:lnTo>
                    <a:lnTo>
                      <a:pt x="729" y="926"/>
                    </a:lnTo>
                    <a:lnTo>
                      <a:pt x="700" y="917"/>
                    </a:lnTo>
                    <a:lnTo>
                      <a:pt x="667" y="907"/>
                    </a:lnTo>
                    <a:lnTo>
                      <a:pt x="642" y="898"/>
                    </a:lnTo>
                    <a:lnTo>
                      <a:pt x="628" y="888"/>
                    </a:lnTo>
                    <a:lnTo>
                      <a:pt x="609" y="878"/>
                    </a:lnTo>
                    <a:lnTo>
                      <a:pt x="590" y="866"/>
                    </a:lnTo>
                    <a:lnTo>
                      <a:pt x="575" y="852"/>
                    </a:lnTo>
                    <a:lnTo>
                      <a:pt x="570" y="849"/>
                    </a:lnTo>
                    <a:lnTo>
                      <a:pt x="561" y="840"/>
                    </a:lnTo>
                    <a:lnTo>
                      <a:pt x="537" y="814"/>
                    </a:lnTo>
                    <a:lnTo>
                      <a:pt x="518" y="789"/>
                    </a:lnTo>
                    <a:lnTo>
                      <a:pt x="499" y="766"/>
                    </a:lnTo>
                    <a:lnTo>
                      <a:pt x="480" y="736"/>
                    </a:lnTo>
                    <a:lnTo>
                      <a:pt x="460" y="708"/>
                    </a:lnTo>
                    <a:lnTo>
                      <a:pt x="441" y="676"/>
                    </a:lnTo>
                    <a:lnTo>
                      <a:pt x="422" y="646"/>
                    </a:lnTo>
                    <a:lnTo>
                      <a:pt x="413" y="627"/>
                    </a:lnTo>
                    <a:lnTo>
                      <a:pt x="379" y="563"/>
                    </a:lnTo>
                    <a:lnTo>
                      <a:pt x="312" y="428"/>
                    </a:lnTo>
                    <a:lnTo>
                      <a:pt x="278" y="361"/>
                    </a:lnTo>
                    <a:lnTo>
                      <a:pt x="269" y="342"/>
                    </a:lnTo>
                    <a:lnTo>
                      <a:pt x="254" y="312"/>
                    </a:lnTo>
                    <a:lnTo>
                      <a:pt x="240" y="280"/>
                    </a:lnTo>
                    <a:lnTo>
                      <a:pt x="220" y="248"/>
                    </a:lnTo>
                    <a:lnTo>
                      <a:pt x="206" y="219"/>
                    </a:lnTo>
                    <a:lnTo>
                      <a:pt x="192" y="194"/>
                    </a:lnTo>
                    <a:lnTo>
                      <a:pt x="177" y="168"/>
                    </a:lnTo>
                    <a:lnTo>
                      <a:pt x="163" y="145"/>
                    </a:lnTo>
                    <a:lnTo>
                      <a:pt x="158" y="136"/>
                    </a:lnTo>
                    <a:lnTo>
                      <a:pt x="153" y="127"/>
                    </a:lnTo>
                    <a:lnTo>
                      <a:pt x="139" y="106"/>
                    </a:lnTo>
                    <a:lnTo>
                      <a:pt x="125" y="87"/>
                    </a:lnTo>
                    <a:lnTo>
                      <a:pt x="110" y="69"/>
                    </a:lnTo>
                    <a:lnTo>
                      <a:pt x="101" y="55"/>
                    </a:lnTo>
                    <a:lnTo>
                      <a:pt x="91" y="46"/>
                    </a:lnTo>
                    <a:lnTo>
                      <a:pt x="81" y="36"/>
                    </a:lnTo>
                    <a:lnTo>
                      <a:pt x="72" y="26"/>
                    </a:lnTo>
                    <a:lnTo>
                      <a:pt x="67" y="23"/>
                    </a:lnTo>
                    <a:lnTo>
                      <a:pt x="58" y="16"/>
                    </a:lnTo>
                    <a:lnTo>
                      <a:pt x="43" y="11"/>
                    </a:lnTo>
                    <a:lnTo>
                      <a:pt x="29" y="4"/>
                    </a:lnTo>
                    <a:lnTo>
                      <a:pt x="9" y="0"/>
                    </a:lnTo>
                    <a:lnTo>
                      <a:pt x="0" y="0"/>
                    </a:lnTo>
                  </a:path>
                </a:pathLst>
              </a:custGeom>
              <a:noFill/>
              <a:ln w="254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sp>
          <p:nvSpPr>
            <p:cNvPr id="17424" name="Line 25"/>
            <p:cNvSpPr>
              <a:spLocks noChangeShapeType="1"/>
            </p:cNvSpPr>
            <p:nvPr/>
          </p:nvSpPr>
          <p:spPr bwMode="auto">
            <a:xfrm>
              <a:off x="2583" y="4296"/>
              <a:ext cx="2472" cy="0"/>
            </a:xfrm>
            <a:prstGeom prst="line">
              <a:avLst/>
            </a:prstGeom>
            <a:noFill/>
            <a:ln w="12700">
              <a:solidFill>
                <a:srgbClr val="000000"/>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17425" name="Group 26"/>
            <p:cNvGrpSpPr>
              <a:grpSpLocks/>
            </p:cNvGrpSpPr>
            <p:nvPr/>
          </p:nvGrpSpPr>
          <p:grpSpPr bwMode="auto">
            <a:xfrm>
              <a:off x="1767" y="1301"/>
              <a:ext cx="2472" cy="985"/>
              <a:chOff x="984" y="2064"/>
              <a:chExt cx="2472" cy="985"/>
            </a:xfrm>
          </p:grpSpPr>
          <p:grpSp>
            <p:nvGrpSpPr>
              <p:cNvPr id="17430" name="Group 27"/>
              <p:cNvGrpSpPr>
                <a:grpSpLocks/>
              </p:cNvGrpSpPr>
              <p:nvPr/>
            </p:nvGrpSpPr>
            <p:grpSpPr bwMode="auto">
              <a:xfrm>
                <a:off x="1150" y="2064"/>
                <a:ext cx="2135" cy="985"/>
                <a:chOff x="1150" y="2064"/>
                <a:chExt cx="2135" cy="985"/>
              </a:xfrm>
            </p:grpSpPr>
            <p:sp>
              <p:nvSpPr>
                <p:cNvPr id="17432" name="Freeform 28"/>
                <p:cNvSpPr>
                  <a:spLocks/>
                </p:cNvSpPr>
                <p:nvPr/>
              </p:nvSpPr>
              <p:spPr bwMode="auto">
                <a:xfrm>
                  <a:off x="1150" y="2064"/>
                  <a:ext cx="1070" cy="985"/>
                </a:xfrm>
                <a:custGeom>
                  <a:avLst/>
                  <a:gdLst>
                    <a:gd name="T0" fmla="*/ 0 w 1070"/>
                    <a:gd name="T1" fmla="*/ 984 h 985"/>
                    <a:gd name="T2" fmla="*/ 29 w 1070"/>
                    <a:gd name="T3" fmla="*/ 981 h 985"/>
                    <a:gd name="T4" fmla="*/ 77 w 1070"/>
                    <a:gd name="T5" fmla="*/ 975 h 985"/>
                    <a:gd name="T6" fmla="*/ 115 w 1070"/>
                    <a:gd name="T7" fmla="*/ 972 h 985"/>
                    <a:gd name="T8" fmla="*/ 158 w 1070"/>
                    <a:gd name="T9" fmla="*/ 965 h 985"/>
                    <a:gd name="T10" fmla="*/ 206 w 1070"/>
                    <a:gd name="T11" fmla="*/ 956 h 985"/>
                    <a:gd name="T12" fmla="*/ 245 w 1070"/>
                    <a:gd name="T13" fmla="*/ 949 h 985"/>
                    <a:gd name="T14" fmla="*/ 273 w 1070"/>
                    <a:gd name="T15" fmla="*/ 942 h 985"/>
                    <a:gd name="T16" fmla="*/ 312 w 1070"/>
                    <a:gd name="T17" fmla="*/ 933 h 985"/>
                    <a:gd name="T18" fmla="*/ 336 w 1070"/>
                    <a:gd name="T19" fmla="*/ 926 h 985"/>
                    <a:gd name="T20" fmla="*/ 365 w 1070"/>
                    <a:gd name="T21" fmla="*/ 917 h 985"/>
                    <a:gd name="T22" fmla="*/ 398 w 1070"/>
                    <a:gd name="T23" fmla="*/ 907 h 985"/>
                    <a:gd name="T24" fmla="*/ 422 w 1070"/>
                    <a:gd name="T25" fmla="*/ 898 h 985"/>
                    <a:gd name="T26" fmla="*/ 437 w 1070"/>
                    <a:gd name="T27" fmla="*/ 888 h 985"/>
                    <a:gd name="T28" fmla="*/ 455 w 1070"/>
                    <a:gd name="T29" fmla="*/ 878 h 985"/>
                    <a:gd name="T30" fmla="*/ 475 w 1070"/>
                    <a:gd name="T31" fmla="*/ 866 h 985"/>
                    <a:gd name="T32" fmla="*/ 489 w 1070"/>
                    <a:gd name="T33" fmla="*/ 852 h 985"/>
                    <a:gd name="T34" fmla="*/ 494 w 1070"/>
                    <a:gd name="T35" fmla="*/ 849 h 985"/>
                    <a:gd name="T36" fmla="*/ 504 w 1070"/>
                    <a:gd name="T37" fmla="*/ 840 h 985"/>
                    <a:gd name="T38" fmla="*/ 527 w 1070"/>
                    <a:gd name="T39" fmla="*/ 814 h 985"/>
                    <a:gd name="T40" fmla="*/ 547 w 1070"/>
                    <a:gd name="T41" fmla="*/ 789 h 985"/>
                    <a:gd name="T42" fmla="*/ 565 w 1070"/>
                    <a:gd name="T43" fmla="*/ 762 h 985"/>
                    <a:gd name="T44" fmla="*/ 585 w 1070"/>
                    <a:gd name="T45" fmla="*/ 734 h 985"/>
                    <a:gd name="T46" fmla="*/ 604 w 1070"/>
                    <a:gd name="T47" fmla="*/ 704 h 985"/>
                    <a:gd name="T48" fmla="*/ 623 w 1070"/>
                    <a:gd name="T49" fmla="*/ 673 h 985"/>
                    <a:gd name="T50" fmla="*/ 637 w 1070"/>
                    <a:gd name="T51" fmla="*/ 646 h 985"/>
                    <a:gd name="T52" fmla="*/ 647 w 1070"/>
                    <a:gd name="T53" fmla="*/ 627 h 985"/>
                    <a:gd name="T54" fmla="*/ 681 w 1070"/>
                    <a:gd name="T55" fmla="*/ 563 h 985"/>
                    <a:gd name="T56" fmla="*/ 748 w 1070"/>
                    <a:gd name="T57" fmla="*/ 428 h 985"/>
                    <a:gd name="T58" fmla="*/ 781 w 1070"/>
                    <a:gd name="T59" fmla="*/ 361 h 985"/>
                    <a:gd name="T60" fmla="*/ 791 w 1070"/>
                    <a:gd name="T61" fmla="*/ 342 h 985"/>
                    <a:gd name="T62" fmla="*/ 810 w 1070"/>
                    <a:gd name="T63" fmla="*/ 310 h 985"/>
                    <a:gd name="T64" fmla="*/ 824 w 1070"/>
                    <a:gd name="T65" fmla="*/ 280 h 985"/>
                    <a:gd name="T66" fmla="*/ 839 w 1070"/>
                    <a:gd name="T67" fmla="*/ 252 h 985"/>
                    <a:gd name="T68" fmla="*/ 858 w 1070"/>
                    <a:gd name="T69" fmla="*/ 219 h 985"/>
                    <a:gd name="T70" fmla="*/ 873 w 1070"/>
                    <a:gd name="T71" fmla="*/ 194 h 985"/>
                    <a:gd name="T72" fmla="*/ 887 w 1070"/>
                    <a:gd name="T73" fmla="*/ 168 h 985"/>
                    <a:gd name="T74" fmla="*/ 901 w 1070"/>
                    <a:gd name="T75" fmla="*/ 145 h 985"/>
                    <a:gd name="T76" fmla="*/ 906 w 1070"/>
                    <a:gd name="T77" fmla="*/ 136 h 985"/>
                    <a:gd name="T78" fmla="*/ 911 w 1070"/>
                    <a:gd name="T79" fmla="*/ 127 h 985"/>
                    <a:gd name="T80" fmla="*/ 925 w 1070"/>
                    <a:gd name="T81" fmla="*/ 104 h 985"/>
                    <a:gd name="T82" fmla="*/ 935 w 1070"/>
                    <a:gd name="T83" fmla="*/ 87 h 985"/>
                    <a:gd name="T84" fmla="*/ 945 w 1070"/>
                    <a:gd name="T85" fmla="*/ 71 h 985"/>
                    <a:gd name="T86" fmla="*/ 959 w 1070"/>
                    <a:gd name="T87" fmla="*/ 55 h 985"/>
                    <a:gd name="T88" fmla="*/ 968 w 1070"/>
                    <a:gd name="T89" fmla="*/ 42 h 985"/>
                    <a:gd name="T90" fmla="*/ 978 w 1070"/>
                    <a:gd name="T91" fmla="*/ 32 h 985"/>
                    <a:gd name="T92" fmla="*/ 988 w 1070"/>
                    <a:gd name="T93" fmla="*/ 26 h 985"/>
                    <a:gd name="T94" fmla="*/ 992 w 1070"/>
                    <a:gd name="T95" fmla="*/ 23 h 985"/>
                    <a:gd name="T96" fmla="*/ 1002 w 1070"/>
                    <a:gd name="T97" fmla="*/ 16 h 985"/>
                    <a:gd name="T98" fmla="*/ 1021 w 1070"/>
                    <a:gd name="T99" fmla="*/ 11 h 985"/>
                    <a:gd name="T100" fmla="*/ 1040 w 1070"/>
                    <a:gd name="T101" fmla="*/ 4 h 985"/>
                    <a:gd name="T102" fmla="*/ 1060 w 1070"/>
                    <a:gd name="T103" fmla="*/ 0 h 985"/>
                    <a:gd name="T104" fmla="*/ 1069 w 1070"/>
                    <a:gd name="T105" fmla="*/ 0 h 9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70"/>
                    <a:gd name="T160" fmla="*/ 0 h 985"/>
                    <a:gd name="T161" fmla="*/ 1070 w 1070"/>
                    <a:gd name="T162" fmla="*/ 985 h 9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70" h="985">
                      <a:moveTo>
                        <a:pt x="0" y="984"/>
                      </a:moveTo>
                      <a:lnTo>
                        <a:pt x="29" y="981"/>
                      </a:lnTo>
                      <a:lnTo>
                        <a:pt x="77" y="975"/>
                      </a:lnTo>
                      <a:lnTo>
                        <a:pt x="115" y="972"/>
                      </a:lnTo>
                      <a:lnTo>
                        <a:pt x="158" y="965"/>
                      </a:lnTo>
                      <a:lnTo>
                        <a:pt x="206" y="956"/>
                      </a:lnTo>
                      <a:lnTo>
                        <a:pt x="245" y="949"/>
                      </a:lnTo>
                      <a:lnTo>
                        <a:pt x="273" y="942"/>
                      </a:lnTo>
                      <a:lnTo>
                        <a:pt x="312" y="933"/>
                      </a:lnTo>
                      <a:lnTo>
                        <a:pt x="336" y="926"/>
                      </a:lnTo>
                      <a:lnTo>
                        <a:pt x="365" y="917"/>
                      </a:lnTo>
                      <a:lnTo>
                        <a:pt x="398" y="907"/>
                      </a:lnTo>
                      <a:lnTo>
                        <a:pt x="422" y="898"/>
                      </a:lnTo>
                      <a:lnTo>
                        <a:pt x="437" y="888"/>
                      </a:lnTo>
                      <a:lnTo>
                        <a:pt x="455" y="878"/>
                      </a:lnTo>
                      <a:lnTo>
                        <a:pt x="475" y="866"/>
                      </a:lnTo>
                      <a:lnTo>
                        <a:pt x="489" y="852"/>
                      </a:lnTo>
                      <a:lnTo>
                        <a:pt x="494" y="849"/>
                      </a:lnTo>
                      <a:lnTo>
                        <a:pt x="504" y="840"/>
                      </a:lnTo>
                      <a:lnTo>
                        <a:pt x="527" y="814"/>
                      </a:lnTo>
                      <a:lnTo>
                        <a:pt x="547" y="789"/>
                      </a:lnTo>
                      <a:lnTo>
                        <a:pt x="565" y="762"/>
                      </a:lnTo>
                      <a:lnTo>
                        <a:pt x="585" y="734"/>
                      </a:lnTo>
                      <a:lnTo>
                        <a:pt x="604" y="704"/>
                      </a:lnTo>
                      <a:lnTo>
                        <a:pt x="623" y="673"/>
                      </a:lnTo>
                      <a:lnTo>
                        <a:pt x="637" y="646"/>
                      </a:lnTo>
                      <a:lnTo>
                        <a:pt x="647" y="627"/>
                      </a:lnTo>
                      <a:lnTo>
                        <a:pt x="681" y="563"/>
                      </a:lnTo>
                      <a:lnTo>
                        <a:pt x="748" y="428"/>
                      </a:lnTo>
                      <a:lnTo>
                        <a:pt x="781" y="361"/>
                      </a:lnTo>
                      <a:lnTo>
                        <a:pt x="791" y="342"/>
                      </a:lnTo>
                      <a:lnTo>
                        <a:pt x="810" y="310"/>
                      </a:lnTo>
                      <a:lnTo>
                        <a:pt x="824" y="280"/>
                      </a:lnTo>
                      <a:lnTo>
                        <a:pt x="839" y="252"/>
                      </a:lnTo>
                      <a:lnTo>
                        <a:pt x="858" y="219"/>
                      </a:lnTo>
                      <a:lnTo>
                        <a:pt x="873" y="194"/>
                      </a:lnTo>
                      <a:lnTo>
                        <a:pt x="887" y="168"/>
                      </a:lnTo>
                      <a:lnTo>
                        <a:pt x="901" y="145"/>
                      </a:lnTo>
                      <a:lnTo>
                        <a:pt x="906" y="136"/>
                      </a:lnTo>
                      <a:lnTo>
                        <a:pt x="911" y="127"/>
                      </a:lnTo>
                      <a:lnTo>
                        <a:pt x="925" y="104"/>
                      </a:lnTo>
                      <a:lnTo>
                        <a:pt x="935" y="87"/>
                      </a:lnTo>
                      <a:lnTo>
                        <a:pt x="945" y="71"/>
                      </a:lnTo>
                      <a:lnTo>
                        <a:pt x="959" y="55"/>
                      </a:lnTo>
                      <a:lnTo>
                        <a:pt x="968" y="42"/>
                      </a:lnTo>
                      <a:lnTo>
                        <a:pt x="978" y="32"/>
                      </a:lnTo>
                      <a:lnTo>
                        <a:pt x="988" y="26"/>
                      </a:lnTo>
                      <a:lnTo>
                        <a:pt x="992" y="23"/>
                      </a:lnTo>
                      <a:lnTo>
                        <a:pt x="1002" y="16"/>
                      </a:lnTo>
                      <a:lnTo>
                        <a:pt x="1021" y="11"/>
                      </a:lnTo>
                      <a:lnTo>
                        <a:pt x="1040" y="4"/>
                      </a:lnTo>
                      <a:lnTo>
                        <a:pt x="1060" y="0"/>
                      </a:lnTo>
                      <a:lnTo>
                        <a:pt x="1069" y="0"/>
                      </a:lnTo>
                    </a:path>
                  </a:pathLst>
                </a:custGeom>
                <a:noFill/>
                <a:ln w="254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17433" name="Freeform 29"/>
                <p:cNvSpPr>
                  <a:spLocks/>
                </p:cNvSpPr>
                <p:nvPr/>
              </p:nvSpPr>
              <p:spPr bwMode="auto">
                <a:xfrm>
                  <a:off x="2219" y="2064"/>
                  <a:ext cx="1066" cy="985"/>
                </a:xfrm>
                <a:custGeom>
                  <a:avLst/>
                  <a:gdLst>
                    <a:gd name="T0" fmla="*/ 1065 w 1066"/>
                    <a:gd name="T1" fmla="*/ 984 h 985"/>
                    <a:gd name="T2" fmla="*/ 1036 w 1066"/>
                    <a:gd name="T3" fmla="*/ 981 h 985"/>
                    <a:gd name="T4" fmla="*/ 988 w 1066"/>
                    <a:gd name="T5" fmla="*/ 975 h 985"/>
                    <a:gd name="T6" fmla="*/ 950 w 1066"/>
                    <a:gd name="T7" fmla="*/ 972 h 985"/>
                    <a:gd name="T8" fmla="*/ 907 w 1066"/>
                    <a:gd name="T9" fmla="*/ 965 h 985"/>
                    <a:gd name="T10" fmla="*/ 858 w 1066"/>
                    <a:gd name="T11" fmla="*/ 956 h 985"/>
                    <a:gd name="T12" fmla="*/ 820 w 1066"/>
                    <a:gd name="T13" fmla="*/ 949 h 985"/>
                    <a:gd name="T14" fmla="*/ 791 w 1066"/>
                    <a:gd name="T15" fmla="*/ 942 h 985"/>
                    <a:gd name="T16" fmla="*/ 753 w 1066"/>
                    <a:gd name="T17" fmla="*/ 933 h 985"/>
                    <a:gd name="T18" fmla="*/ 729 w 1066"/>
                    <a:gd name="T19" fmla="*/ 926 h 985"/>
                    <a:gd name="T20" fmla="*/ 700 w 1066"/>
                    <a:gd name="T21" fmla="*/ 917 h 985"/>
                    <a:gd name="T22" fmla="*/ 667 w 1066"/>
                    <a:gd name="T23" fmla="*/ 907 h 985"/>
                    <a:gd name="T24" fmla="*/ 642 w 1066"/>
                    <a:gd name="T25" fmla="*/ 898 h 985"/>
                    <a:gd name="T26" fmla="*/ 628 w 1066"/>
                    <a:gd name="T27" fmla="*/ 888 h 985"/>
                    <a:gd name="T28" fmla="*/ 609 w 1066"/>
                    <a:gd name="T29" fmla="*/ 878 h 985"/>
                    <a:gd name="T30" fmla="*/ 590 w 1066"/>
                    <a:gd name="T31" fmla="*/ 866 h 985"/>
                    <a:gd name="T32" fmla="*/ 575 w 1066"/>
                    <a:gd name="T33" fmla="*/ 852 h 985"/>
                    <a:gd name="T34" fmla="*/ 570 w 1066"/>
                    <a:gd name="T35" fmla="*/ 849 h 985"/>
                    <a:gd name="T36" fmla="*/ 561 w 1066"/>
                    <a:gd name="T37" fmla="*/ 840 h 985"/>
                    <a:gd name="T38" fmla="*/ 537 w 1066"/>
                    <a:gd name="T39" fmla="*/ 814 h 985"/>
                    <a:gd name="T40" fmla="*/ 518 w 1066"/>
                    <a:gd name="T41" fmla="*/ 789 h 985"/>
                    <a:gd name="T42" fmla="*/ 499 w 1066"/>
                    <a:gd name="T43" fmla="*/ 766 h 985"/>
                    <a:gd name="T44" fmla="*/ 480 w 1066"/>
                    <a:gd name="T45" fmla="*/ 736 h 985"/>
                    <a:gd name="T46" fmla="*/ 460 w 1066"/>
                    <a:gd name="T47" fmla="*/ 708 h 985"/>
                    <a:gd name="T48" fmla="*/ 441 w 1066"/>
                    <a:gd name="T49" fmla="*/ 676 h 985"/>
                    <a:gd name="T50" fmla="*/ 422 w 1066"/>
                    <a:gd name="T51" fmla="*/ 646 h 985"/>
                    <a:gd name="T52" fmla="*/ 413 w 1066"/>
                    <a:gd name="T53" fmla="*/ 627 h 985"/>
                    <a:gd name="T54" fmla="*/ 379 w 1066"/>
                    <a:gd name="T55" fmla="*/ 563 h 985"/>
                    <a:gd name="T56" fmla="*/ 312 w 1066"/>
                    <a:gd name="T57" fmla="*/ 428 h 985"/>
                    <a:gd name="T58" fmla="*/ 278 w 1066"/>
                    <a:gd name="T59" fmla="*/ 361 h 985"/>
                    <a:gd name="T60" fmla="*/ 269 w 1066"/>
                    <a:gd name="T61" fmla="*/ 342 h 985"/>
                    <a:gd name="T62" fmla="*/ 254 w 1066"/>
                    <a:gd name="T63" fmla="*/ 312 h 985"/>
                    <a:gd name="T64" fmla="*/ 240 w 1066"/>
                    <a:gd name="T65" fmla="*/ 280 h 985"/>
                    <a:gd name="T66" fmla="*/ 220 w 1066"/>
                    <a:gd name="T67" fmla="*/ 248 h 985"/>
                    <a:gd name="T68" fmla="*/ 206 w 1066"/>
                    <a:gd name="T69" fmla="*/ 219 h 985"/>
                    <a:gd name="T70" fmla="*/ 192 w 1066"/>
                    <a:gd name="T71" fmla="*/ 194 h 985"/>
                    <a:gd name="T72" fmla="*/ 177 w 1066"/>
                    <a:gd name="T73" fmla="*/ 168 h 985"/>
                    <a:gd name="T74" fmla="*/ 163 w 1066"/>
                    <a:gd name="T75" fmla="*/ 145 h 985"/>
                    <a:gd name="T76" fmla="*/ 158 w 1066"/>
                    <a:gd name="T77" fmla="*/ 136 h 985"/>
                    <a:gd name="T78" fmla="*/ 153 w 1066"/>
                    <a:gd name="T79" fmla="*/ 127 h 985"/>
                    <a:gd name="T80" fmla="*/ 139 w 1066"/>
                    <a:gd name="T81" fmla="*/ 106 h 985"/>
                    <a:gd name="T82" fmla="*/ 125 w 1066"/>
                    <a:gd name="T83" fmla="*/ 87 h 985"/>
                    <a:gd name="T84" fmla="*/ 110 w 1066"/>
                    <a:gd name="T85" fmla="*/ 69 h 985"/>
                    <a:gd name="T86" fmla="*/ 101 w 1066"/>
                    <a:gd name="T87" fmla="*/ 55 h 985"/>
                    <a:gd name="T88" fmla="*/ 91 w 1066"/>
                    <a:gd name="T89" fmla="*/ 46 h 985"/>
                    <a:gd name="T90" fmla="*/ 81 w 1066"/>
                    <a:gd name="T91" fmla="*/ 36 h 985"/>
                    <a:gd name="T92" fmla="*/ 72 w 1066"/>
                    <a:gd name="T93" fmla="*/ 26 h 985"/>
                    <a:gd name="T94" fmla="*/ 67 w 1066"/>
                    <a:gd name="T95" fmla="*/ 23 h 985"/>
                    <a:gd name="T96" fmla="*/ 58 w 1066"/>
                    <a:gd name="T97" fmla="*/ 16 h 985"/>
                    <a:gd name="T98" fmla="*/ 43 w 1066"/>
                    <a:gd name="T99" fmla="*/ 11 h 985"/>
                    <a:gd name="T100" fmla="*/ 29 w 1066"/>
                    <a:gd name="T101" fmla="*/ 4 h 985"/>
                    <a:gd name="T102" fmla="*/ 9 w 1066"/>
                    <a:gd name="T103" fmla="*/ 0 h 985"/>
                    <a:gd name="T104" fmla="*/ 0 w 1066"/>
                    <a:gd name="T105" fmla="*/ 0 h 9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66"/>
                    <a:gd name="T160" fmla="*/ 0 h 985"/>
                    <a:gd name="T161" fmla="*/ 1066 w 1066"/>
                    <a:gd name="T162" fmla="*/ 985 h 9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66" h="985">
                      <a:moveTo>
                        <a:pt x="1065" y="984"/>
                      </a:moveTo>
                      <a:lnTo>
                        <a:pt x="1036" y="981"/>
                      </a:lnTo>
                      <a:lnTo>
                        <a:pt x="988" y="975"/>
                      </a:lnTo>
                      <a:lnTo>
                        <a:pt x="950" y="972"/>
                      </a:lnTo>
                      <a:lnTo>
                        <a:pt x="907" y="965"/>
                      </a:lnTo>
                      <a:lnTo>
                        <a:pt x="858" y="956"/>
                      </a:lnTo>
                      <a:lnTo>
                        <a:pt x="820" y="949"/>
                      </a:lnTo>
                      <a:lnTo>
                        <a:pt x="791" y="942"/>
                      </a:lnTo>
                      <a:lnTo>
                        <a:pt x="753" y="933"/>
                      </a:lnTo>
                      <a:lnTo>
                        <a:pt x="729" y="926"/>
                      </a:lnTo>
                      <a:lnTo>
                        <a:pt x="700" y="917"/>
                      </a:lnTo>
                      <a:lnTo>
                        <a:pt x="667" y="907"/>
                      </a:lnTo>
                      <a:lnTo>
                        <a:pt x="642" y="898"/>
                      </a:lnTo>
                      <a:lnTo>
                        <a:pt x="628" y="888"/>
                      </a:lnTo>
                      <a:lnTo>
                        <a:pt x="609" y="878"/>
                      </a:lnTo>
                      <a:lnTo>
                        <a:pt x="590" y="866"/>
                      </a:lnTo>
                      <a:lnTo>
                        <a:pt x="575" y="852"/>
                      </a:lnTo>
                      <a:lnTo>
                        <a:pt x="570" y="849"/>
                      </a:lnTo>
                      <a:lnTo>
                        <a:pt x="561" y="840"/>
                      </a:lnTo>
                      <a:lnTo>
                        <a:pt x="537" y="814"/>
                      </a:lnTo>
                      <a:lnTo>
                        <a:pt x="518" y="789"/>
                      </a:lnTo>
                      <a:lnTo>
                        <a:pt x="499" y="766"/>
                      </a:lnTo>
                      <a:lnTo>
                        <a:pt x="480" y="736"/>
                      </a:lnTo>
                      <a:lnTo>
                        <a:pt x="460" y="708"/>
                      </a:lnTo>
                      <a:lnTo>
                        <a:pt x="441" y="676"/>
                      </a:lnTo>
                      <a:lnTo>
                        <a:pt x="422" y="646"/>
                      </a:lnTo>
                      <a:lnTo>
                        <a:pt x="413" y="627"/>
                      </a:lnTo>
                      <a:lnTo>
                        <a:pt x="379" y="563"/>
                      </a:lnTo>
                      <a:lnTo>
                        <a:pt x="312" y="428"/>
                      </a:lnTo>
                      <a:lnTo>
                        <a:pt x="278" y="361"/>
                      </a:lnTo>
                      <a:lnTo>
                        <a:pt x="269" y="342"/>
                      </a:lnTo>
                      <a:lnTo>
                        <a:pt x="254" y="312"/>
                      </a:lnTo>
                      <a:lnTo>
                        <a:pt x="240" y="280"/>
                      </a:lnTo>
                      <a:lnTo>
                        <a:pt x="220" y="248"/>
                      </a:lnTo>
                      <a:lnTo>
                        <a:pt x="206" y="219"/>
                      </a:lnTo>
                      <a:lnTo>
                        <a:pt x="192" y="194"/>
                      </a:lnTo>
                      <a:lnTo>
                        <a:pt x="177" y="168"/>
                      </a:lnTo>
                      <a:lnTo>
                        <a:pt x="163" y="145"/>
                      </a:lnTo>
                      <a:lnTo>
                        <a:pt x="158" y="136"/>
                      </a:lnTo>
                      <a:lnTo>
                        <a:pt x="153" y="127"/>
                      </a:lnTo>
                      <a:lnTo>
                        <a:pt x="139" y="106"/>
                      </a:lnTo>
                      <a:lnTo>
                        <a:pt x="125" y="87"/>
                      </a:lnTo>
                      <a:lnTo>
                        <a:pt x="110" y="69"/>
                      </a:lnTo>
                      <a:lnTo>
                        <a:pt x="101" y="55"/>
                      </a:lnTo>
                      <a:lnTo>
                        <a:pt x="91" y="46"/>
                      </a:lnTo>
                      <a:lnTo>
                        <a:pt x="81" y="36"/>
                      </a:lnTo>
                      <a:lnTo>
                        <a:pt x="72" y="26"/>
                      </a:lnTo>
                      <a:lnTo>
                        <a:pt x="67" y="23"/>
                      </a:lnTo>
                      <a:lnTo>
                        <a:pt x="58" y="16"/>
                      </a:lnTo>
                      <a:lnTo>
                        <a:pt x="43" y="11"/>
                      </a:lnTo>
                      <a:lnTo>
                        <a:pt x="29" y="4"/>
                      </a:lnTo>
                      <a:lnTo>
                        <a:pt x="9" y="0"/>
                      </a:lnTo>
                      <a:lnTo>
                        <a:pt x="0" y="0"/>
                      </a:lnTo>
                    </a:path>
                  </a:pathLst>
                </a:custGeom>
                <a:noFill/>
                <a:ln w="254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sp>
            <p:nvSpPr>
              <p:cNvPr id="17431" name="Line 30"/>
              <p:cNvSpPr>
                <a:spLocks noChangeShapeType="1"/>
              </p:cNvSpPr>
              <p:nvPr/>
            </p:nvSpPr>
            <p:spPr bwMode="auto">
              <a:xfrm>
                <a:off x="984" y="3043"/>
                <a:ext cx="2472"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7426" name="Line 31"/>
            <p:cNvSpPr>
              <a:spLocks noChangeShapeType="1"/>
            </p:cNvSpPr>
            <p:nvPr/>
          </p:nvSpPr>
          <p:spPr bwMode="auto">
            <a:xfrm flipV="1">
              <a:off x="2704" y="2310"/>
              <a:ext cx="238" cy="766"/>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27" name="Line 32"/>
            <p:cNvSpPr>
              <a:spLocks noChangeShapeType="1"/>
            </p:cNvSpPr>
            <p:nvPr/>
          </p:nvSpPr>
          <p:spPr bwMode="auto">
            <a:xfrm flipV="1">
              <a:off x="2704" y="2310"/>
              <a:ext cx="766" cy="766"/>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28" name="Line 33"/>
            <p:cNvSpPr>
              <a:spLocks noChangeShapeType="1"/>
            </p:cNvSpPr>
            <p:nvPr/>
          </p:nvSpPr>
          <p:spPr bwMode="auto">
            <a:xfrm flipH="1" flipV="1">
              <a:off x="2224" y="3654"/>
              <a:ext cx="1246" cy="478"/>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29" name="Line 34"/>
            <p:cNvSpPr>
              <a:spLocks noChangeShapeType="1"/>
            </p:cNvSpPr>
            <p:nvPr/>
          </p:nvSpPr>
          <p:spPr bwMode="auto">
            <a:xfrm>
              <a:off x="2225" y="3656"/>
              <a:ext cx="670" cy="477"/>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1751573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dirty="0"/>
              <a:t>T Test</a:t>
            </a:r>
          </a:p>
        </p:txBody>
      </p:sp>
      <p:sp>
        <p:nvSpPr>
          <p:cNvPr id="5" name="TextBox 4"/>
          <p:cNvSpPr txBox="1"/>
          <p:nvPr/>
        </p:nvSpPr>
        <p:spPr>
          <a:xfrm>
            <a:off x="378382" y="1417688"/>
            <a:ext cx="8656081" cy="4191034"/>
          </a:xfrm>
          <a:prstGeom prst="rect">
            <a:avLst/>
          </a:prstGeom>
          <a:noFill/>
        </p:spPr>
        <p:txBody>
          <a:bodyPr lIns="96661" tIns="48331" rIns="96661" bIns="48331">
            <a:spAutoFit/>
          </a:bodyPr>
          <a:lstStyle/>
          <a:p>
            <a:pPr>
              <a:defRPr/>
            </a:pPr>
            <a:r>
              <a:rPr lang="en-US" dirty="0">
                <a:latin typeface="+mj-lt"/>
              </a:rPr>
              <a:t>Perform t test when:</a:t>
            </a:r>
          </a:p>
          <a:p>
            <a:pPr>
              <a:defRPr/>
            </a:pPr>
            <a:endParaRPr lang="en-US" dirty="0">
              <a:latin typeface="+mj-lt"/>
            </a:endParaRPr>
          </a:p>
          <a:p>
            <a:pPr lvl="1">
              <a:buFont typeface="Wingdings" pitchFamily="2" charset="2"/>
              <a:buChar char="q"/>
              <a:defRPr/>
            </a:pPr>
            <a:r>
              <a:rPr lang="en-US" dirty="0">
                <a:latin typeface="+mj-lt"/>
              </a:rPr>
              <a:t>Random sample follows a Normal distribution</a:t>
            </a:r>
            <a:br>
              <a:rPr lang="en-US" dirty="0">
                <a:latin typeface="+mj-lt"/>
              </a:rPr>
            </a:br>
            <a:r>
              <a:rPr lang="en-US" dirty="0">
                <a:latin typeface="+mj-lt"/>
              </a:rPr>
              <a:t> </a:t>
            </a:r>
          </a:p>
          <a:p>
            <a:pPr lvl="1">
              <a:buFont typeface="Wingdings" pitchFamily="2" charset="2"/>
              <a:buChar char="q"/>
              <a:defRPr/>
            </a:pPr>
            <a:r>
              <a:rPr lang="en-US" dirty="0">
                <a:latin typeface="+mj-lt"/>
              </a:rPr>
              <a:t> Mean is known</a:t>
            </a:r>
            <a:br>
              <a:rPr lang="en-US" dirty="0">
                <a:latin typeface="+mj-lt"/>
              </a:rPr>
            </a:br>
            <a:endParaRPr lang="en-US" dirty="0">
              <a:latin typeface="+mj-lt"/>
            </a:endParaRPr>
          </a:p>
          <a:p>
            <a:pPr lvl="1">
              <a:buFont typeface="Wingdings" pitchFamily="2" charset="2"/>
              <a:buChar char="q"/>
              <a:defRPr/>
            </a:pPr>
            <a:r>
              <a:rPr lang="en-US" dirty="0">
                <a:latin typeface="+mj-lt"/>
              </a:rPr>
              <a:t> Population Variance is unknown</a:t>
            </a:r>
            <a:br>
              <a:rPr lang="en-US" dirty="0">
                <a:latin typeface="+mj-lt"/>
              </a:rPr>
            </a:br>
            <a:endParaRPr lang="en-US" dirty="0">
              <a:latin typeface="+mj-lt"/>
            </a:endParaRPr>
          </a:p>
          <a:p>
            <a:pPr lvl="1">
              <a:buFont typeface="Wingdings" pitchFamily="2" charset="2"/>
              <a:buChar char="q"/>
              <a:defRPr/>
            </a:pPr>
            <a:r>
              <a:rPr lang="en-US" dirty="0">
                <a:latin typeface="+mj-lt"/>
              </a:rPr>
              <a:t> Small sample (n&lt; =30)</a:t>
            </a:r>
          </a:p>
          <a:p>
            <a:pPr>
              <a:buFont typeface="Wingdings" pitchFamily="2" charset="2"/>
              <a:buChar char="q"/>
              <a:defRPr/>
            </a:pPr>
            <a:endParaRPr lang="en-US" dirty="0">
              <a:latin typeface="+mj-lt"/>
            </a:endParaRPr>
          </a:p>
          <a:p>
            <a:pPr>
              <a:defRPr/>
            </a:pPr>
            <a:r>
              <a:rPr lang="en-US" dirty="0">
                <a:latin typeface="+mj-lt"/>
              </a:rPr>
              <a:t>T test can be used </a:t>
            </a:r>
          </a:p>
          <a:p>
            <a:pPr>
              <a:defRPr/>
            </a:pPr>
            <a:endParaRPr lang="en-US" dirty="0">
              <a:latin typeface="+mj-lt"/>
            </a:endParaRPr>
          </a:p>
          <a:p>
            <a:pPr lvl="1">
              <a:buFont typeface="Wingdings" pitchFamily="2" charset="2"/>
              <a:buChar char="q"/>
              <a:defRPr/>
            </a:pPr>
            <a:r>
              <a:rPr lang="en-US" dirty="0">
                <a:latin typeface="+mj-lt"/>
              </a:rPr>
              <a:t> For testing mean of single sample </a:t>
            </a:r>
            <a:br>
              <a:rPr lang="en-US" dirty="0">
                <a:latin typeface="+mj-lt"/>
              </a:rPr>
            </a:br>
            <a:endParaRPr lang="en-US" dirty="0">
              <a:latin typeface="+mj-lt"/>
            </a:endParaRPr>
          </a:p>
          <a:p>
            <a:pPr lvl="1">
              <a:buFont typeface="Wingdings" pitchFamily="2" charset="2"/>
              <a:buChar char="q"/>
              <a:defRPr/>
            </a:pPr>
            <a:r>
              <a:rPr lang="en-US" dirty="0">
                <a:latin typeface="+mj-lt"/>
              </a:rPr>
              <a:t> For testing means of two independent samples</a:t>
            </a:r>
            <a:br>
              <a:rPr lang="en-US" dirty="0">
                <a:latin typeface="+mj-lt"/>
              </a:rPr>
            </a:br>
            <a:endParaRPr lang="en-US" dirty="0">
              <a:latin typeface="+mj-lt"/>
            </a:endParaRPr>
          </a:p>
          <a:p>
            <a:pPr lvl="1">
              <a:buFont typeface="Wingdings" pitchFamily="2" charset="2"/>
              <a:buChar char="q"/>
              <a:defRPr/>
            </a:pPr>
            <a:r>
              <a:rPr lang="en-US" dirty="0">
                <a:latin typeface="+mj-lt"/>
              </a:rPr>
              <a:t> Difference between means of dependent sample</a:t>
            </a:r>
          </a:p>
          <a:p>
            <a:pPr lvl="1">
              <a:defRPr/>
            </a:pPr>
            <a:endParaRPr lang="en-US" dirty="0">
              <a:latin typeface="+mj-lt"/>
            </a:endParaRPr>
          </a:p>
          <a:p>
            <a:pPr>
              <a:buFont typeface="Wingdings" pitchFamily="2" charset="2"/>
              <a:buChar char="q"/>
              <a:defRPr/>
            </a:pPr>
            <a:endParaRPr lang="en-US" dirty="0"/>
          </a:p>
        </p:txBody>
      </p:sp>
    </p:spTree>
    <p:extLst>
      <p:ext uri="{BB962C8B-B14F-4D97-AF65-F5344CB8AC3E}">
        <p14:creationId xmlns:p14="http://schemas.microsoft.com/office/powerpoint/2010/main" val="3380794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idx="4294967295"/>
          </p:nvPr>
        </p:nvSpPr>
        <p:spPr>
          <a:xfrm>
            <a:off x="480060" y="186070"/>
            <a:ext cx="8641080" cy="858519"/>
          </a:xfrm>
          <a:prstGeom prst="rect">
            <a:avLst/>
          </a:prstGeom>
        </p:spPr>
        <p:txBody>
          <a:bodyPr anchor="ctr"/>
          <a:lstStyle/>
          <a:p>
            <a:r>
              <a:rPr lang="en-US" altLang="en-US" sz="3000" dirty="0">
                <a:latin typeface="Calibri" pitchFamily="34" charset="0"/>
              </a:rPr>
              <a:t>Example</a:t>
            </a:r>
          </a:p>
        </p:txBody>
      </p:sp>
      <p:sp>
        <p:nvSpPr>
          <p:cNvPr id="3" name="Content Placeholder 2"/>
          <p:cNvSpPr>
            <a:spLocks noGrp="1"/>
          </p:cNvSpPr>
          <p:nvPr>
            <p:ph idx="4294967295"/>
          </p:nvPr>
        </p:nvSpPr>
        <p:spPr>
          <a:xfrm>
            <a:off x="480060" y="1456766"/>
            <a:ext cx="4083844" cy="47911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a:lstStyle/>
          <a:p>
            <a:pPr marL="62092" indent="1679">
              <a:buNone/>
              <a:defRPr/>
            </a:pPr>
            <a:r>
              <a:rPr lang="en-US" sz="1900" dirty="0">
                <a:latin typeface="Calibri" pitchFamily="34" charset="0"/>
              </a:rPr>
              <a:t>You seek to determine whether differences exist in monthly sales between the new package design and the old package design of a laundry stain remover. The new package was test marketed over a period of one month in a sample  of supermarkets in a particular city.</a:t>
            </a:r>
          </a:p>
          <a:p>
            <a:pPr marL="62092" indent="1679">
              <a:buNone/>
              <a:defRPr/>
            </a:pPr>
            <a:r>
              <a:rPr lang="en-US" sz="1900" dirty="0">
                <a:latin typeface="Calibri" pitchFamily="34" charset="0"/>
              </a:rPr>
              <a:t> A random sample of ten pairs of supermarkets was matched according to weekly sales volume and a set of demographic characteristics. The data collected for this study are as follows:</a:t>
            </a:r>
          </a:p>
          <a:p>
            <a:pPr marL="62092" indent="1679">
              <a:buNone/>
              <a:defRPr/>
            </a:pPr>
            <a:endParaRPr lang="en-US" sz="1900" dirty="0">
              <a:latin typeface="Calibri" pitchFamily="34" charset="0"/>
            </a:endParaRPr>
          </a:p>
          <a:p>
            <a:pPr marL="62092" indent="1679">
              <a:buNone/>
              <a:defRPr/>
            </a:pPr>
            <a:r>
              <a:rPr lang="en-US" sz="1900" dirty="0">
                <a:latin typeface="Calibri" pitchFamily="34" charset="0"/>
              </a:rPr>
              <a:t>What is that we want to answer?</a:t>
            </a:r>
          </a:p>
        </p:txBody>
      </p:sp>
      <p:graphicFrame>
        <p:nvGraphicFramePr>
          <p:cNvPr id="6" name="Table 5"/>
          <p:cNvGraphicFramePr>
            <a:graphicFrameLocks noGrp="1"/>
          </p:cNvGraphicFramePr>
          <p:nvPr>
            <p:extLst>
              <p:ext uri="{D42A27DB-BD31-4B8C-83A1-F6EECF244321}">
                <p14:modId xmlns:p14="http://schemas.microsoft.com/office/powerpoint/2010/main" val="2712872166"/>
              </p:ext>
            </p:extLst>
          </p:nvPr>
        </p:nvGraphicFramePr>
        <p:xfrm>
          <a:off x="4815603" y="1602630"/>
          <a:ext cx="3997165" cy="4786672"/>
        </p:xfrm>
        <a:graphic>
          <a:graphicData uri="http://schemas.openxmlformats.org/drawingml/2006/table">
            <a:tbl>
              <a:tblPr firstRow="1" bandRow="1">
                <a:tableStyleId>{5C22544A-7EE6-4342-B048-85BDC9FD1C3A}</a:tableStyleId>
              </a:tblPr>
              <a:tblGrid>
                <a:gridCol w="1063468">
                  <a:extLst>
                    <a:ext uri="{9D8B030D-6E8A-4147-A177-3AD203B41FA5}">
                      <a16:colId xmlns:a16="http://schemas.microsoft.com/office/drawing/2014/main" val="20000"/>
                    </a:ext>
                  </a:extLst>
                </a:gridCol>
                <a:gridCol w="1063469">
                  <a:extLst>
                    <a:ext uri="{9D8B030D-6E8A-4147-A177-3AD203B41FA5}">
                      <a16:colId xmlns:a16="http://schemas.microsoft.com/office/drawing/2014/main" val="20001"/>
                    </a:ext>
                  </a:extLst>
                </a:gridCol>
                <a:gridCol w="935114">
                  <a:extLst>
                    <a:ext uri="{9D8B030D-6E8A-4147-A177-3AD203B41FA5}">
                      <a16:colId xmlns:a16="http://schemas.microsoft.com/office/drawing/2014/main" val="20002"/>
                    </a:ext>
                  </a:extLst>
                </a:gridCol>
                <a:gridCol w="935114">
                  <a:extLst>
                    <a:ext uri="{9D8B030D-6E8A-4147-A177-3AD203B41FA5}">
                      <a16:colId xmlns:a16="http://schemas.microsoft.com/office/drawing/2014/main" val="20003"/>
                    </a:ext>
                  </a:extLst>
                </a:gridCol>
              </a:tblGrid>
              <a:tr h="780343">
                <a:tc>
                  <a:txBody>
                    <a:bodyPr/>
                    <a:lstStyle/>
                    <a:p>
                      <a:pPr algn="ctr"/>
                      <a:r>
                        <a:rPr lang="en-US" sz="1500" dirty="0">
                          <a:latin typeface="Calibri" pitchFamily="34" charset="0"/>
                        </a:rPr>
                        <a:t>Super</a:t>
                      </a:r>
                      <a:r>
                        <a:rPr lang="en-US" sz="1500" baseline="0" dirty="0">
                          <a:latin typeface="Calibri" pitchFamily="34" charset="0"/>
                        </a:rPr>
                        <a:t>-markets</a:t>
                      </a:r>
                      <a:endParaRPr lang="en-US" sz="1500" dirty="0">
                        <a:latin typeface="Calibri" pitchFamily="34" charset="0"/>
                      </a:endParaRPr>
                    </a:p>
                  </a:txBody>
                  <a:tcPr marL="95995" marR="95995" marT="48771" marB="48771" anchor="ctr">
                    <a:solidFill>
                      <a:srgbClr val="C00000"/>
                    </a:solidFill>
                  </a:tcPr>
                </a:tc>
                <a:tc>
                  <a:txBody>
                    <a:bodyPr/>
                    <a:lstStyle/>
                    <a:p>
                      <a:pPr algn="ctr"/>
                      <a:r>
                        <a:rPr lang="en-US" sz="1500" dirty="0">
                          <a:latin typeface="Calibri" pitchFamily="34" charset="0"/>
                        </a:rPr>
                        <a:t>New Package</a:t>
                      </a:r>
                    </a:p>
                  </a:txBody>
                  <a:tcPr marL="95995" marR="95995" marT="48771" marB="48771" anchor="ctr">
                    <a:solidFill>
                      <a:srgbClr val="C0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a:latin typeface="Calibri" pitchFamily="34" charset="0"/>
                        </a:rPr>
                        <a:t>Old</a:t>
                      </a:r>
                      <a:r>
                        <a:rPr lang="en-US" sz="1500" baseline="0" dirty="0">
                          <a:latin typeface="Calibri" pitchFamily="34" charset="0"/>
                        </a:rPr>
                        <a:t> </a:t>
                      </a:r>
                      <a:r>
                        <a:rPr lang="en-US" sz="1500" dirty="0">
                          <a:latin typeface="Calibri" pitchFamily="34" charset="0"/>
                        </a:rPr>
                        <a:t>Package</a:t>
                      </a:r>
                    </a:p>
                    <a:p>
                      <a:pPr algn="ctr"/>
                      <a:endParaRPr lang="en-US" sz="1500" dirty="0">
                        <a:latin typeface="Calibri" pitchFamily="34" charset="0"/>
                      </a:endParaRPr>
                    </a:p>
                  </a:txBody>
                  <a:tcPr marL="95995" marR="95995" marT="48771" marB="48771" anchor="ctr">
                    <a:solidFill>
                      <a:srgbClr val="C00000"/>
                    </a:solidFill>
                  </a:tcPr>
                </a:tc>
                <a:tc>
                  <a:txBody>
                    <a:bodyPr/>
                    <a:lstStyle/>
                    <a:p>
                      <a:pPr algn="ctr"/>
                      <a:r>
                        <a:rPr lang="en-US" sz="1500" dirty="0">
                          <a:latin typeface="Calibri" pitchFamily="34" charset="0"/>
                        </a:rPr>
                        <a:t>diff</a:t>
                      </a:r>
                    </a:p>
                  </a:txBody>
                  <a:tcPr marL="95995" marR="95995" marT="48771" marB="48771" anchor="ctr">
                    <a:solidFill>
                      <a:srgbClr val="C00000"/>
                    </a:solidFill>
                  </a:tcPr>
                </a:tc>
                <a:extLst>
                  <a:ext uri="{0D108BD9-81ED-4DB2-BD59-A6C34878D82A}">
                    <a16:rowId xmlns:a16="http://schemas.microsoft.com/office/drawing/2014/main" val="10000"/>
                  </a:ext>
                </a:extLst>
              </a:tr>
              <a:tr h="400333">
                <a:tc>
                  <a:txBody>
                    <a:bodyPr/>
                    <a:lstStyle/>
                    <a:p>
                      <a:pPr algn="ctr"/>
                      <a:r>
                        <a:rPr lang="en-US" sz="1500" dirty="0">
                          <a:latin typeface="Calibri" pitchFamily="34" charset="0"/>
                        </a:rPr>
                        <a:t>1</a:t>
                      </a:r>
                    </a:p>
                  </a:txBody>
                  <a:tcPr marL="95995" marR="95995" marT="48771" marB="48771">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dirty="0">
                          <a:solidFill>
                            <a:srgbClr val="000000"/>
                          </a:solidFill>
                          <a:latin typeface="Calibri"/>
                        </a:rPr>
                        <a:t>458</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kern="1200" dirty="0">
                          <a:solidFill>
                            <a:srgbClr val="000000"/>
                          </a:solidFill>
                          <a:latin typeface="Calibri"/>
                          <a:ea typeface="+mn-ea"/>
                          <a:cs typeface="+mn-cs"/>
                        </a:rPr>
                        <a:t>437</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kern="1200" dirty="0">
                          <a:solidFill>
                            <a:srgbClr val="000000"/>
                          </a:solidFill>
                          <a:latin typeface="Calibri"/>
                          <a:ea typeface="+mn-ea"/>
                          <a:cs typeface="+mn-cs"/>
                        </a:rPr>
                        <a:t>21</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extLst>
                  <a:ext uri="{0D108BD9-81ED-4DB2-BD59-A6C34878D82A}">
                    <a16:rowId xmlns:a16="http://schemas.microsoft.com/office/drawing/2014/main" val="10001"/>
                  </a:ext>
                </a:extLst>
              </a:tr>
              <a:tr h="400333">
                <a:tc>
                  <a:txBody>
                    <a:bodyPr/>
                    <a:lstStyle/>
                    <a:p>
                      <a:pPr algn="ctr"/>
                      <a:r>
                        <a:rPr lang="en-US" sz="1500" dirty="0">
                          <a:latin typeface="Calibri" pitchFamily="34" charset="0"/>
                        </a:rPr>
                        <a:t>2</a:t>
                      </a:r>
                    </a:p>
                  </a:txBody>
                  <a:tcPr marL="95995" marR="95995" marT="48771" marB="48771">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dirty="0">
                          <a:solidFill>
                            <a:srgbClr val="000000"/>
                          </a:solidFill>
                          <a:latin typeface="Calibri"/>
                        </a:rPr>
                        <a:t>519</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dirty="0">
                          <a:solidFill>
                            <a:srgbClr val="000000"/>
                          </a:solidFill>
                          <a:latin typeface="Calibri"/>
                        </a:rPr>
                        <a:t>488</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kern="1200" dirty="0">
                          <a:solidFill>
                            <a:srgbClr val="000000"/>
                          </a:solidFill>
                          <a:latin typeface="Calibri"/>
                          <a:ea typeface="+mn-ea"/>
                          <a:cs typeface="+mn-cs"/>
                        </a:rPr>
                        <a:t>31</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extLst>
                  <a:ext uri="{0D108BD9-81ED-4DB2-BD59-A6C34878D82A}">
                    <a16:rowId xmlns:a16="http://schemas.microsoft.com/office/drawing/2014/main" val="10002"/>
                  </a:ext>
                </a:extLst>
              </a:tr>
              <a:tr h="400333">
                <a:tc>
                  <a:txBody>
                    <a:bodyPr/>
                    <a:lstStyle/>
                    <a:p>
                      <a:pPr algn="ctr"/>
                      <a:r>
                        <a:rPr lang="en-US" sz="1500" dirty="0">
                          <a:latin typeface="Calibri" pitchFamily="34" charset="0"/>
                        </a:rPr>
                        <a:t>3</a:t>
                      </a:r>
                    </a:p>
                  </a:txBody>
                  <a:tcPr marL="95995" marR="95995" marT="48771" marB="48771">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dirty="0">
                          <a:solidFill>
                            <a:srgbClr val="000000"/>
                          </a:solidFill>
                          <a:latin typeface="Calibri"/>
                        </a:rPr>
                        <a:t>394</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dirty="0">
                          <a:solidFill>
                            <a:srgbClr val="000000"/>
                          </a:solidFill>
                          <a:latin typeface="Calibri"/>
                        </a:rPr>
                        <a:t>409</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kern="1200" dirty="0">
                          <a:solidFill>
                            <a:srgbClr val="000000"/>
                          </a:solidFill>
                          <a:latin typeface="Calibri"/>
                          <a:ea typeface="+mn-ea"/>
                          <a:cs typeface="+mn-cs"/>
                        </a:rPr>
                        <a:t>-15</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extLst>
                  <a:ext uri="{0D108BD9-81ED-4DB2-BD59-A6C34878D82A}">
                    <a16:rowId xmlns:a16="http://schemas.microsoft.com/office/drawing/2014/main" val="10003"/>
                  </a:ext>
                </a:extLst>
              </a:tr>
              <a:tr h="400333">
                <a:tc>
                  <a:txBody>
                    <a:bodyPr/>
                    <a:lstStyle/>
                    <a:p>
                      <a:pPr algn="ctr"/>
                      <a:r>
                        <a:rPr lang="en-US" sz="1500" dirty="0">
                          <a:latin typeface="Calibri" pitchFamily="34" charset="0"/>
                        </a:rPr>
                        <a:t>4</a:t>
                      </a:r>
                    </a:p>
                  </a:txBody>
                  <a:tcPr marL="95995" marR="95995" marT="48771" marB="48771">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dirty="0">
                          <a:solidFill>
                            <a:srgbClr val="000000"/>
                          </a:solidFill>
                          <a:latin typeface="Calibri"/>
                        </a:rPr>
                        <a:t>632</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dirty="0">
                          <a:solidFill>
                            <a:srgbClr val="000000"/>
                          </a:solidFill>
                          <a:latin typeface="Calibri"/>
                        </a:rPr>
                        <a:t>587</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kern="1200" dirty="0">
                          <a:solidFill>
                            <a:srgbClr val="000000"/>
                          </a:solidFill>
                          <a:latin typeface="Calibri"/>
                          <a:ea typeface="+mn-ea"/>
                          <a:cs typeface="+mn-cs"/>
                        </a:rPr>
                        <a:t>45</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extLst>
                  <a:ext uri="{0D108BD9-81ED-4DB2-BD59-A6C34878D82A}">
                    <a16:rowId xmlns:a16="http://schemas.microsoft.com/office/drawing/2014/main" val="10004"/>
                  </a:ext>
                </a:extLst>
              </a:tr>
              <a:tr h="400333">
                <a:tc>
                  <a:txBody>
                    <a:bodyPr/>
                    <a:lstStyle/>
                    <a:p>
                      <a:pPr algn="ctr"/>
                      <a:r>
                        <a:rPr lang="en-US" sz="1500" dirty="0">
                          <a:latin typeface="Calibri" pitchFamily="34" charset="0"/>
                        </a:rPr>
                        <a:t>5</a:t>
                      </a:r>
                    </a:p>
                  </a:txBody>
                  <a:tcPr marL="95995" marR="95995" marT="48771" marB="48771">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a:solidFill>
                            <a:srgbClr val="000000"/>
                          </a:solidFill>
                          <a:latin typeface="Calibri"/>
                        </a:rPr>
                        <a:t>768</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dirty="0">
                          <a:solidFill>
                            <a:srgbClr val="000000"/>
                          </a:solidFill>
                          <a:latin typeface="Calibri"/>
                        </a:rPr>
                        <a:t>753</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kern="1200" dirty="0">
                          <a:solidFill>
                            <a:srgbClr val="000000"/>
                          </a:solidFill>
                          <a:latin typeface="Calibri"/>
                          <a:ea typeface="+mn-ea"/>
                          <a:cs typeface="+mn-cs"/>
                        </a:rPr>
                        <a:t>15</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extLst>
                  <a:ext uri="{0D108BD9-81ED-4DB2-BD59-A6C34878D82A}">
                    <a16:rowId xmlns:a16="http://schemas.microsoft.com/office/drawing/2014/main" val="10005"/>
                  </a:ext>
                </a:extLst>
              </a:tr>
              <a:tr h="400333">
                <a:tc>
                  <a:txBody>
                    <a:bodyPr/>
                    <a:lstStyle/>
                    <a:p>
                      <a:pPr algn="ctr"/>
                      <a:r>
                        <a:rPr lang="en-US" sz="1500" dirty="0">
                          <a:latin typeface="Calibri" pitchFamily="34" charset="0"/>
                        </a:rPr>
                        <a:t>6</a:t>
                      </a:r>
                    </a:p>
                  </a:txBody>
                  <a:tcPr marL="95995" marR="95995" marT="48771" marB="48771">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a:solidFill>
                            <a:srgbClr val="000000"/>
                          </a:solidFill>
                          <a:latin typeface="Calibri"/>
                        </a:rPr>
                        <a:t>348</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dirty="0">
                          <a:solidFill>
                            <a:srgbClr val="000000"/>
                          </a:solidFill>
                          <a:latin typeface="Calibri"/>
                        </a:rPr>
                        <a:t>400</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kern="1200" dirty="0">
                          <a:solidFill>
                            <a:srgbClr val="000000"/>
                          </a:solidFill>
                          <a:latin typeface="Calibri"/>
                          <a:ea typeface="+mn-ea"/>
                          <a:cs typeface="+mn-cs"/>
                        </a:rPr>
                        <a:t>-52</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extLst>
                  <a:ext uri="{0D108BD9-81ED-4DB2-BD59-A6C34878D82A}">
                    <a16:rowId xmlns:a16="http://schemas.microsoft.com/office/drawing/2014/main" val="10006"/>
                  </a:ext>
                </a:extLst>
              </a:tr>
              <a:tr h="400333">
                <a:tc>
                  <a:txBody>
                    <a:bodyPr/>
                    <a:lstStyle/>
                    <a:p>
                      <a:pPr algn="ctr"/>
                      <a:r>
                        <a:rPr lang="en-US" sz="1700" dirty="0"/>
                        <a:t>7</a:t>
                      </a:r>
                    </a:p>
                  </a:txBody>
                  <a:tcPr marL="95995" marR="95995" marT="48771" marB="48771">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a:solidFill>
                            <a:srgbClr val="000000"/>
                          </a:solidFill>
                          <a:latin typeface="Calibri"/>
                        </a:rPr>
                        <a:t>572</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dirty="0">
                          <a:solidFill>
                            <a:srgbClr val="000000"/>
                          </a:solidFill>
                          <a:latin typeface="Calibri"/>
                        </a:rPr>
                        <a:t>508</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kern="1200" dirty="0">
                          <a:solidFill>
                            <a:srgbClr val="000000"/>
                          </a:solidFill>
                          <a:latin typeface="Calibri"/>
                          <a:ea typeface="+mn-ea"/>
                          <a:cs typeface="+mn-cs"/>
                        </a:rPr>
                        <a:t>64</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extLst>
                  <a:ext uri="{0D108BD9-81ED-4DB2-BD59-A6C34878D82A}">
                    <a16:rowId xmlns:a16="http://schemas.microsoft.com/office/drawing/2014/main" val="10007"/>
                  </a:ext>
                </a:extLst>
              </a:tr>
              <a:tr h="400333">
                <a:tc>
                  <a:txBody>
                    <a:bodyPr/>
                    <a:lstStyle/>
                    <a:p>
                      <a:pPr algn="ctr"/>
                      <a:r>
                        <a:rPr lang="en-US" sz="1500" dirty="0">
                          <a:latin typeface="Calibri" pitchFamily="34" charset="0"/>
                        </a:rPr>
                        <a:t>8</a:t>
                      </a:r>
                    </a:p>
                  </a:txBody>
                  <a:tcPr marL="95995" marR="95995" marT="48771" marB="48771">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a:solidFill>
                            <a:srgbClr val="000000"/>
                          </a:solidFill>
                          <a:latin typeface="Calibri"/>
                        </a:rPr>
                        <a:t>704</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a:solidFill>
                            <a:srgbClr val="000000"/>
                          </a:solidFill>
                          <a:latin typeface="Calibri"/>
                        </a:rPr>
                        <a:t>695</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kern="1200" dirty="0">
                          <a:solidFill>
                            <a:srgbClr val="000000"/>
                          </a:solidFill>
                          <a:latin typeface="Calibri"/>
                          <a:ea typeface="+mn-ea"/>
                          <a:cs typeface="+mn-cs"/>
                        </a:rPr>
                        <a:t>9</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extLst>
                  <a:ext uri="{0D108BD9-81ED-4DB2-BD59-A6C34878D82A}">
                    <a16:rowId xmlns:a16="http://schemas.microsoft.com/office/drawing/2014/main" val="10008"/>
                  </a:ext>
                </a:extLst>
              </a:tr>
              <a:tr h="400333">
                <a:tc>
                  <a:txBody>
                    <a:bodyPr/>
                    <a:lstStyle/>
                    <a:p>
                      <a:pPr algn="ctr"/>
                      <a:r>
                        <a:rPr lang="en-US" sz="1500" dirty="0">
                          <a:latin typeface="Calibri" pitchFamily="34" charset="0"/>
                        </a:rPr>
                        <a:t>9</a:t>
                      </a:r>
                    </a:p>
                  </a:txBody>
                  <a:tcPr marL="95995" marR="95995" marT="48771" marB="48771">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a:solidFill>
                            <a:srgbClr val="000000"/>
                          </a:solidFill>
                          <a:latin typeface="Calibri"/>
                        </a:rPr>
                        <a:t>527</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a:solidFill>
                            <a:srgbClr val="000000"/>
                          </a:solidFill>
                          <a:latin typeface="Calibri"/>
                        </a:rPr>
                        <a:t>496</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kern="1200" dirty="0">
                          <a:solidFill>
                            <a:srgbClr val="000000"/>
                          </a:solidFill>
                          <a:latin typeface="Calibri"/>
                          <a:ea typeface="+mn-ea"/>
                          <a:cs typeface="+mn-cs"/>
                        </a:rPr>
                        <a:t>31</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extLst>
                  <a:ext uri="{0D108BD9-81ED-4DB2-BD59-A6C34878D82A}">
                    <a16:rowId xmlns:a16="http://schemas.microsoft.com/office/drawing/2014/main" val="10009"/>
                  </a:ext>
                </a:extLst>
              </a:tr>
              <a:tr h="400333">
                <a:tc>
                  <a:txBody>
                    <a:bodyPr/>
                    <a:lstStyle/>
                    <a:p>
                      <a:pPr algn="ctr"/>
                      <a:r>
                        <a:rPr lang="en-US" sz="1500" dirty="0">
                          <a:latin typeface="Calibri" pitchFamily="34" charset="0"/>
                        </a:rPr>
                        <a:t>10</a:t>
                      </a:r>
                    </a:p>
                  </a:txBody>
                  <a:tcPr marL="95995" marR="95995" marT="48771" marB="48771">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dirty="0">
                          <a:solidFill>
                            <a:srgbClr val="000000"/>
                          </a:solidFill>
                          <a:latin typeface="Calibri"/>
                        </a:rPr>
                        <a:t>584</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dirty="0">
                          <a:solidFill>
                            <a:srgbClr val="000000"/>
                          </a:solidFill>
                          <a:latin typeface="Calibri"/>
                        </a:rPr>
                        <a:t>513</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kern="1200" dirty="0">
                          <a:solidFill>
                            <a:srgbClr val="000000"/>
                          </a:solidFill>
                          <a:latin typeface="Calibri"/>
                          <a:ea typeface="+mn-ea"/>
                          <a:cs typeface="+mn-cs"/>
                        </a:rPr>
                        <a:t>71</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751208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p:cNvSpPr>
          <p:nvPr>
            <p:ph type="title" idx="4294967295"/>
          </p:nvPr>
        </p:nvSpPr>
        <p:spPr>
          <a:xfrm>
            <a:off x="480060" y="292947"/>
            <a:ext cx="8641080" cy="650240"/>
          </a:xfrm>
          <a:prstGeom prst="rect">
            <a:avLst/>
          </a:prstGeom>
        </p:spPr>
        <p:txBody>
          <a:bodyPr/>
          <a:lstStyle/>
          <a:p>
            <a:r>
              <a:rPr lang="en-US" altLang="en-US" sz="3000">
                <a:latin typeface="Calibri" pitchFamily="34" charset="0"/>
              </a:rPr>
              <a:t>Data and Results</a:t>
            </a:r>
          </a:p>
        </p:txBody>
      </p:sp>
      <p:sp>
        <p:nvSpPr>
          <p:cNvPr id="4" name="Content Placeholder 3"/>
          <p:cNvSpPr>
            <a:spLocks noGrp="1"/>
          </p:cNvSpPr>
          <p:nvPr>
            <p:ph sz="half" idx="4294967295"/>
          </p:nvPr>
        </p:nvSpPr>
        <p:spPr>
          <a:xfrm>
            <a:off x="4942285" y="1392316"/>
            <a:ext cx="3225404" cy="1179947"/>
          </a:xfrm>
          <a:prstGeom prst="rect">
            <a:avLst/>
          </a:prstGeom>
        </p:spPr>
        <p:style>
          <a:lnRef idx="2">
            <a:schemeClr val="dk1"/>
          </a:lnRef>
          <a:fillRef idx="1">
            <a:schemeClr val="lt1"/>
          </a:fillRef>
          <a:effectRef idx="0">
            <a:schemeClr val="dk1"/>
          </a:effectRef>
          <a:fontRef idx="minor">
            <a:schemeClr val="dk1"/>
          </a:fontRef>
        </p:style>
        <p:txBody>
          <a:bodyPr/>
          <a:lstStyle/>
          <a:p>
            <a:pPr>
              <a:buFont typeface="Wingdings" pitchFamily="2" charset="2"/>
              <a:buNone/>
              <a:defRPr/>
            </a:pPr>
            <a:r>
              <a:rPr lang="en-US" sz="1900" dirty="0">
                <a:latin typeface="Calibri" pitchFamily="34" charset="0"/>
              </a:rPr>
              <a:t>T</a:t>
            </a:r>
            <a:r>
              <a:rPr lang="en-US" sz="1900" baseline="-25000" dirty="0">
                <a:latin typeface="Calibri" pitchFamily="34" charset="0"/>
              </a:rPr>
              <a:t>d</a:t>
            </a:r>
            <a:r>
              <a:rPr lang="en-US" sz="1900" dirty="0">
                <a:latin typeface="Calibri" pitchFamily="34" charset="0"/>
              </a:rPr>
              <a:t> =1.9116</a:t>
            </a:r>
          </a:p>
          <a:p>
            <a:pPr>
              <a:buFont typeface="Wingdings" pitchFamily="2" charset="2"/>
              <a:buNone/>
              <a:defRPr/>
            </a:pPr>
            <a:r>
              <a:rPr lang="en-US" sz="1900" dirty="0">
                <a:latin typeface="Calibri" pitchFamily="34" charset="0"/>
              </a:rPr>
              <a:t>Df = 9</a:t>
            </a:r>
          </a:p>
          <a:p>
            <a:pPr>
              <a:buFont typeface="Wingdings" pitchFamily="2" charset="2"/>
              <a:buNone/>
              <a:defRPr/>
            </a:pPr>
            <a:r>
              <a:rPr lang="en-US" sz="1900" dirty="0">
                <a:latin typeface="Calibri" pitchFamily="34" charset="0"/>
              </a:rPr>
              <a:t>P value = 0.0882 </a:t>
            </a:r>
          </a:p>
        </p:txBody>
      </p:sp>
      <p:sp>
        <p:nvSpPr>
          <p:cNvPr id="6" name="TextBox 5"/>
          <p:cNvSpPr txBox="1">
            <a:spLocks noChangeArrowheads="1"/>
          </p:cNvSpPr>
          <p:nvPr/>
        </p:nvSpPr>
        <p:spPr bwMode="auto">
          <a:xfrm>
            <a:off x="4942285" y="2861734"/>
            <a:ext cx="3872150" cy="1605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a:latin typeface="Calibri" pitchFamily="34" charset="0"/>
              </a:rPr>
              <a:t>What should we infer</a:t>
            </a:r>
            <a:r>
              <a:rPr lang="en-US" altLang="en-US">
                <a:latin typeface="Calibri" pitchFamily="34" charset="0"/>
              </a:rPr>
              <a:t>?	</a:t>
            </a:r>
            <a:br>
              <a:rPr lang="en-US" altLang="en-US">
                <a:latin typeface="Calibri" pitchFamily="34" charset="0"/>
              </a:rPr>
            </a:br>
            <a:endParaRPr lang="en-US" altLang="en-US">
              <a:latin typeface="Calibri" pitchFamily="34" charset="0"/>
            </a:endParaRPr>
          </a:p>
          <a:p>
            <a:pPr eaLnBrk="1" hangingPunct="1">
              <a:buFont typeface="Wingdings" pitchFamily="2" charset="2"/>
              <a:buChar char="q"/>
            </a:pPr>
            <a:r>
              <a:rPr lang="en-US" altLang="en-US">
                <a:latin typeface="Calibri" pitchFamily="34" charset="0"/>
              </a:rPr>
              <a:t> Do  not reject the null hypothesis</a:t>
            </a:r>
          </a:p>
          <a:p>
            <a:pPr eaLnBrk="1" hangingPunct="1">
              <a:buFont typeface="Wingdings" pitchFamily="2" charset="2"/>
              <a:buChar char="q"/>
            </a:pPr>
            <a:r>
              <a:rPr lang="en-US" altLang="en-US">
                <a:latin typeface="Calibri" pitchFamily="34" charset="0"/>
              </a:rPr>
              <a:t> No differences exist in monthly sales between the new package design and the old package design of a laundry stain remover.</a:t>
            </a:r>
          </a:p>
          <a:p>
            <a:pPr eaLnBrk="1" hangingPunct="1"/>
            <a:endParaRPr lang="en-US" altLang="en-US"/>
          </a:p>
        </p:txBody>
      </p:sp>
      <p:sp>
        <p:nvSpPr>
          <p:cNvPr id="7" name="TextBox 6"/>
          <p:cNvSpPr txBox="1"/>
          <p:nvPr/>
        </p:nvSpPr>
        <p:spPr>
          <a:xfrm>
            <a:off x="1526858" y="6331374"/>
            <a:ext cx="6390799" cy="313050"/>
          </a:xfrm>
          <a:prstGeom prst="rect">
            <a:avLst/>
          </a:prstGeom>
        </p:spPr>
        <p:style>
          <a:lnRef idx="2">
            <a:schemeClr val="dk1"/>
          </a:lnRef>
          <a:fillRef idx="1">
            <a:schemeClr val="lt1"/>
          </a:fillRef>
          <a:effectRef idx="0">
            <a:schemeClr val="dk1"/>
          </a:effectRef>
          <a:fontRef idx="minor">
            <a:schemeClr val="dk1"/>
          </a:fontRef>
        </p:style>
        <p:txBody>
          <a:bodyPr lIns="96661" tIns="48331" rIns="96661" bIns="48331">
            <a:spAutoFit/>
          </a:bodyPr>
          <a:lstStyle/>
          <a:p>
            <a:pPr>
              <a:defRPr/>
            </a:pPr>
            <a:r>
              <a:rPr lang="en-US" dirty="0">
                <a:latin typeface="Calibri" pitchFamily="34" charset="0"/>
              </a:rPr>
              <a:t>Note: In Excel, use the TTEST function to compute the p value.           </a:t>
            </a:r>
          </a:p>
        </p:txBody>
      </p:sp>
      <p:sp>
        <p:nvSpPr>
          <p:cNvPr id="8" name="Content Placeholder 2"/>
          <p:cNvSpPr txBox="1">
            <a:spLocks/>
          </p:cNvSpPr>
          <p:nvPr/>
        </p:nvSpPr>
        <p:spPr bwMode="auto">
          <a:xfrm>
            <a:off x="686753" y="1392316"/>
            <a:ext cx="3532109" cy="980441"/>
          </a:xfrm>
          <a:prstGeom prst="rect">
            <a:avLst/>
          </a:prstGeom>
          <a:ln>
            <a:headEnd/>
            <a:tailEnd/>
          </a:ln>
        </p:spPr>
        <p:style>
          <a:lnRef idx="2">
            <a:schemeClr val="dk1"/>
          </a:lnRef>
          <a:fillRef idx="1">
            <a:schemeClr val="lt1"/>
          </a:fillRef>
          <a:effectRef idx="0">
            <a:schemeClr val="dk1"/>
          </a:effectRef>
          <a:fontRef idx="minor">
            <a:schemeClr val="dk1"/>
          </a:fontRef>
        </p:style>
        <p:txBody>
          <a:bodyPr lIns="96644" tIns="48322" rIns="96644" bIns="48322"/>
          <a:lstStyle/>
          <a:p>
            <a:pPr>
              <a:defRPr/>
            </a:pPr>
            <a:r>
              <a:rPr lang="en-US" sz="1700" dirty="0"/>
              <a:t>Ho: </a:t>
            </a:r>
            <a:r>
              <a:rPr lang="en-US" sz="1700" dirty="0">
                <a:sym typeface="Symbol"/>
              </a:rPr>
              <a:t></a:t>
            </a:r>
            <a:r>
              <a:rPr lang="en-US" sz="1700" baseline="-25000" dirty="0">
                <a:sym typeface="Symbol"/>
              </a:rPr>
              <a:t>d</a:t>
            </a:r>
            <a:r>
              <a:rPr lang="en-US" sz="1700" dirty="0">
                <a:sym typeface="Symbol"/>
              </a:rPr>
              <a:t> = 0 vs. Ha: </a:t>
            </a:r>
            <a:r>
              <a:rPr lang="en-US" sz="1700" baseline="-25000" dirty="0">
                <a:sym typeface="Symbol"/>
              </a:rPr>
              <a:t> d  </a:t>
            </a:r>
            <a:r>
              <a:rPr lang="en-US" sz="1700" dirty="0">
                <a:sym typeface="Symbol"/>
              </a:rPr>
              <a:t>ne 0 </a:t>
            </a:r>
          </a:p>
          <a:p>
            <a:pPr>
              <a:defRPr/>
            </a:pPr>
            <a:endParaRPr lang="en-US" sz="1700" dirty="0">
              <a:sym typeface="Symbol"/>
            </a:endParaRPr>
          </a:p>
          <a:p>
            <a:pPr>
              <a:defRPr/>
            </a:pPr>
            <a:r>
              <a:rPr lang="en-US" sz="1700" dirty="0">
                <a:sym typeface="Symbol"/>
              </a:rPr>
              <a:t>Under Ho, the test statistic</a:t>
            </a:r>
            <a:endParaRPr lang="en-US" sz="1700" kern="0" dirty="0">
              <a:solidFill>
                <a:schemeClr val="tx1"/>
              </a:solidFill>
              <a:latin typeface="Calibri" pitchFamily="34" charset="0"/>
            </a:endParaRPr>
          </a:p>
        </p:txBody>
      </p:sp>
      <p:graphicFrame>
        <p:nvGraphicFramePr>
          <p:cNvPr id="9" name="Object 2"/>
          <p:cNvGraphicFramePr>
            <a:graphicFrameLocks noChangeAspect="1"/>
          </p:cNvGraphicFramePr>
          <p:nvPr/>
        </p:nvGraphicFramePr>
        <p:xfrm>
          <a:off x="931784" y="2424854"/>
          <a:ext cx="2822019" cy="3539067"/>
        </p:xfrm>
        <a:graphic>
          <a:graphicData uri="http://schemas.openxmlformats.org/presentationml/2006/ole">
            <mc:AlternateContent xmlns:mc="http://schemas.openxmlformats.org/markup-compatibility/2006">
              <mc:Choice xmlns:v="urn:schemas-microsoft-com:vml" Requires="v">
                <p:oleObj spid="_x0000_s7174" name="Equation" r:id="rId3" imgW="1180800" imgH="1600200" progId="Equation.3">
                  <p:embed/>
                </p:oleObj>
              </mc:Choice>
              <mc:Fallback>
                <p:oleObj name="Equation" r:id="rId3" imgW="1180800" imgH="1600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784" y="2424854"/>
                        <a:ext cx="2822019" cy="35390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746900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bg/>
                                          </p:spTgt>
                                        </p:tgtEl>
                                        <p:attrNameLst>
                                          <p:attrName>style.visibility</p:attrName>
                                        </p:attrNameLst>
                                      </p:cBhvr>
                                      <p:to>
                                        <p:strVal val="visible"/>
                                      </p:to>
                                    </p:set>
                                    <p:anim calcmode="lin" valueType="num">
                                      <p:cBhvr additive="base">
                                        <p:cTn id="19" dur="500" fill="hold"/>
                                        <p:tgtEl>
                                          <p:spTgt spid="4">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 calcmode="lin" valueType="num">
                                      <p:cBhvr additive="base">
                                        <p:cTn id="3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 calcmode="lin" valueType="num">
                                      <p:cBhvr additive="base">
                                        <p:cTn id="3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480061" y="292947"/>
            <a:ext cx="8664416" cy="650240"/>
          </a:xfrm>
          <a:prstGeom prst="rect">
            <a:avLst/>
          </a:prstGeom>
        </p:spPr>
        <p:txBody>
          <a:bodyPr/>
          <a:lstStyle/>
          <a:p>
            <a:pPr eaLnBrk="1" hangingPunct="1"/>
            <a:r>
              <a:rPr lang="en-US" altLang="en-US" sz="3000">
                <a:latin typeface="Calibri" pitchFamily="34" charset="0"/>
              </a:rPr>
              <a:t>F Test</a:t>
            </a:r>
            <a:endParaRPr lang="en-US" altLang="en-US" sz="3000">
              <a:solidFill>
                <a:srgbClr val="FF0000"/>
              </a:solidFill>
              <a:latin typeface="Calibri" pitchFamily="34" charset="0"/>
            </a:endParaRPr>
          </a:p>
        </p:txBody>
      </p:sp>
      <p:sp>
        <p:nvSpPr>
          <p:cNvPr id="40963" name="TextBox 8"/>
          <p:cNvSpPr txBox="1">
            <a:spLocks noChangeArrowheads="1"/>
          </p:cNvSpPr>
          <p:nvPr/>
        </p:nvSpPr>
        <p:spPr bwMode="auto">
          <a:xfrm>
            <a:off x="361713" y="1518159"/>
            <a:ext cx="8751094" cy="2898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dirty="0">
                <a:latin typeface="Calibri" pitchFamily="34" charset="0"/>
              </a:rPr>
              <a:t>Perform F test when:</a:t>
            </a:r>
            <a:br>
              <a:rPr lang="en-US" altLang="en-US" dirty="0">
                <a:latin typeface="Calibri" pitchFamily="34" charset="0"/>
              </a:rPr>
            </a:br>
            <a:endParaRPr lang="en-US" altLang="en-US" dirty="0">
              <a:latin typeface="Calibri" pitchFamily="34" charset="0"/>
            </a:endParaRPr>
          </a:p>
          <a:p>
            <a:pPr lvl="1" eaLnBrk="1" hangingPunct="1">
              <a:buFont typeface="Wingdings" pitchFamily="2" charset="2"/>
              <a:buChar char="q"/>
            </a:pPr>
            <a:r>
              <a:rPr lang="en-US" altLang="en-US" dirty="0">
                <a:latin typeface="Calibri" pitchFamily="34" charset="0"/>
              </a:rPr>
              <a:t> Populations from which the random samples are drawn are normal and independent</a:t>
            </a:r>
          </a:p>
          <a:p>
            <a:pPr lvl="1" eaLnBrk="1" hangingPunct="1">
              <a:buFont typeface="Wingdings" pitchFamily="2" charset="2"/>
              <a:buChar char="q"/>
            </a:pPr>
            <a:endParaRPr lang="en-US" altLang="en-US" dirty="0">
              <a:latin typeface="Calibri" pitchFamily="34" charset="0"/>
            </a:endParaRPr>
          </a:p>
          <a:p>
            <a:pPr lvl="1" eaLnBrk="1" hangingPunct="1">
              <a:buFont typeface="Wingdings" pitchFamily="2" charset="2"/>
              <a:buChar char="q"/>
            </a:pPr>
            <a:r>
              <a:rPr lang="en-US" altLang="en-US" dirty="0">
                <a:latin typeface="Calibri" pitchFamily="34" charset="0"/>
              </a:rPr>
              <a:t> Let s</a:t>
            </a:r>
            <a:r>
              <a:rPr lang="en-US" altLang="en-US" baseline="-25000" dirty="0">
                <a:latin typeface="Calibri" pitchFamily="34" charset="0"/>
              </a:rPr>
              <a:t>1</a:t>
            </a:r>
            <a:r>
              <a:rPr lang="en-US" altLang="en-US" baseline="30000" dirty="0">
                <a:latin typeface="Calibri" pitchFamily="34" charset="0"/>
              </a:rPr>
              <a:t>2</a:t>
            </a:r>
            <a:r>
              <a:rPr lang="en-US" altLang="en-US" dirty="0">
                <a:latin typeface="Calibri" pitchFamily="34" charset="0"/>
              </a:rPr>
              <a:t>and s</a:t>
            </a:r>
            <a:r>
              <a:rPr lang="en-US" altLang="en-US" baseline="-25000" dirty="0">
                <a:latin typeface="Calibri" pitchFamily="34" charset="0"/>
              </a:rPr>
              <a:t>2</a:t>
            </a:r>
            <a:r>
              <a:rPr lang="en-US" altLang="en-US" baseline="30000" dirty="0">
                <a:latin typeface="Calibri" pitchFamily="34" charset="0"/>
              </a:rPr>
              <a:t>2</a:t>
            </a:r>
            <a:r>
              <a:rPr lang="en-US" altLang="en-US" dirty="0">
                <a:latin typeface="Calibri" pitchFamily="34" charset="0"/>
              </a:rPr>
              <a:t> be the sample variances </a:t>
            </a:r>
            <a:br>
              <a:rPr lang="en-US" altLang="en-US" dirty="0">
                <a:latin typeface="Calibri" pitchFamily="34" charset="0"/>
              </a:rPr>
            </a:br>
            <a:endParaRPr lang="en-US" altLang="en-US" dirty="0">
              <a:latin typeface="Calibri" pitchFamily="34" charset="0"/>
            </a:endParaRPr>
          </a:p>
          <a:p>
            <a:pPr eaLnBrk="1" hangingPunct="1"/>
            <a:r>
              <a:rPr lang="en-US" altLang="en-US" dirty="0">
                <a:latin typeface="Calibri" pitchFamily="34" charset="0"/>
              </a:rPr>
              <a:t>F test can be used </a:t>
            </a:r>
          </a:p>
          <a:p>
            <a:pPr eaLnBrk="1" hangingPunct="1"/>
            <a:endParaRPr lang="en-US" altLang="en-US" dirty="0">
              <a:latin typeface="Calibri" pitchFamily="34" charset="0"/>
            </a:endParaRPr>
          </a:p>
          <a:p>
            <a:pPr lvl="1" eaLnBrk="1" hangingPunct="1">
              <a:buFont typeface="Wingdings" pitchFamily="2" charset="2"/>
              <a:buChar char="q"/>
            </a:pPr>
            <a:r>
              <a:rPr lang="en-US" altLang="en-US" dirty="0">
                <a:latin typeface="Calibri" pitchFamily="34" charset="0"/>
              </a:rPr>
              <a:t> to test the hypothesis of equality of two population variances</a:t>
            </a:r>
          </a:p>
          <a:p>
            <a:pPr lvl="1" eaLnBrk="1" hangingPunct="1">
              <a:buFont typeface="Wingdings" pitchFamily="2" charset="2"/>
              <a:buChar char="q"/>
            </a:pPr>
            <a:endParaRPr lang="en-US" altLang="en-US" dirty="0">
              <a:latin typeface="Calibri" pitchFamily="34" charset="0"/>
            </a:endParaRPr>
          </a:p>
          <a:p>
            <a:pPr lvl="1" eaLnBrk="1" hangingPunct="1">
              <a:buFont typeface="Wingdings" pitchFamily="2" charset="2"/>
              <a:buChar char="q"/>
            </a:pPr>
            <a:r>
              <a:rPr lang="en-US" altLang="en-US" dirty="0">
                <a:latin typeface="Calibri" pitchFamily="34" charset="0"/>
              </a:rPr>
              <a:t> to test for equality of several means is carried out by the technique named ANOVA</a:t>
            </a:r>
            <a:br>
              <a:rPr lang="en-US" altLang="en-US" dirty="0">
                <a:latin typeface="Calibri" pitchFamily="34" charset="0"/>
              </a:rPr>
            </a:br>
            <a:endParaRPr lang="en-US" altLang="en-US" dirty="0">
              <a:latin typeface="Calibri" pitchFamily="34" charset="0"/>
            </a:endParaRPr>
          </a:p>
          <a:p>
            <a:pPr lvl="1" eaLnBrk="1" hangingPunct="1">
              <a:buFont typeface="Wingdings" pitchFamily="2" charset="2"/>
              <a:buChar char="q"/>
            </a:pPr>
            <a:r>
              <a:rPr lang="en-US" altLang="en-US" dirty="0">
                <a:latin typeface="Calibri" pitchFamily="34" charset="0"/>
              </a:rPr>
              <a:t> to test the significance of the regression model</a:t>
            </a:r>
          </a:p>
        </p:txBody>
      </p:sp>
    </p:spTree>
    <p:extLst>
      <p:ext uri="{BB962C8B-B14F-4D97-AF65-F5344CB8AC3E}">
        <p14:creationId xmlns:p14="http://schemas.microsoft.com/office/powerpoint/2010/main" val="779086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471727" y="265658"/>
            <a:ext cx="8264366" cy="602827"/>
          </a:xfrm>
          <a:prstGeom prst="rect">
            <a:avLst/>
          </a:prstGeom>
        </p:spPr>
        <p:txBody>
          <a:bodyPr/>
          <a:lstStyle/>
          <a:p>
            <a:pPr eaLnBrk="1" hangingPunct="1"/>
            <a:r>
              <a:rPr lang="en-US" altLang="en-US" sz="3000" dirty="0">
                <a:latin typeface="Calibri" pitchFamily="34" charset="0"/>
              </a:rPr>
              <a:t>Example1</a:t>
            </a:r>
            <a:endParaRPr lang="en-US" altLang="en-US" b="1" dirty="0">
              <a:solidFill>
                <a:srgbClr val="FF0000"/>
              </a:solidFill>
            </a:endParaRPr>
          </a:p>
        </p:txBody>
      </p:sp>
      <p:sp>
        <p:nvSpPr>
          <p:cNvPr id="5" name="TextBox 4"/>
          <p:cNvSpPr txBox="1"/>
          <p:nvPr/>
        </p:nvSpPr>
        <p:spPr>
          <a:xfrm>
            <a:off x="488395" y="1483967"/>
            <a:ext cx="4075509" cy="3329260"/>
          </a:xfrm>
          <a:prstGeom prst="rect">
            <a:avLst/>
          </a:prstGeom>
          <a:ln>
            <a:noFill/>
          </a:ln>
        </p:spPr>
        <p:style>
          <a:lnRef idx="2">
            <a:schemeClr val="dk1"/>
          </a:lnRef>
          <a:fillRef idx="1">
            <a:schemeClr val="lt1"/>
          </a:fillRef>
          <a:effectRef idx="0">
            <a:schemeClr val="dk1"/>
          </a:effectRef>
          <a:fontRef idx="minor">
            <a:schemeClr val="dk1"/>
          </a:fontRef>
        </p:style>
        <p:txBody>
          <a:bodyPr lIns="96661" tIns="48331" rIns="96661" bIns="48331">
            <a:spAutoFit/>
          </a:bodyPr>
          <a:lstStyle/>
          <a:p>
            <a:pPr>
              <a:defRPr/>
            </a:pPr>
            <a:r>
              <a:rPr lang="en-US" dirty="0">
                <a:latin typeface="Calibri" pitchFamily="34" charset="0"/>
              </a:rPr>
              <a:t>Two chemical companies supply a raw material. The concentration of a particular element in this material is</a:t>
            </a:r>
          </a:p>
          <a:p>
            <a:pPr>
              <a:defRPr/>
            </a:pPr>
            <a:r>
              <a:rPr lang="en-US" dirty="0">
                <a:latin typeface="Calibri" pitchFamily="34" charset="0"/>
              </a:rPr>
              <a:t>important. The mean concentration for both suppliers is the same, but we suspect that the variability in concentration may differ between the two companies. </a:t>
            </a:r>
          </a:p>
          <a:p>
            <a:pPr>
              <a:defRPr/>
            </a:pPr>
            <a:r>
              <a:rPr lang="en-US" dirty="0">
                <a:latin typeface="Calibri" pitchFamily="34" charset="0"/>
              </a:rPr>
              <a:t>The standard deviation of</a:t>
            </a:r>
          </a:p>
          <a:p>
            <a:pPr>
              <a:defRPr/>
            </a:pPr>
            <a:r>
              <a:rPr lang="en-US" dirty="0">
                <a:latin typeface="Calibri" pitchFamily="34" charset="0"/>
              </a:rPr>
              <a:t>concentration in a random sample of n1=10 batches produced</a:t>
            </a:r>
          </a:p>
          <a:p>
            <a:pPr>
              <a:defRPr/>
            </a:pPr>
            <a:r>
              <a:rPr lang="en-US" dirty="0">
                <a:latin typeface="Calibri" pitchFamily="34" charset="0"/>
              </a:rPr>
              <a:t>by company 1 is s1 = 4.7 grams per liter, while for company 2, a random sample of n2 = 16 batches yields s2= 5.8 grams per liter. </a:t>
            </a:r>
          </a:p>
          <a:p>
            <a:pPr>
              <a:defRPr/>
            </a:pPr>
            <a:r>
              <a:rPr lang="en-US" dirty="0">
                <a:latin typeface="Calibri" pitchFamily="34" charset="0"/>
              </a:rPr>
              <a:t>Is there sufficient evidence to conclude that the two population variances differ?</a:t>
            </a:r>
          </a:p>
        </p:txBody>
      </p:sp>
      <p:sp>
        <p:nvSpPr>
          <p:cNvPr id="6" name="TextBox 5"/>
          <p:cNvSpPr txBox="1"/>
          <p:nvPr/>
        </p:nvSpPr>
        <p:spPr>
          <a:xfrm>
            <a:off x="4645582" y="1485661"/>
            <a:ext cx="3743801" cy="1749340"/>
          </a:xfrm>
          <a:prstGeom prst="rect">
            <a:avLst/>
          </a:prstGeom>
          <a:ln>
            <a:noFill/>
          </a:ln>
        </p:spPr>
        <p:style>
          <a:lnRef idx="2">
            <a:schemeClr val="dk1"/>
          </a:lnRef>
          <a:fillRef idx="1">
            <a:schemeClr val="lt1"/>
          </a:fillRef>
          <a:effectRef idx="0">
            <a:schemeClr val="dk1"/>
          </a:effectRef>
          <a:fontRef idx="minor">
            <a:schemeClr val="dk1"/>
          </a:fontRef>
        </p:style>
        <p:txBody>
          <a:bodyPr lIns="96661" tIns="48331" rIns="96661" bIns="48331">
            <a:spAutoFit/>
          </a:bodyPr>
          <a:lstStyle/>
          <a:p>
            <a:pPr>
              <a:defRPr/>
            </a:pPr>
            <a:r>
              <a:rPr lang="en-US" dirty="0">
                <a:latin typeface="Calibri" pitchFamily="34" charset="0"/>
              </a:rPr>
              <a:t>Ho : </a:t>
            </a:r>
            <a:r>
              <a:rPr lang="en-US" dirty="0">
                <a:latin typeface="Calibri" pitchFamily="34" charset="0"/>
                <a:sym typeface="Symbol"/>
              </a:rPr>
              <a:t>1</a:t>
            </a:r>
            <a:r>
              <a:rPr lang="en-US" baseline="30000" dirty="0">
                <a:latin typeface="Calibri" pitchFamily="34" charset="0"/>
                <a:sym typeface="Symbol"/>
              </a:rPr>
              <a:t>2</a:t>
            </a:r>
            <a:r>
              <a:rPr lang="en-US" dirty="0">
                <a:latin typeface="Calibri" pitchFamily="34" charset="0"/>
                <a:sym typeface="Symbol"/>
              </a:rPr>
              <a:t> = 2</a:t>
            </a:r>
            <a:r>
              <a:rPr lang="en-US" baseline="30000" dirty="0">
                <a:latin typeface="Calibri" pitchFamily="34" charset="0"/>
                <a:sym typeface="Symbol"/>
              </a:rPr>
              <a:t>2  </a:t>
            </a:r>
            <a:r>
              <a:rPr lang="en-US" dirty="0">
                <a:latin typeface="Calibri" pitchFamily="34" charset="0"/>
                <a:sym typeface="Symbol"/>
              </a:rPr>
              <a:t>vs. </a:t>
            </a:r>
          </a:p>
          <a:p>
            <a:pPr>
              <a:defRPr/>
            </a:pPr>
            <a:endParaRPr lang="en-US" dirty="0">
              <a:latin typeface="Calibri" pitchFamily="34" charset="0"/>
            </a:endParaRPr>
          </a:p>
          <a:p>
            <a:pPr>
              <a:defRPr/>
            </a:pPr>
            <a:r>
              <a:rPr lang="en-US" dirty="0">
                <a:latin typeface="Calibri" pitchFamily="34" charset="0"/>
              </a:rPr>
              <a:t>Ha : </a:t>
            </a:r>
            <a:r>
              <a:rPr lang="en-US" dirty="0">
                <a:latin typeface="Calibri" pitchFamily="34" charset="0"/>
                <a:sym typeface="Symbol"/>
              </a:rPr>
              <a:t>1</a:t>
            </a:r>
            <a:r>
              <a:rPr lang="en-US" baseline="30000" dirty="0">
                <a:latin typeface="Calibri" pitchFamily="34" charset="0"/>
                <a:sym typeface="Symbol"/>
              </a:rPr>
              <a:t>2</a:t>
            </a:r>
            <a:r>
              <a:rPr lang="en-US" dirty="0">
                <a:latin typeface="Calibri" pitchFamily="34" charset="0"/>
                <a:sym typeface="Symbol"/>
              </a:rPr>
              <a:t>    2</a:t>
            </a:r>
            <a:r>
              <a:rPr lang="en-US" baseline="30000" dirty="0">
                <a:latin typeface="Calibri" pitchFamily="34" charset="0"/>
                <a:sym typeface="Symbol"/>
              </a:rPr>
              <a:t>2 </a:t>
            </a:r>
          </a:p>
          <a:p>
            <a:pPr>
              <a:defRPr/>
            </a:pPr>
            <a:endParaRPr lang="en-US" baseline="30000" dirty="0">
              <a:latin typeface="Calibri" pitchFamily="34" charset="0"/>
              <a:sym typeface="Symbol"/>
            </a:endParaRPr>
          </a:p>
          <a:p>
            <a:pPr>
              <a:defRPr/>
            </a:pPr>
            <a:r>
              <a:rPr lang="en-US" dirty="0">
                <a:latin typeface="Calibri" pitchFamily="34" charset="0"/>
                <a:sym typeface="Symbol"/>
              </a:rPr>
              <a:t>Under Ho, the test statistics</a:t>
            </a:r>
          </a:p>
          <a:p>
            <a:pPr>
              <a:defRPr/>
            </a:pPr>
            <a:endParaRPr lang="en-US" dirty="0">
              <a:latin typeface="Calibri" pitchFamily="34" charset="0"/>
              <a:sym typeface="Symbol"/>
            </a:endParaRPr>
          </a:p>
          <a:p>
            <a:pPr>
              <a:defRPr/>
            </a:pPr>
            <a:endParaRPr lang="en-US" dirty="0">
              <a:latin typeface="Calibri" pitchFamily="34" charset="0"/>
            </a:endParaRPr>
          </a:p>
          <a:p>
            <a:pPr>
              <a:defRPr/>
            </a:pPr>
            <a:endParaRPr lang="en-US" i="1" dirty="0">
              <a:latin typeface="Calibri" pitchFamily="34" charset="0"/>
            </a:endParaRPr>
          </a:p>
        </p:txBody>
      </p:sp>
      <p:pic>
        <p:nvPicPr>
          <p:cNvPr id="819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7365" y="2200247"/>
            <a:ext cx="185024" cy="242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1426" name="Object 2"/>
          <p:cNvGraphicFramePr>
            <a:graphicFrameLocks noChangeAspect="1"/>
          </p:cNvGraphicFramePr>
          <p:nvPr>
            <p:extLst>
              <p:ext uri="{D42A27DB-BD31-4B8C-83A1-F6EECF244321}">
                <p14:modId xmlns:p14="http://schemas.microsoft.com/office/powerpoint/2010/main" val="3786037754"/>
              </p:ext>
            </p:extLst>
          </p:nvPr>
        </p:nvGraphicFramePr>
        <p:xfrm>
          <a:off x="4840605" y="3018127"/>
          <a:ext cx="2478644" cy="799253"/>
        </p:xfrm>
        <a:graphic>
          <a:graphicData uri="http://schemas.openxmlformats.org/presentationml/2006/ole">
            <mc:AlternateContent xmlns:mc="http://schemas.openxmlformats.org/markup-compatibility/2006">
              <mc:Choice xmlns:v="urn:schemas-microsoft-com:vml" Requires="v">
                <p:oleObj spid="_x0000_s8198" name="Equation" r:id="rId4" imgW="1549080" imgH="457200" progId="Equation.3">
                  <p:embed/>
                </p:oleObj>
              </mc:Choice>
              <mc:Fallback>
                <p:oleObj name="Equation" r:id="rId4" imgW="154908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0605" y="3018127"/>
                        <a:ext cx="2478644" cy="7992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4673918" y="5161887"/>
            <a:ext cx="4187190" cy="959380"/>
          </a:xfrm>
          <a:prstGeom prst="rect">
            <a:avLst/>
          </a:prstGeom>
        </p:spPr>
        <p:style>
          <a:lnRef idx="2">
            <a:schemeClr val="dk1"/>
          </a:lnRef>
          <a:fillRef idx="1">
            <a:schemeClr val="lt1"/>
          </a:fillRef>
          <a:effectRef idx="0">
            <a:schemeClr val="dk1"/>
          </a:effectRef>
          <a:fontRef idx="minor">
            <a:schemeClr val="dk1"/>
          </a:fontRef>
        </p:style>
        <p:txBody>
          <a:bodyPr lIns="96661" tIns="48331" rIns="96661" bIns="48331">
            <a:spAutoFit/>
          </a:bodyPr>
          <a:lstStyle/>
          <a:p>
            <a:pPr>
              <a:defRPr/>
            </a:pPr>
            <a:r>
              <a:rPr lang="en-US" b="1" dirty="0">
                <a:latin typeface="Calibri" pitchFamily="34" charset="0"/>
              </a:rPr>
              <a:t>What should we infer?</a:t>
            </a:r>
          </a:p>
          <a:p>
            <a:pPr>
              <a:defRPr/>
            </a:pPr>
            <a:endParaRPr lang="en-US" dirty="0">
              <a:latin typeface="Calibri" pitchFamily="34" charset="0"/>
            </a:endParaRPr>
          </a:p>
          <a:p>
            <a:pPr>
              <a:defRPr/>
            </a:pPr>
            <a:r>
              <a:rPr lang="en-US" dirty="0">
                <a:latin typeface="Calibri" pitchFamily="34" charset="0"/>
              </a:rPr>
              <a:t>Since p value &gt;0.05, we do no have enough evidence to reject the hypothesis</a:t>
            </a:r>
            <a:r>
              <a:rPr lang="en-US" dirty="0"/>
              <a:t>.</a:t>
            </a:r>
          </a:p>
        </p:txBody>
      </p:sp>
      <p:sp>
        <p:nvSpPr>
          <p:cNvPr id="9" name="TextBox 8"/>
          <p:cNvSpPr txBox="1"/>
          <p:nvPr/>
        </p:nvSpPr>
        <p:spPr>
          <a:xfrm>
            <a:off x="4673917" y="4025661"/>
            <a:ext cx="3793808" cy="743937"/>
          </a:xfrm>
          <a:prstGeom prst="rect">
            <a:avLst/>
          </a:prstGeom>
        </p:spPr>
        <p:style>
          <a:lnRef idx="2">
            <a:schemeClr val="dk1"/>
          </a:lnRef>
          <a:fillRef idx="1">
            <a:schemeClr val="lt1"/>
          </a:fillRef>
          <a:effectRef idx="0">
            <a:schemeClr val="dk1"/>
          </a:effectRef>
          <a:fontRef idx="minor">
            <a:schemeClr val="dk1"/>
          </a:fontRef>
        </p:style>
        <p:txBody>
          <a:bodyPr lIns="96661" tIns="48331" rIns="96661" bIns="48331">
            <a:spAutoFit/>
          </a:bodyPr>
          <a:lstStyle/>
          <a:p>
            <a:pPr>
              <a:defRPr/>
            </a:pPr>
            <a:r>
              <a:rPr lang="en-US" i="1" dirty="0">
                <a:latin typeface="Calibri" pitchFamily="34" charset="0"/>
              </a:rPr>
              <a:t>F</a:t>
            </a:r>
            <a:r>
              <a:rPr lang="en-US" dirty="0">
                <a:latin typeface="Calibri" pitchFamily="34" charset="0"/>
              </a:rPr>
              <a:t> =  0.6577  </a:t>
            </a:r>
          </a:p>
          <a:p>
            <a:pPr>
              <a:defRPr/>
            </a:pPr>
            <a:r>
              <a:rPr lang="en-US" dirty="0">
                <a:latin typeface="Calibri" pitchFamily="34" charset="0"/>
              </a:rPr>
              <a:t> </a:t>
            </a:r>
            <a:r>
              <a:rPr lang="en-US" dirty="0" err="1">
                <a:latin typeface="Calibri" pitchFamily="34" charset="0"/>
              </a:rPr>
              <a:t>df</a:t>
            </a:r>
            <a:r>
              <a:rPr lang="en-US" dirty="0">
                <a:latin typeface="Calibri" pitchFamily="34" charset="0"/>
              </a:rPr>
              <a:t> = 9, 15</a:t>
            </a:r>
          </a:p>
          <a:p>
            <a:pPr>
              <a:defRPr/>
            </a:pPr>
            <a:r>
              <a:rPr lang="en-US" dirty="0">
                <a:latin typeface="Calibri" pitchFamily="34" charset="0"/>
              </a:rPr>
              <a:t> p value = 0.733</a:t>
            </a:r>
            <a:endParaRPr lang="en-US" dirty="0"/>
          </a:p>
        </p:txBody>
      </p:sp>
    </p:spTree>
    <p:extLst>
      <p:ext uri="{BB962C8B-B14F-4D97-AF65-F5344CB8AC3E}">
        <p14:creationId xmlns:p14="http://schemas.microsoft.com/office/powerpoint/2010/main" val="2159759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31426"/>
                                        </p:tgtEl>
                                        <p:attrNameLst>
                                          <p:attrName>style.visibility</p:attrName>
                                        </p:attrNameLst>
                                      </p:cBhvr>
                                      <p:to>
                                        <p:strVal val="visible"/>
                                      </p:to>
                                    </p:set>
                                    <p:anim calcmode="lin" valueType="num">
                                      <p:cBhvr additive="base">
                                        <p:cTn id="19" dur="500" fill="hold"/>
                                        <p:tgtEl>
                                          <p:spTgt spid="231426"/>
                                        </p:tgtEl>
                                        <p:attrNameLst>
                                          <p:attrName>ppt_x</p:attrName>
                                        </p:attrNameLst>
                                      </p:cBhvr>
                                      <p:tavLst>
                                        <p:tav tm="0">
                                          <p:val>
                                            <p:strVal val="#ppt_x"/>
                                          </p:val>
                                        </p:tav>
                                        <p:tav tm="100000">
                                          <p:val>
                                            <p:strVal val="#ppt_x"/>
                                          </p:val>
                                        </p:tav>
                                      </p:tavLst>
                                    </p:anim>
                                    <p:anim calcmode="lin" valueType="num">
                                      <p:cBhvr additive="base">
                                        <p:cTn id="20" dur="500" fill="hold"/>
                                        <p:tgtEl>
                                          <p:spTgt spid="23142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3"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p:cNvSpPr>
          <p:nvPr>
            <p:ph type="title" idx="4294967295"/>
          </p:nvPr>
        </p:nvSpPr>
        <p:spPr>
          <a:xfrm>
            <a:off x="480060" y="292947"/>
            <a:ext cx="8641080" cy="553719"/>
          </a:xfrm>
          <a:prstGeom prst="rect">
            <a:avLst/>
          </a:prstGeom>
        </p:spPr>
        <p:txBody>
          <a:bodyPr/>
          <a:lstStyle/>
          <a:p>
            <a:r>
              <a:rPr lang="en-US" altLang="en-US" sz="3000">
                <a:latin typeface="Calibri" pitchFamily="34" charset="0"/>
              </a:rPr>
              <a:t>Example 2</a:t>
            </a:r>
          </a:p>
        </p:txBody>
      </p:sp>
      <p:sp>
        <p:nvSpPr>
          <p:cNvPr id="3" name="Content Placeholder 2"/>
          <p:cNvSpPr>
            <a:spLocks noGrp="1"/>
          </p:cNvSpPr>
          <p:nvPr>
            <p:ph sz="half" idx="4294967295"/>
          </p:nvPr>
        </p:nvSpPr>
        <p:spPr>
          <a:xfrm>
            <a:off x="460057" y="1434007"/>
            <a:ext cx="4242197" cy="5001506"/>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a:lstStyle/>
          <a:p>
            <a:pPr marL="0" indent="1679">
              <a:buNone/>
              <a:defRPr/>
            </a:pPr>
            <a:r>
              <a:rPr lang="en-US" sz="1900" dirty="0">
                <a:latin typeface="Calibri" pitchFamily="34" charset="0"/>
              </a:rPr>
              <a:t>A fuel-economy study was conducted for two German automobiles, Mercedes and Volkswagen. One vehicle of each brand was selected, and the mileage performance was observed for 10 tanks of fuel in each car. </a:t>
            </a:r>
          </a:p>
          <a:p>
            <a:pPr marL="0" indent="1679">
              <a:buNone/>
              <a:defRPr/>
            </a:pPr>
            <a:r>
              <a:rPr lang="en-US" sz="1900" dirty="0">
                <a:latin typeface="Calibri" pitchFamily="34" charset="0"/>
              </a:rPr>
              <a:t>Is there evidence to support the claim that the variability in mileage performance is lesser for a Mercedes than for a Volkswagen?</a:t>
            </a:r>
          </a:p>
          <a:p>
            <a:pPr marL="0" indent="1679">
              <a:buNone/>
              <a:defRPr/>
            </a:pPr>
            <a:endParaRPr lang="en-US" sz="1900" dirty="0">
              <a:latin typeface="Calibri" pitchFamily="34" charset="0"/>
            </a:endParaRPr>
          </a:p>
          <a:p>
            <a:pPr>
              <a:defRPr/>
            </a:pPr>
            <a:endParaRPr lang="en-US" sz="1900" baseline="30000" dirty="0">
              <a:sym typeface="Symbol"/>
            </a:endParaRPr>
          </a:p>
          <a:p>
            <a:pPr marL="0" indent="1679">
              <a:buNone/>
              <a:defRPr/>
            </a:pPr>
            <a:endParaRPr lang="en-US" sz="1900" dirty="0">
              <a:latin typeface="Calibri" pitchFamily="34" charset="0"/>
            </a:endParaRPr>
          </a:p>
          <a:p>
            <a:pPr marL="0" indent="1679">
              <a:buNone/>
              <a:defRPr/>
            </a:pPr>
            <a:endParaRPr lang="en-US" sz="1900" dirty="0">
              <a:latin typeface="Calibri" pitchFamily="34" charset="0"/>
            </a:endParaRPr>
          </a:p>
          <a:p>
            <a:pPr marL="0" indent="1679">
              <a:buNone/>
              <a:defRPr/>
            </a:pPr>
            <a:endParaRPr lang="en-US" sz="1900" dirty="0">
              <a:latin typeface="Calibri" pitchFamily="34" charset="0"/>
            </a:endParaRPr>
          </a:p>
        </p:txBody>
      </p:sp>
      <p:graphicFrame>
        <p:nvGraphicFramePr>
          <p:cNvPr id="7" name="Content Placeholder 6"/>
          <p:cNvGraphicFramePr>
            <a:graphicFrameLocks noGrp="1"/>
          </p:cNvGraphicFramePr>
          <p:nvPr>
            <p:ph sz="half" idx="4294967295"/>
            <p:extLst>
              <p:ext uri="{D42A27DB-BD31-4B8C-83A1-F6EECF244321}">
                <p14:modId xmlns:p14="http://schemas.microsoft.com/office/powerpoint/2010/main" val="3005816154"/>
              </p:ext>
            </p:extLst>
          </p:nvPr>
        </p:nvGraphicFramePr>
        <p:xfrm>
          <a:off x="4927283" y="1717842"/>
          <a:ext cx="3667126" cy="3948846"/>
        </p:xfrm>
        <a:graphic>
          <a:graphicData uri="http://schemas.openxmlformats.org/drawingml/2006/table">
            <a:tbl>
              <a:tblPr firstRow="1" bandRow="1">
                <a:tableStyleId>{5C22544A-7EE6-4342-B048-85BDC9FD1C3A}</a:tableStyleId>
              </a:tblPr>
              <a:tblGrid>
                <a:gridCol w="1833563">
                  <a:extLst>
                    <a:ext uri="{9D8B030D-6E8A-4147-A177-3AD203B41FA5}">
                      <a16:colId xmlns:a16="http://schemas.microsoft.com/office/drawing/2014/main" val="20000"/>
                    </a:ext>
                  </a:extLst>
                </a:gridCol>
                <a:gridCol w="1833563">
                  <a:extLst>
                    <a:ext uri="{9D8B030D-6E8A-4147-A177-3AD203B41FA5}">
                      <a16:colId xmlns:a16="http://schemas.microsoft.com/office/drawing/2014/main" val="20001"/>
                    </a:ext>
                  </a:extLst>
                </a:gridCol>
              </a:tblGrid>
              <a:tr h="359668">
                <a:tc>
                  <a:txBody>
                    <a:bodyPr/>
                    <a:lstStyle/>
                    <a:p>
                      <a:pPr algn="ctr" fontAlgn="b"/>
                      <a:r>
                        <a:rPr lang="en-US" sz="1700" b="1" i="0" u="none" strike="noStrike" dirty="0">
                          <a:solidFill>
                            <a:srgbClr val="000000"/>
                          </a:solidFill>
                          <a:latin typeface="Calibri"/>
                        </a:rPr>
                        <a:t>Mercedes</a:t>
                      </a:r>
                    </a:p>
                  </a:txBody>
                  <a:tcPr marL="10000" marR="10000" marT="10159" marB="0" anchor="ctr"/>
                </a:tc>
                <a:tc>
                  <a:txBody>
                    <a:bodyPr/>
                    <a:lstStyle/>
                    <a:p>
                      <a:pPr algn="ctr" fontAlgn="b"/>
                      <a:r>
                        <a:rPr lang="en-US" sz="1700" b="1" i="0" u="none" strike="noStrike" dirty="0">
                          <a:solidFill>
                            <a:srgbClr val="000000"/>
                          </a:solidFill>
                          <a:latin typeface="Calibri"/>
                        </a:rPr>
                        <a:t>Volkswagen</a:t>
                      </a:r>
                    </a:p>
                  </a:txBody>
                  <a:tcPr marL="10000" marR="10000" marT="10159" marB="0" anchor="ctr"/>
                </a:tc>
                <a:extLst>
                  <a:ext uri="{0D108BD9-81ED-4DB2-BD59-A6C34878D82A}">
                    <a16:rowId xmlns:a16="http://schemas.microsoft.com/office/drawing/2014/main" val="10000"/>
                  </a:ext>
                </a:extLst>
              </a:tr>
              <a:tr h="352166">
                <a:tc>
                  <a:txBody>
                    <a:bodyPr/>
                    <a:lstStyle/>
                    <a:p>
                      <a:pPr algn="ctr" fontAlgn="b"/>
                      <a:r>
                        <a:rPr lang="en-US" sz="1700" b="0" i="0" u="none" strike="noStrike" dirty="0">
                          <a:solidFill>
                            <a:srgbClr val="000000"/>
                          </a:solidFill>
                          <a:latin typeface="Calibri"/>
                        </a:rPr>
                        <a:t>24.7</a:t>
                      </a:r>
                    </a:p>
                  </a:txBody>
                  <a:tcPr marL="10000" marR="10000" marT="10159" marB="0" anchor="ctr"/>
                </a:tc>
                <a:tc>
                  <a:txBody>
                    <a:bodyPr/>
                    <a:lstStyle/>
                    <a:p>
                      <a:pPr algn="ctr" fontAlgn="b"/>
                      <a:r>
                        <a:rPr lang="en-US" sz="1700" b="0" i="0" u="none" strike="noStrike">
                          <a:solidFill>
                            <a:srgbClr val="000000"/>
                          </a:solidFill>
                          <a:latin typeface="Calibri"/>
                        </a:rPr>
                        <a:t>41.7</a:t>
                      </a:r>
                    </a:p>
                  </a:txBody>
                  <a:tcPr marL="10000" marR="10000" marT="10159" marB="0" anchor="ctr"/>
                </a:tc>
                <a:extLst>
                  <a:ext uri="{0D108BD9-81ED-4DB2-BD59-A6C34878D82A}">
                    <a16:rowId xmlns:a16="http://schemas.microsoft.com/office/drawing/2014/main" val="10001"/>
                  </a:ext>
                </a:extLst>
              </a:tr>
              <a:tr h="359668">
                <a:tc>
                  <a:txBody>
                    <a:bodyPr/>
                    <a:lstStyle/>
                    <a:p>
                      <a:pPr algn="ctr" fontAlgn="b"/>
                      <a:r>
                        <a:rPr lang="en-US" sz="1700" b="0" i="0" u="none" strike="noStrike" dirty="0">
                          <a:solidFill>
                            <a:srgbClr val="000000"/>
                          </a:solidFill>
                          <a:latin typeface="Calibri"/>
                        </a:rPr>
                        <a:t>24.8</a:t>
                      </a:r>
                    </a:p>
                  </a:txBody>
                  <a:tcPr marL="10000" marR="10000" marT="10159" marB="0" anchor="ctr"/>
                </a:tc>
                <a:tc>
                  <a:txBody>
                    <a:bodyPr/>
                    <a:lstStyle/>
                    <a:p>
                      <a:pPr algn="ctr" fontAlgn="b"/>
                      <a:r>
                        <a:rPr lang="en-US" sz="1700" b="0" i="0" u="none" strike="noStrike">
                          <a:solidFill>
                            <a:srgbClr val="000000"/>
                          </a:solidFill>
                          <a:latin typeface="Calibri"/>
                        </a:rPr>
                        <a:t>42.3</a:t>
                      </a:r>
                    </a:p>
                  </a:txBody>
                  <a:tcPr marL="10000" marR="10000" marT="10159" marB="0" anchor="ctr"/>
                </a:tc>
                <a:extLst>
                  <a:ext uri="{0D108BD9-81ED-4DB2-BD59-A6C34878D82A}">
                    <a16:rowId xmlns:a16="http://schemas.microsoft.com/office/drawing/2014/main" val="10002"/>
                  </a:ext>
                </a:extLst>
              </a:tr>
              <a:tr h="359668">
                <a:tc>
                  <a:txBody>
                    <a:bodyPr/>
                    <a:lstStyle/>
                    <a:p>
                      <a:pPr algn="ctr" fontAlgn="b"/>
                      <a:r>
                        <a:rPr lang="en-US" sz="1700" b="0" i="0" u="none" strike="noStrike" dirty="0">
                          <a:solidFill>
                            <a:srgbClr val="000000"/>
                          </a:solidFill>
                          <a:latin typeface="Calibri"/>
                        </a:rPr>
                        <a:t>24.9</a:t>
                      </a:r>
                    </a:p>
                  </a:txBody>
                  <a:tcPr marL="10000" marR="10000" marT="10159" marB="0" anchor="ctr"/>
                </a:tc>
                <a:tc>
                  <a:txBody>
                    <a:bodyPr/>
                    <a:lstStyle/>
                    <a:p>
                      <a:pPr algn="ctr" fontAlgn="b"/>
                      <a:r>
                        <a:rPr lang="en-US" sz="1700" b="0" i="0" u="none" strike="noStrike" dirty="0">
                          <a:solidFill>
                            <a:srgbClr val="000000"/>
                          </a:solidFill>
                          <a:latin typeface="Calibri"/>
                        </a:rPr>
                        <a:t>41.6</a:t>
                      </a:r>
                    </a:p>
                  </a:txBody>
                  <a:tcPr marL="10000" marR="10000" marT="10159" marB="0" anchor="ctr"/>
                </a:tc>
                <a:extLst>
                  <a:ext uri="{0D108BD9-81ED-4DB2-BD59-A6C34878D82A}">
                    <a16:rowId xmlns:a16="http://schemas.microsoft.com/office/drawing/2014/main" val="10003"/>
                  </a:ext>
                </a:extLst>
              </a:tr>
              <a:tr h="359668">
                <a:tc>
                  <a:txBody>
                    <a:bodyPr/>
                    <a:lstStyle/>
                    <a:p>
                      <a:pPr algn="ctr" fontAlgn="b"/>
                      <a:r>
                        <a:rPr lang="en-US" sz="1700" b="0" i="0" u="none" strike="noStrike" dirty="0">
                          <a:solidFill>
                            <a:srgbClr val="000000"/>
                          </a:solidFill>
                          <a:latin typeface="Calibri"/>
                        </a:rPr>
                        <a:t>24.7</a:t>
                      </a:r>
                    </a:p>
                  </a:txBody>
                  <a:tcPr marL="10000" marR="10000" marT="10159" marB="0" anchor="ctr"/>
                </a:tc>
                <a:tc>
                  <a:txBody>
                    <a:bodyPr/>
                    <a:lstStyle/>
                    <a:p>
                      <a:pPr algn="ctr" fontAlgn="b"/>
                      <a:r>
                        <a:rPr lang="en-US" sz="1700" b="0" i="0" u="none" strike="noStrike" dirty="0">
                          <a:solidFill>
                            <a:srgbClr val="000000"/>
                          </a:solidFill>
                          <a:latin typeface="Calibri"/>
                        </a:rPr>
                        <a:t>39.5</a:t>
                      </a:r>
                    </a:p>
                  </a:txBody>
                  <a:tcPr marL="10000" marR="10000" marT="10159" marB="0" anchor="ctr"/>
                </a:tc>
                <a:extLst>
                  <a:ext uri="{0D108BD9-81ED-4DB2-BD59-A6C34878D82A}">
                    <a16:rowId xmlns:a16="http://schemas.microsoft.com/office/drawing/2014/main" val="10004"/>
                  </a:ext>
                </a:extLst>
              </a:tr>
              <a:tr h="359668">
                <a:tc>
                  <a:txBody>
                    <a:bodyPr/>
                    <a:lstStyle/>
                    <a:p>
                      <a:pPr algn="ctr" fontAlgn="b"/>
                      <a:r>
                        <a:rPr lang="en-US" sz="1700" b="0" i="0" u="none" strike="noStrike">
                          <a:solidFill>
                            <a:srgbClr val="000000"/>
                          </a:solidFill>
                          <a:latin typeface="Calibri"/>
                        </a:rPr>
                        <a:t>24.5</a:t>
                      </a:r>
                    </a:p>
                  </a:txBody>
                  <a:tcPr marL="10000" marR="10000" marT="10159" marB="0" anchor="ctr"/>
                </a:tc>
                <a:tc>
                  <a:txBody>
                    <a:bodyPr/>
                    <a:lstStyle/>
                    <a:p>
                      <a:pPr algn="ctr" fontAlgn="b"/>
                      <a:r>
                        <a:rPr lang="en-US" sz="1700" b="0" i="0" u="none" strike="noStrike" dirty="0">
                          <a:solidFill>
                            <a:srgbClr val="000000"/>
                          </a:solidFill>
                          <a:latin typeface="Calibri"/>
                        </a:rPr>
                        <a:t>41.9</a:t>
                      </a:r>
                    </a:p>
                  </a:txBody>
                  <a:tcPr marL="10000" marR="10000" marT="10159" marB="0" anchor="ctr"/>
                </a:tc>
                <a:extLst>
                  <a:ext uri="{0D108BD9-81ED-4DB2-BD59-A6C34878D82A}">
                    <a16:rowId xmlns:a16="http://schemas.microsoft.com/office/drawing/2014/main" val="10005"/>
                  </a:ext>
                </a:extLst>
              </a:tr>
              <a:tr h="359668">
                <a:tc>
                  <a:txBody>
                    <a:bodyPr/>
                    <a:lstStyle/>
                    <a:p>
                      <a:pPr algn="ctr" fontAlgn="b"/>
                      <a:r>
                        <a:rPr lang="en-US" sz="1700" b="0" i="0" u="none" strike="noStrike">
                          <a:solidFill>
                            <a:srgbClr val="000000"/>
                          </a:solidFill>
                          <a:latin typeface="Calibri"/>
                        </a:rPr>
                        <a:t>24.9</a:t>
                      </a:r>
                    </a:p>
                  </a:txBody>
                  <a:tcPr marL="10000" marR="10000" marT="10159" marB="0" anchor="ctr"/>
                </a:tc>
                <a:tc>
                  <a:txBody>
                    <a:bodyPr/>
                    <a:lstStyle/>
                    <a:p>
                      <a:pPr algn="ctr" fontAlgn="b"/>
                      <a:r>
                        <a:rPr lang="en-US" sz="1700" b="0" i="0" u="none" strike="noStrike" dirty="0">
                          <a:solidFill>
                            <a:srgbClr val="000000"/>
                          </a:solidFill>
                          <a:latin typeface="Calibri"/>
                        </a:rPr>
                        <a:t>42.8</a:t>
                      </a:r>
                    </a:p>
                  </a:txBody>
                  <a:tcPr marL="10000" marR="10000" marT="10159" marB="0" anchor="ctr"/>
                </a:tc>
                <a:extLst>
                  <a:ext uri="{0D108BD9-81ED-4DB2-BD59-A6C34878D82A}">
                    <a16:rowId xmlns:a16="http://schemas.microsoft.com/office/drawing/2014/main" val="10006"/>
                  </a:ext>
                </a:extLst>
              </a:tr>
              <a:tr h="359668">
                <a:tc>
                  <a:txBody>
                    <a:bodyPr/>
                    <a:lstStyle/>
                    <a:p>
                      <a:pPr algn="ctr" fontAlgn="b"/>
                      <a:r>
                        <a:rPr lang="en-US" sz="1700" b="0" i="0" u="none" strike="noStrike">
                          <a:solidFill>
                            <a:srgbClr val="000000"/>
                          </a:solidFill>
                          <a:latin typeface="Calibri"/>
                        </a:rPr>
                        <a:t>24.6</a:t>
                      </a:r>
                    </a:p>
                  </a:txBody>
                  <a:tcPr marL="10000" marR="10000" marT="10159" marB="0" anchor="ctr"/>
                </a:tc>
                <a:tc>
                  <a:txBody>
                    <a:bodyPr/>
                    <a:lstStyle/>
                    <a:p>
                      <a:pPr algn="ctr" fontAlgn="b"/>
                      <a:r>
                        <a:rPr lang="en-US" sz="1700" b="0" i="0" u="none" strike="noStrike" dirty="0">
                          <a:solidFill>
                            <a:srgbClr val="000000"/>
                          </a:solidFill>
                          <a:latin typeface="Calibri"/>
                        </a:rPr>
                        <a:t>42.4</a:t>
                      </a:r>
                    </a:p>
                  </a:txBody>
                  <a:tcPr marL="10000" marR="10000" marT="10159" marB="0" anchor="ctr"/>
                </a:tc>
                <a:extLst>
                  <a:ext uri="{0D108BD9-81ED-4DB2-BD59-A6C34878D82A}">
                    <a16:rowId xmlns:a16="http://schemas.microsoft.com/office/drawing/2014/main" val="10007"/>
                  </a:ext>
                </a:extLst>
              </a:tr>
              <a:tr h="359668">
                <a:tc>
                  <a:txBody>
                    <a:bodyPr/>
                    <a:lstStyle/>
                    <a:p>
                      <a:pPr algn="ctr" fontAlgn="b"/>
                      <a:r>
                        <a:rPr lang="en-US" sz="1700" b="0" i="0" u="none" strike="noStrike">
                          <a:solidFill>
                            <a:srgbClr val="000000"/>
                          </a:solidFill>
                          <a:latin typeface="Calibri"/>
                        </a:rPr>
                        <a:t>24.6</a:t>
                      </a:r>
                    </a:p>
                  </a:txBody>
                  <a:tcPr marL="10000" marR="10000" marT="10159" marB="0" anchor="ctr"/>
                </a:tc>
                <a:tc>
                  <a:txBody>
                    <a:bodyPr/>
                    <a:lstStyle/>
                    <a:p>
                      <a:pPr algn="ctr" fontAlgn="b"/>
                      <a:r>
                        <a:rPr lang="en-US" sz="1700" b="0" i="0" u="none" strike="noStrike" dirty="0">
                          <a:solidFill>
                            <a:srgbClr val="000000"/>
                          </a:solidFill>
                          <a:latin typeface="Calibri"/>
                        </a:rPr>
                        <a:t>39.9</a:t>
                      </a:r>
                    </a:p>
                  </a:txBody>
                  <a:tcPr marL="10000" marR="10000" marT="10159" marB="0" anchor="ctr"/>
                </a:tc>
                <a:extLst>
                  <a:ext uri="{0D108BD9-81ED-4DB2-BD59-A6C34878D82A}">
                    <a16:rowId xmlns:a16="http://schemas.microsoft.com/office/drawing/2014/main" val="10008"/>
                  </a:ext>
                </a:extLst>
              </a:tr>
              <a:tr h="359668">
                <a:tc>
                  <a:txBody>
                    <a:bodyPr/>
                    <a:lstStyle/>
                    <a:p>
                      <a:pPr algn="ctr" fontAlgn="b"/>
                      <a:r>
                        <a:rPr lang="en-US" sz="1700" b="0" i="0" u="none" strike="noStrike">
                          <a:solidFill>
                            <a:srgbClr val="000000"/>
                          </a:solidFill>
                          <a:latin typeface="Calibri"/>
                        </a:rPr>
                        <a:t>24.9</a:t>
                      </a:r>
                    </a:p>
                  </a:txBody>
                  <a:tcPr marL="10000" marR="10000" marT="10159" marB="0" anchor="ctr"/>
                </a:tc>
                <a:tc>
                  <a:txBody>
                    <a:bodyPr/>
                    <a:lstStyle/>
                    <a:p>
                      <a:pPr algn="ctr" fontAlgn="b"/>
                      <a:r>
                        <a:rPr lang="en-US" sz="1700" b="0" i="0" u="none" strike="noStrike" dirty="0">
                          <a:solidFill>
                            <a:srgbClr val="000000"/>
                          </a:solidFill>
                          <a:latin typeface="Calibri"/>
                        </a:rPr>
                        <a:t>40.8</a:t>
                      </a:r>
                    </a:p>
                  </a:txBody>
                  <a:tcPr marL="10000" marR="10000" marT="10159" marB="0" anchor="ctr"/>
                </a:tc>
                <a:extLst>
                  <a:ext uri="{0D108BD9-81ED-4DB2-BD59-A6C34878D82A}">
                    <a16:rowId xmlns:a16="http://schemas.microsoft.com/office/drawing/2014/main" val="10009"/>
                  </a:ext>
                </a:extLst>
              </a:tr>
              <a:tr h="359668">
                <a:tc>
                  <a:txBody>
                    <a:bodyPr/>
                    <a:lstStyle/>
                    <a:p>
                      <a:pPr algn="ctr" fontAlgn="b"/>
                      <a:r>
                        <a:rPr lang="en-US" sz="1700" b="0" i="0" u="none" strike="noStrike" dirty="0">
                          <a:solidFill>
                            <a:srgbClr val="000000"/>
                          </a:solidFill>
                          <a:latin typeface="Calibri"/>
                        </a:rPr>
                        <a:t>24.8</a:t>
                      </a:r>
                    </a:p>
                  </a:txBody>
                  <a:tcPr marL="10000" marR="10000" marT="10159" marB="0" anchor="ctr"/>
                </a:tc>
                <a:tc>
                  <a:txBody>
                    <a:bodyPr/>
                    <a:lstStyle/>
                    <a:p>
                      <a:pPr algn="ctr" fontAlgn="b"/>
                      <a:r>
                        <a:rPr lang="en-US" sz="1700" b="0" i="0" u="none" strike="noStrike" dirty="0">
                          <a:solidFill>
                            <a:srgbClr val="000000"/>
                          </a:solidFill>
                          <a:latin typeface="Calibri"/>
                        </a:rPr>
                        <a:t>39.6</a:t>
                      </a:r>
                    </a:p>
                  </a:txBody>
                  <a:tcPr marL="10000" marR="10000" marT="10159" marB="0" anchor="ctr"/>
                </a:tc>
                <a:extLst>
                  <a:ext uri="{0D108BD9-81ED-4DB2-BD59-A6C34878D82A}">
                    <a16:rowId xmlns:a16="http://schemas.microsoft.com/office/drawing/2014/main" val="10010"/>
                  </a:ext>
                </a:extLst>
              </a:tr>
            </a:tbl>
          </a:graphicData>
        </a:graphic>
      </p:graphicFrame>
      <p:sp>
        <p:nvSpPr>
          <p:cNvPr id="5" name="TextBox 4"/>
          <p:cNvSpPr txBox="1"/>
          <p:nvPr/>
        </p:nvSpPr>
        <p:spPr>
          <a:xfrm>
            <a:off x="503396" y="4633147"/>
            <a:ext cx="4155520" cy="959380"/>
          </a:xfrm>
          <a:prstGeom prst="rect">
            <a:avLst/>
          </a:prstGeom>
          <a:ln/>
        </p:spPr>
        <p:style>
          <a:lnRef idx="2">
            <a:schemeClr val="dk1"/>
          </a:lnRef>
          <a:fillRef idx="1">
            <a:schemeClr val="lt1"/>
          </a:fillRef>
          <a:effectRef idx="0">
            <a:schemeClr val="dk1"/>
          </a:effectRef>
          <a:fontRef idx="minor">
            <a:schemeClr val="dk1"/>
          </a:fontRef>
        </p:style>
        <p:txBody>
          <a:bodyPr lIns="96661" tIns="48331" rIns="96661" bIns="48331">
            <a:spAutoFit/>
          </a:bodyPr>
          <a:lstStyle/>
          <a:p>
            <a:pPr indent="1679">
              <a:defRPr/>
            </a:pPr>
            <a:r>
              <a:rPr lang="en-US" b="1" dirty="0">
                <a:latin typeface="Calibri" pitchFamily="34" charset="0"/>
              </a:rPr>
              <a:t>How should we frame the hypothesis? </a:t>
            </a:r>
          </a:p>
          <a:p>
            <a:pPr>
              <a:defRPr/>
            </a:pPr>
            <a:r>
              <a:rPr lang="en-US" dirty="0"/>
              <a:t>Ho : </a:t>
            </a:r>
            <a:r>
              <a:rPr lang="en-US" dirty="0">
                <a:sym typeface="Symbol"/>
              </a:rPr>
              <a:t>1</a:t>
            </a:r>
            <a:r>
              <a:rPr lang="en-US" baseline="30000" dirty="0">
                <a:sym typeface="Symbol"/>
              </a:rPr>
              <a:t>2</a:t>
            </a:r>
            <a:r>
              <a:rPr lang="en-US" dirty="0">
                <a:sym typeface="Symbol"/>
              </a:rPr>
              <a:t> &lt; = 2</a:t>
            </a:r>
            <a:r>
              <a:rPr lang="en-US" baseline="30000" dirty="0">
                <a:sym typeface="Symbol"/>
              </a:rPr>
              <a:t>2  </a:t>
            </a:r>
            <a:r>
              <a:rPr lang="en-US" dirty="0">
                <a:sym typeface="Symbol"/>
              </a:rPr>
              <a:t>vs.</a:t>
            </a:r>
            <a:r>
              <a:rPr lang="en-US" baseline="30000" dirty="0">
                <a:sym typeface="Symbol"/>
              </a:rPr>
              <a:t> </a:t>
            </a:r>
            <a:endParaRPr lang="en-US" dirty="0"/>
          </a:p>
          <a:p>
            <a:pPr>
              <a:defRPr/>
            </a:pPr>
            <a:r>
              <a:rPr lang="en-US" dirty="0"/>
              <a:t>Ha : </a:t>
            </a:r>
            <a:r>
              <a:rPr lang="en-US" dirty="0">
                <a:sym typeface="Symbol"/>
              </a:rPr>
              <a:t>1</a:t>
            </a:r>
            <a:r>
              <a:rPr lang="en-US" baseline="30000" dirty="0">
                <a:sym typeface="Symbol"/>
              </a:rPr>
              <a:t>2</a:t>
            </a:r>
            <a:r>
              <a:rPr lang="en-US" dirty="0">
                <a:sym typeface="Symbol"/>
              </a:rPr>
              <a:t> &gt; 2</a:t>
            </a:r>
            <a:r>
              <a:rPr lang="en-US" baseline="30000" dirty="0">
                <a:sym typeface="Symbol"/>
              </a:rPr>
              <a:t>2 </a:t>
            </a:r>
          </a:p>
          <a:p>
            <a:pPr>
              <a:defRPr/>
            </a:pPr>
            <a:r>
              <a:rPr lang="en-US" dirty="0">
                <a:latin typeface="Calibri" pitchFamily="34" charset="0"/>
              </a:rPr>
              <a:t>Under the null hypothesis, the test statistics is:</a:t>
            </a:r>
            <a:endParaRPr lang="en-US" baseline="30000" dirty="0">
              <a:sym typeface="Symbol"/>
            </a:endParaRPr>
          </a:p>
        </p:txBody>
      </p:sp>
      <p:graphicFrame>
        <p:nvGraphicFramePr>
          <p:cNvPr id="323586" name="Object 2"/>
          <p:cNvGraphicFramePr>
            <a:graphicFrameLocks noChangeAspect="1"/>
          </p:cNvGraphicFramePr>
          <p:nvPr/>
        </p:nvGraphicFramePr>
        <p:xfrm>
          <a:off x="686752" y="5899574"/>
          <a:ext cx="2408635" cy="777241"/>
        </p:xfrm>
        <a:graphic>
          <a:graphicData uri="http://schemas.openxmlformats.org/presentationml/2006/ole">
            <mc:AlternateContent xmlns:mc="http://schemas.openxmlformats.org/markup-compatibility/2006">
              <mc:Choice xmlns:v="urn:schemas-microsoft-com:vml" Requires="v">
                <p:oleObj spid="_x0000_s9222" name="Equation" r:id="rId3" imgW="1549080" imgH="457200" progId="Equation.3">
                  <p:embed/>
                </p:oleObj>
              </mc:Choice>
              <mc:Fallback>
                <p:oleObj name="Equation" r:id="rId3" imgW="154908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752" y="5899574"/>
                        <a:ext cx="2408635" cy="7772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4878944" y="1353928"/>
            <a:ext cx="3290411" cy="313050"/>
          </a:xfrm>
          <a:prstGeom prst="rect">
            <a:avLst/>
          </a:prstGeom>
          <a:ln>
            <a:noFill/>
          </a:ln>
        </p:spPr>
        <p:style>
          <a:lnRef idx="2">
            <a:schemeClr val="dk1"/>
          </a:lnRef>
          <a:fillRef idx="1">
            <a:schemeClr val="lt1"/>
          </a:fillRef>
          <a:effectRef idx="0">
            <a:schemeClr val="dk1"/>
          </a:effectRef>
          <a:fontRef idx="minor">
            <a:schemeClr val="dk1"/>
          </a:fontRef>
        </p:style>
        <p:txBody>
          <a:bodyPr lIns="96661" tIns="48331" rIns="96661" bIns="48331">
            <a:spAutoFit/>
          </a:bodyPr>
          <a:lstStyle/>
          <a:p>
            <a:pPr>
              <a:defRPr/>
            </a:pPr>
            <a:r>
              <a:rPr lang="en-US" b="1" dirty="0">
                <a:latin typeface="Calibri" pitchFamily="34" charset="0"/>
              </a:rPr>
              <a:t>Data</a:t>
            </a:r>
          </a:p>
        </p:txBody>
      </p:sp>
      <p:sp>
        <p:nvSpPr>
          <p:cNvPr id="9" name="TextBox 8"/>
          <p:cNvSpPr txBox="1">
            <a:spLocks noChangeArrowheads="1"/>
          </p:cNvSpPr>
          <p:nvPr/>
        </p:nvSpPr>
        <p:spPr bwMode="auto">
          <a:xfrm>
            <a:off x="4957286" y="5752947"/>
            <a:ext cx="3542110" cy="528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dirty="0">
                <a:latin typeface="Calibri" pitchFamily="34" charset="0"/>
              </a:rPr>
              <a:t>F =0.0137 with </a:t>
            </a:r>
            <a:r>
              <a:rPr lang="en-US" altLang="en-US" dirty="0" err="1">
                <a:latin typeface="Calibri" pitchFamily="34" charset="0"/>
              </a:rPr>
              <a:t>df</a:t>
            </a:r>
            <a:r>
              <a:rPr lang="en-US" altLang="en-US" dirty="0">
                <a:latin typeface="Calibri" pitchFamily="34" charset="0"/>
              </a:rPr>
              <a:t> = 9,9</a:t>
            </a:r>
          </a:p>
          <a:p>
            <a:pPr eaLnBrk="1" hangingPunct="1"/>
            <a:r>
              <a:rPr lang="en-US" altLang="en-US" dirty="0">
                <a:latin typeface="Calibri" pitchFamily="34" charset="0"/>
              </a:rPr>
              <a:t>p value = 2.50E-07</a:t>
            </a:r>
          </a:p>
        </p:txBody>
      </p:sp>
      <p:sp>
        <p:nvSpPr>
          <p:cNvPr id="10" name="Oval 9"/>
          <p:cNvSpPr/>
          <p:nvPr/>
        </p:nvSpPr>
        <p:spPr>
          <a:xfrm>
            <a:off x="5083969" y="6369017"/>
            <a:ext cx="3620453" cy="560493"/>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96661" tIns="48331" rIns="96661" bIns="48331" anchor="ctr"/>
          <a:lstStyle/>
          <a:p>
            <a:pPr algn="ctr">
              <a:defRPr/>
            </a:pPr>
            <a:r>
              <a:rPr lang="en-US" dirty="0">
                <a:latin typeface="Calibri" pitchFamily="34" charset="0"/>
              </a:rPr>
              <a:t>What do we infer?</a:t>
            </a:r>
          </a:p>
        </p:txBody>
      </p:sp>
    </p:spTree>
    <p:extLst>
      <p:ext uri="{BB962C8B-B14F-4D97-AF65-F5344CB8AC3E}">
        <p14:creationId xmlns:p14="http://schemas.microsoft.com/office/powerpoint/2010/main" val="3044133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23586"/>
                                        </p:tgtEl>
                                        <p:attrNameLst>
                                          <p:attrName>style.visibility</p:attrName>
                                        </p:attrNameLst>
                                      </p:cBhvr>
                                      <p:to>
                                        <p:strVal val="visible"/>
                                      </p:to>
                                    </p:set>
                                    <p:anim calcmode="lin" valueType="num">
                                      <p:cBhvr additive="base">
                                        <p:cTn id="31" dur="500" fill="hold"/>
                                        <p:tgtEl>
                                          <p:spTgt spid="323586"/>
                                        </p:tgtEl>
                                        <p:attrNameLst>
                                          <p:attrName>ppt_x</p:attrName>
                                        </p:attrNameLst>
                                      </p:cBhvr>
                                      <p:tavLst>
                                        <p:tav tm="0">
                                          <p:val>
                                            <p:strVal val="#ppt_x"/>
                                          </p:val>
                                        </p:tav>
                                        <p:tav tm="100000">
                                          <p:val>
                                            <p:strVal val="#ppt_x"/>
                                          </p:val>
                                        </p:tav>
                                      </p:tavLst>
                                    </p:anim>
                                    <p:anim calcmode="lin" valueType="num">
                                      <p:cBhvr additive="base">
                                        <p:cTn id="32" dur="500" fill="hold"/>
                                        <p:tgtEl>
                                          <p:spTgt spid="32358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checkerboard(across)">
                                      <p:cBhvr>
                                        <p:cTn id="5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animBg="1"/>
      <p:bldP spid="8" grpId="0" animBg="1"/>
      <p:bldP spid="9" grpId="0"/>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480060" y="138573"/>
            <a:ext cx="8476060" cy="922866"/>
          </a:xfrm>
          <a:prstGeom prst="rect">
            <a:avLst/>
          </a:prstGeom>
        </p:spPr>
        <p:txBody>
          <a:bodyPr/>
          <a:lstStyle/>
          <a:p>
            <a:pPr eaLnBrk="1" hangingPunct="1"/>
            <a:r>
              <a:rPr lang="en-US" altLang="en-US" dirty="0">
                <a:latin typeface="Calibri" pitchFamily="34" charset="0"/>
              </a:rPr>
              <a:t>Chi Square Tests</a:t>
            </a:r>
            <a:endParaRPr lang="en-US" altLang="en-US" b="1" dirty="0">
              <a:solidFill>
                <a:srgbClr val="FF0000"/>
              </a:solidFill>
              <a:latin typeface="Calibri" pitchFamily="34" charset="0"/>
            </a:endParaRPr>
          </a:p>
        </p:txBody>
      </p:sp>
      <p:sp>
        <p:nvSpPr>
          <p:cNvPr id="10244" name="Content Placeholder 5"/>
          <p:cNvSpPr>
            <a:spLocks noGrp="1"/>
          </p:cNvSpPr>
          <p:nvPr>
            <p:ph sz="half" idx="4294967295"/>
          </p:nvPr>
        </p:nvSpPr>
        <p:spPr>
          <a:xfrm>
            <a:off x="283369" y="1668498"/>
            <a:ext cx="8877776" cy="3693456"/>
          </a:xfrm>
          <a:prstGeom prst="rect">
            <a:avLst/>
          </a:prstGeom>
        </p:spPr>
        <p:txBody>
          <a:bodyPr/>
          <a:lstStyle/>
          <a:p>
            <a:r>
              <a:rPr lang="en-US" altLang="en-US" sz="1700" dirty="0">
                <a:latin typeface="Calibri" pitchFamily="34" charset="0"/>
              </a:rPr>
              <a:t>Categorical data lead to counts within each category</a:t>
            </a:r>
          </a:p>
          <a:p>
            <a:endParaRPr lang="en-US" altLang="en-US" sz="1700" dirty="0">
              <a:latin typeface="Calibri" pitchFamily="34" charset="0"/>
            </a:endParaRPr>
          </a:p>
          <a:p>
            <a:r>
              <a:rPr lang="en-US" altLang="en-US" sz="1700" dirty="0">
                <a:latin typeface="Calibri" pitchFamily="34" charset="0"/>
              </a:rPr>
              <a:t>Tests the association/ independence between nominal(categorical) variables </a:t>
            </a:r>
          </a:p>
          <a:p>
            <a:pPr>
              <a:buFont typeface="Wingdings" pitchFamily="2" charset="2"/>
              <a:buChar char="§"/>
            </a:pPr>
            <a:r>
              <a:rPr lang="en-US" altLang="en-US" sz="1700" dirty="0">
                <a:latin typeface="Calibri" pitchFamily="34" charset="0"/>
              </a:rPr>
              <a:t>		Null Hypothesis: The 2 variables are independent</a:t>
            </a:r>
            <a:br>
              <a:rPr lang="en-US" altLang="en-US" sz="1700" dirty="0">
                <a:latin typeface="Calibri" pitchFamily="34" charset="0"/>
              </a:rPr>
            </a:br>
            <a:endParaRPr lang="en-US" altLang="en-US" sz="1700" dirty="0">
              <a:latin typeface="Calibri" pitchFamily="34" charset="0"/>
            </a:endParaRPr>
          </a:p>
          <a:p>
            <a:r>
              <a:rPr lang="en-US" altLang="en-US" sz="1700" dirty="0">
                <a:latin typeface="Calibri" pitchFamily="34" charset="0"/>
              </a:rPr>
              <a:t>Tests the homogeneity between categorical variables</a:t>
            </a:r>
          </a:p>
          <a:p>
            <a:endParaRPr lang="en-US" altLang="en-US" sz="1700" dirty="0">
              <a:latin typeface="Calibri" pitchFamily="34" charset="0"/>
            </a:endParaRPr>
          </a:p>
          <a:p>
            <a:r>
              <a:rPr lang="en-US" altLang="en-US" sz="1700" dirty="0">
                <a:latin typeface="Calibri" pitchFamily="34" charset="0"/>
              </a:rPr>
              <a:t>Measure of goodness-of -fit</a:t>
            </a:r>
            <a:br>
              <a:rPr lang="en-US" altLang="en-US" sz="1700" dirty="0">
                <a:latin typeface="Calibri" pitchFamily="34" charset="0"/>
              </a:rPr>
            </a:br>
            <a:endParaRPr lang="en-US" altLang="en-US" sz="1700" dirty="0">
              <a:latin typeface="Calibri" pitchFamily="34" charset="0"/>
            </a:endParaRPr>
          </a:p>
          <a:p>
            <a:r>
              <a:rPr lang="en-US" altLang="en-US" sz="1700" dirty="0">
                <a:latin typeface="Calibri" pitchFamily="34" charset="0"/>
              </a:rPr>
              <a:t>Its really just a comparison between expected frequencies and observed frequencies among the cells in a cross tabulation table</a:t>
            </a:r>
          </a:p>
        </p:txBody>
      </p:sp>
      <p:graphicFrame>
        <p:nvGraphicFramePr>
          <p:cNvPr id="10242" name="Object 2"/>
          <p:cNvGraphicFramePr>
            <a:graphicFrameLocks noChangeAspect="1"/>
          </p:cNvGraphicFramePr>
          <p:nvPr>
            <p:extLst>
              <p:ext uri="{D42A27DB-BD31-4B8C-83A1-F6EECF244321}">
                <p14:modId xmlns:p14="http://schemas.microsoft.com/office/powerpoint/2010/main" val="859100451"/>
              </p:ext>
            </p:extLst>
          </p:nvPr>
        </p:nvGraphicFramePr>
        <p:xfrm>
          <a:off x="2842022" y="5314244"/>
          <a:ext cx="3378755" cy="831427"/>
        </p:xfrm>
        <a:graphic>
          <a:graphicData uri="http://schemas.openxmlformats.org/presentationml/2006/ole">
            <mc:AlternateContent xmlns:mc="http://schemas.openxmlformats.org/markup-compatibility/2006">
              <mc:Choice xmlns:v="urn:schemas-microsoft-com:vml" Requires="v">
                <p:oleObj spid="_x0000_s10246" name="Equation" r:id="rId4" imgW="1104840" imgH="419040" progId="Equation.3">
                  <p:embed/>
                </p:oleObj>
              </mc:Choice>
              <mc:Fallback>
                <p:oleObj name="Equation" r:id="rId4" imgW="110484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2022" y="5314244"/>
                        <a:ext cx="3378755" cy="8314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0973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480060" y="174198"/>
            <a:ext cx="8476060" cy="746759"/>
          </a:xfrm>
          <a:prstGeom prst="rect">
            <a:avLst/>
          </a:prstGeom>
        </p:spPr>
        <p:txBody>
          <a:bodyPr/>
          <a:lstStyle/>
          <a:p>
            <a:r>
              <a:rPr lang="en-US" altLang="en-US" sz="3000" dirty="0">
                <a:latin typeface="Calibri" pitchFamily="34" charset="0"/>
              </a:rPr>
              <a:t>Requirements for Chi-Square test</a:t>
            </a:r>
          </a:p>
        </p:txBody>
      </p:sp>
      <p:sp>
        <p:nvSpPr>
          <p:cNvPr id="41987" name="Content Placeholder 4"/>
          <p:cNvSpPr>
            <a:spLocks noGrp="1"/>
          </p:cNvSpPr>
          <p:nvPr>
            <p:ph sz="half" idx="4294967295"/>
          </p:nvPr>
        </p:nvSpPr>
        <p:spPr>
          <a:xfrm>
            <a:off x="330042" y="1295401"/>
            <a:ext cx="8791099" cy="5888929"/>
          </a:xfrm>
          <a:prstGeom prst="rect">
            <a:avLst/>
          </a:prstGeom>
        </p:spPr>
        <p:txBody>
          <a:bodyPr/>
          <a:lstStyle/>
          <a:p>
            <a:r>
              <a:rPr lang="en-US" altLang="en-US" sz="1900">
                <a:latin typeface="Calibri" pitchFamily="34" charset="0"/>
              </a:rPr>
              <a:t>Must be a random sample from population</a:t>
            </a:r>
            <a:br>
              <a:rPr lang="en-US" altLang="en-US" sz="1900">
                <a:latin typeface="Calibri" pitchFamily="34" charset="0"/>
              </a:rPr>
            </a:br>
            <a:endParaRPr lang="en-US" altLang="en-US" sz="1900">
              <a:latin typeface="Calibri" pitchFamily="34" charset="0"/>
            </a:endParaRPr>
          </a:p>
          <a:p>
            <a:r>
              <a:rPr lang="en-US" altLang="en-US" sz="1900">
                <a:latin typeface="Calibri" pitchFamily="34" charset="0"/>
              </a:rPr>
              <a:t>Data must be in raw frequencies</a:t>
            </a:r>
            <a:br>
              <a:rPr lang="en-US" altLang="en-US" sz="1900">
                <a:latin typeface="Calibri" pitchFamily="34" charset="0"/>
              </a:rPr>
            </a:br>
            <a:endParaRPr lang="en-US" altLang="en-US" sz="1900">
              <a:latin typeface="Calibri" pitchFamily="34" charset="0"/>
            </a:endParaRPr>
          </a:p>
          <a:p>
            <a:r>
              <a:rPr lang="en-US" altLang="en-US" sz="1900">
                <a:latin typeface="Calibri" pitchFamily="34" charset="0"/>
              </a:rPr>
              <a:t>Variables must be independent</a:t>
            </a:r>
            <a:br>
              <a:rPr lang="en-US" altLang="en-US" sz="1900">
                <a:latin typeface="Calibri" pitchFamily="34" charset="0"/>
              </a:rPr>
            </a:br>
            <a:endParaRPr lang="en-US" altLang="en-US" sz="1900">
              <a:latin typeface="Calibri" pitchFamily="34" charset="0"/>
            </a:endParaRPr>
          </a:p>
          <a:p>
            <a:r>
              <a:rPr lang="en-US" altLang="en-US" sz="1900">
                <a:latin typeface="Calibri" pitchFamily="34" charset="0"/>
              </a:rPr>
              <a:t>Categories for each cell must be mutually exclusive and exhaustive</a:t>
            </a:r>
            <a:br>
              <a:rPr lang="en-US" altLang="en-US" sz="1900">
                <a:latin typeface="Calibri" pitchFamily="34" charset="0"/>
              </a:rPr>
            </a:br>
            <a:endParaRPr lang="en-US" altLang="en-US" sz="1900">
              <a:latin typeface="Calibri" pitchFamily="34" charset="0"/>
            </a:endParaRPr>
          </a:p>
          <a:p>
            <a:pPr>
              <a:buFont typeface="Wingdings" pitchFamily="2" charset="2"/>
              <a:buNone/>
            </a:pPr>
            <a:r>
              <a:rPr lang="en-US" altLang="en-US" sz="1900">
                <a:latin typeface="Calibri" pitchFamily="34" charset="0"/>
              </a:rPr>
              <a:t>Using the Chi-Square Test</a:t>
            </a:r>
            <a:br>
              <a:rPr lang="en-US" altLang="en-US" sz="1900">
                <a:latin typeface="Calibri" pitchFamily="34" charset="0"/>
              </a:rPr>
            </a:br>
            <a:endParaRPr lang="en-US" altLang="en-US" sz="1900">
              <a:latin typeface="Calibri" pitchFamily="34" charset="0"/>
            </a:endParaRPr>
          </a:p>
          <a:p>
            <a:r>
              <a:rPr lang="en-US" altLang="en-US" sz="1900">
                <a:latin typeface="Calibri" pitchFamily="34" charset="0"/>
              </a:rPr>
              <a:t>Often used with contingency tables (i.e., cross tabulations)</a:t>
            </a:r>
          </a:p>
          <a:p>
            <a:pPr>
              <a:buFont typeface="Wingdings" pitchFamily="2" charset="2"/>
              <a:buNone/>
            </a:pPr>
            <a:r>
              <a:rPr lang="en-US" altLang="en-US" sz="1900">
                <a:latin typeface="Calibri" pitchFamily="34" charset="0"/>
              </a:rPr>
              <a:t>		•E.g., gender x race</a:t>
            </a:r>
            <a:br>
              <a:rPr lang="en-US" altLang="en-US" sz="1900">
                <a:latin typeface="Calibri" pitchFamily="34" charset="0"/>
              </a:rPr>
            </a:br>
            <a:endParaRPr lang="en-US" altLang="en-US" sz="1900">
              <a:latin typeface="Calibri" pitchFamily="34" charset="0"/>
            </a:endParaRPr>
          </a:p>
          <a:p>
            <a:r>
              <a:rPr lang="en-US" altLang="en-US" sz="1900">
                <a:latin typeface="Calibri" pitchFamily="34" charset="0"/>
              </a:rPr>
              <a:t>Basically, the chi-square test of independence tests whether the columns are contingent on the rows in the table.</a:t>
            </a:r>
          </a:p>
          <a:p>
            <a:pPr>
              <a:buFont typeface="Wingdings" pitchFamily="2" charset="2"/>
              <a:buNone/>
            </a:pPr>
            <a:r>
              <a:rPr lang="en-US" altLang="en-US" sz="1900">
                <a:latin typeface="Calibri" pitchFamily="34" charset="0"/>
              </a:rPr>
              <a:t>		•In this case, the null hypothesis is that there is no relationship between row and column frequencies.</a:t>
            </a:r>
          </a:p>
        </p:txBody>
      </p:sp>
    </p:spTree>
    <p:extLst>
      <p:ext uri="{BB962C8B-B14F-4D97-AF65-F5344CB8AC3E}">
        <p14:creationId xmlns:p14="http://schemas.microsoft.com/office/powerpoint/2010/main" val="1201614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1"/>
          <p:cNvSpPr>
            <a:spLocks noGrp="1"/>
          </p:cNvSpPr>
          <p:nvPr>
            <p:ph type="title" idx="4294967295"/>
          </p:nvPr>
        </p:nvSpPr>
        <p:spPr>
          <a:xfrm>
            <a:off x="480060" y="292948"/>
            <a:ext cx="8641080" cy="570653"/>
          </a:xfrm>
          <a:prstGeom prst="rect">
            <a:avLst/>
          </a:prstGeom>
        </p:spPr>
        <p:txBody>
          <a:bodyPr/>
          <a:lstStyle/>
          <a:p>
            <a:r>
              <a:rPr lang="en-US" altLang="en-US" sz="3000">
                <a:latin typeface="Calibri" pitchFamily="34" charset="0"/>
              </a:rPr>
              <a:t>Example</a:t>
            </a:r>
          </a:p>
        </p:txBody>
      </p:sp>
      <p:sp>
        <p:nvSpPr>
          <p:cNvPr id="3" name="Content Placeholder 2"/>
          <p:cNvSpPr>
            <a:spLocks noGrp="1"/>
          </p:cNvSpPr>
          <p:nvPr>
            <p:ph sz="half" idx="4294967295"/>
          </p:nvPr>
        </p:nvSpPr>
        <p:spPr>
          <a:xfrm>
            <a:off x="480060" y="1448255"/>
            <a:ext cx="4240530" cy="3908900"/>
          </a:xfrm>
          <a:prstGeom prst="rect">
            <a:avLst/>
          </a:prstGeom>
        </p:spPr>
        <p:txBody>
          <a:bodyPr/>
          <a:lstStyle/>
          <a:p>
            <a:pPr marL="62092" indent="1679">
              <a:buNone/>
            </a:pPr>
            <a:r>
              <a:rPr lang="en-US" altLang="en-US" sz="1700"/>
              <a:t>Fast-food chains are evaluated on many variables and the results are summarized periodically in QSR Magazine. One important variable is the accuracy of the order.</a:t>
            </a:r>
            <a:br>
              <a:rPr lang="en-US" altLang="en-US" sz="1700"/>
            </a:br>
            <a:endParaRPr lang="en-US" altLang="en-US" sz="1700"/>
          </a:p>
          <a:p>
            <a:pPr marL="62092" indent="1679">
              <a:buNone/>
            </a:pPr>
            <a:r>
              <a:rPr lang="en-US" altLang="en-US" sz="1700"/>
              <a:t>You seek to determine, with a</a:t>
            </a:r>
          </a:p>
          <a:p>
            <a:pPr marL="62092" indent="1679">
              <a:buNone/>
            </a:pPr>
            <a:r>
              <a:rPr lang="en-US" altLang="en-US" sz="1700"/>
              <a:t>level of significance of </a:t>
            </a:r>
            <a:r>
              <a:rPr lang="en-US" altLang="en-US" sz="1700">
                <a:latin typeface="Symbol" pitchFamily="18" charset="2"/>
              </a:rPr>
              <a:t>a</a:t>
            </a:r>
            <a:r>
              <a:rPr lang="en-US" altLang="en-US" sz="1700"/>
              <a:t> = 0.05, whether a difference exists in the proportions</a:t>
            </a:r>
          </a:p>
          <a:p>
            <a:pPr marL="62092" indent="1679">
              <a:buNone/>
            </a:pPr>
            <a:r>
              <a:rPr lang="en-US" altLang="en-US" sz="1700"/>
              <a:t>of food orders filled correctly at Burger King, Wendy’s, and McDonald’s.</a:t>
            </a:r>
            <a:br>
              <a:rPr lang="en-US" altLang="en-US" sz="1700"/>
            </a:br>
            <a:endParaRPr lang="en-US" altLang="en-US" sz="1700"/>
          </a:p>
          <a:p>
            <a:pPr marL="62092" indent="1679">
              <a:buNone/>
            </a:pPr>
            <a:r>
              <a:rPr lang="en-US" altLang="en-US" sz="1700"/>
              <a:t>How will you frame the hypothesis?</a:t>
            </a:r>
          </a:p>
        </p:txBody>
      </p:sp>
      <p:sp>
        <p:nvSpPr>
          <p:cNvPr id="4" name="Content Placeholder 3"/>
          <p:cNvSpPr>
            <a:spLocks noGrp="1"/>
          </p:cNvSpPr>
          <p:nvPr>
            <p:ph sz="half" idx="4294967295"/>
          </p:nvPr>
        </p:nvSpPr>
        <p:spPr>
          <a:xfrm>
            <a:off x="4880610" y="1448255"/>
            <a:ext cx="4240530" cy="3488272"/>
          </a:xfrm>
          <a:prstGeom prst="rect">
            <a:avLst/>
          </a:prstGeom>
        </p:spPr>
        <p:txBody>
          <a:bodyPr/>
          <a:lstStyle/>
          <a:p>
            <a:pPr>
              <a:buFont typeface="Wingdings" pitchFamily="2" charset="2"/>
              <a:buNone/>
            </a:pPr>
            <a:r>
              <a:rPr lang="en-US" altLang="en-US" sz="1700" dirty="0"/>
              <a:t>Ho: No difference exists in the proportion of correct orders among Burger King, Wendy’s, and McDonald’s.</a:t>
            </a:r>
            <a:br>
              <a:rPr lang="en-US" altLang="en-US" sz="1700" dirty="0"/>
            </a:br>
            <a:endParaRPr lang="en-US" altLang="en-US" sz="1700" dirty="0"/>
          </a:p>
          <a:p>
            <a:pPr>
              <a:buFont typeface="Wingdings" pitchFamily="2" charset="2"/>
              <a:buNone/>
            </a:pPr>
            <a:r>
              <a:rPr lang="en-US" altLang="en-US" sz="1700" dirty="0"/>
              <a:t>H1: A difference exists in the proportion of correct orders among Burger King, Wendy’s, and McDonald’s</a:t>
            </a:r>
          </a:p>
          <a:p>
            <a:pPr>
              <a:buFont typeface="Wingdings" pitchFamily="2" charset="2"/>
              <a:buNone/>
            </a:pPr>
            <a:endParaRPr lang="en-US" altLang="en-US" sz="1700" dirty="0"/>
          </a:p>
          <a:p>
            <a:pPr>
              <a:buFont typeface="Wingdings" pitchFamily="2" charset="2"/>
              <a:buNone/>
            </a:pPr>
            <a:r>
              <a:rPr lang="en-US" altLang="en-US" sz="1700" dirty="0"/>
              <a:t>Under Ho the test statistics is as follows:</a:t>
            </a:r>
          </a:p>
          <a:p>
            <a:pPr>
              <a:buFont typeface="Wingdings" pitchFamily="2" charset="2"/>
              <a:buNone/>
            </a:pPr>
            <a:endParaRPr lang="en-US" altLang="en-US" sz="1700" dirty="0"/>
          </a:p>
          <a:p>
            <a:pPr>
              <a:buFont typeface="Wingdings" pitchFamily="2" charset="2"/>
              <a:buNone/>
            </a:pPr>
            <a:endParaRPr lang="en-US" altLang="en-US" sz="1700" dirty="0"/>
          </a:p>
        </p:txBody>
      </p:sp>
      <p:graphicFrame>
        <p:nvGraphicFramePr>
          <p:cNvPr id="5" name="Object 2"/>
          <p:cNvGraphicFramePr>
            <a:graphicFrameLocks noChangeAspect="1"/>
          </p:cNvGraphicFramePr>
          <p:nvPr>
            <p:extLst>
              <p:ext uri="{D42A27DB-BD31-4B8C-83A1-F6EECF244321}">
                <p14:modId xmlns:p14="http://schemas.microsoft.com/office/powerpoint/2010/main" val="1911291299"/>
              </p:ext>
            </p:extLst>
          </p:nvPr>
        </p:nvGraphicFramePr>
        <p:xfrm>
          <a:off x="5303997" y="4503028"/>
          <a:ext cx="3730466" cy="767081"/>
        </p:xfrm>
        <a:graphic>
          <a:graphicData uri="http://schemas.openxmlformats.org/presentationml/2006/ole">
            <mc:AlternateContent xmlns:mc="http://schemas.openxmlformats.org/markup-compatibility/2006">
              <mc:Choice xmlns:v="urn:schemas-microsoft-com:vml" Requires="v">
                <p:oleObj spid="_x0000_s11270" name="Equation" r:id="rId3" imgW="1904760" imgH="419040" progId="Equation.3">
                  <p:embed/>
                </p:oleObj>
              </mc:Choice>
              <mc:Fallback>
                <p:oleObj name="Equation" r:id="rId3" imgW="190476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3997" y="4503028"/>
                        <a:ext cx="3730466" cy="7670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76275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 calcmode="lin" valueType="num">
                                      <p:cBhvr additive="base">
                                        <p:cTn id="3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anim calcmode="lin" valueType="num">
                                      <p:cBhvr additive="base">
                                        <p:cTn id="4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3" end="3"/>
                                            </p:txEl>
                                          </p:spTgt>
                                        </p:tgtEl>
                                        <p:attrNameLst>
                                          <p:attrName>style.visibility</p:attrName>
                                        </p:attrNameLst>
                                      </p:cBhvr>
                                      <p:to>
                                        <p:strVal val="visible"/>
                                      </p:to>
                                    </p:set>
                                    <p:anim calcmode="lin" valueType="num">
                                      <p:cBhvr additive="base">
                                        <p:cTn id="4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1"/>
          <p:cNvSpPr>
            <a:spLocks noGrp="1"/>
          </p:cNvSpPr>
          <p:nvPr>
            <p:ph type="title" idx="4294967295"/>
          </p:nvPr>
        </p:nvSpPr>
        <p:spPr>
          <a:xfrm>
            <a:off x="468185" y="233562"/>
            <a:ext cx="8664416" cy="697653"/>
          </a:xfrm>
          <a:prstGeom prst="rect">
            <a:avLst/>
          </a:prstGeom>
        </p:spPr>
        <p:txBody>
          <a:bodyPr/>
          <a:lstStyle/>
          <a:p>
            <a:r>
              <a:rPr lang="en-US" altLang="en-US" sz="2100" dirty="0">
                <a:latin typeface="Calibri" pitchFamily="34" charset="0"/>
              </a:rPr>
              <a:t>The following data report the results of placing an order consisting of a main item, a side item, and a drink</a:t>
            </a:r>
            <a:endParaRPr lang="en-US" altLang="en-US" sz="2100" dirty="0"/>
          </a:p>
        </p:txBody>
      </p:sp>
      <p:graphicFrame>
        <p:nvGraphicFramePr>
          <p:cNvPr id="5" name="Table 4"/>
          <p:cNvGraphicFramePr>
            <a:graphicFrameLocks noGrp="1"/>
          </p:cNvGraphicFramePr>
          <p:nvPr>
            <p:extLst>
              <p:ext uri="{D42A27DB-BD31-4B8C-83A1-F6EECF244321}">
                <p14:modId xmlns:p14="http://schemas.microsoft.com/office/powerpoint/2010/main" val="731677983"/>
              </p:ext>
            </p:extLst>
          </p:nvPr>
        </p:nvGraphicFramePr>
        <p:xfrm>
          <a:off x="341710" y="1500814"/>
          <a:ext cx="4915614" cy="2190421"/>
        </p:xfrm>
        <a:graphic>
          <a:graphicData uri="http://schemas.openxmlformats.org/drawingml/2006/table">
            <a:tbl>
              <a:tblPr firstRow="1" bandRow="1">
                <a:tableStyleId>{5C22544A-7EE6-4342-B048-85BDC9FD1C3A}</a:tableStyleId>
              </a:tblPr>
              <a:tblGrid>
                <a:gridCol w="808967">
                  <a:extLst>
                    <a:ext uri="{9D8B030D-6E8A-4147-A177-3AD203B41FA5}">
                      <a16:colId xmlns:a16="http://schemas.microsoft.com/office/drawing/2014/main" val="20000"/>
                    </a:ext>
                  </a:extLst>
                </a:gridCol>
                <a:gridCol w="617496">
                  <a:extLst>
                    <a:ext uri="{9D8B030D-6E8A-4147-A177-3AD203B41FA5}">
                      <a16:colId xmlns:a16="http://schemas.microsoft.com/office/drawing/2014/main" val="20001"/>
                    </a:ext>
                  </a:extLst>
                </a:gridCol>
                <a:gridCol w="980331">
                  <a:extLst>
                    <a:ext uri="{9D8B030D-6E8A-4147-A177-3AD203B41FA5}">
                      <a16:colId xmlns:a16="http://schemas.microsoft.com/office/drawing/2014/main" val="20002"/>
                    </a:ext>
                  </a:extLst>
                </a:gridCol>
                <a:gridCol w="700246">
                  <a:extLst>
                    <a:ext uri="{9D8B030D-6E8A-4147-A177-3AD203B41FA5}">
                      <a16:colId xmlns:a16="http://schemas.microsoft.com/office/drawing/2014/main" val="20003"/>
                    </a:ext>
                  </a:extLst>
                </a:gridCol>
                <a:gridCol w="1037396">
                  <a:extLst>
                    <a:ext uri="{9D8B030D-6E8A-4147-A177-3AD203B41FA5}">
                      <a16:colId xmlns:a16="http://schemas.microsoft.com/office/drawing/2014/main" val="20004"/>
                    </a:ext>
                  </a:extLst>
                </a:gridCol>
                <a:gridCol w="771178">
                  <a:extLst>
                    <a:ext uri="{9D8B030D-6E8A-4147-A177-3AD203B41FA5}">
                      <a16:colId xmlns:a16="http://schemas.microsoft.com/office/drawing/2014/main" val="20005"/>
                    </a:ext>
                  </a:extLst>
                </a:gridCol>
              </a:tblGrid>
              <a:tr h="334231">
                <a:tc>
                  <a:txBody>
                    <a:bodyPr/>
                    <a:lstStyle/>
                    <a:p>
                      <a:pPr algn="ctr"/>
                      <a:endParaRPr lang="en-US" sz="1500" dirty="0">
                        <a:latin typeface="Calibri" pitchFamily="34" charset="0"/>
                      </a:endParaRPr>
                    </a:p>
                  </a:txBody>
                  <a:tcPr marL="96004" marR="96004" marT="48754" marB="48754">
                    <a:solidFill>
                      <a:srgbClr val="C00000"/>
                    </a:solidFill>
                  </a:tcPr>
                </a:tc>
                <a:tc gridSpan="4">
                  <a:txBody>
                    <a:bodyPr/>
                    <a:lstStyle/>
                    <a:p>
                      <a:pPr algn="ctr"/>
                      <a:r>
                        <a:rPr lang="en-US" sz="1500" dirty="0">
                          <a:latin typeface="Calibri" pitchFamily="34" charset="0"/>
                        </a:rPr>
                        <a:t>Fast Food Chain</a:t>
                      </a:r>
                    </a:p>
                  </a:txBody>
                  <a:tcPr marL="96004" marR="96004" marT="48754" marB="48754">
                    <a:solidFill>
                      <a:srgbClr val="C0000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ctr"/>
                      <a:endParaRPr lang="en-US" sz="1500" dirty="0">
                        <a:latin typeface="Calibri" pitchFamily="34" charset="0"/>
                      </a:endParaRPr>
                    </a:p>
                  </a:txBody>
                  <a:tcPr marL="96004" marR="96004" marT="48754" marB="48754">
                    <a:solidFill>
                      <a:srgbClr val="C00000"/>
                    </a:solidFill>
                  </a:tcPr>
                </a:tc>
                <a:extLst>
                  <a:ext uri="{0D108BD9-81ED-4DB2-BD59-A6C34878D82A}">
                    <a16:rowId xmlns:a16="http://schemas.microsoft.com/office/drawing/2014/main" val="10000"/>
                  </a:ext>
                </a:extLst>
              </a:tr>
              <a:tr h="510051">
                <a:tc>
                  <a:txBody>
                    <a:bodyPr/>
                    <a:lstStyle/>
                    <a:p>
                      <a:pPr algn="ctr"/>
                      <a:endParaRPr lang="en-US" sz="1500" dirty="0">
                        <a:latin typeface="Calibri" pitchFamily="34" charset="0"/>
                      </a:endParaRPr>
                    </a:p>
                  </a:txBody>
                  <a:tcPr marL="96004" marR="96004" marT="48754" marB="48754">
                    <a:solidFill>
                      <a:srgbClr val="F7C5A7"/>
                    </a:solidFill>
                  </a:tcPr>
                </a:tc>
                <a:tc>
                  <a:txBody>
                    <a:bodyPr/>
                    <a:lstStyle/>
                    <a:p>
                      <a:pPr algn="ctr"/>
                      <a:endParaRPr lang="en-US" sz="1500" dirty="0">
                        <a:latin typeface="Calibri" pitchFamily="34" charset="0"/>
                      </a:endParaRPr>
                    </a:p>
                  </a:txBody>
                  <a:tcPr marL="10000" marR="10000" marT="10157" marB="0" anchor="b">
                    <a:solidFill>
                      <a:srgbClr val="F7C5A7"/>
                    </a:solidFill>
                  </a:tcPr>
                </a:tc>
                <a:tc>
                  <a:txBody>
                    <a:bodyPr/>
                    <a:lstStyle/>
                    <a:p>
                      <a:pPr algn="ctr" fontAlgn="b"/>
                      <a:r>
                        <a:rPr lang="en-US" sz="1500" b="1" kern="1200" dirty="0">
                          <a:latin typeface="Calibri" pitchFamily="34" charset="0"/>
                        </a:rPr>
                        <a:t>Burger King</a:t>
                      </a:r>
                      <a:endParaRPr lang="en-US" sz="1500" b="1" kern="1200" dirty="0">
                        <a:solidFill>
                          <a:schemeClr val="dk1"/>
                        </a:solidFill>
                        <a:latin typeface="Calibri" pitchFamily="34" charset="0"/>
                        <a:ea typeface="+mn-ea"/>
                        <a:cs typeface="+mn-cs"/>
                      </a:endParaRPr>
                    </a:p>
                  </a:txBody>
                  <a:tcPr marL="10000" marR="10000" marT="10157" marB="0" anchor="ctr">
                    <a:solidFill>
                      <a:srgbClr val="F7C5A7"/>
                    </a:solidFill>
                  </a:tcPr>
                </a:tc>
                <a:tc>
                  <a:txBody>
                    <a:bodyPr/>
                    <a:lstStyle/>
                    <a:p>
                      <a:pPr algn="ctr" fontAlgn="b"/>
                      <a:r>
                        <a:rPr lang="en-US" sz="1500" b="1" kern="1200" dirty="0">
                          <a:latin typeface="Calibri" pitchFamily="34" charset="0"/>
                        </a:rPr>
                        <a:t>Wendy’s</a:t>
                      </a:r>
                      <a:endParaRPr lang="en-US" sz="1500" b="1" kern="1200" dirty="0">
                        <a:solidFill>
                          <a:schemeClr val="dk1"/>
                        </a:solidFill>
                        <a:latin typeface="Calibri" pitchFamily="34" charset="0"/>
                        <a:ea typeface="+mn-ea"/>
                        <a:cs typeface="+mn-cs"/>
                      </a:endParaRPr>
                    </a:p>
                  </a:txBody>
                  <a:tcPr marL="10000" marR="10000" marT="10157" marB="0" anchor="ctr">
                    <a:solidFill>
                      <a:srgbClr val="F7C5A7"/>
                    </a:solidFill>
                  </a:tcPr>
                </a:tc>
                <a:tc>
                  <a:txBody>
                    <a:bodyPr/>
                    <a:lstStyle/>
                    <a:p>
                      <a:pPr algn="ctr" fontAlgn="b"/>
                      <a:r>
                        <a:rPr lang="en-US" sz="1500" b="1" kern="1200" dirty="0">
                          <a:latin typeface="Calibri" pitchFamily="34" charset="0"/>
                        </a:rPr>
                        <a:t>McDonald’s</a:t>
                      </a:r>
                      <a:endParaRPr lang="en-US" sz="1500" b="1" kern="1200" dirty="0">
                        <a:solidFill>
                          <a:schemeClr val="dk1"/>
                        </a:solidFill>
                        <a:latin typeface="Calibri" pitchFamily="34" charset="0"/>
                        <a:ea typeface="+mn-ea"/>
                        <a:cs typeface="+mn-cs"/>
                      </a:endParaRPr>
                    </a:p>
                  </a:txBody>
                  <a:tcPr marL="10000" marR="10000" marT="10157" marB="0" anchor="ctr">
                    <a:solidFill>
                      <a:srgbClr val="F7C5A7"/>
                    </a:solidFill>
                  </a:tcPr>
                </a:tc>
                <a:tc>
                  <a:txBody>
                    <a:bodyPr/>
                    <a:lstStyle/>
                    <a:p>
                      <a:pPr algn="ctr" fontAlgn="b"/>
                      <a:r>
                        <a:rPr lang="en-US" sz="1500" b="1" kern="1200" dirty="0">
                          <a:solidFill>
                            <a:schemeClr val="dk1"/>
                          </a:solidFill>
                          <a:latin typeface="Calibri" pitchFamily="34" charset="0"/>
                          <a:ea typeface="+mn-ea"/>
                          <a:cs typeface="+mn-cs"/>
                        </a:rPr>
                        <a:t>Total</a:t>
                      </a:r>
                    </a:p>
                    <a:p>
                      <a:pPr algn="ctr" fontAlgn="b"/>
                      <a:endParaRPr lang="en-US" sz="1500" b="1" kern="1200" dirty="0">
                        <a:solidFill>
                          <a:schemeClr val="dk1"/>
                        </a:solidFill>
                        <a:latin typeface="Calibri" pitchFamily="34" charset="0"/>
                        <a:ea typeface="+mn-ea"/>
                        <a:cs typeface="+mn-cs"/>
                      </a:endParaRPr>
                    </a:p>
                  </a:txBody>
                  <a:tcPr marL="10000" marR="10000" marT="10157" marB="0" anchor="ctr">
                    <a:solidFill>
                      <a:srgbClr val="F7C5A7"/>
                    </a:solidFill>
                  </a:tcPr>
                </a:tc>
                <a:extLst>
                  <a:ext uri="{0D108BD9-81ED-4DB2-BD59-A6C34878D82A}">
                    <a16:rowId xmlns:a16="http://schemas.microsoft.com/office/drawing/2014/main" val="10001"/>
                  </a:ext>
                </a:extLst>
              </a:tr>
              <a:tr h="334231">
                <a:tc rowSpan="2">
                  <a:txBody>
                    <a:bodyPr/>
                    <a:lstStyle/>
                    <a:p>
                      <a:pPr algn="ctr"/>
                      <a:r>
                        <a:rPr lang="en-US" sz="1500" dirty="0">
                          <a:latin typeface="Calibri" pitchFamily="34" charset="0"/>
                        </a:rPr>
                        <a:t>Order Filled Correctly</a:t>
                      </a:r>
                    </a:p>
                  </a:txBody>
                  <a:tcPr marL="96004" marR="96004" marT="48754" marB="48754" anchor="ctr">
                    <a:solidFill>
                      <a:srgbClr val="F7C5A7"/>
                    </a:solidFill>
                  </a:tcPr>
                </a:tc>
                <a:tc>
                  <a:txBody>
                    <a:bodyPr/>
                    <a:lstStyle/>
                    <a:p>
                      <a:pPr algn="ctr"/>
                      <a:r>
                        <a:rPr lang="en-US" sz="1500" dirty="0">
                          <a:latin typeface="Calibri" pitchFamily="34" charset="0"/>
                        </a:rPr>
                        <a:t>Yes</a:t>
                      </a:r>
                    </a:p>
                  </a:txBody>
                  <a:tcPr marL="96004" marR="96004" marT="48754" marB="48754">
                    <a:solidFill>
                      <a:srgbClr val="F7C5A7"/>
                    </a:solidFill>
                  </a:tcPr>
                </a:tc>
                <a:tc>
                  <a:txBody>
                    <a:bodyPr/>
                    <a:lstStyle/>
                    <a:p>
                      <a:pPr algn="ctr" fontAlgn="b"/>
                      <a:r>
                        <a:rPr lang="en-US" sz="1500" kern="1200" dirty="0">
                          <a:latin typeface="Calibri" pitchFamily="34" charset="0"/>
                        </a:rPr>
                        <a:t>440</a:t>
                      </a:r>
                      <a:endParaRPr lang="en-US" sz="1500" kern="1200" dirty="0">
                        <a:solidFill>
                          <a:schemeClr val="dk1"/>
                        </a:solidFill>
                        <a:latin typeface="Calibri" pitchFamily="34" charset="0"/>
                        <a:ea typeface="+mn-ea"/>
                        <a:cs typeface="+mn-cs"/>
                      </a:endParaRPr>
                    </a:p>
                  </a:txBody>
                  <a:tcPr marL="10000" marR="10000" marT="10157" marB="0" anchor="ctr">
                    <a:solidFill>
                      <a:srgbClr val="F7C5A7"/>
                    </a:solidFill>
                  </a:tcPr>
                </a:tc>
                <a:tc>
                  <a:txBody>
                    <a:bodyPr/>
                    <a:lstStyle/>
                    <a:p>
                      <a:pPr algn="ctr" fontAlgn="b"/>
                      <a:r>
                        <a:rPr lang="en-US" sz="1500" kern="1200" dirty="0">
                          <a:latin typeface="Calibri" pitchFamily="34" charset="0"/>
                        </a:rPr>
                        <a:t>430</a:t>
                      </a:r>
                      <a:endParaRPr lang="en-US" sz="1500" kern="1200" dirty="0">
                        <a:solidFill>
                          <a:schemeClr val="dk1"/>
                        </a:solidFill>
                        <a:latin typeface="Calibri" pitchFamily="34" charset="0"/>
                        <a:ea typeface="+mn-ea"/>
                        <a:cs typeface="+mn-cs"/>
                      </a:endParaRPr>
                    </a:p>
                  </a:txBody>
                  <a:tcPr marL="10000" marR="10000" marT="10157" marB="0" anchor="ctr">
                    <a:solidFill>
                      <a:srgbClr val="F7C5A7"/>
                    </a:solidFill>
                  </a:tcPr>
                </a:tc>
                <a:tc>
                  <a:txBody>
                    <a:bodyPr/>
                    <a:lstStyle/>
                    <a:p>
                      <a:pPr algn="ctr" fontAlgn="b"/>
                      <a:r>
                        <a:rPr lang="en-US" sz="1500" kern="1200" dirty="0">
                          <a:latin typeface="Calibri" pitchFamily="34" charset="0"/>
                        </a:rPr>
                        <a:t>422</a:t>
                      </a:r>
                      <a:endParaRPr lang="en-US" sz="1500" kern="1200" dirty="0">
                        <a:solidFill>
                          <a:schemeClr val="dk1"/>
                        </a:solidFill>
                        <a:latin typeface="Calibri" pitchFamily="34" charset="0"/>
                        <a:ea typeface="+mn-ea"/>
                        <a:cs typeface="+mn-cs"/>
                      </a:endParaRPr>
                    </a:p>
                  </a:txBody>
                  <a:tcPr marL="10000" marR="10000" marT="10157" marB="0" anchor="ctr">
                    <a:solidFill>
                      <a:srgbClr val="F7C5A7"/>
                    </a:solidFill>
                  </a:tcPr>
                </a:tc>
                <a:tc>
                  <a:txBody>
                    <a:bodyPr/>
                    <a:lstStyle/>
                    <a:p>
                      <a:pPr algn="ctr" fontAlgn="b"/>
                      <a:r>
                        <a:rPr lang="en-US" sz="1500" kern="1200" dirty="0">
                          <a:solidFill>
                            <a:schemeClr val="dk1"/>
                          </a:solidFill>
                          <a:latin typeface="Calibri" pitchFamily="34" charset="0"/>
                          <a:ea typeface="+mn-ea"/>
                          <a:cs typeface="+mn-cs"/>
                        </a:rPr>
                        <a:t>1292</a:t>
                      </a:r>
                    </a:p>
                  </a:txBody>
                  <a:tcPr marL="10000" marR="10000" marT="10157" marB="0" anchor="ctr">
                    <a:solidFill>
                      <a:srgbClr val="F7C5A7"/>
                    </a:solidFill>
                  </a:tcPr>
                </a:tc>
                <a:extLst>
                  <a:ext uri="{0D108BD9-81ED-4DB2-BD59-A6C34878D82A}">
                    <a16:rowId xmlns:a16="http://schemas.microsoft.com/office/drawing/2014/main" val="10002"/>
                  </a:ext>
                </a:extLst>
              </a:tr>
              <a:tr h="673613">
                <a:tc vMerge="1">
                  <a:txBody>
                    <a:bodyPr/>
                    <a:lstStyle/>
                    <a:p>
                      <a:endParaRPr lang="en-US" dirty="0"/>
                    </a:p>
                  </a:txBody>
                  <a:tcPr/>
                </a:tc>
                <a:tc>
                  <a:txBody>
                    <a:bodyPr/>
                    <a:lstStyle/>
                    <a:p>
                      <a:pPr algn="ctr"/>
                      <a:r>
                        <a:rPr lang="en-US" sz="1500" dirty="0">
                          <a:latin typeface="Calibri" pitchFamily="34" charset="0"/>
                        </a:rPr>
                        <a:t>No</a:t>
                      </a:r>
                    </a:p>
                  </a:txBody>
                  <a:tcPr marL="96004" marR="96004" marT="48754" marB="48754">
                    <a:solidFill>
                      <a:srgbClr val="F7C5A7"/>
                    </a:solidFill>
                  </a:tcPr>
                </a:tc>
                <a:tc>
                  <a:txBody>
                    <a:bodyPr/>
                    <a:lstStyle/>
                    <a:p>
                      <a:pPr algn="ctr" fontAlgn="b"/>
                      <a:r>
                        <a:rPr lang="en-US" sz="1500" kern="1200" dirty="0">
                          <a:latin typeface="Calibri" pitchFamily="34" charset="0"/>
                        </a:rPr>
                        <a:t>60</a:t>
                      </a:r>
                      <a:endParaRPr lang="en-US" sz="1500" kern="1200" dirty="0">
                        <a:solidFill>
                          <a:schemeClr val="dk1"/>
                        </a:solidFill>
                        <a:latin typeface="Calibri" pitchFamily="34" charset="0"/>
                        <a:ea typeface="+mn-ea"/>
                        <a:cs typeface="+mn-cs"/>
                      </a:endParaRPr>
                    </a:p>
                  </a:txBody>
                  <a:tcPr marL="10000" marR="10000" marT="10157" marB="0" anchor="ctr">
                    <a:solidFill>
                      <a:srgbClr val="F7C5A7"/>
                    </a:solidFill>
                  </a:tcPr>
                </a:tc>
                <a:tc>
                  <a:txBody>
                    <a:bodyPr/>
                    <a:lstStyle/>
                    <a:p>
                      <a:pPr algn="ctr" fontAlgn="b"/>
                      <a:r>
                        <a:rPr lang="en-US" sz="1500" kern="1200" dirty="0">
                          <a:latin typeface="Calibri" pitchFamily="34" charset="0"/>
                        </a:rPr>
                        <a:t>70</a:t>
                      </a:r>
                      <a:endParaRPr lang="en-US" sz="1500" kern="1200" dirty="0">
                        <a:solidFill>
                          <a:schemeClr val="dk1"/>
                        </a:solidFill>
                        <a:latin typeface="Calibri" pitchFamily="34" charset="0"/>
                        <a:ea typeface="+mn-ea"/>
                        <a:cs typeface="+mn-cs"/>
                      </a:endParaRPr>
                    </a:p>
                  </a:txBody>
                  <a:tcPr marL="10000" marR="10000" marT="10157" marB="0" anchor="ctr">
                    <a:solidFill>
                      <a:srgbClr val="F7C5A7"/>
                    </a:solidFill>
                  </a:tcPr>
                </a:tc>
                <a:tc>
                  <a:txBody>
                    <a:bodyPr/>
                    <a:lstStyle/>
                    <a:p>
                      <a:pPr algn="ctr" fontAlgn="b"/>
                      <a:r>
                        <a:rPr lang="en-US" sz="1500" kern="1200" dirty="0">
                          <a:latin typeface="Calibri" pitchFamily="34" charset="0"/>
                        </a:rPr>
                        <a:t>78</a:t>
                      </a:r>
                      <a:endParaRPr lang="en-US" sz="1500" kern="1200" dirty="0">
                        <a:solidFill>
                          <a:schemeClr val="dk1"/>
                        </a:solidFill>
                        <a:latin typeface="Calibri" pitchFamily="34" charset="0"/>
                        <a:ea typeface="+mn-ea"/>
                        <a:cs typeface="+mn-cs"/>
                      </a:endParaRPr>
                    </a:p>
                  </a:txBody>
                  <a:tcPr marL="10000" marR="10000" marT="10157" marB="0" anchor="ctr">
                    <a:solidFill>
                      <a:srgbClr val="F7C5A7"/>
                    </a:solidFill>
                  </a:tcPr>
                </a:tc>
                <a:tc>
                  <a:txBody>
                    <a:bodyPr/>
                    <a:lstStyle/>
                    <a:p>
                      <a:pPr algn="ctr" fontAlgn="b"/>
                      <a:r>
                        <a:rPr lang="en-US" sz="1500" kern="1200" dirty="0">
                          <a:solidFill>
                            <a:schemeClr val="dk1"/>
                          </a:solidFill>
                          <a:latin typeface="Calibri" pitchFamily="34" charset="0"/>
                          <a:ea typeface="+mn-ea"/>
                          <a:cs typeface="+mn-cs"/>
                        </a:rPr>
                        <a:t>208</a:t>
                      </a:r>
                    </a:p>
                  </a:txBody>
                  <a:tcPr marL="10000" marR="10000" marT="10157" marB="0" anchor="ctr">
                    <a:solidFill>
                      <a:srgbClr val="F7C5A7"/>
                    </a:solidFill>
                  </a:tcPr>
                </a:tc>
                <a:extLst>
                  <a:ext uri="{0D108BD9-81ED-4DB2-BD59-A6C34878D82A}">
                    <a16:rowId xmlns:a16="http://schemas.microsoft.com/office/drawing/2014/main" val="10003"/>
                  </a:ext>
                </a:extLst>
              </a:tr>
              <a:tr h="334231">
                <a:tc>
                  <a:txBody>
                    <a:bodyPr/>
                    <a:lstStyle/>
                    <a:p>
                      <a:pPr algn="ctr"/>
                      <a:endParaRPr lang="en-US" sz="1500" dirty="0">
                        <a:latin typeface="Calibri" pitchFamily="34" charset="0"/>
                      </a:endParaRPr>
                    </a:p>
                  </a:txBody>
                  <a:tcPr marL="96004" marR="96004" marT="48754" marB="48754">
                    <a:solidFill>
                      <a:srgbClr val="C00000"/>
                    </a:solidFill>
                  </a:tcPr>
                </a:tc>
                <a:tc>
                  <a:txBody>
                    <a:bodyPr/>
                    <a:lstStyle/>
                    <a:p>
                      <a:pPr algn="ctr"/>
                      <a:r>
                        <a:rPr lang="en-US" sz="1500" dirty="0">
                          <a:latin typeface="Calibri" pitchFamily="34" charset="0"/>
                        </a:rPr>
                        <a:t>Total</a:t>
                      </a:r>
                    </a:p>
                  </a:txBody>
                  <a:tcPr marL="96004" marR="96004" marT="48754" marB="48754" anchor="ctr">
                    <a:solidFill>
                      <a:srgbClr val="C00000"/>
                    </a:solidFill>
                  </a:tcPr>
                </a:tc>
                <a:tc>
                  <a:txBody>
                    <a:bodyPr/>
                    <a:lstStyle/>
                    <a:p>
                      <a:pPr algn="ctr" fontAlgn="b"/>
                      <a:r>
                        <a:rPr lang="en-US" sz="1500" kern="1200" dirty="0">
                          <a:latin typeface="Calibri" pitchFamily="34" charset="0"/>
                        </a:rPr>
                        <a:t>500</a:t>
                      </a:r>
                      <a:endParaRPr lang="en-US" sz="1500" kern="1200" dirty="0">
                        <a:solidFill>
                          <a:schemeClr val="dk1"/>
                        </a:solidFill>
                        <a:latin typeface="Calibri" pitchFamily="34" charset="0"/>
                        <a:ea typeface="+mn-ea"/>
                        <a:cs typeface="+mn-cs"/>
                      </a:endParaRPr>
                    </a:p>
                  </a:txBody>
                  <a:tcPr marL="10000" marR="10000" marT="10157" marB="0" anchor="ctr">
                    <a:solidFill>
                      <a:srgbClr val="C00000"/>
                    </a:solidFill>
                  </a:tcPr>
                </a:tc>
                <a:tc>
                  <a:txBody>
                    <a:bodyPr/>
                    <a:lstStyle/>
                    <a:p>
                      <a:pPr algn="ctr" fontAlgn="b"/>
                      <a:r>
                        <a:rPr lang="en-US" sz="1500" kern="1200" dirty="0">
                          <a:latin typeface="Calibri" pitchFamily="34" charset="0"/>
                        </a:rPr>
                        <a:t>500</a:t>
                      </a:r>
                      <a:endParaRPr lang="en-US" sz="1500" kern="1200" dirty="0">
                        <a:solidFill>
                          <a:schemeClr val="dk1"/>
                        </a:solidFill>
                        <a:latin typeface="Calibri" pitchFamily="34" charset="0"/>
                        <a:ea typeface="+mn-ea"/>
                        <a:cs typeface="+mn-cs"/>
                      </a:endParaRPr>
                    </a:p>
                  </a:txBody>
                  <a:tcPr marL="10000" marR="10000" marT="10157" marB="0" anchor="ctr">
                    <a:solidFill>
                      <a:srgbClr val="C00000"/>
                    </a:solidFill>
                  </a:tcPr>
                </a:tc>
                <a:tc>
                  <a:txBody>
                    <a:bodyPr/>
                    <a:lstStyle/>
                    <a:p>
                      <a:pPr algn="ctr" fontAlgn="b"/>
                      <a:r>
                        <a:rPr lang="en-US" sz="1500" kern="1200" dirty="0">
                          <a:latin typeface="Calibri" pitchFamily="34" charset="0"/>
                        </a:rPr>
                        <a:t>500</a:t>
                      </a:r>
                      <a:endParaRPr lang="en-US" sz="1500" kern="1200" dirty="0">
                        <a:solidFill>
                          <a:schemeClr val="dk1"/>
                        </a:solidFill>
                        <a:latin typeface="Calibri" pitchFamily="34" charset="0"/>
                        <a:ea typeface="+mn-ea"/>
                        <a:cs typeface="+mn-cs"/>
                      </a:endParaRPr>
                    </a:p>
                  </a:txBody>
                  <a:tcPr marL="10000" marR="10000" marT="10157" marB="0" anchor="ctr">
                    <a:solidFill>
                      <a:srgbClr val="C00000"/>
                    </a:solidFill>
                  </a:tcPr>
                </a:tc>
                <a:tc>
                  <a:txBody>
                    <a:bodyPr/>
                    <a:lstStyle/>
                    <a:p>
                      <a:pPr algn="ctr" fontAlgn="b"/>
                      <a:r>
                        <a:rPr lang="en-US" sz="1500" kern="1200" dirty="0">
                          <a:solidFill>
                            <a:schemeClr val="dk1"/>
                          </a:solidFill>
                          <a:latin typeface="Calibri" pitchFamily="34" charset="0"/>
                          <a:ea typeface="+mn-ea"/>
                          <a:cs typeface="+mn-cs"/>
                        </a:rPr>
                        <a:t>1500</a:t>
                      </a:r>
                    </a:p>
                  </a:txBody>
                  <a:tcPr marL="10000" marR="10000" marT="10157" marB="0" anchor="ctr">
                    <a:solidFill>
                      <a:srgbClr val="C00000"/>
                    </a:solidFill>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7485485"/>
              </p:ext>
            </p:extLst>
          </p:nvPr>
        </p:nvGraphicFramePr>
        <p:xfrm>
          <a:off x="560070" y="3945987"/>
          <a:ext cx="4460558" cy="1861940"/>
        </p:xfrm>
        <a:graphic>
          <a:graphicData uri="http://schemas.openxmlformats.org/drawingml/2006/table">
            <a:tbl>
              <a:tblPr firstRow="1" bandRow="1">
                <a:tableStyleId>{5C22544A-7EE6-4342-B048-85BDC9FD1C3A}</a:tableStyleId>
              </a:tblPr>
              <a:tblGrid>
                <a:gridCol w="972174">
                  <a:extLst>
                    <a:ext uri="{9D8B030D-6E8A-4147-A177-3AD203B41FA5}">
                      <a16:colId xmlns:a16="http://schemas.microsoft.com/office/drawing/2014/main" val="20000"/>
                    </a:ext>
                  </a:extLst>
                </a:gridCol>
                <a:gridCol w="655383">
                  <a:extLst>
                    <a:ext uri="{9D8B030D-6E8A-4147-A177-3AD203B41FA5}">
                      <a16:colId xmlns:a16="http://schemas.microsoft.com/office/drawing/2014/main" val="20001"/>
                    </a:ext>
                  </a:extLst>
                </a:gridCol>
                <a:gridCol w="1048777">
                  <a:extLst>
                    <a:ext uri="{9D8B030D-6E8A-4147-A177-3AD203B41FA5}">
                      <a16:colId xmlns:a16="http://schemas.microsoft.com/office/drawing/2014/main" val="20002"/>
                    </a:ext>
                  </a:extLst>
                </a:gridCol>
                <a:gridCol w="782313">
                  <a:extLst>
                    <a:ext uri="{9D8B030D-6E8A-4147-A177-3AD203B41FA5}">
                      <a16:colId xmlns:a16="http://schemas.microsoft.com/office/drawing/2014/main" val="20003"/>
                    </a:ext>
                  </a:extLst>
                </a:gridCol>
                <a:gridCol w="1001911">
                  <a:extLst>
                    <a:ext uri="{9D8B030D-6E8A-4147-A177-3AD203B41FA5}">
                      <a16:colId xmlns:a16="http://schemas.microsoft.com/office/drawing/2014/main" val="20004"/>
                    </a:ext>
                  </a:extLst>
                </a:gridCol>
              </a:tblGrid>
              <a:tr h="351589">
                <a:tc>
                  <a:txBody>
                    <a:bodyPr/>
                    <a:lstStyle/>
                    <a:p>
                      <a:pPr marL="0" algn="ctr" defTabSz="914400" rtl="0" eaLnBrk="1" fontAlgn="b" latinLnBrk="0" hangingPunct="1"/>
                      <a:endParaRPr lang="en-US" sz="1500" kern="1200" dirty="0">
                        <a:solidFill>
                          <a:schemeClr val="dk1"/>
                        </a:solidFill>
                        <a:latin typeface="Calibri" pitchFamily="34" charset="0"/>
                        <a:ea typeface="+mn-ea"/>
                        <a:cs typeface="+mn-cs"/>
                      </a:endParaRPr>
                    </a:p>
                  </a:txBody>
                  <a:tcPr marL="96007" marR="96007" marT="48752" marB="48752">
                    <a:solidFill>
                      <a:srgbClr val="C00000"/>
                    </a:solidFill>
                  </a:tcPr>
                </a:tc>
                <a:tc gridSpan="4">
                  <a:txBody>
                    <a:bodyPr/>
                    <a:lstStyle/>
                    <a:p>
                      <a:pPr marL="0" algn="ctr" defTabSz="914400" rtl="0" eaLnBrk="1" fontAlgn="b" latinLnBrk="0" hangingPunct="1"/>
                      <a:r>
                        <a:rPr lang="en-US" sz="1500" kern="1200" dirty="0">
                          <a:solidFill>
                            <a:schemeClr val="bg1"/>
                          </a:solidFill>
                          <a:latin typeface="Calibri" pitchFamily="34" charset="0"/>
                          <a:ea typeface="+mn-ea"/>
                          <a:cs typeface="+mn-cs"/>
                        </a:rPr>
                        <a:t>Expected  Frequencies </a:t>
                      </a:r>
                    </a:p>
                  </a:txBody>
                  <a:tcPr marL="96007" marR="96007" marT="48752" marB="48752">
                    <a:solidFill>
                      <a:srgbClr val="C0000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00943">
                <a:tc>
                  <a:txBody>
                    <a:bodyPr/>
                    <a:lstStyle/>
                    <a:p>
                      <a:pPr marL="0" algn="ctr" defTabSz="914400" rtl="0" eaLnBrk="1" fontAlgn="b" latinLnBrk="0" hangingPunct="1"/>
                      <a:endParaRPr lang="en-US" sz="1500" kern="1200" dirty="0">
                        <a:solidFill>
                          <a:schemeClr val="dk1"/>
                        </a:solidFill>
                        <a:latin typeface="Calibri" pitchFamily="34" charset="0"/>
                        <a:ea typeface="+mn-ea"/>
                        <a:cs typeface="+mn-cs"/>
                      </a:endParaRPr>
                    </a:p>
                  </a:txBody>
                  <a:tcPr marL="96007" marR="96007" marT="48752" marB="48752">
                    <a:solidFill>
                      <a:srgbClr val="F7C5A7"/>
                    </a:solidFill>
                  </a:tcPr>
                </a:tc>
                <a:tc>
                  <a:txBody>
                    <a:bodyPr/>
                    <a:lstStyle/>
                    <a:p>
                      <a:pPr marL="0" algn="ctr" defTabSz="914400" rtl="0" eaLnBrk="1" fontAlgn="b" latinLnBrk="0" hangingPunct="1"/>
                      <a:endParaRPr lang="en-US" sz="1500" kern="1200" dirty="0">
                        <a:solidFill>
                          <a:schemeClr val="dk1"/>
                        </a:solidFill>
                        <a:latin typeface="Calibri" pitchFamily="34" charset="0"/>
                        <a:ea typeface="+mn-ea"/>
                        <a:cs typeface="+mn-cs"/>
                      </a:endParaRPr>
                    </a:p>
                  </a:txBody>
                  <a:tcPr marL="10001" marR="10001" marT="10157" marB="0" anchor="b">
                    <a:solidFill>
                      <a:srgbClr val="F7C5A7"/>
                    </a:solidFill>
                  </a:tcPr>
                </a:tc>
                <a:tc>
                  <a:txBody>
                    <a:bodyPr/>
                    <a:lstStyle/>
                    <a:p>
                      <a:pPr marL="0" algn="ctr" defTabSz="914400" rtl="0" eaLnBrk="1" fontAlgn="b" latinLnBrk="0" hangingPunct="1"/>
                      <a:r>
                        <a:rPr lang="en-US" sz="1500" b="1" kern="1200" dirty="0">
                          <a:solidFill>
                            <a:schemeClr val="dk1"/>
                          </a:solidFill>
                          <a:latin typeface="Calibri" pitchFamily="34" charset="0"/>
                          <a:ea typeface="+mn-ea"/>
                          <a:cs typeface="+mn-cs"/>
                        </a:rPr>
                        <a:t>Burger King</a:t>
                      </a:r>
                    </a:p>
                  </a:txBody>
                  <a:tcPr marL="10001" marR="10001" marT="10157" marB="0" anchor="ctr">
                    <a:solidFill>
                      <a:srgbClr val="F7C5A7"/>
                    </a:solidFill>
                  </a:tcPr>
                </a:tc>
                <a:tc>
                  <a:txBody>
                    <a:bodyPr/>
                    <a:lstStyle/>
                    <a:p>
                      <a:pPr marL="0" algn="ctr" defTabSz="914400" rtl="0" eaLnBrk="1" fontAlgn="b" latinLnBrk="0" hangingPunct="1"/>
                      <a:r>
                        <a:rPr lang="en-US" sz="1500" b="1" kern="1200" dirty="0">
                          <a:solidFill>
                            <a:schemeClr val="dk1"/>
                          </a:solidFill>
                          <a:latin typeface="Calibri" pitchFamily="34" charset="0"/>
                          <a:ea typeface="+mn-ea"/>
                          <a:cs typeface="+mn-cs"/>
                        </a:rPr>
                        <a:t>Wendy’s</a:t>
                      </a:r>
                    </a:p>
                  </a:txBody>
                  <a:tcPr marL="10001" marR="10001" marT="10157" marB="0" anchor="ctr">
                    <a:solidFill>
                      <a:srgbClr val="F7C5A7"/>
                    </a:solidFill>
                  </a:tcPr>
                </a:tc>
                <a:tc>
                  <a:txBody>
                    <a:bodyPr/>
                    <a:lstStyle/>
                    <a:p>
                      <a:pPr marL="0" algn="ctr" defTabSz="914400" rtl="0" eaLnBrk="1" fontAlgn="b" latinLnBrk="0" hangingPunct="1"/>
                      <a:r>
                        <a:rPr lang="en-US" sz="1500" b="1" kern="1200" dirty="0">
                          <a:solidFill>
                            <a:schemeClr val="dk1"/>
                          </a:solidFill>
                          <a:latin typeface="Calibri" pitchFamily="34" charset="0"/>
                          <a:ea typeface="+mn-ea"/>
                          <a:cs typeface="+mn-cs"/>
                        </a:rPr>
                        <a:t>McDonald’s</a:t>
                      </a:r>
                    </a:p>
                  </a:txBody>
                  <a:tcPr marL="10001" marR="10001" marT="10157" marB="0" anchor="ctr">
                    <a:solidFill>
                      <a:srgbClr val="F7C5A7"/>
                    </a:solidFill>
                  </a:tcPr>
                </a:tc>
                <a:extLst>
                  <a:ext uri="{0D108BD9-81ED-4DB2-BD59-A6C34878D82A}">
                    <a16:rowId xmlns:a16="http://schemas.microsoft.com/office/drawing/2014/main" val="10001"/>
                  </a:ext>
                </a:extLst>
              </a:tr>
              <a:tr h="325088">
                <a:tc rowSpan="2">
                  <a:txBody>
                    <a:bodyPr/>
                    <a:lstStyle/>
                    <a:p>
                      <a:pPr marL="0" algn="ctr" defTabSz="914400" rtl="0" eaLnBrk="1" fontAlgn="b" latinLnBrk="0" hangingPunct="1"/>
                      <a:r>
                        <a:rPr lang="en-US" sz="1500" kern="1200" dirty="0">
                          <a:solidFill>
                            <a:schemeClr val="dk1"/>
                          </a:solidFill>
                          <a:latin typeface="Calibri" pitchFamily="34" charset="0"/>
                          <a:ea typeface="+mn-ea"/>
                          <a:cs typeface="+mn-cs"/>
                        </a:rPr>
                        <a:t>Order Filled Correctly</a:t>
                      </a:r>
                    </a:p>
                  </a:txBody>
                  <a:tcPr marL="96007" marR="96007" marT="48752" marB="48752" anchor="ctr">
                    <a:solidFill>
                      <a:srgbClr val="F7C5A7"/>
                    </a:solidFill>
                  </a:tcPr>
                </a:tc>
                <a:tc>
                  <a:txBody>
                    <a:bodyPr/>
                    <a:lstStyle/>
                    <a:p>
                      <a:pPr marL="0" algn="ctr" defTabSz="914400" rtl="0" eaLnBrk="1" fontAlgn="b" latinLnBrk="0" hangingPunct="1"/>
                      <a:r>
                        <a:rPr lang="en-US" sz="1500" kern="1200" dirty="0">
                          <a:solidFill>
                            <a:schemeClr val="dk1"/>
                          </a:solidFill>
                          <a:latin typeface="Calibri" pitchFamily="34" charset="0"/>
                          <a:ea typeface="+mn-ea"/>
                          <a:cs typeface="+mn-cs"/>
                        </a:rPr>
                        <a:t>Yes</a:t>
                      </a:r>
                    </a:p>
                  </a:txBody>
                  <a:tcPr marL="96007" marR="96007" marT="48752" marB="48752" anchor="ctr">
                    <a:solidFill>
                      <a:srgbClr val="F7C5A7"/>
                    </a:solidFill>
                  </a:tcPr>
                </a:tc>
                <a:tc>
                  <a:txBody>
                    <a:bodyPr/>
                    <a:lstStyle/>
                    <a:p>
                      <a:pPr marL="0" algn="ctr" defTabSz="914400" rtl="0" eaLnBrk="1" fontAlgn="b" latinLnBrk="0" hangingPunct="1"/>
                      <a:r>
                        <a:rPr lang="en-US" sz="1500" kern="1200" dirty="0">
                          <a:solidFill>
                            <a:schemeClr val="dk1"/>
                          </a:solidFill>
                          <a:latin typeface="Calibri" pitchFamily="34" charset="0"/>
                          <a:ea typeface="+mn-ea"/>
                          <a:cs typeface="+mn-cs"/>
                        </a:rPr>
                        <a:t>431</a:t>
                      </a:r>
                    </a:p>
                  </a:txBody>
                  <a:tcPr marL="10001" marR="10001" marT="10157" marB="0" anchor="ctr">
                    <a:solidFill>
                      <a:srgbClr val="F7C5A7"/>
                    </a:solidFill>
                  </a:tcPr>
                </a:tc>
                <a:tc>
                  <a:txBody>
                    <a:bodyPr/>
                    <a:lstStyle/>
                    <a:p>
                      <a:pPr marL="0" algn="ctr" defTabSz="914400" rtl="0" eaLnBrk="1" fontAlgn="b" latinLnBrk="0" hangingPunct="1"/>
                      <a:r>
                        <a:rPr lang="en-US" sz="1500" kern="1200" dirty="0">
                          <a:solidFill>
                            <a:schemeClr val="dk1"/>
                          </a:solidFill>
                          <a:latin typeface="Calibri" pitchFamily="34" charset="0"/>
                          <a:ea typeface="+mn-ea"/>
                          <a:cs typeface="+mn-cs"/>
                        </a:rPr>
                        <a:t>431</a:t>
                      </a:r>
                    </a:p>
                  </a:txBody>
                  <a:tcPr marL="10001" marR="10001" marT="10157" marB="0" anchor="ctr">
                    <a:solidFill>
                      <a:srgbClr val="F7C5A7"/>
                    </a:solidFill>
                  </a:tcPr>
                </a:tc>
                <a:tc>
                  <a:txBody>
                    <a:bodyPr/>
                    <a:lstStyle/>
                    <a:p>
                      <a:pPr marL="0" algn="ctr" defTabSz="914400" rtl="0" eaLnBrk="1" fontAlgn="b" latinLnBrk="0" hangingPunct="1"/>
                      <a:r>
                        <a:rPr lang="en-US" sz="1500" kern="1200" dirty="0">
                          <a:solidFill>
                            <a:schemeClr val="dk1"/>
                          </a:solidFill>
                          <a:latin typeface="Calibri" pitchFamily="34" charset="0"/>
                          <a:ea typeface="+mn-ea"/>
                          <a:cs typeface="+mn-cs"/>
                        </a:rPr>
                        <a:t>431</a:t>
                      </a:r>
                    </a:p>
                  </a:txBody>
                  <a:tcPr marL="10001" marR="10001" marT="10157" marB="0" anchor="ctr">
                    <a:solidFill>
                      <a:srgbClr val="F7C5A7"/>
                    </a:solidFill>
                  </a:tcPr>
                </a:tc>
                <a:extLst>
                  <a:ext uri="{0D108BD9-81ED-4DB2-BD59-A6C34878D82A}">
                    <a16:rowId xmlns:a16="http://schemas.microsoft.com/office/drawing/2014/main" val="10002"/>
                  </a:ext>
                </a:extLst>
              </a:tr>
              <a:tr h="455168">
                <a:tc vMerge="1">
                  <a:txBody>
                    <a:bodyPr/>
                    <a:lstStyle/>
                    <a:p>
                      <a:endParaRPr lang="en-US" dirty="0"/>
                    </a:p>
                  </a:txBody>
                  <a:tcPr/>
                </a:tc>
                <a:tc>
                  <a:txBody>
                    <a:bodyPr/>
                    <a:lstStyle/>
                    <a:p>
                      <a:pPr marL="0" algn="ctr" defTabSz="914400" rtl="0" eaLnBrk="1" fontAlgn="b" latinLnBrk="0" hangingPunct="1"/>
                      <a:r>
                        <a:rPr lang="en-US" sz="1500" kern="1200" dirty="0">
                          <a:solidFill>
                            <a:schemeClr val="dk1"/>
                          </a:solidFill>
                          <a:latin typeface="Calibri" pitchFamily="34" charset="0"/>
                          <a:ea typeface="+mn-ea"/>
                          <a:cs typeface="+mn-cs"/>
                        </a:rPr>
                        <a:t>No</a:t>
                      </a:r>
                    </a:p>
                  </a:txBody>
                  <a:tcPr marL="96007" marR="96007" marT="48752" marB="48752" anchor="ctr">
                    <a:solidFill>
                      <a:srgbClr val="F7C5A7"/>
                    </a:solidFill>
                  </a:tcPr>
                </a:tc>
                <a:tc>
                  <a:txBody>
                    <a:bodyPr/>
                    <a:lstStyle/>
                    <a:p>
                      <a:pPr marL="0" algn="ctr" defTabSz="914400" rtl="0" eaLnBrk="1" fontAlgn="b" latinLnBrk="0" hangingPunct="1"/>
                      <a:r>
                        <a:rPr lang="en-US" sz="1500" kern="1200" dirty="0">
                          <a:solidFill>
                            <a:schemeClr val="dk1"/>
                          </a:solidFill>
                          <a:latin typeface="Calibri" pitchFamily="34" charset="0"/>
                          <a:ea typeface="+mn-ea"/>
                          <a:cs typeface="+mn-cs"/>
                        </a:rPr>
                        <a:t>69</a:t>
                      </a:r>
                    </a:p>
                  </a:txBody>
                  <a:tcPr marL="10001" marR="10001" marT="10157" marB="0" anchor="ctr">
                    <a:solidFill>
                      <a:srgbClr val="F7C5A7"/>
                    </a:solidFill>
                  </a:tcPr>
                </a:tc>
                <a:tc>
                  <a:txBody>
                    <a:bodyPr/>
                    <a:lstStyle/>
                    <a:p>
                      <a:pPr marL="0" algn="ctr" defTabSz="914400" rtl="0" eaLnBrk="1" fontAlgn="b" latinLnBrk="0" hangingPunct="1"/>
                      <a:r>
                        <a:rPr lang="en-US" sz="1500" kern="1200" dirty="0">
                          <a:solidFill>
                            <a:schemeClr val="dk1"/>
                          </a:solidFill>
                          <a:latin typeface="Calibri" pitchFamily="34" charset="0"/>
                          <a:ea typeface="+mn-ea"/>
                          <a:cs typeface="+mn-cs"/>
                        </a:rPr>
                        <a:t>69</a:t>
                      </a:r>
                    </a:p>
                  </a:txBody>
                  <a:tcPr marL="10001" marR="10001" marT="10157" marB="0" anchor="ctr">
                    <a:solidFill>
                      <a:srgbClr val="F7C5A7"/>
                    </a:solidFill>
                  </a:tcPr>
                </a:tc>
                <a:tc>
                  <a:txBody>
                    <a:bodyPr/>
                    <a:lstStyle/>
                    <a:p>
                      <a:pPr marL="0" algn="ctr" defTabSz="914400" rtl="0" eaLnBrk="1" fontAlgn="b" latinLnBrk="0" hangingPunct="1"/>
                      <a:r>
                        <a:rPr lang="en-US" sz="1500" kern="1200" dirty="0">
                          <a:solidFill>
                            <a:schemeClr val="dk1"/>
                          </a:solidFill>
                          <a:latin typeface="Calibri" pitchFamily="34" charset="0"/>
                          <a:ea typeface="+mn-ea"/>
                          <a:cs typeface="+mn-cs"/>
                        </a:rPr>
                        <a:t>69</a:t>
                      </a:r>
                    </a:p>
                  </a:txBody>
                  <a:tcPr marL="10001" marR="10001" marT="10157" marB="0" anchor="ctr">
                    <a:solidFill>
                      <a:srgbClr val="F7C5A7"/>
                    </a:solidFill>
                  </a:tcPr>
                </a:tc>
                <a:extLst>
                  <a:ext uri="{0D108BD9-81ED-4DB2-BD59-A6C34878D82A}">
                    <a16:rowId xmlns:a16="http://schemas.microsoft.com/office/drawing/2014/main" val="10003"/>
                  </a:ext>
                </a:extLst>
              </a:tr>
              <a:tr h="325088">
                <a:tc>
                  <a:txBody>
                    <a:bodyPr/>
                    <a:lstStyle/>
                    <a:p>
                      <a:pPr marL="0" algn="ctr" defTabSz="914400" rtl="0" eaLnBrk="1" fontAlgn="b" latinLnBrk="0" hangingPunct="1"/>
                      <a:endParaRPr lang="en-US" sz="1500" kern="1200" dirty="0">
                        <a:solidFill>
                          <a:schemeClr val="dk1"/>
                        </a:solidFill>
                        <a:latin typeface="Calibri" pitchFamily="34" charset="0"/>
                        <a:ea typeface="+mn-ea"/>
                        <a:cs typeface="+mn-cs"/>
                      </a:endParaRPr>
                    </a:p>
                  </a:txBody>
                  <a:tcPr marL="96007" marR="96007" marT="48752" marB="48752">
                    <a:solidFill>
                      <a:srgbClr val="C00000"/>
                    </a:solidFill>
                  </a:tcPr>
                </a:tc>
                <a:tc>
                  <a:txBody>
                    <a:bodyPr/>
                    <a:lstStyle/>
                    <a:p>
                      <a:pPr marL="0" algn="ctr" defTabSz="914400" rtl="0" eaLnBrk="1" fontAlgn="b" latinLnBrk="0" hangingPunct="1"/>
                      <a:r>
                        <a:rPr lang="en-US" sz="1500" kern="1200" dirty="0">
                          <a:solidFill>
                            <a:schemeClr val="dk1"/>
                          </a:solidFill>
                          <a:latin typeface="Calibri" pitchFamily="34" charset="0"/>
                          <a:ea typeface="+mn-ea"/>
                          <a:cs typeface="+mn-cs"/>
                        </a:rPr>
                        <a:t>Total</a:t>
                      </a:r>
                    </a:p>
                  </a:txBody>
                  <a:tcPr marL="96007" marR="96007" marT="48752" marB="48752" anchor="ctr">
                    <a:solidFill>
                      <a:srgbClr val="C00000"/>
                    </a:solidFill>
                  </a:tcPr>
                </a:tc>
                <a:tc>
                  <a:txBody>
                    <a:bodyPr/>
                    <a:lstStyle/>
                    <a:p>
                      <a:pPr marL="0" algn="ctr" defTabSz="914400" rtl="0" eaLnBrk="1" fontAlgn="b" latinLnBrk="0" hangingPunct="1"/>
                      <a:r>
                        <a:rPr lang="en-US" sz="1500" kern="1200" dirty="0">
                          <a:solidFill>
                            <a:schemeClr val="dk1"/>
                          </a:solidFill>
                          <a:latin typeface="Calibri" pitchFamily="34" charset="0"/>
                          <a:ea typeface="+mn-ea"/>
                          <a:cs typeface="+mn-cs"/>
                        </a:rPr>
                        <a:t>500</a:t>
                      </a:r>
                    </a:p>
                  </a:txBody>
                  <a:tcPr marL="10001" marR="10001" marT="10157" marB="0" anchor="ctr">
                    <a:solidFill>
                      <a:srgbClr val="C00000"/>
                    </a:solidFill>
                  </a:tcPr>
                </a:tc>
                <a:tc>
                  <a:txBody>
                    <a:bodyPr/>
                    <a:lstStyle/>
                    <a:p>
                      <a:pPr marL="0" algn="ctr" defTabSz="914400" rtl="0" eaLnBrk="1" fontAlgn="b" latinLnBrk="0" hangingPunct="1"/>
                      <a:r>
                        <a:rPr lang="en-US" sz="1500" kern="1200" dirty="0">
                          <a:solidFill>
                            <a:schemeClr val="dk1"/>
                          </a:solidFill>
                          <a:latin typeface="Calibri" pitchFamily="34" charset="0"/>
                          <a:ea typeface="+mn-ea"/>
                          <a:cs typeface="+mn-cs"/>
                        </a:rPr>
                        <a:t>500</a:t>
                      </a:r>
                    </a:p>
                  </a:txBody>
                  <a:tcPr marL="10001" marR="10001" marT="10157" marB="0" anchor="ctr">
                    <a:solidFill>
                      <a:srgbClr val="C00000"/>
                    </a:solidFill>
                  </a:tcPr>
                </a:tc>
                <a:tc>
                  <a:txBody>
                    <a:bodyPr/>
                    <a:lstStyle/>
                    <a:p>
                      <a:pPr marL="0" algn="ctr" defTabSz="914400" rtl="0" eaLnBrk="1" fontAlgn="b" latinLnBrk="0" hangingPunct="1"/>
                      <a:r>
                        <a:rPr lang="en-US" sz="1500" kern="1200" dirty="0">
                          <a:solidFill>
                            <a:schemeClr val="dk1"/>
                          </a:solidFill>
                          <a:latin typeface="Calibri" pitchFamily="34" charset="0"/>
                          <a:ea typeface="+mn-ea"/>
                          <a:cs typeface="+mn-cs"/>
                        </a:rPr>
                        <a:t>500</a:t>
                      </a:r>
                    </a:p>
                  </a:txBody>
                  <a:tcPr marL="10001" marR="10001" marT="10157" marB="0" anchor="ctr">
                    <a:solidFill>
                      <a:srgbClr val="C00000"/>
                    </a:solidFill>
                  </a:tcPr>
                </a:tc>
                <a:extLst>
                  <a:ext uri="{0D108BD9-81ED-4DB2-BD59-A6C34878D82A}">
                    <a16:rowId xmlns:a16="http://schemas.microsoft.com/office/drawing/2014/main" val="10004"/>
                  </a:ext>
                </a:extLst>
              </a:tr>
            </a:tbl>
          </a:graphicData>
        </a:graphic>
      </p:graphicFrame>
      <p:graphicFrame>
        <p:nvGraphicFramePr>
          <p:cNvPr id="12290" name="Content Placeholder 6"/>
          <p:cNvGraphicFramePr>
            <a:graphicFrameLocks noGrp="1" noChangeAspect="1"/>
          </p:cNvGraphicFramePr>
          <p:nvPr>
            <p:ph sz="half" idx="4294967295"/>
            <p:extLst>
              <p:ext uri="{D42A27DB-BD31-4B8C-83A1-F6EECF244321}">
                <p14:modId xmlns:p14="http://schemas.microsoft.com/office/powerpoint/2010/main" val="1033326443"/>
              </p:ext>
            </p:extLst>
          </p:nvPr>
        </p:nvGraphicFramePr>
        <p:xfrm>
          <a:off x="703422" y="6125308"/>
          <a:ext cx="4257199" cy="680720"/>
        </p:xfrm>
        <a:graphic>
          <a:graphicData uri="http://schemas.openxmlformats.org/presentationml/2006/ole">
            <mc:AlternateContent xmlns:mc="http://schemas.openxmlformats.org/markup-compatibility/2006">
              <mc:Choice xmlns:v="urn:schemas-microsoft-com:vml" Requires="v">
                <p:oleObj spid="_x0000_s12294" name="Equation" r:id="rId3" imgW="2743200" imgH="431640" progId="Equation.3">
                  <p:embed/>
                </p:oleObj>
              </mc:Choice>
              <mc:Fallback>
                <p:oleObj name="Equation" r:id="rId3" imgW="274320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422" y="6125308"/>
                        <a:ext cx="4257199" cy="680720"/>
                      </a:xfrm>
                      <a:prstGeom prst="rect">
                        <a:avLst/>
                      </a:prstGeom>
                    </p:spPr>
                  </p:pic>
                </p:oleObj>
              </mc:Fallback>
            </mc:AlternateContent>
          </a:graphicData>
        </a:graphic>
      </p:graphicFrame>
      <p:sp>
        <p:nvSpPr>
          <p:cNvPr id="8" name="TextBox 7"/>
          <p:cNvSpPr txBox="1"/>
          <p:nvPr/>
        </p:nvSpPr>
        <p:spPr>
          <a:xfrm>
            <a:off x="5714048" y="1771747"/>
            <a:ext cx="2958704" cy="1067102"/>
          </a:xfrm>
          <a:prstGeom prst="rect">
            <a:avLst/>
          </a:prstGeom>
        </p:spPr>
        <p:style>
          <a:lnRef idx="2">
            <a:schemeClr val="dk1"/>
          </a:lnRef>
          <a:fillRef idx="1">
            <a:schemeClr val="lt1"/>
          </a:fillRef>
          <a:effectRef idx="0">
            <a:schemeClr val="dk1"/>
          </a:effectRef>
          <a:fontRef idx="minor">
            <a:schemeClr val="dk1"/>
          </a:fontRef>
        </p:style>
        <p:txBody>
          <a:bodyPr lIns="96661" tIns="48331" rIns="96661" bIns="48331">
            <a:spAutoFit/>
          </a:bodyPr>
          <a:lstStyle/>
          <a:p>
            <a:pPr>
              <a:defRPr/>
            </a:pPr>
            <a:r>
              <a:rPr lang="en-US" dirty="0"/>
              <a:t> </a:t>
            </a:r>
            <a:r>
              <a:rPr lang="en-US" dirty="0">
                <a:latin typeface="Calibri" pitchFamily="34" charset="0"/>
                <a:sym typeface="Symbol"/>
              </a:rPr>
              <a:t>Under Ho</a:t>
            </a:r>
            <a:r>
              <a:rPr lang="en-US" dirty="0"/>
              <a:t>, test statistic</a:t>
            </a:r>
          </a:p>
          <a:p>
            <a:pPr>
              <a:defRPr/>
            </a:pPr>
            <a:r>
              <a:rPr lang="en-US" dirty="0"/>
              <a:t>    </a:t>
            </a:r>
            <a:r>
              <a:rPr lang="en-US" sz="2100" dirty="0">
                <a:sym typeface="Symbol"/>
              </a:rPr>
              <a:t></a:t>
            </a:r>
            <a:r>
              <a:rPr lang="en-US" sz="2100" b="1" dirty="0">
                <a:sym typeface="Symbol"/>
              </a:rPr>
              <a:t></a:t>
            </a:r>
            <a:r>
              <a:rPr lang="en-US" sz="2100" b="1" baseline="30000" dirty="0">
                <a:sym typeface="Symbol"/>
              </a:rPr>
              <a:t>2 </a:t>
            </a:r>
            <a:r>
              <a:rPr lang="en-US" sz="2100" b="1" dirty="0">
                <a:sym typeface="Symbol"/>
              </a:rPr>
              <a:t> </a:t>
            </a:r>
            <a:r>
              <a:rPr lang="en-US" dirty="0">
                <a:sym typeface="Symbol"/>
              </a:rPr>
              <a:t>= </a:t>
            </a:r>
            <a:r>
              <a:rPr lang="en-US" dirty="0">
                <a:latin typeface="Calibri" pitchFamily="34" charset="0"/>
                <a:sym typeface="Symbol"/>
              </a:rPr>
              <a:t>2.72</a:t>
            </a:r>
          </a:p>
          <a:p>
            <a:pPr>
              <a:defRPr/>
            </a:pPr>
            <a:r>
              <a:rPr lang="en-US" b="1" dirty="0">
                <a:latin typeface="Calibri" pitchFamily="34" charset="0"/>
                <a:sym typeface="Symbol"/>
              </a:rPr>
              <a:t>p value </a:t>
            </a:r>
            <a:r>
              <a:rPr lang="en-US" dirty="0">
                <a:latin typeface="Calibri" pitchFamily="34" charset="0"/>
                <a:sym typeface="Symbol"/>
              </a:rPr>
              <a:t>= 0.256</a:t>
            </a:r>
          </a:p>
          <a:p>
            <a:pPr>
              <a:defRPr/>
            </a:pPr>
            <a:r>
              <a:rPr lang="en-US" dirty="0">
                <a:latin typeface="Calibri" pitchFamily="34" charset="0"/>
                <a:sym typeface="Symbol"/>
              </a:rPr>
              <a:t>      </a:t>
            </a:r>
            <a:r>
              <a:rPr lang="en-US" b="1" dirty="0">
                <a:latin typeface="Calibri" pitchFamily="34" charset="0"/>
                <a:sym typeface="Symbol"/>
              </a:rPr>
              <a:t> </a:t>
            </a:r>
            <a:r>
              <a:rPr lang="en-US" b="1" dirty="0" err="1">
                <a:latin typeface="Calibri" pitchFamily="34" charset="0"/>
                <a:sym typeface="Symbol"/>
              </a:rPr>
              <a:t>d.f</a:t>
            </a:r>
            <a:r>
              <a:rPr lang="en-US" dirty="0">
                <a:latin typeface="Calibri" pitchFamily="34" charset="0"/>
                <a:sym typeface="Symbol"/>
              </a:rPr>
              <a:t>. = 2 </a:t>
            </a:r>
            <a:endParaRPr lang="en-US" dirty="0">
              <a:latin typeface="Calibri" pitchFamily="34" charset="0"/>
            </a:endParaRPr>
          </a:p>
        </p:txBody>
      </p:sp>
      <p:sp>
        <p:nvSpPr>
          <p:cNvPr id="12367" name="TextBox 8"/>
          <p:cNvSpPr txBox="1">
            <a:spLocks noChangeArrowheads="1"/>
          </p:cNvSpPr>
          <p:nvPr/>
        </p:nvSpPr>
        <p:spPr bwMode="auto">
          <a:xfrm>
            <a:off x="5540692" y="3995094"/>
            <a:ext cx="3713798" cy="959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latin typeface="Calibri" pitchFamily="34" charset="0"/>
              </a:rPr>
              <a:t>What do we infer?</a:t>
            </a:r>
          </a:p>
          <a:p>
            <a:pPr eaLnBrk="1" hangingPunct="1"/>
            <a:endParaRPr lang="en-US" altLang="en-US">
              <a:latin typeface="Calibri" pitchFamily="34" charset="0"/>
            </a:endParaRPr>
          </a:p>
          <a:p>
            <a:pPr eaLnBrk="1" hangingPunct="1"/>
            <a:r>
              <a:rPr lang="en-US" altLang="en-US">
                <a:latin typeface="Calibri" pitchFamily="34" charset="0"/>
              </a:rPr>
              <a:t>We do not have enough evidence to reject the null hypothesis.</a:t>
            </a:r>
          </a:p>
        </p:txBody>
      </p:sp>
    </p:spTree>
    <p:extLst>
      <p:ext uri="{BB962C8B-B14F-4D97-AF65-F5344CB8AC3E}">
        <p14:creationId xmlns:p14="http://schemas.microsoft.com/office/powerpoint/2010/main" val="426429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80060" y="-3928"/>
            <a:ext cx="8641080" cy="1219200"/>
          </a:xfrm>
          <a:prstGeom prst="rect">
            <a:avLst/>
          </a:prstGeom>
        </p:spPr>
        <p:txBody>
          <a:bodyPr/>
          <a:lstStyle/>
          <a:p>
            <a:pPr eaLnBrk="1" hangingPunct="1"/>
            <a:r>
              <a:rPr lang="en-US" altLang="en-US" dirty="0"/>
              <a:t>Hypothesis Testing</a:t>
            </a:r>
          </a:p>
        </p:txBody>
      </p:sp>
      <p:sp>
        <p:nvSpPr>
          <p:cNvPr id="188419" name="Rectangle 3"/>
          <p:cNvSpPr>
            <a:spLocks noGrp="1" noChangeArrowheads="1"/>
          </p:cNvSpPr>
          <p:nvPr>
            <p:ph type="body" sz="half" idx="4294967295"/>
          </p:nvPr>
        </p:nvSpPr>
        <p:spPr>
          <a:xfrm>
            <a:off x="480061" y="1544320"/>
            <a:ext cx="5872401" cy="4521888"/>
          </a:xfrm>
          <a:prstGeom prst="rect">
            <a:avLst/>
          </a:prstGeom>
        </p:spPr>
        <p:txBody>
          <a:bodyPr/>
          <a:lstStyle/>
          <a:p>
            <a:pPr eaLnBrk="1" hangingPunct="1">
              <a:lnSpc>
                <a:spcPts val="2854"/>
              </a:lnSpc>
            </a:pPr>
            <a:r>
              <a:rPr lang="en-US" altLang="en-US" sz="1500" dirty="0"/>
              <a:t>Refers to the use of statistical analysis to determine if observed differences between two or more data samples are due to random chance or to be true differences in the samples</a:t>
            </a:r>
          </a:p>
          <a:p>
            <a:pPr eaLnBrk="1" hangingPunct="1">
              <a:lnSpc>
                <a:spcPts val="2854"/>
              </a:lnSpc>
            </a:pPr>
            <a:r>
              <a:rPr lang="en-US" altLang="en-US" sz="1500" dirty="0"/>
              <a:t>Increase your confidence that probable X’s are statistically significant</a:t>
            </a:r>
          </a:p>
          <a:p>
            <a:pPr eaLnBrk="1" hangingPunct="1">
              <a:lnSpc>
                <a:spcPts val="2854"/>
              </a:lnSpc>
            </a:pPr>
            <a:r>
              <a:rPr lang="en-US" altLang="en-US" sz="1500" dirty="0"/>
              <a:t>Used when you need to be confident that a statistical difference exists</a:t>
            </a:r>
            <a:endParaRPr lang="en-US" altLang="en-US" sz="1500" b="1" dirty="0"/>
          </a:p>
          <a:p>
            <a:pPr eaLnBrk="1" hangingPunct="1">
              <a:spcBef>
                <a:spcPct val="0"/>
              </a:spcBef>
              <a:buFontTx/>
              <a:buNone/>
            </a:pPr>
            <a:r>
              <a:rPr lang="en-US" altLang="en-US" sz="1700" b="1" dirty="0"/>
              <a:t>A hypothesis is an assumption</a:t>
            </a:r>
            <a:r>
              <a:rPr lang="en-US" altLang="en-US" sz="1700" b="1" dirty="0">
                <a:solidFill>
                  <a:srgbClr val="FF7575"/>
                </a:solidFill>
              </a:rPr>
              <a:t> </a:t>
            </a:r>
            <a:r>
              <a:rPr lang="en-US" altLang="en-US" sz="1700" b="1" dirty="0"/>
              <a:t>about the population parameter.</a:t>
            </a:r>
          </a:p>
          <a:p>
            <a:pPr eaLnBrk="1" hangingPunct="1">
              <a:spcBef>
                <a:spcPct val="0"/>
              </a:spcBef>
              <a:buFontTx/>
              <a:buNone/>
            </a:pPr>
            <a:r>
              <a:rPr lang="en-US" altLang="en-US" sz="1700" b="1" dirty="0"/>
              <a:t>A parameter is a characteristic of the population, like its mean or variance.</a:t>
            </a:r>
          </a:p>
          <a:p>
            <a:pPr eaLnBrk="1" hangingPunct="1">
              <a:spcBef>
                <a:spcPct val="0"/>
              </a:spcBef>
              <a:buFontTx/>
              <a:buNone/>
            </a:pPr>
            <a:r>
              <a:rPr lang="en-US" altLang="en-US" sz="1700" b="1" dirty="0"/>
              <a:t>The parameter must be identified before analysis. </a:t>
            </a:r>
          </a:p>
        </p:txBody>
      </p:sp>
      <p:pic>
        <p:nvPicPr>
          <p:cNvPr id="18436" name="Picture 8" descr="j0301252"/>
          <p:cNvPicPr>
            <a:picLocks noGrp="1" noChangeAspect="1" noChangeArrowheads="1"/>
          </p:cNvPicPr>
          <p:nvPr>
            <p:ph sz="half" idx="4294967295"/>
          </p:nvPr>
        </p:nvPicPr>
        <p:blipFill>
          <a:blip r:embed="rId2" cstate="print">
            <a:extLst>
              <a:ext uri="{28A0092B-C50C-407E-A947-70E740481C1C}">
                <a14:useLocalDpi xmlns:a14="http://schemas.microsoft.com/office/drawing/2010/main" val="0"/>
              </a:ext>
            </a:extLst>
          </a:blip>
          <a:srcRect/>
          <a:stretch>
            <a:fillRect/>
          </a:stretch>
        </p:blipFill>
        <p:spPr>
          <a:xfrm>
            <a:off x="6410801" y="1759374"/>
            <a:ext cx="1921907" cy="1669627"/>
          </a:xfrm>
          <a:prstGeom prst="rect">
            <a:avLst/>
          </a:prstGeom>
        </p:spPr>
      </p:pic>
    </p:spTree>
    <p:extLst>
      <p:ext uri="{BB962C8B-B14F-4D97-AF65-F5344CB8AC3E}">
        <p14:creationId xmlns:p14="http://schemas.microsoft.com/office/powerpoint/2010/main" val="743232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88419">
                                            <p:txEl>
                                              <p:pRg st="3" end="3"/>
                                            </p:txEl>
                                          </p:spTgt>
                                        </p:tgtEl>
                                        <p:attrNameLst>
                                          <p:attrName>style.visibility</p:attrName>
                                        </p:attrNameLst>
                                      </p:cBhvr>
                                      <p:to>
                                        <p:strVal val="visible"/>
                                      </p:to>
                                    </p:set>
                                    <p:anim calcmode="lin" valueType="num">
                                      <p:cBhvr>
                                        <p:cTn id="7" dur="500" fill="hold"/>
                                        <p:tgtEl>
                                          <p:spTgt spid="188419">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188419">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188419">
                                            <p:txEl>
                                              <p:pRg st="4" end="4"/>
                                            </p:txEl>
                                          </p:spTgt>
                                        </p:tgtEl>
                                        <p:attrNameLst>
                                          <p:attrName>style.visibility</p:attrName>
                                        </p:attrNameLst>
                                      </p:cBhvr>
                                      <p:to>
                                        <p:strVal val="visible"/>
                                      </p:to>
                                    </p:set>
                                    <p:anim calcmode="lin" valueType="num">
                                      <p:cBhvr>
                                        <p:cTn id="13" dur="500" fill="hold"/>
                                        <p:tgtEl>
                                          <p:spTgt spid="188419">
                                            <p:txEl>
                                              <p:pRg st="4" end="4"/>
                                            </p:txEl>
                                          </p:spTgt>
                                        </p:tgtEl>
                                        <p:attrNameLst>
                                          <p:attrName>ppt_w</p:attrName>
                                        </p:attrNameLst>
                                      </p:cBhvr>
                                      <p:tavLst>
                                        <p:tav tm="0">
                                          <p:val>
                                            <p:fltVal val="0"/>
                                          </p:val>
                                        </p:tav>
                                        <p:tav tm="100000">
                                          <p:val>
                                            <p:strVal val="#ppt_w"/>
                                          </p:val>
                                        </p:tav>
                                      </p:tavLst>
                                    </p:anim>
                                    <p:anim calcmode="lin" valueType="num">
                                      <p:cBhvr>
                                        <p:cTn id="14" dur="500" fill="hold"/>
                                        <p:tgtEl>
                                          <p:spTgt spid="188419">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nodeType="clickEffect">
                                  <p:stCondLst>
                                    <p:cond delay="0"/>
                                  </p:stCondLst>
                                  <p:childTnLst>
                                    <p:set>
                                      <p:cBhvr>
                                        <p:cTn id="18" dur="1" fill="hold">
                                          <p:stCondLst>
                                            <p:cond delay="0"/>
                                          </p:stCondLst>
                                        </p:cTn>
                                        <p:tgtEl>
                                          <p:spTgt spid="188419">
                                            <p:txEl>
                                              <p:pRg st="5" end="5"/>
                                            </p:txEl>
                                          </p:spTgt>
                                        </p:tgtEl>
                                        <p:attrNameLst>
                                          <p:attrName>style.visibility</p:attrName>
                                        </p:attrNameLst>
                                      </p:cBhvr>
                                      <p:to>
                                        <p:strVal val="visible"/>
                                      </p:to>
                                    </p:set>
                                    <p:anim calcmode="lin" valueType="num">
                                      <p:cBhvr>
                                        <p:cTn id="19" dur="500" fill="hold"/>
                                        <p:tgtEl>
                                          <p:spTgt spid="188419">
                                            <p:txEl>
                                              <p:pRg st="5" end="5"/>
                                            </p:txEl>
                                          </p:spTgt>
                                        </p:tgtEl>
                                        <p:attrNameLst>
                                          <p:attrName>ppt_w</p:attrName>
                                        </p:attrNameLst>
                                      </p:cBhvr>
                                      <p:tavLst>
                                        <p:tav tm="0">
                                          <p:val>
                                            <p:fltVal val="0"/>
                                          </p:val>
                                        </p:tav>
                                        <p:tav tm="100000">
                                          <p:val>
                                            <p:strVal val="#ppt_w"/>
                                          </p:val>
                                        </p:tav>
                                      </p:tavLst>
                                    </p:anim>
                                    <p:anim calcmode="lin" valueType="num">
                                      <p:cBhvr>
                                        <p:cTn id="20" dur="500" fill="hold"/>
                                        <p:tgtEl>
                                          <p:spTgt spid="188419">
                                            <p:txEl>
                                              <p:pRg st="5" end="5"/>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idx="4294967295"/>
          </p:nvPr>
        </p:nvSpPr>
        <p:spPr>
          <a:xfrm>
            <a:off x="480060" y="292947"/>
            <a:ext cx="8641080" cy="506306"/>
          </a:xfrm>
          <a:prstGeom prst="rect">
            <a:avLst/>
          </a:prstGeom>
        </p:spPr>
        <p:txBody>
          <a:bodyPr/>
          <a:lstStyle/>
          <a:p>
            <a:r>
              <a:rPr lang="en-US" altLang="en-US" sz="3000">
                <a:latin typeface="Calibri" pitchFamily="34" charset="0"/>
              </a:rPr>
              <a:t>Example</a:t>
            </a:r>
          </a:p>
        </p:txBody>
      </p:sp>
      <p:sp>
        <p:nvSpPr>
          <p:cNvPr id="3" name="Content Placeholder 2"/>
          <p:cNvSpPr>
            <a:spLocks noGrp="1"/>
          </p:cNvSpPr>
          <p:nvPr>
            <p:ph sz="half" idx="4294967295"/>
          </p:nvPr>
        </p:nvSpPr>
        <p:spPr>
          <a:xfrm>
            <a:off x="480060" y="1445562"/>
            <a:ext cx="4242197" cy="1595446"/>
          </a:xfrm>
          <a:prstGeom prst="rect">
            <a:avLst/>
          </a:prstGeom>
        </p:spPr>
        <p:txBody>
          <a:bodyPr/>
          <a:lstStyle/>
          <a:p>
            <a:pPr marL="0" indent="1679">
              <a:buNone/>
            </a:pPr>
            <a:r>
              <a:rPr lang="en-US" altLang="en-US" sz="1400" dirty="0">
                <a:latin typeface="Calibri" pitchFamily="34" charset="0"/>
              </a:rPr>
              <a:t>You want to determine (at the 0.05 level of significance) whether the media that people turn to for news is different for</a:t>
            </a:r>
          </a:p>
          <a:p>
            <a:pPr marL="0" indent="1679">
              <a:buNone/>
            </a:pPr>
            <a:r>
              <a:rPr lang="en-US" altLang="en-US" sz="1400" dirty="0">
                <a:latin typeface="Calibri" pitchFamily="34" charset="0"/>
              </a:rPr>
              <a:t>various age groups. A study indicated where different age groups primarily</a:t>
            </a:r>
          </a:p>
          <a:p>
            <a:pPr marL="0" indent="1679">
              <a:buNone/>
            </a:pPr>
            <a:r>
              <a:rPr lang="en-US" altLang="en-US" sz="1400" dirty="0">
                <a:latin typeface="Calibri" pitchFamily="34" charset="0"/>
              </a:rPr>
              <a:t>get their news:</a:t>
            </a:r>
          </a:p>
        </p:txBody>
      </p:sp>
      <p:graphicFrame>
        <p:nvGraphicFramePr>
          <p:cNvPr id="7" name="Content Placeholder 6"/>
          <p:cNvGraphicFramePr>
            <a:graphicFrameLocks noGrp="1"/>
          </p:cNvGraphicFramePr>
          <p:nvPr>
            <p:ph sz="half" idx="4294967295"/>
            <p:extLst>
              <p:ext uri="{D42A27DB-BD31-4B8C-83A1-F6EECF244321}">
                <p14:modId xmlns:p14="http://schemas.microsoft.com/office/powerpoint/2010/main" val="1513478262"/>
              </p:ext>
            </p:extLst>
          </p:nvPr>
        </p:nvGraphicFramePr>
        <p:xfrm>
          <a:off x="374909" y="3652330"/>
          <a:ext cx="4662388" cy="3007741"/>
        </p:xfrm>
        <a:graphic>
          <a:graphicData uri="http://schemas.openxmlformats.org/drawingml/2006/table">
            <a:tbl>
              <a:tblPr/>
              <a:tblGrid>
                <a:gridCol w="745986">
                  <a:extLst>
                    <a:ext uri="{9D8B030D-6E8A-4147-A177-3AD203B41FA5}">
                      <a16:colId xmlns:a16="http://schemas.microsoft.com/office/drawing/2014/main" val="20000"/>
                    </a:ext>
                  </a:extLst>
                </a:gridCol>
                <a:gridCol w="1294410">
                  <a:extLst>
                    <a:ext uri="{9D8B030D-6E8A-4147-A177-3AD203B41FA5}">
                      <a16:colId xmlns:a16="http://schemas.microsoft.com/office/drawing/2014/main" val="20001"/>
                    </a:ext>
                  </a:extLst>
                </a:gridCol>
                <a:gridCol w="585933">
                  <a:extLst>
                    <a:ext uri="{9D8B030D-6E8A-4147-A177-3AD203B41FA5}">
                      <a16:colId xmlns:a16="http://schemas.microsoft.com/office/drawing/2014/main" val="20002"/>
                    </a:ext>
                  </a:extLst>
                </a:gridCol>
                <a:gridCol w="875443">
                  <a:extLst>
                    <a:ext uri="{9D8B030D-6E8A-4147-A177-3AD203B41FA5}">
                      <a16:colId xmlns:a16="http://schemas.microsoft.com/office/drawing/2014/main" val="20003"/>
                    </a:ext>
                  </a:extLst>
                </a:gridCol>
                <a:gridCol w="1160616">
                  <a:extLst>
                    <a:ext uri="{9D8B030D-6E8A-4147-A177-3AD203B41FA5}">
                      <a16:colId xmlns:a16="http://schemas.microsoft.com/office/drawing/2014/main" val="20004"/>
                    </a:ext>
                  </a:extLst>
                </a:gridCol>
              </a:tblGrid>
              <a:tr h="324446">
                <a:tc>
                  <a:txBody>
                    <a:bodyPr/>
                    <a:lstStyle/>
                    <a:p>
                      <a:pPr algn="l" fontAlgn="b"/>
                      <a:endParaRPr lang="en-US" sz="1700" b="0" i="0" u="none" strike="noStrike" dirty="0">
                        <a:solidFill>
                          <a:srgbClr val="000000"/>
                        </a:solidFill>
                        <a:latin typeface="Calibri"/>
                      </a:endParaRPr>
                    </a:p>
                  </a:txBody>
                  <a:tcPr marL="10003" marR="10003" marT="1016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00000"/>
                    </a:solidFill>
                  </a:tcPr>
                </a:tc>
                <a:tc gridSpan="4">
                  <a:txBody>
                    <a:bodyPr/>
                    <a:lstStyle/>
                    <a:p>
                      <a:pPr algn="ctr" fontAlgn="b"/>
                      <a:r>
                        <a:rPr lang="en-US" sz="1700" b="1" i="0" u="none" strike="noStrike" dirty="0">
                          <a:solidFill>
                            <a:srgbClr val="000000"/>
                          </a:solidFill>
                          <a:latin typeface="Calibri"/>
                        </a:rPr>
                        <a:t>Age Group</a:t>
                      </a:r>
                    </a:p>
                  </a:txBody>
                  <a:tcPr marL="10003" marR="10003" marT="10160" marB="0" anchor="b">
                    <a:lnL w="6350" cap="flat" cmpd="sng" algn="ctr">
                      <a:solidFill>
                        <a:srgbClr val="FFFFF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00000"/>
                    </a:solidFill>
                  </a:tcPr>
                </a:tc>
                <a:tc hMerge="1">
                  <a:txBody>
                    <a:bodyPr/>
                    <a:lstStyle/>
                    <a:p>
                      <a:pPr algn="ctr" fontAlgn="b"/>
                      <a:endParaRPr lang="en-US" sz="1100" b="0" i="0" u="none" strike="noStrike" dirty="0">
                        <a:solidFill>
                          <a:srgbClr val="000000"/>
                        </a:solidFill>
                        <a:latin typeface="Calibri"/>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9B8"/>
                    </a:solidFill>
                  </a:tcPr>
                </a:tc>
                <a:tc hMerge="1">
                  <a:txBody>
                    <a:bodyPr/>
                    <a:lstStyle/>
                    <a:p>
                      <a:pPr algn="ctr" fontAlgn="b"/>
                      <a:endParaRPr lang="en-US" sz="1100" b="0" i="0" u="none" strike="noStrike" dirty="0">
                        <a:solidFill>
                          <a:srgbClr val="000000"/>
                        </a:solidFill>
                        <a:latin typeface="Calibri"/>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9B8"/>
                    </a:solidFill>
                  </a:tcPr>
                </a:tc>
                <a:tc hMerge="1">
                  <a:txBody>
                    <a:bodyPr/>
                    <a:lstStyle/>
                    <a:p>
                      <a:pPr algn="ctr" fontAlgn="b"/>
                      <a:endParaRPr lang="en-US" sz="1100" b="0" i="0" u="none" strike="noStrike" dirty="0">
                        <a:solidFill>
                          <a:srgbClr val="000000"/>
                        </a:solidFill>
                        <a:latin typeface="Calibri"/>
                      </a:endParaRP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9B8"/>
                    </a:solidFill>
                  </a:tcPr>
                </a:tc>
                <a:extLst>
                  <a:ext uri="{0D108BD9-81ED-4DB2-BD59-A6C34878D82A}">
                    <a16:rowId xmlns:a16="http://schemas.microsoft.com/office/drawing/2014/main" val="10000"/>
                  </a:ext>
                </a:extLst>
              </a:tr>
              <a:tr h="590794">
                <a:tc>
                  <a:txBody>
                    <a:bodyPr/>
                    <a:lstStyle/>
                    <a:p>
                      <a:pPr algn="ctr" fontAlgn="b"/>
                      <a:endParaRPr lang="en-US" sz="1700" b="0" i="0" u="none" strike="noStrike" dirty="0">
                        <a:solidFill>
                          <a:srgbClr val="000000"/>
                        </a:solidFill>
                        <a:latin typeface="Calibri"/>
                      </a:endParaRPr>
                    </a:p>
                  </a:txBody>
                  <a:tcPr marL="10003" marR="10003" marT="1016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DDC"/>
                    </a:solidFill>
                  </a:tcPr>
                </a:tc>
                <a:tc>
                  <a:txBody>
                    <a:bodyPr/>
                    <a:lstStyle/>
                    <a:p>
                      <a:pPr algn="ctr" fontAlgn="b"/>
                      <a:endParaRPr lang="en-US" sz="1700" b="0" i="0" u="none" strike="noStrike" dirty="0">
                        <a:solidFill>
                          <a:srgbClr val="000000"/>
                        </a:solidFill>
                        <a:latin typeface="Calibri"/>
                      </a:endParaRP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DDC"/>
                    </a:solidFill>
                  </a:tcPr>
                </a:tc>
                <a:tc>
                  <a:txBody>
                    <a:bodyPr/>
                    <a:lstStyle/>
                    <a:p>
                      <a:pPr algn="ctr" fontAlgn="b"/>
                      <a:r>
                        <a:rPr lang="en-US" sz="1700" b="1" i="0" u="none" strike="noStrike" dirty="0">
                          <a:solidFill>
                            <a:srgbClr val="000000"/>
                          </a:solidFill>
                          <a:latin typeface="Calibri"/>
                        </a:rPr>
                        <a:t>Under 36</a:t>
                      </a: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DDC"/>
                    </a:solidFill>
                  </a:tcPr>
                </a:tc>
                <a:tc>
                  <a:txBody>
                    <a:bodyPr/>
                    <a:lstStyle/>
                    <a:p>
                      <a:pPr algn="ctr" fontAlgn="b"/>
                      <a:r>
                        <a:rPr lang="en-US" sz="1700" b="1" i="0" u="none" strike="noStrike" dirty="0">
                          <a:solidFill>
                            <a:srgbClr val="000000"/>
                          </a:solidFill>
                          <a:latin typeface="Calibri"/>
                        </a:rPr>
                        <a:t>36–50</a:t>
                      </a: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DDC"/>
                    </a:solidFill>
                  </a:tcPr>
                </a:tc>
                <a:tc>
                  <a:txBody>
                    <a:bodyPr/>
                    <a:lstStyle/>
                    <a:p>
                      <a:pPr algn="ctr" fontAlgn="b"/>
                      <a:r>
                        <a:rPr lang="en-US" sz="1700" b="1" i="0" u="none" strike="noStrike" dirty="0">
                          <a:solidFill>
                            <a:srgbClr val="000000"/>
                          </a:solidFill>
                          <a:latin typeface="Calibri"/>
                        </a:rPr>
                        <a:t>50+</a:t>
                      </a:r>
                    </a:p>
                  </a:txBody>
                  <a:tcPr marL="10003" marR="10003" marT="1016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DDC"/>
                    </a:solidFill>
                  </a:tcPr>
                </a:tc>
                <a:extLst>
                  <a:ext uri="{0D108BD9-81ED-4DB2-BD59-A6C34878D82A}">
                    <a16:rowId xmlns:a16="http://schemas.microsoft.com/office/drawing/2014/main" val="10001"/>
                  </a:ext>
                </a:extLst>
              </a:tr>
              <a:tr h="324446">
                <a:tc rowSpan="5">
                  <a:txBody>
                    <a:bodyPr/>
                    <a:lstStyle/>
                    <a:p>
                      <a:pPr algn="ctr" fontAlgn="ctr"/>
                      <a:r>
                        <a:rPr lang="en-US" sz="1700" b="1" i="0" u="none" strike="noStrike" dirty="0">
                          <a:solidFill>
                            <a:srgbClr val="000000"/>
                          </a:solidFill>
                          <a:latin typeface="Calibri"/>
                        </a:rPr>
                        <a:t>Media</a:t>
                      </a:r>
                    </a:p>
                  </a:txBody>
                  <a:tcPr marL="10003" marR="10003" marT="1016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noFill/>
                      <a:prstDash val="solid"/>
                      <a:round/>
                      <a:headEnd type="none" w="med" len="med"/>
                      <a:tailEnd type="none" w="med" len="med"/>
                    </a:lnB>
                    <a:solidFill>
                      <a:srgbClr val="E6B9B8"/>
                    </a:solidFill>
                  </a:tcPr>
                </a:tc>
                <a:tc>
                  <a:txBody>
                    <a:bodyPr/>
                    <a:lstStyle/>
                    <a:p>
                      <a:pPr algn="ctr" fontAlgn="b"/>
                      <a:r>
                        <a:rPr lang="en-US" sz="1700" b="0" i="0" u="none" strike="noStrike" dirty="0">
                          <a:solidFill>
                            <a:srgbClr val="000000"/>
                          </a:solidFill>
                          <a:latin typeface="Calibri"/>
                        </a:rPr>
                        <a:t>Local TV</a:t>
                      </a: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9B8"/>
                    </a:solidFill>
                  </a:tcPr>
                </a:tc>
                <a:tc>
                  <a:txBody>
                    <a:bodyPr/>
                    <a:lstStyle/>
                    <a:p>
                      <a:pPr algn="ctr" fontAlgn="b"/>
                      <a:r>
                        <a:rPr lang="en-US" sz="1700" b="0" i="0" u="none" strike="noStrike">
                          <a:solidFill>
                            <a:srgbClr val="000000"/>
                          </a:solidFill>
                          <a:latin typeface="Calibri"/>
                        </a:rPr>
                        <a:t>107</a:t>
                      </a: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9B8"/>
                    </a:solidFill>
                  </a:tcPr>
                </a:tc>
                <a:tc>
                  <a:txBody>
                    <a:bodyPr/>
                    <a:lstStyle/>
                    <a:p>
                      <a:pPr algn="ctr" fontAlgn="b"/>
                      <a:r>
                        <a:rPr lang="en-US" sz="1700" b="0" i="0" u="none" strike="noStrike">
                          <a:solidFill>
                            <a:srgbClr val="000000"/>
                          </a:solidFill>
                          <a:latin typeface="Calibri"/>
                        </a:rPr>
                        <a:t>119</a:t>
                      </a: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9B8"/>
                    </a:solidFill>
                  </a:tcPr>
                </a:tc>
                <a:tc>
                  <a:txBody>
                    <a:bodyPr/>
                    <a:lstStyle/>
                    <a:p>
                      <a:pPr algn="ctr" fontAlgn="b"/>
                      <a:r>
                        <a:rPr lang="en-US" sz="1700" b="0" i="0" u="none" strike="noStrike">
                          <a:solidFill>
                            <a:srgbClr val="000000"/>
                          </a:solidFill>
                          <a:latin typeface="Calibri"/>
                        </a:rPr>
                        <a:t>133</a:t>
                      </a:r>
                    </a:p>
                  </a:txBody>
                  <a:tcPr marL="10003" marR="10003" marT="1016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9B8"/>
                    </a:solidFill>
                  </a:tcPr>
                </a:tc>
                <a:extLst>
                  <a:ext uri="{0D108BD9-81ED-4DB2-BD59-A6C34878D82A}">
                    <a16:rowId xmlns:a16="http://schemas.microsoft.com/office/drawing/2014/main" val="10002"/>
                  </a:ext>
                </a:extLst>
              </a:tr>
              <a:tr h="590794">
                <a:tc vMerge="1">
                  <a:txBody>
                    <a:bodyPr/>
                    <a:lstStyle/>
                    <a:p>
                      <a:pPr algn="ctr" fontAlgn="ctr"/>
                      <a:endParaRPr lang="en-US" sz="1100" b="0" i="0" u="none" strike="noStrike" dirty="0">
                        <a:solidFill>
                          <a:srgbClr val="000000"/>
                        </a:solidFill>
                        <a:latin typeface="Calibri"/>
                      </a:endParaRPr>
                    </a:p>
                  </a:txBody>
                  <a:tcPr marL="9525" marR="9525" marT="9525"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DDC"/>
                    </a:solidFill>
                  </a:tcPr>
                </a:tc>
                <a:tc>
                  <a:txBody>
                    <a:bodyPr/>
                    <a:lstStyle/>
                    <a:p>
                      <a:pPr algn="ctr" fontAlgn="b"/>
                      <a:r>
                        <a:rPr lang="en-US" sz="1700" b="0" i="0" u="none" strike="noStrike" dirty="0">
                          <a:solidFill>
                            <a:srgbClr val="000000"/>
                          </a:solidFill>
                          <a:latin typeface="Calibri"/>
                        </a:rPr>
                        <a:t>National TV</a:t>
                      </a: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DDC"/>
                    </a:solidFill>
                  </a:tcPr>
                </a:tc>
                <a:tc>
                  <a:txBody>
                    <a:bodyPr/>
                    <a:lstStyle/>
                    <a:p>
                      <a:pPr algn="ctr" fontAlgn="b"/>
                      <a:r>
                        <a:rPr lang="en-US" sz="1700" b="0" i="0" u="none" strike="noStrike">
                          <a:solidFill>
                            <a:srgbClr val="000000"/>
                          </a:solidFill>
                          <a:latin typeface="Calibri"/>
                        </a:rPr>
                        <a:t>73</a:t>
                      </a: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DDC"/>
                    </a:solidFill>
                  </a:tcPr>
                </a:tc>
                <a:tc>
                  <a:txBody>
                    <a:bodyPr/>
                    <a:lstStyle/>
                    <a:p>
                      <a:pPr algn="ctr" fontAlgn="b"/>
                      <a:r>
                        <a:rPr lang="en-US" sz="1700" b="0" i="0" u="none" strike="noStrike">
                          <a:solidFill>
                            <a:srgbClr val="000000"/>
                          </a:solidFill>
                          <a:latin typeface="Calibri"/>
                        </a:rPr>
                        <a:t>102</a:t>
                      </a: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DDC"/>
                    </a:solidFill>
                  </a:tcPr>
                </a:tc>
                <a:tc>
                  <a:txBody>
                    <a:bodyPr/>
                    <a:lstStyle/>
                    <a:p>
                      <a:pPr algn="ctr" fontAlgn="b"/>
                      <a:r>
                        <a:rPr lang="en-US" sz="1700" b="0" i="0" u="none" strike="noStrike" dirty="0">
                          <a:solidFill>
                            <a:srgbClr val="000000"/>
                          </a:solidFill>
                          <a:latin typeface="Calibri"/>
                        </a:rPr>
                        <a:t>127</a:t>
                      </a:r>
                    </a:p>
                  </a:txBody>
                  <a:tcPr marL="10003" marR="10003" marT="1016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DDC"/>
                    </a:solidFill>
                  </a:tcPr>
                </a:tc>
                <a:extLst>
                  <a:ext uri="{0D108BD9-81ED-4DB2-BD59-A6C34878D82A}">
                    <a16:rowId xmlns:a16="http://schemas.microsoft.com/office/drawing/2014/main" val="10003"/>
                  </a:ext>
                </a:extLst>
              </a:tr>
              <a:tr h="324446">
                <a:tc vMerge="1">
                  <a:txBody>
                    <a:bodyPr/>
                    <a:lstStyle/>
                    <a:p>
                      <a:pPr algn="ctr" fontAlgn="ctr"/>
                      <a:endParaRPr lang="en-US" sz="1100" b="0" i="0" u="none" strike="noStrike" dirty="0">
                        <a:solidFill>
                          <a:srgbClr val="000000"/>
                        </a:solidFill>
                        <a:latin typeface="Calibri"/>
                      </a:endParaRPr>
                    </a:p>
                  </a:txBody>
                  <a:tcPr marL="9525" marR="9525" marT="9525"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9B8"/>
                    </a:solidFill>
                  </a:tcPr>
                </a:tc>
                <a:tc>
                  <a:txBody>
                    <a:bodyPr/>
                    <a:lstStyle/>
                    <a:p>
                      <a:pPr algn="ctr" fontAlgn="b"/>
                      <a:r>
                        <a:rPr lang="en-US" sz="1700" b="0" i="0" u="none" strike="noStrike" dirty="0">
                          <a:solidFill>
                            <a:srgbClr val="000000"/>
                          </a:solidFill>
                          <a:latin typeface="Calibri"/>
                        </a:rPr>
                        <a:t>Radio</a:t>
                      </a: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9B8"/>
                    </a:solidFill>
                  </a:tcPr>
                </a:tc>
                <a:tc>
                  <a:txBody>
                    <a:bodyPr/>
                    <a:lstStyle/>
                    <a:p>
                      <a:pPr algn="ctr" fontAlgn="b"/>
                      <a:r>
                        <a:rPr lang="en-US" sz="1700" b="0" i="0" u="none" strike="noStrike" dirty="0">
                          <a:solidFill>
                            <a:srgbClr val="000000"/>
                          </a:solidFill>
                          <a:latin typeface="Calibri"/>
                        </a:rPr>
                        <a:t>75</a:t>
                      </a: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9B8"/>
                    </a:solidFill>
                  </a:tcPr>
                </a:tc>
                <a:tc>
                  <a:txBody>
                    <a:bodyPr/>
                    <a:lstStyle/>
                    <a:p>
                      <a:pPr algn="ctr" fontAlgn="b"/>
                      <a:r>
                        <a:rPr lang="en-US" sz="1700" b="0" i="0" u="none" strike="noStrike">
                          <a:solidFill>
                            <a:srgbClr val="000000"/>
                          </a:solidFill>
                          <a:latin typeface="Calibri"/>
                        </a:rPr>
                        <a:t>97</a:t>
                      </a: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9B8"/>
                    </a:solidFill>
                  </a:tcPr>
                </a:tc>
                <a:tc>
                  <a:txBody>
                    <a:bodyPr/>
                    <a:lstStyle/>
                    <a:p>
                      <a:pPr algn="ctr" fontAlgn="b"/>
                      <a:r>
                        <a:rPr lang="en-US" sz="1700" b="0" i="0" u="none" strike="noStrike">
                          <a:solidFill>
                            <a:srgbClr val="000000"/>
                          </a:solidFill>
                          <a:latin typeface="Calibri"/>
                        </a:rPr>
                        <a:t>109</a:t>
                      </a:r>
                    </a:p>
                  </a:txBody>
                  <a:tcPr marL="10003" marR="10003" marT="1016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9B8"/>
                    </a:solidFill>
                  </a:tcPr>
                </a:tc>
                <a:extLst>
                  <a:ext uri="{0D108BD9-81ED-4DB2-BD59-A6C34878D82A}">
                    <a16:rowId xmlns:a16="http://schemas.microsoft.com/office/drawing/2014/main" val="10004"/>
                  </a:ext>
                </a:extLst>
              </a:tr>
              <a:tr h="528369">
                <a:tc vMerge="1">
                  <a:txBody>
                    <a:bodyPr/>
                    <a:lstStyle/>
                    <a:p>
                      <a:pPr algn="ctr" fontAlgn="ctr"/>
                      <a:endParaRPr lang="en-US" sz="1100" b="0" i="0" u="none" strike="noStrike" dirty="0">
                        <a:solidFill>
                          <a:srgbClr val="000000"/>
                        </a:solidFill>
                        <a:latin typeface="Calibri"/>
                      </a:endParaRPr>
                    </a:p>
                  </a:txBody>
                  <a:tcPr marL="9525" marR="9525" marT="9525"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DDC"/>
                    </a:solidFill>
                  </a:tcPr>
                </a:tc>
                <a:tc>
                  <a:txBody>
                    <a:bodyPr/>
                    <a:lstStyle/>
                    <a:p>
                      <a:pPr algn="ctr" fontAlgn="b"/>
                      <a:r>
                        <a:rPr lang="en-US" sz="1700" b="0" i="0" u="none" strike="noStrike">
                          <a:solidFill>
                            <a:srgbClr val="000000"/>
                          </a:solidFill>
                          <a:latin typeface="Calibri"/>
                        </a:rPr>
                        <a:t>Local newspaper</a:t>
                      </a: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DDC"/>
                    </a:solidFill>
                  </a:tcPr>
                </a:tc>
                <a:tc>
                  <a:txBody>
                    <a:bodyPr/>
                    <a:lstStyle/>
                    <a:p>
                      <a:pPr algn="ctr" fontAlgn="b"/>
                      <a:r>
                        <a:rPr lang="en-US" sz="1700" b="0" i="0" u="none" strike="noStrike" dirty="0">
                          <a:solidFill>
                            <a:srgbClr val="000000"/>
                          </a:solidFill>
                          <a:latin typeface="Calibri"/>
                        </a:rPr>
                        <a:t>52</a:t>
                      </a: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DDC"/>
                    </a:solidFill>
                  </a:tcPr>
                </a:tc>
                <a:tc>
                  <a:txBody>
                    <a:bodyPr/>
                    <a:lstStyle/>
                    <a:p>
                      <a:pPr algn="ctr" fontAlgn="b"/>
                      <a:r>
                        <a:rPr lang="en-US" sz="1700" b="0" i="0" u="none" strike="noStrike" dirty="0">
                          <a:solidFill>
                            <a:srgbClr val="000000"/>
                          </a:solidFill>
                          <a:latin typeface="Calibri"/>
                        </a:rPr>
                        <a:t>79</a:t>
                      </a: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DDC"/>
                    </a:solidFill>
                  </a:tcPr>
                </a:tc>
                <a:tc>
                  <a:txBody>
                    <a:bodyPr/>
                    <a:lstStyle/>
                    <a:p>
                      <a:pPr algn="ctr" fontAlgn="b"/>
                      <a:r>
                        <a:rPr lang="en-US" sz="1700" b="0" i="0" u="none" strike="noStrike" dirty="0">
                          <a:solidFill>
                            <a:srgbClr val="000000"/>
                          </a:solidFill>
                          <a:latin typeface="Calibri"/>
                        </a:rPr>
                        <a:t>107</a:t>
                      </a:r>
                    </a:p>
                  </a:txBody>
                  <a:tcPr marL="10003" marR="10003" marT="1016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DDC"/>
                    </a:solidFill>
                  </a:tcPr>
                </a:tc>
                <a:extLst>
                  <a:ext uri="{0D108BD9-81ED-4DB2-BD59-A6C34878D82A}">
                    <a16:rowId xmlns:a16="http://schemas.microsoft.com/office/drawing/2014/main" val="10005"/>
                  </a:ext>
                </a:extLst>
              </a:tr>
              <a:tr h="324446">
                <a:tc vMerge="1">
                  <a:txBody>
                    <a:bodyPr/>
                    <a:lstStyle/>
                    <a:p>
                      <a:pPr algn="ctr" fontAlgn="ctr"/>
                      <a:endParaRPr lang="en-US" sz="1100" b="0" i="0" u="none" strike="noStrike" dirty="0">
                        <a:solidFill>
                          <a:srgbClr val="000000"/>
                        </a:solidFill>
                        <a:latin typeface="Calibri"/>
                      </a:endParaRPr>
                    </a:p>
                  </a:txBody>
                  <a:tcPr marL="9525" marR="9525" marT="9525"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6B9B8"/>
                    </a:solidFill>
                  </a:tcPr>
                </a:tc>
                <a:tc>
                  <a:txBody>
                    <a:bodyPr/>
                    <a:lstStyle/>
                    <a:p>
                      <a:pPr algn="ctr" fontAlgn="b"/>
                      <a:r>
                        <a:rPr lang="en-US" sz="1700" b="0" i="0" u="none" strike="noStrike">
                          <a:solidFill>
                            <a:srgbClr val="000000"/>
                          </a:solidFill>
                          <a:latin typeface="Calibri"/>
                        </a:rPr>
                        <a:t>Internet</a:t>
                      </a: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6B9B8"/>
                    </a:solidFill>
                  </a:tcPr>
                </a:tc>
                <a:tc>
                  <a:txBody>
                    <a:bodyPr/>
                    <a:lstStyle/>
                    <a:p>
                      <a:pPr algn="ctr" fontAlgn="b"/>
                      <a:r>
                        <a:rPr lang="en-US" sz="1700" b="0" i="0" u="none" strike="noStrike">
                          <a:solidFill>
                            <a:srgbClr val="000000"/>
                          </a:solidFill>
                          <a:latin typeface="Calibri"/>
                        </a:rPr>
                        <a:t>95</a:t>
                      </a: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6B9B8"/>
                    </a:solidFill>
                  </a:tcPr>
                </a:tc>
                <a:tc>
                  <a:txBody>
                    <a:bodyPr/>
                    <a:lstStyle/>
                    <a:p>
                      <a:pPr algn="ctr" fontAlgn="b"/>
                      <a:r>
                        <a:rPr lang="en-US" sz="1700" b="0" i="0" u="none" strike="noStrike" dirty="0">
                          <a:solidFill>
                            <a:srgbClr val="000000"/>
                          </a:solidFill>
                          <a:latin typeface="Calibri"/>
                        </a:rPr>
                        <a:t>83</a:t>
                      </a: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6B9B8"/>
                    </a:solidFill>
                  </a:tcPr>
                </a:tc>
                <a:tc>
                  <a:txBody>
                    <a:bodyPr/>
                    <a:lstStyle/>
                    <a:p>
                      <a:pPr algn="ctr" fontAlgn="b"/>
                      <a:r>
                        <a:rPr lang="en-US" sz="1700" b="0" i="0" u="none" strike="noStrike" dirty="0">
                          <a:solidFill>
                            <a:srgbClr val="000000"/>
                          </a:solidFill>
                          <a:latin typeface="Calibri"/>
                        </a:rPr>
                        <a:t>76</a:t>
                      </a:r>
                    </a:p>
                  </a:txBody>
                  <a:tcPr marL="10003" marR="10003" marT="1016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E6B9B8"/>
                    </a:solidFill>
                  </a:tcPr>
                </a:tc>
                <a:extLst>
                  <a:ext uri="{0D108BD9-81ED-4DB2-BD59-A6C34878D82A}">
                    <a16:rowId xmlns:a16="http://schemas.microsoft.com/office/drawing/2014/main" val="10006"/>
                  </a:ext>
                </a:extLst>
              </a:tr>
            </a:tbl>
          </a:graphicData>
        </a:graphic>
      </p:graphicFrame>
      <p:sp>
        <p:nvSpPr>
          <p:cNvPr id="8" name="Content Placeholder 3"/>
          <p:cNvSpPr txBox="1">
            <a:spLocks/>
          </p:cNvSpPr>
          <p:nvPr/>
        </p:nvSpPr>
        <p:spPr bwMode="auto">
          <a:xfrm>
            <a:off x="4912281" y="1387535"/>
            <a:ext cx="4240530" cy="2047239"/>
          </a:xfrm>
          <a:prstGeom prst="rect">
            <a:avLst/>
          </a:prstGeom>
          <a:noFill/>
          <a:ln w="9525">
            <a:noFill/>
            <a:miter lim="800000"/>
            <a:headEnd/>
            <a:tailEnd/>
          </a:ln>
        </p:spPr>
        <p:txBody>
          <a:bodyPr lIns="96644" tIns="48322" rIns="96644" bIns="48322"/>
          <a:lstStyle/>
          <a:p>
            <a:pPr marL="62092" indent="1679" eaLnBrk="0" hangingPunct="0">
              <a:spcBef>
                <a:spcPct val="20000"/>
              </a:spcBef>
              <a:defRPr/>
            </a:pPr>
            <a:r>
              <a:rPr lang="en-US" sz="1700" kern="0" dirty="0">
                <a:latin typeface="Calibri" pitchFamily="34" charset="0"/>
              </a:rPr>
              <a:t>Ho:  No relationship exists between the age group and the media where people get their news.</a:t>
            </a:r>
            <a:br>
              <a:rPr lang="en-US" sz="1700" kern="0" dirty="0">
                <a:latin typeface="Calibri" pitchFamily="34" charset="0"/>
              </a:rPr>
            </a:br>
            <a:endParaRPr lang="en-US" sz="1700" kern="0" dirty="0">
              <a:latin typeface="Calibri" pitchFamily="34" charset="0"/>
            </a:endParaRPr>
          </a:p>
          <a:p>
            <a:pPr marL="362480" indent="-362480" eaLnBrk="0" hangingPunct="0">
              <a:spcBef>
                <a:spcPct val="20000"/>
              </a:spcBef>
              <a:defRPr/>
            </a:pPr>
            <a:r>
              <a:rPr lang="en-US" sz="1700" kern="0" dirty="0">
                <a:latin typeface="Calibri" pitchFamily="34" charset="0"/>
              </a:rPr>
              <a:t>H1: A relationship exists between the age group and the media where people get their news.</a:t>
            </a:r>
          </a:p>
        </p:txBody>
      </p:sp>
      <p:sp>
        <p:nvSpPr>
          <p:cNvPr id="9" name="TextBox 8"/>
          <p:cNvSpPr txBox="1">
            <a:spLocks noChangeArrowheads="1"/>
          </p:cNvSpPr>
          <p:nvPr/>
        </p:nvSpPr>
        <p:spPr bwMode="auto">
          <a:xfrm>
            <a:off x="5083969" y="3373121"/>
            <a:ext cx="3667125" cy="74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sym typeface="Symbol" pitchFamily="18" charset="2"/>
              </a:rPr>
              <a:t></a:t>
            </a:r>
            <a:r>
              <a:rPr lang="en-US" altLang="en-US" baseline="30000">
                <a:sym typeface="Symbol" pitchFamily="18" charset="2"/>
              </a:rPr>
              <a:t>2 </a:t>
            </a:r>
            <a:r>
              <a:rPr lang="en-US" altLang="en-US">
                <a:sym typeface="Symbol" pitchFamily="18" charset="2"/>
              </a:rPr>
              <a:t>= </a:t>
            </a:r>
            <a:r>
              <a:rPr lang="en-US" altLang="en-US">
                <a:latin typeface="Calibri" pitchFamily="34" charset="0"/>
                <a:sym typeface="Symbol" pitchFamily="18" charset="2"/>
              </a:rPr>
              <a:t>22.18</a:t>
            </a:r>
          </a:p>
          <a:p>
            <a:pPr eaLnBrk="1" hangingPunct="1"/>
            <a:r>
              <a:rPr lang="en-US" altLang="en-US">
                <a:latin typeface="Calibri" pitchFamily="34" charset="0"/>
                <a:sym typeface="Symbol" pitchFamily="18" charset="2"/>
              </a:rPr>
              <a:t>DF =8</a:t>
            </a:r>
          </a:p>
          <a:p>
            <a:pPr eaLnBrk="1" hangingPunct="1"/>
            <a:r>
              <a:rPr lang="en-US" altLang="en-US">
                <a:latin typeface="Calibri" pitchFamily="34" charset="0"/>
                <a:sym typeface="Symbol" pitchFamily="18" charset="2"/>
              </a:rPr>
              <a:t>P value = 0.0045</a:t>
            </a:r>
            <a:endParaRPr lang="en-US" altLang="en-US">
              <a:latin typeface="Calibri" pitchFamily="34" charset="0"/>
            </a:endParaRPr>
          </a:p>
        </p:txBody>
      </p:sp>
      <p:sp>
        <p:nvSpPr>
          <p:cNvPr id="10" name="Oval 9"/>
          <p:cNvSpPr/>
          <p:nvPr/>
        </p:nvSpPr>
        <p:spPr>
          <a:xfrm>
            <a:off x="5441058" y="4876801"/>
            <a:ext cx="3618786" cy="558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96661" tIns="48331" rIns="96661" bIns="48331" anchor="ctr"/>
          <a:lstStyle/>
          <a:p>
            <a:pPr algn="ctr">
              <a:defRPr/>
            </a:pPr>
            <a:r>
              <a:rPr lang="en-US" dirty="0">
                <a:latin typeface="Calibri" pitchFamily="34" charset="0"/>
              </a:rPr>
              <a:t>What do we infer?</a:t>
            </a:r>
          </a:p>
        </p:txBody>
      </p:sp>
    </p:spTree>
    <p:extLst>
      <p:ext uri="{BB962C8B-B14F-4D97-AF65-F5344CB8AC3E}">
        <p14:creationId xmlns:p14="http://schemas.microsoft.com/office/powerpoint/2010/main" val="7839248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checkerboard(across)">
                                      <p:cBhvr>
                                        <p:cTn id="25" dur="500"/>
                                        <p:tgtEl>
                                          <p:spTgt spid="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 calcmode="lin" valueType="num">
                                      <p:cBhvr additive="base">
                                        <p:cTn id="3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
                                            <p:txEl>
                                              <p:pRg st="0" end="0"/>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8">
                                            <p:txEl>
                                              <p:pRg st="1" end="1"/>
                                            </p:txEl>
                                          </p:spTgt>
                                        </p:tgtEl>
                                        <p:attrNameLst>
                                          <p:attrName>style.visibility</p:attrName>
                                        </p:attrNameLst>
                                      </p:cBhvr>
                                      <p:to>
                                        <p:strVal val="visible"/>
                                      </p:to>
                                    </p:set>
                                    <p:anim calcmode="lin" valueType="num">
                                      <p:cBhvr additive="base">
                                        <p:cTn id="34"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checkerboard(across)">
                                      <p:cBhvr>
                                        <p:cTn id="4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allAtOnce"/>
      <p:bldP spid="9" grpId="0"/>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idx="4294967295"/>
          </p:nvPr>
        </p:nvSpPr>
        <p:spPr>
          <a:xfrm>
            <a:off x="480060" y="292947"/>
            <a:ext cx="8641080" cy="729826"/>
          </a:xfrm>
          <a:prstGeom prst="rect">
            <a:avLst/>
          </a:prstGeom>
        </p:spPr>
        <p:txBody>
          <a:bodyPr/>
          <a:lstStyle/>
          <a:p>
            <a:r>
              <a:rPr lang="en-US" altLang="en-US" sz="3000">
                <a:latin typeface="Calibri" pitchFamily="34" charset="0"/>
              </a:rPr>
              <a:t>Summary of Parametric Tests</a:t>
            </a:r>
          </a:p>
        </p:txBody>
      </p:sp>
      <p:pic>
        <p:nvPicPr>
          <p:cNvPr id="440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741" y="1185333"/>
            <a:ext cx="8437721" cy="5560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30814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sz="half" idx="4294967295"/>
          </p:nvPr>
        </p:nvSpPr>
        <p:spPr>
          <a:xfrm>
            <a:off x="480060" y="3301768"/>
            <a:ext cx="8256032" cy="559265"/>
          </a:xfrm>
          <a:prstGeom prst="rect">
            <a:avLst/>
          </a:prstGeom>
        </p:spPr>
        <p:txBody>
          <a:bodyPr anchor="ctr"/>
          <a:lstStyle/>
          <a:p>
            <a:pPr algn="ctr">
              <a:buFont typeface="Wingdings" pitchFamily="2" charset="2"/>
              <a:buNone/>
            </a:pPr>
            <a:r>
              <a:rPr lang="en-US" altLang="en-US" b="1">
                <a:latin typeface="Calibri" pitchFamily="34" charset="0"/>
              </a:rPr>
              <a:t>Thank you</a:t>
            </a:r>
          </a:p>
        </p:txBody>
      </p:sp>
    </p:spTree>
    <p:extLst>
      <p:ext uri="{BB962C8B-B14F-4D97-AF65-F5344CB8AC3E}">
        <p14:creationId xmlns:p14="http://schemas.microsoft.com/office/powerpoint/2010/main" val="350309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idx="4294967295"/>
          </p:nvPr>
        </p:nvSpPr>
        <p:spPr>
          <a:xfrm>
            <a:off x="319088" y="0"/>
            <a:ext cx="8963025" cy="1055688"/>
          </a:xfrm>
          <a:prstGeom prst="rect">
            <a:avLst/>
          </a:prstGeom>
        </p:spPr>
        <p:txBody>
          <a:bodyPr/>
          <a:lstStyle/>
          <a:p>
            <a:pPr eaLnBrk="1" hangingPunct="1"/>
            <a:r>
              <a:rPr lang="en-US" altLang="en-US"/>
              <a:t>Hypothesis: Null Vs. Alternate</a:t>
            </a:r>
          </a:p>
        </p:txBody>
      </p:sp>
      <p:sp>
        <p:nvSpPr>
          <p:cNvPr id="19459" name="Rectangle 5"/>
          <p:cNvSpPr>
            <a:spLocks noGrp="1" noChangeArrowheads="1"/>
          </p:cNvSpPr>
          <p:nvPr>
            <p:ph type="body" sz="half" idx="4294967295"/>
          </p:nvPr>
        </p:nvSpPr>
        <p:spPr>
          <a:xfrm>
            <a:off x="480060" y="1544320"/>
            <a:ext cx="4240530" cy="5514467"/>
          </a:xfrm>
          <a:prstGeom prst="rect">
            <a:avLst/>
          </a:prstGeom>
        </p:spPr>
        <p:txBody>
          <a:bodyPr/>
          <a:lstStyle/>
          <a:p>
            <a:pPr algn="ctr" eaLnBrk="1" hangingPunct="1">
              <a:buFont typeface="Wingdings" pitchFamily="2" charset="2"/>
              <a:buNone/>
            </a:pPr>
            <a:r>
              <a:rPr lang="en-US" altLang="en-US" sz="1700" b="1" dirty="0">
                <a:solidFill>
                  <a:schemeClr val="hlink"/>
                </a:solidFill>
              </a:rPr>
              <a:t>NULL HYPOTHESIS (Hₒ)</a:t>
            </a:r>
          </a:p>
          <a:p>
            <a:pPr algn="ctr" eaLnBrk="1" hangingPunct="1">
              <a:buFont typeface="Wingdings" pitchFamily="2" charset="2"/>
              <a:buNone/>
            </a:pPr>
            <a:endParaRPr lang="en-US" altLang="en-US" sz="1700" dirty="0">
              <a:solidFill>
                <a:schemeClr val="hlink"/>
              </a:solidFill>
            </a:endParaRPr>
          </a:p>
          <a:p>
            <a:pPr eaLnBrk="1" hangingPunct="1"/>
            <a:r>
              <a:rPr lang="en-US" altLang="en-US" sz="1700" dirty="0"/>
              <a:t>States the Assumption (numerical) to be tested e.g. The grade point average of juniors is 3.0 (</a:t>
            </a:r>
            <a:r>
              <a:rPr lang="en-US" altLang="en-US" sz="1700" i="1" dirty="0"/>
              <a:t>H </a:t>
            </a:r>
            <a:r>
              <a:rPr lang="en-US" altLang="en-US" sz="1700" baseline="-25000" dirty="0"/>
              <a:t>0</a:t>
            </a:r>
            <a:r>
              <a:rPr lang="en-US" altLang="en-US" sz="1700" dirty="0"/>
              <a:t> : mu = 3.0 )</a:t>
            </a:r>
          </a:p>
          <a:p>
            <a:pPr eaLnBrk="1" hangingPunct="1">
              <a:buFont typeface="Wingdings" pitchFamily="2" charset="2"/>
              <a:buNone/>
            </a:pPr>
            <a:endParaRPr lang="en-US" altLang="en-US" sz="1700" dirty="0"/>
          </a:p>
          <a:p>
            <a:pPr eaLnBrk="1" hangingPunct="1"/>
            <a:r>
              <a:rPr lang="en-US" altLang="en-US" sz="1700" dirty="0"/>
              <a:t>Refers to the Status Quo</a:t>
            </a:r>
          </a:p>
          <a:p>
            <a:pPr eaLnBrk="1" hangingPunct="1">
              <a:buFont typeface="Wingdings" pitchFamily="2" charset="2"/>
              <a:buNone/>
            </a:pPr>
            <a:endParaRPr lang="en-US" altLang="en-US" sz="1700" dirty="0"/>
          </a:p>
          <a:p>
            <a:pPr eaLnBrk="1" hangingPunct="1"/>
            <a:r>
              <a:rPr lang="en-US" altLang="en-US" sz="1700" dirty="0"/>
              <a:t>Usually contains the ‘ = ‘sign</a:t>
            </a:r>
          </a:p>
          <a:p>
            <a:pPr eaLnBrk="1" hangingPunct="1">
              <a:buFont typeface="Wingdings" pitchFamily="2" charset="2"/>
              <a:buNone/>
            </a:pPr>
            <a:endParaRPr lang="en-US" altLang="en-US" sz="1700" dirty="0"/>
          </a:p>
          <a:p>
            <a:pPr eaLnBrk="1" hangingPunct="1"/>
            <a:r>
              <a:rPr lang="en-US" altLang="en-US" sz="1700" b="1" dirty="0">
                <a:solidFill>
                  <a:srgbClr val="FF5050"/>
                </a:solidFill>
              </a:rPr>
              <a:t>The Null Hypothesis may or may not be rejected</a:t>
            </a:r>
            <a:endParaRPr lang="en-US" altLang="en-US" sz="1700" dirty="0">
              <a:solidFill>
                <a:srgbClr val="FF5050"/>
              </a:solidFill>
            </a:endParaRPr>
          </a:p>
          <a:p>
            <a:pPr eaLnBrk="1" hangingPunct="1"/>
            <a:endParaRPr lang="en-US" altLang="en-US" sz="1700" dirty="0">
              <a:solidFill>
                <a:srgbClr val="FF5050"/>
              </a:solidFill>
            </a:endParaRPr>
          </a:p>
          <a:p>
            <a:pPr eaLnBrk="1" hangingPunct="1"/>
            <a:endParaRPr lang="en-US" altLang="en-US" sz="1700" dirty="0"/>
          </a:p>
          <a:p>
            <a:pPr eaLnBrk="1" hangingPunct="1"/>
            <a:endParaRPr lang="en-US" altLang="en-US" sz="1700" dirty="0"/>
          </a:p>
          <a:p>
            <a:pPr eaLnBrk="1" hangingPunct="1"/>
            <a:endParaRPr lang="en-US" altLang="en-US" sz="1700" dirty="0"/>
          </a:p>
        </p:txBody>
      </p:sp>
      <p:sp>
        <p:nvSpPr>
          <p:cNvPr id="19460" name="Rectangle 6"/>
          <p:cNvSpPr>
            <a:spLocks noGrp="1" noChangeArrowheads="1"/>
          </p:cNvSpPr>
          <p:nvPr>
            <p:ph type="body" sz="half" idx="4294967295"/>
          </p:nvPr>
        </p:nvSpPr>
        <p:spPr>
          <a:xfrm>
            <a:off x="4880611" y="1544320"/>
            <a:ext cx="4392216" cy="5201920"/>
          </a:xfrm>
          <a:prstGeom prst="rect">
            <a:avLst/>
          </a:prstGeom>
        </p:spPr>
        <p:txBody>
          <a:bodyPr/>
          <a:lstStyle/>
          <a:p>
            <a:pPr algn="ctr" eaLnBrk="1" hangingPunct="1">
              <a:buFont typeface="Wingdings" pitchFamily="2" charset="2"/>
              <a:buNone/>
            </a:pPr>
            <a:r>
              <a:rPr lang="en-US" altLang="en-US" sz="1700" b="1" dirty="0">
                <a:solidFill>
                  <a:schemeClr val="hlink"/>
                </a:solidFill>
              </a:rPr>
              <a:t>ALTERNATE HYPOTHESIS (H</a:t>
            </a:r>
            <a:r>
              <a:rPr lang="en-US" altLang="en-US" sz="1700" b="1" baseline="-25000" dirty="0">
                <a:solidFill>
                  <a:schemeClr val="hlink"/>
                </a:solidFill>
              </a:rPr>
              <a:t>1</a:t>
            </a:r>
            <a:r>
              <a:rPr lang="en-US" altLang="en-US" sz="1700" b="1" dirty="0">
                <a:solidFill>
                  <a:schemeClr val="hlink"/>
                </a:solidFill>
              </a:rPr>
              <a:t>)</a:t>
            </a:r>
          </a:p>
          <a:p>
            <a:pPr eaLnBrk="1" hangingPunct="1"/>
            <a:endParaRPr lang="en-US" altLang="en-US" sz="1700" dirty="0">
              <a:solidFill>
                <a:schemeClr val="hlink"/>
              </a:solidFill>
            </a:endParaRPr>
          </a:p>
          <a:p>
            <a:pPr eaLnBrk="1" hangingPunct="1"/>
            <a:r>
              <a:rPr lang="en-US" altLang="en-US" sz="1700" dirty="0"/>
              <a:t>Is the opposite of the null hypothesis e.g. The grade point average of juniors is less than 3.0 (</a:t>
            </a:r>
            <a:r>
              <a:rPr lang="en-US" altLang="en-US" sz="1700" i="1" dirty="0"/>
              <a:t>H </a:t>
            </a:r>
            <a:r>
              <a:rPr lang="en-US" altLang="en-US" sz="1700" baseline="-25000" dirty="0"/>
              <a:t>1</a:t>
            </a:r>
            <a:r>
              <a:rPr lang="en-US" altLang="en-US" sz="1700" dirty="0"/>
              <a:t> : mu &lt; 3.0 ) </a:t>
            </a:r>
          </a:p>
          <a:p>
            <a:pPr eaLnBrk="1" hangingPunct="1">
              <a:buFont typeface="Wingdings" pitchFamily="2" charset="2"/>
              <a:buNone/>
            </a:pPr>
            <a:endParaRPr lang="en-US" altLang="en-US" sz="1700" dirty="0"/>
          </a:p>
          <a:p>
            <a:pPr eaLnBrk="1" hangingPunct="1"/>
            <a:r>
              <a:rPr lang="en-US" altLang="en-US" sz="1700" dirty="0"/>
              <a:t>Challenges the Status Quo</a:t>
            </a:r>
          </a:p>
          <a:p>
            <a:pPr eaLnBrk="1" hangingPunct="1">
              <a:buFont typeface="Wingdings" pitchFamily="2" charset="2"/>
              <a:buNone/>
            </a:pPr>
            <a:endParaRPr lang="en-US" altLang="en-US" sz="1700" dirty="0"/>
          </a:p>
          <a:p>
            <a:pPr eaLnBrk="1" hangingPunct="1"/>
            <a:r>
              <a:rPr lang="en-US" altLang="en-US" sz="1700" dirty="0"/>
              <a:t>Never contains the ‘=‘ sign</a:t>
            </a:r>
          </a:p>
          <a:p>
            <a:pPr eaLnBrk="1" hangingPunct="1">
              <a:buFont typeface="Wingdings" pitchFamily="2" charset="2"/>
              <a:buNone/>
            </a:pPr>
            <a:endParaRPr lang="en-US" altLang="en-US" sz="1700" dirty="0"/>
          </a:p>
          <a:p>
            <a:pPr eaLnBrk="1" hangingPunct="1"/>
            <a:r>
              <a:rPr lang="en-US" altLang="en-US" sz="1700" dirty="0"/>
              <a:t>The Alternative Hypothesis may or may not be accepted</a:t>
            </a:r>
          </a:p>
          <a:p>
            <a:pPr eaLnBrk="1" hangingPunct="1">
              <a:buFont typeface="Wingdings" pitchFamily="2" charset="2"/>
              <a:buNone/>
            </a:pPr>
            <a:endParaRPr lang="en-US" altLang="en-US" sz="1700" dirty="0"/>
          </a:p>
          <a:p>
            <a:pPr eaLnBrk="1" hangingPunct="1"/>
            <a:endParaRPr lang="en-US" altLang="en-US" sz="1700" b="1" dirty="0"/>
          </a:p>
          <a:p>
            <a:pPr eaLnBrk="1" hangingPunct="1">
              <a:spcBef>
                <a:spcPct val="0"/>
              </a:spcBef>
              <a:buFontTx/>
              <a:buNone/>
            </a:pPr>
            <a:endParaRPr lang="en-US" altLang="en-US" sz="1700" dirty="0">
              <a:solidFill>
                <a:schemeClr val="hlink"/>
              </a:solidFill>
            </a:endParaRPr>
          </a:p>
        </p:txBody>
      </p:sp>
      <p:sp>
        <p:nvSpPr>
          <p:cNvPr id="6" name="Oval 5"/>
          <p:cNvSpPr/>
          <p:nvPr/>
        </p:nvSpPr>
        <p:spPr>
          <a:xfrm>
            <a:off x="645081" y="4040814"/>
            <a:ext cx="7694295" cy="756921"/>
          </a:xfrm>
          <a:prstGeom prst="ellipse">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6661" tIns="48331" rIns="96661" bIns="48331" anchor="ctr"/>
          <a:lstStyle/>
          <a:p>
            <a:pPr algn="ctr">
              <a:defRPr/>
            </a:pPr>
            <a:endParaRPr lang="en-US"/>
          </a:p>
        </p:txBody>
      </p:sp>
    </p:spTree>
    <p:extLst>
      <p:ext uri="{BB962C8B-B14F-4D97-AF65-F5344CB8AC3E}">
        <p14:creationId xmlns:p14="http://schemas.microsoft.com/office/powerpoint/2010/main" val="39890147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idx="4294967295"/>
          </p:nvPr>
        </p:nvSpPr>
        <p:spPr>
          <a:xfrm>
            <a:off x="319088" y="0"/>
            <a:ext cx="8963025" cy="1055688"/>
          </a:xfrm>
          <a:prstGeom prst="rect">
            <a:avLst/>
          </a:prstGeom>
        </p:spPr>
        <p:txBody>
          <a:bodyPr anchor="ctr"/>
          <a:lstStyle/>
          <a:p>
            <a:r>
              <a:rPr lang="en-US" altLang="en-US"/>
              <a:t>Types of hypotheses</a:t>
            </a:r>
          </a:p>
        </p:txBody>
      </p:sp>
      <p:sp>
        <p:nvSpPr>
          <p:cNvPr id="20483" name="Content Placeholder 2"/>
          <p:cNvSpPr>
            <a:spLocks noGrp="1"/>
          </p:cNvSpPr>
          <p:nvPr>
            <p:ph idx="4294967295"/>
          </p:nvPr>
        </p:nvSpPr>
        <p:spPr>
          <a:xfrm>
            <a:off x="514350" y="1549400"/>
            <a:ext cx="8686800" cy="5093839"/>
          </a:xfrm>
          <a:prstGeom prst="rect">
            <a:avLst/>
          </a:prstGeom>
        </p:spPr>
        <p:txBody>
          <a:bodyPr/>
          <a:lstStyle/>
          <a:p>
            <a:pPr>
              <a:buFont typeface="Wingdings" pitchFamily="2" charset="2"/>
              <a:buNone/>
            </a:pPr>
            <a:r>
              <a:rPr lang="en-US" altLang="en-US" sz="1700" b="1" dirty="0">
                <a:solidFill>
                  <a:schemeClr val="hlink"/>
                </a:solidFill>
              </a:rPr>
              <a:t>Simple and composite:</a:t>
            </a:r>
          </a:p>
          <a:p>
            <a:pPr>
              <a:buFont typeface="Wingdings" pitchFamily="2" charset="2"/>
              <a:buNone/>
            </a:pPr>
            <a:endParaRPr lang="en-US" altLang="en-US" sz="1700" dirty="0"/>
          </a:p>
          <a:p>
            <a:pPr>
              <a:buFont typeface="Wingdings" pitchFamily="2" charset="2"/>
              <a:buNone/>
            </a:pPr>
            <a:r>
              <a:rPr lang="en-US" altLang="en-US" sz="1700" dirty="0"/>
              <a:t>A </a:t>
            </a:r>
            <a:r>
              <a:rPr lang="en-US" altLang="en-US" sz="1700" b="1" dirty="0"/>
              <a:t>simple hypothesis </a:t>
            </a:r>
            <a:r>
              <a:rPr lang="en-US" altLang="en-US" sz="1700" dirty="0"/>
              <a:t>is a hypothesis which specifies the population distribution</a:t>
            </a:r>
          </a:p>
          <a:p>
            <a:pPr>
              <a:buFont typeface="Wingdings" pitchFamily="2" charset="2"/>
              <a:buNone/>
            </a:pPr>
            <a:r>
              <a:rPr lang="en-US" altLang="en-US" sz="1700" dirty="0"/>
              <a:t>completely.</a:t>
            </a:r>
          </a:p>
          <a:p>
            <a:pPr>
              <a:buFont typeface="Wingdings" pitchFamily="2" charset="2"/>
              <a:buNone/>
            </a:pPr>
            <a:r>
              <a:rPr lang="en-US" altLang="en-US" sz="1700" dirty="0"/>
              <a:t>Eg:H</a:t>
            </a:r>
            <a:r>
              <a:rPr lang="en-US" altLang="en-US" sz="1700" baseline="-25000" dirty="0"/>
              <a:t>0</a:t>
            </a:r>
            <a:r>
              <a:rPr lang="en-US" altLang="en-US" sz="1700" dirty="0"/>
              <a:t>: X ~ N(5,20), i.e. µ and </a:t>
            </a:r>
            <a:r>
              <a:rPr lang="el-GR" altLang="en-US" sz="1700" dirty="0"/>
              <a:t>σ</a:t>
            </a:r>
            <a:r>
              <a:rPr lang="en-US" altLang="en-US" sz="1700" baseline="30000" dirty="0"/>
              <a:t>2</a:t>
            </a:r>
            <a:r>
              <a:rPr lang="en-US" altLang="en-US" sz="1700" dirty="0"/>
              <a:t> are specified </a:t>
            </a:r>
          </a:p>
          <a:p>
            <a:pPr>
              <a:buFont typeface="Wingdings" pitchFamily="2" charset="2"/>
              <a:buNone/>
            </a:pPr>
            <a:endParaRPr lang="en-US" altLang="en-US" sz="1700" dirty="0"/>
          </a:p>
          <a:p>
            <a:pPr>
              <a:buFont typeface="Wingdings" pitchFamily="2" charset="2"/>
              <a:buNone/>
            </a:pPr>
            <a:r>
              <a:rPr lang="en-US" altLang="en-US" sz="1700" dirty="0"/>
              <a:t>A </a:t>
            </a:r>
            <a:r>
              <a:rPr lang="en-US" altLang="en-US" sz="1700" b="1" dirty="0"/>
              <a:t>composite hypothesis</a:t>
            </a:r>
            <a:r>
              <a:rPr lang="en-US" altLang="en-US" sz="1700" dirty="0"/>
              <a:t> is a hypothesis which does not specify the population</a:t>
            </a:r>
          </a:p>
          <a:p>
            <a:pPr>
              <a:buFont typeface="Wingdings" pitchFamily="2" charset="2"/>
              <a:buNone/>
            </a:pPr>
            <a:r>
              <a:rPr lang="en-US" altLang="en-US" sz="1700" dirty="0"/>
              <a:t>distribution completely.</a:t>
            </a:r>
          </a:p>
          <a:p>
            <a:pPr>
              <a:buFont typeface="Wingdings" pitchFamily="2" charset="2"/>
              <a:buNone/>
            </a:pPr>
            <a:r>
              <a:rPr lang="en-US" altLang="en-US" sz="1700" dirty="0"/>
              <a:t>Eg:H</a:t>
            </a:r>
            <a:r>
              <a:rPr lang="en-US" altLang="en-US" sz="1700" baseline="-25000" dirty="0"/>
              <a:t>0</a:t>
            </a:r>
            <a:r>
              <a:rPr lang="en-US" altLang="en-US" sz="1700" dirty="0"/>
              <a:t>: X ~ N(5,</a:t>
            </a:r>
            <a:r>
              <a:rPr lang="el-GR" altLang="en-US" sz="1700" dirty="0"/>
              <a:t> σ</a:t>
            </a:r>
            <a:r>
              <a:rPr lang="en-US" altLang="en-US" sz="1700" baseline="30000" dirty="0"/>
              <a:t>2</a:t>
            </a:r>
            <a:r>
              <a:rPr lang="en-US" altLang="en-US" sz="1700" dirty="0"/>
              <a:t>), i.e. </a:t>
            </a:r>
            <a:r>
              <a:rPr lang="el-GR" altLang="en-US" sz="1700" dirty="0"/>
              <a:t>σ</a:t>
            </a:r>
            <a:r>
              <a:rPr lang="en-US" altLang="en-US" sz="1700" baseline="30000" dirty="0"/>
              <a:t>2</a:t>
            </a:r>
            <a:r>
              <a:rPr lang="en-US" altLang="en-US" sz="1700" dirty="0"/>
              <a:t> is not specified </a:t>
            </a:r>
          </a:p>
          <a:p>
            <a:pPr>
              <a:buFont typeface="Wingdings" pitchFamily="2" charset="2"/>
              <a:buNone/>
            </a:pPr>
            <a:endParaRPr lang="en-US" altLang="en-US" sz="1700" dirty="0"/>
          </a:p>
          <a:p>
            <a:pPr>
              <a:buFont typeface="Wingdings" pitchFamily="2" charset="2"/>
              <a:buNone/>
            </a:pPr>
            <a:r>
              <a:rPr lang="en-US" altLang="en-US" sz="1700" dirty="0"/>
              <a:t>Both Null hypothesis and Alternative hypothesis can be simple as well as composite.</a:t>
            </a:r>
          </a:p>
          <a:p>
            <a:pPr>
              <a:buFont typeface="Wingdings" pitchFamily="2" charset="2"/>
              <a:buNone/>
            </a:pPr>
            <a:endParaRPr lang="en-US" altLang="en-US" sz="1700" dirty="0"/>
          </a:p>
          <a:p>
            <a:pPr>
              <a:buFont typeface="Wingdings" pitchFamily="2" charset="2"/>
              <a:buNone/>
            </a:pPr>
            <a:endParaRPr lang="en-US" altLang="en-US" sz="1700" dirty="0"/>
          </a:p>
          <a:p>
            <a:pPr>
              <a:buFont typeface="Wingdings" pitchFamily="2" charset="2"/>
              <a:buNone/>
            </a:pPr>
            <a:r>
              <a:rPr lang="en-IN" altLang="en-US" sz="1700" dirty="0">
                <a:hlinkClick r:id="rId2"/>
              </a:rPr>
              <a:t>http://math.arizona.edu/~jwatkins/r-composite.pdf</a:t>
            </a:r>
            <a:endParaRPr lang="en-US" altLang="en-US" sz="1700" dirty="0"/>
          </a:p>
        </p:txBody>
      </p:sp>
    </p:spTree>
    <p:extLst>
      <p:ext uri="{BB962C8B-B14F-4D97-AF65-F5344CB8AC3E}">
        <p14:creationId xmlns:p14="http://schemas.microsoft.com/office/powerpoint/2010/main" val="588425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dirty="0"/>
              <a:t>Hypothesis Testing Process</a:t>
            </a:r>
          </a:p>
        </p:txBody>
      </p:sp>
      <p:sp>
        <p:nvSpPr>
          <p:cNvPr id="21507" name="Rectangle 162"/>
          <p:cNvSpPr>
            <a:spLocks noChangeArrowheads="1"/>
          </p:cNvSpPr>
          <p:nvPr/>
        </p:nvSpPr>
        <p:spPr bwMode="auto">
          <a:xfrm>
            <a:off x="220028" y="6604000"/>
            <a:ext cx="9086136" cy="2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508" name="Rectangle 163"/>
          <p:cNvSpPr>
            <a:spLocks noChangeArrowheads="1"/>
          </p:cNvSpPr>
          <p:nvPr/>
        </p:nvSpPr>
        <p:spPr bwMode="auto">
          <a:xfrm>
            <a:off x="1261825" y="6656494"/>
            <a:ext cx="352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000">
                <a:solidFill>
                  <a:srgbClr val="B2B2B2"/>
                </a:solidFill>
                <a:ea typeface="ＭＳ Ｐゴシック" pitchFamily="34" charset="-128"/>
              </a:rPr>
              <a:t>.</a:t>
            </a:r>
            <a:endParaRPr lang="en-US" altLang="en-US" sz="2500">
              <a:latin typeface="Times New Roman" pitchFamily="18" charset="0"/>
              <a:ea typeface="ＭＳ Ｐゴシック" pitchFamily="34" charset="-128"/>
            </a:endParaRPr>
          </a:p>
        </p:txBody>
      </p:sp>
      <p:sp>
        <p:nvSpPr>
          <p:cNvPr id="21509" name="Rectangle 164"/>
          <p:cNvSpPr>
            <a:spLocks noChangeArrowheads="1"/>
          </p:cNvSpPr>
          <p:nvPr/>
        </p:nvSpPr>
        <p:spPr bwMode="auto">
          <a:xfrm>
            <a:off x="6575822" y="3417147"/>
            <a:ext cx="1766888" cy="433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510" name="Rectangle 165"/>
          <p:cNvSpPr>
            <a:spLocks noChangeArrowheads="1"/>
          </p:cNvSpPr>
          <p:nvPr/>
        </p:nvSpPr>
        <p:spPr bwMode="auto">
          <a:xfrm>
            <a:off x="6667501" y="3471334"/>
            <a:ext cx="1450181" cy="34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200" b="1">
                <a:ea typeface="ＭＳ Ｐゴシック" pitchFamily="34" charset="-128"/>
              </a:rPr>
              <a:t>Population</a:t>
            </a:r>
            <a:endParaRPr lang="en-US" altLang="en-US" sz="2500">
              <a:latin typeface="Times New Roman" pitchFamily="18" charset="0"/>
              <a:ea typeface="ＭＳ Ｐゴシック" pitchFamily="34" charset="-128"/>
            </a:endParaRPr>
          </a:p>
        </p:txBody>
      </p:sp>
      <p:sp>
        <p:nvSpPr>
          <p:cNvPr id="21511" name="Rectangle 167"/>
          <p:cNvSpPr>
            <a:spLocks noChangeArrowheads="1"/>
          </p:cNvSpPr>
          <p:nvPr/>
        </p:nvSpPr>
        <p:spPr bwMode="auto">
          <a:xfrm>
            <a:off x="898446" y="2287695"/>
            <a:ext cx="1601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200" b="1" u="sng">
                <a:ea typeface="ＭＳ Ｐゴシック" pitchFamily="34" charset="-128"/>
              </a:rPr>
              <a:t>Assume</a:t>
            </a:r>
            <a:r>
              <a:rPr lang="en-US" altLang="en-US" sz="2200" b="1">
                <a:ea typeface="ＭＳ Ｐゴシック" pitchFamily="34" charset="-128"/>
              </a:rPr>
              <a:t> the</a:t>
            </a:r>
            <a:endParaRPr lang="en-US" altLang="en-US" sz="2500">
              <a:latin typeface="Times New Roman" pitchFamily="18" charset="0"/>
              <a:ea typeface="ＭＳ Ｐゴシック" pitchFamily="34" charset="-128"/>
            </a:endParaRPr>
          </a:p>
        </p:txBody>
      </p:sp>
      <p:sp>
        <p:nvSpPr>
          <p:cNvPr id="21512" name="Rectangle 168"/>
          <p:cNvSpPr>
            <a:spLocks noChangeArrowheads="1"/>
          </p:cNvSpPr>
          <p:nvPr/>
        </p:nvSpPr>
        <p:spPr bwMode="auto">
          <a:xfrm>
            <a:off x="805101" y="2582334"/>
            <a:ext cx="1751885" cy="433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513" name="Rectangle 169"/>
          <p:cNvSpPr>
            <a:spLocks noChangeArrowheads="1"/>
          </p:cNvSpPr>
          <p:nvPr/>
        </p:nvSpPr>
        <p:spPr bwMode="auto">
          <a:xfrm>
            <a:off x="898447" y="2638214"/>
            <a:ext cx="1435179" cy="34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200" b="1">
                <a:ea typeface="ＭＳ Ｐゴシック" pitchFamily="34" charset="-128"/>
              </a:rPr>
              <a:t>population</a:t>
            </a:r>
            <a:endParaRPr lang="en-US" altLang="en-US" sz="2500">
              <a:latin typeface="Times New Roman" pitchFamily="18" charset="0"/>
              <a:ea typeface="ＭＳ Ｐゴシック" pitchFamily="34" charset="-128"/>
            </a:endParaRPr>
          </a:p>
        </p:txBody>
      </p:sp>
      <p:sp>
        <p:nvSpPr>
          <p:cNvPr id="21514" name="Rectangle 170"/>
          <p:cNvSpPr>
            <a:spLocks noChangeArrowheads="1"/>
          </p:cNvSpPr>
          <p:nvPr/>
        </p:nvSpPr>
        <p:spPr bwMode="auto">
          <a:xfrm>
            <a:off x="805101" y="2929467"/>
            <a:ext cx="2453640" cy="433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515" name="Rectangle 171"/>
          <p:cNvSpPr>
            <a:spLocks noChangeArrowheads="1"/>
          </p:cNvSpPr>
          <p:nvPr/>
        </p:nvSpPr>
        <p:spPr bwMode="auto">
          <a:xfrm>
            <a:off x="898447" y="2983654"/>
            <a:ext cx="2068591" cy="34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200" b="1">
                <a:ea typeface="ＭＳ Ｐゴシック" pitchFamily="34" charset="-128"/>
              </a:rPr>
              <a:t>mean age is 50.</a:t>
            </a:r>
            <a:endParaRPr lang="en-US" altLang="en-US" sz="2500">
              <a:latin typeface="Times New Roman" pitchFamily="18" charset="0"/>
              <a:ea typeface="ＭＳ Ｐゴシック" pitchFamily="34" charset="-128"/>
            </a:endParaRPr>
          </a:p>
        </p:txBody>
      </p:sp>
      <p:sp>
        <p:nvSpPr>
          <p:cNvPr id="21516" name="Rectangle 172"/>
          <p:cNvSpPr>
            <a:spLocks noChangeArrowheads="1"/>
          </p:cNvSpPr>
          <p:nvPr/>
        </p:nvSpPr>
        <p:spPr bwMode="auto">
          <a:xfrm>
            <a:off x="805101" y="3274907"/>
            <a:ext cx="2707005" cy="433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517" name="Rectangle 173"/>
          <p:cNvSpPr>
            <a:spLocks noChangeArrowheads="1"/>
          </p:cNvSpPr>
          <p:nvPr/>
        </p:nvSpPr>
        <p:spPr bwMode="auto">
          <a:xfrm>
            <a:off x="898447" y="3329094"/>
            <a:ext cx="2303621" cy="34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200" b="1">
                <a:ea typeface="ＭＳ Ｐゴシック" pitchFamily="34" charset="-128"/>
              </a:rPr>
              <a:t>(Null Hypothesis)</a:t>
            </a:r>
            <a:endParaRPr lang="en-US" altLang="en-US" sz="2500">
              <a:latin typeface="Times New Roman" pitchFamily="18" charset="0"/>
              <a:ea typeface="ＭＳ Ｐゴシック" pitchFamily="34" charset="-128"/>
            </a:endParaRPr>
          </a:p>
        </p:txBody>
      </p:sp>
      <p:sp>
        <p:nvSpPr>
          <p:cNvPr id="21518" name="Freeform 174"/>
          <p:cNvSpPr>
            <a:spLocks/>
          </p:cNvSpPr>
          <p:nvPr/>
        </p:nvSpPr>
        <p:spPr bwMode="auto">
          <a:xfrm>
            <a:off x="7119224" y="3962400"/>
            <a:ext cx="676751" cy="663787"/>
          </a:xfrm>
          <a:custGeom>
            <a:avLst/>
            <a:gdLst>
              <a:gd name="T0" fmla="*/ 2147483647 w 406"/>
              <a:gd name="T1" fmla="*/ 0 h 392"/>
              <a:gd name="T2" fmla="*/ 2147483647 w 406"/>
              <a:gd name="T3" fmla="*/ 0 h 392"/>
              <a:gd name="T4" fmla="*/ 2147483647 w 406"/>
              <a:gd name="T5" fmla="*/ 2147483647 h 392"/>
              <a:gd name="T6" fmla="*/ 2147483647 w 406"/>
              <a:gd name="T7" fmla="*/ 2147483647 h 392"/>
              <a:gd name="T8" fmla="*/ 2147483647 w 406"/>
              <a:gd name="T9" fmla="*/ 2147483647 h 392"/>
              <a:gd name="T10" fmla="*/ 0 w 406"/>
              <a:gd name="T11" fmla="*/ 2147483647 h 392"/>
              <a:gd name="T12" fmla="*/ 2147483647 w 406"/>
              <a:gd name="T13" fmla="*/ 2147483647 h 392"/>
              <a:gd name="T14" fmla="*/ 2147483647 w 406"/>
              <a:gd name="T15" fmla="*/ 0 h 392"/>
              <a:gd name="T16" fmla="*/ 0 60000 65536"/>
              <a:gd name="T17" fmla="*/ 0 60000 65536"/>
              <a:gd name="T18" fmla="*/ 0 60000 65536"/>
              <a:gd name="T19" fmla="*/ 0 60000 65536"/>
              <a:gd name="T20" fmla="*/ 0 60000 65536"/>
              <a:gd name="T21" fmla="*/ 0 60000 65536"/>
              <a:gd name="T22" fmla="*/ 0 60000 65536"/>
              <a:gd name="T23" fmla="*/ 0 60000 65536"/>
              <a:gd name="T24" fmla="*/ 0 w 406"/>
              <a:gd name="T25" fmla="*/ 0 h 392"/>
              <a:gd name="T26" fmla="*/ 406 w 406"/>
              <a:gd name="T27" fmla="*/ 392 h 3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6" h="392">
                <a:moveTo>
                  <a:pt x="101" y="0"/>
                </a:moveTo>
                <a:lnTo>
                  <a:pt x="304" y="0"/>
                </a:lnTo>
                <a:lnTo>
                  <a:pt x="304" y="296"/>
                </a:lnTo>
                <a:lnTo>
                  <a:pt x="406" y="296"/>
                </a:lnTo>
                <a:lnTo>
                  <a:pt x="203" y="392"/>
                </a:lnTo>
                <a:lnTo>
                  <a:pt x="0" y="296"/>
                </a:lnTo>
                <a:lnTo>
                  <a:pt x="101" y="296"/>
                </a:lnTo>
                <a:lnTo>
                  <a:pt x="101" y="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19" name="Freeform 175"/>
          <p:cNvSpPr>
            <a:spLocks/>
          </p:cNvSpPr>
          <p:nvPr/>
        </p:nvSpPr>
        <p:spPr bwMode="auto">
          <a:xfrm>
            <a:off x="7119223" y="3989494"/>
            <a:ext cx="686753" cy="646853"/>
          </a:xfrm>
          <a:custGeom>
            <a:avLst/>
            <a:gdLst>
              <a:gd name="T0" fmla="*/ 2147483647 w 412"/>
              <a:gd name="T1" fmla="*/ 0 h 382"/>
              <a:gd name="T2" fmla="*/ 2147483647 w 412"/>
              <a:gd name="T3" fmla="*/ 2147483647 h 382"/>
              <a:gd name="T4" fmla="*/ 2147483647 w 412"/>
              <a:gd name="T5" fmla="*/ 2147483647 h 382"/>
              <a:gd name="T6" fmla="*/ 2147483647 w 412"/>
              <a:gd name="T7" fmla="*/ 2147483647 h 382"/>
              <a:gd name="T8" fmla="*/ 0 w 412"/>
              <a:gd name="T9" fmla="*/ 2147483647 h 382"/>
              <a:gd name="T10" fmla="*/ 2147483647 w 412"/>
              <a:gd name="T11" fmla="*/ 2147483647 h 382"/>
              <a:gd name="T12" fmla="*/ 2147483647 w 412"/>
              <a:gd name="T13" fmla="*/ 0 h 382"/>
              <a:gd name="T14" fmla="*/ 0 60000 65536"/>
              <a:gd name="T15" fmla="*/ 0 60000 65536"/>
              <a:gd name="T16" fmla="*/ 0 60000 65536"/>
              <a:gd name="T17" fmla="*/ 0 60000 65536"/>
              <a:gd name="T18" fmla="*/ 0 60000 65536"/>
              <a:gd name="T19" fmla="*/ 0 60000 65536"/>
              <a:gd name="T20" fmla="*/ 0 60000 65536"/>
              <a:gd name="T21" fmla="*/ 0 w 412"/>
              <a:gd name="T22" fmla="*/ 0 h 382"/>
              <a:gd name="T23" fmla="*/ 412 w 412"/>
              <a:gd name="T24" fmla="*/ 382 h 3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2" h="382">
                <a:moveTo>
                  <a:pt x="308" y="0"/>
                </a:moveTo>
                <a:lnTo>
                  <a:pt x="308" y="286"/>
                </a:lnTo>
                <a:lnTo>
                  <a:pt x="412" y="286"/>
                </a:lnTo>
                <a:lnTo>
                  <a:pt x="207" y="382"/>
                </a:lnTo>
                <a:lnTo>
                  <a:pt x="0" y="286"/>
                </a:lnTo>
                <a:lnTo>
                  <a:pt x="103" y="286"/>
                </a:lnTo>
                <a:lnTo>
                  <a:pt x="103"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nvGrpSpPr>
          <p:cNvPr id="21520" name="Group 176"/>
          <p:cNvGrpSpPr>
            <a:grpSpLocks/>
          </p:cNvGrpSpPr>
          <p:nvPr/>
        </p:nvGrpSpPr>
        <p:grpSpPr bwMode="auto">
          <a:xfrm>
            <a:off x="3227071" y="5030894"/>
            <a:ext cx="916781" cy="650240"/>
            <a:chOff x="1936" y="2971"/>
            <a:chExt cx="550" cy="384"/>
          </a:xfrm>
        </p:grpSpPr>
        <p:sp>
          <p:nvSpPr>
            <p:cNvPr id="21832" name="Freeform 177"/>
            <p:cNvSpPr>
              <a:spLocks/>
            </p:cNvSpPr>
            <p:nvPr/>
          </p:nvSpPr>
          <p:spPr bwMode="auto">
            <a:xfrm>
              <a:off x="1936" y="2971"/>
              <a:ext cx="550" cy="384"/>
            </a:xfrm>
            <a:custGeom>
              <a:avLst/>
              <a:gdLst>
                <a:gd name="T0" fmla="*/ 550 w 550"/>
                <a:gd name="T1" fmla="*/ 288 h 384"/>
                <a:gd name="T2" fmla="*/ 102 w 550"/>
                <a:gd name="T3" fmla="*/ 288 h 384"/>
                <a:gd name="T4" fmla="*/ 102 w 550"/>
                <a:gd name="T5" fmla="*/ 384 h 384"/>
                <a:gd name="T6" fmla="*/ 0 w 550"/>
                <a:gd name="T7" fmla="*/ 190 h 384"/>
                <a:gd name="T8" fmla="*/ 102 w 550"/>
                <a:gd name="T9" fmla="*/ 0 h 384"/>
                <a:gd name="T10" fmla="*/ 102 w 550"/>
                <a:gd name="T11" fmla="*/ 94 h 384"/>
                <a:gd name="T12" fmla="*/ 550 w 550"/>
                <a:gd name="T13" fmla="*/ 94 h 384"/>
                <a:gd name="T14" fmla="*/ 550 w 550"/>
                <a:gd name="T15" fmla="*/ 288 h 384"/>
                <a:gd name="T16" fmla="*/ 0 60000 65536"/>
                <a:gd name="T17" fmla="*/ 0 60000 65536"/>
                <a:gd name="T18" fmla="*/ 0 60000 65536"/>
                <a:gd name="T19" fmla="*/ 0 60000 65536"/>
                <a:gd name="T20" fmla="*/ 0 60000 65536"/>
                <a:gd name="T21" fmla="*/ 0 60000 65536"/>
                <a:gd name="T22" fmla="*/ 0 60000 65536"/>
                <a:gd name="T23" fmla="*/ 0 60000 65536"/>
                <a:gd name="T24" fmla="*/ 0 w 550"/>
                <a:gd name="T25" fmla="*/ 0 h 384"/>
                <a:gd name="T26" fmla="*/ 550 w 550"/>
                <a:gd name="T27" fmla="*/ 384 h 3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50" h="384">
                  <a:moveTo>
                    <a:pt x="550" y="288"/>
                  </a:moveTo>
                  <a:lnTo>
                    <a:pt x="102" y="288"/>
                  </a:lnTo>
                  <a:lnTo>
                    <a:pt x="102" y="384"/>
                  </a:lnTo>
                  <a:lnTo>
                    <a:pt x="0" y="190"/>
                  </a:lnTo>
                  <a:lnTo>
                    <a:pt x="102" y="0"/>
                  </a:lnTo>
                  <a:lnTo>
                    <a:pt x="102" y="94"/>
                  </a:lnTo>
                  <a:lnTo>
                    <a:pt x="550" y="94"/>
                  </a:lnTo>
                  <a:lnTo>
                    <a:pt x="550" y="288"/>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833" name="Freeform 178"/>
            <p:cNvSpPr>
              <a:spLocks/>
            </p:cNvSpPr>
            <p:nvPr/>
          </p:nvSpPr>
          <p:spPr bwMode="auto">
            <a:xfrm>
              <a:off x="1936" y="2971"/>
              <a:ext cx="550" cy="384"/>
            </a:xfrm>
            <a:custGeom>
              <a:avLst/>
              <a:gdLst>
                <a:gd name="T0" fmla="*/ 550 w 550"/>
                <a:gd name="T1" fmla="*/ 288 h 384"/>
                <a:gd name="T2" fmla="*/ 102 w 550"/>
                <a:gd name="T3" fmla="*/ 288 h 384"/>
                <a:gd name="T4" fmla="*/ 102 w 550"/>
                <a:gd name="T5" fmla="*/ 384 h 384"/>
                <a:gd name="T6" fmla="*/ 0 w 550"/>
                <a:gd name="T7" fmla="*/ 190 h 384"/>
                <a:gd name="T8" fmla="*/ 102 w 550"/>
                <a:gd name="T9" fmla="*/ 0 h 384"/>
                <a:gd name="T10" fmla="*/ 102 w 550"/>
                <a:gd name="T11" fmla="*/ 94 h 384"/>
                <a:gd name="T12" fmla="*/ 550 w 550"/>
                <a:gd name="T13" fmla="*/ 94 h 384"/>
                <a:gd name="T14" fmla="*/ 0 60000 65536"/>
                <a:gd name="T15" fmla="*/ 0 60000 65536"/>
                <a:gd name="T16" fmla="*/ 0 60000 65536"/>
                <a:gd name="T17" fmla="*/ 0 60000 65536"/>
                <a:gd name="T18" fmla="*/ 0 60000 65536"/>
                <a:gd name="T19" fmla="*/ 0 60000 65536"/>
                <a:gd name="T20" fmla="*/ 0 60000 65536"/>
                <a:gd name="T21" fmla="*/ 0 w 550"/>
                <a:gd name="T22" fmla="*/ 0 h 384"/>
                <a:gd name="T23" fmla="*/ 550 w 550"/>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0" h="384">
                  <a:moveTo>
                    <a:pt x="550" y="288"/>
                  </a:moveTo>
                  <a:lnTo>
                    <a:pt x="102" y="288"/>
                  </a:lnTo>
                  <a:lnTo>
                    <a:pt x="102" y="384"/>
                  </a:lnTo>
                  <a:lnTo>
                    <a:pt x="0" y="190"/>
                  </a:lnTo>
                  <a:lnTo>
                    <a:pt x="102" y="0"/>
                  </a:lnTo>
                  <a:lnTo>
                    <a:pt x="102" y="94"/>
                  </a:lnTo>
                  <a:lnTo>
                    <a:pt x="550" y="94"/>
                  </a:lnTo>
                </a:path>
              </a:pathLst>
            </a:custGeom>
            <a:solidFill>
              <a:srgbClr val="FFCC99"/>
            </a:solidFill>
            <a:ln w="12700">
              <a:solidFill>
                <a:srgbClr val="000000"/>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sp>
        <p:nvSpPr>
          <p:cNvPr id="21521" name="Freeform 179"/>
          <p:cNvSpPr>
            <a:spLocks/>
          </p:cNvSpPr>
          <p:nvPr/>
        </p:nvSpPr>
        <p:spPr bwMode="auto">
          <a:xfrm>
            <a:off x="1083469" y="4961467"/>
            <a:ext cx="1505189" cy="682414"/>
          </a:xfrm>
          <a:custGeom>
            <a:avLst/>
            <a:gdLst>
              <a:gd name="T0" fmla="*/ 0 w 903"/>
              <a:gd name="T1" fmla="*/ 2147483647 h 403"/>
              <a:gd name="T2" fmla="*/ 0 w 903"/>
              <a:gd name="T3" fmla="*/ 2147483647 h 403"/>
              <a:gd name="T4" fmla="*/ 2147483647 w 903"/>
              <a:gd name="T5" fmla="*/ 0 h 403"/>
              <a:gd name="T6" fmla="*/ 2147483647 w 903"/>
              <a:gd name="T7" fmla="*/ 0 h 403"/>
              <a:gd name="T8" fmla="*/ 2147483647 w 903"/>
              <a:gd name="T9" fmla="*/ 2147483647 h 403"/>
              <a:gd name="T10" fmla="*/ 2147483647 w 903"/>
              <a:gd name="T11" fmla="*/ 2147483647 h 403"/>
              <a:gd name="T12" fmla="*/ 2147483647 w 903"/>
              <a:gd name="T13" fmla="*/ 2147483647 h 403"/>
              <a:gd name="T14" fmla="*/ 2147483647 w 903"/>
              <a:gd name="T15" fmla="*/ 2147483647 h 403"/>
              <a:gd name="T16" fmla="*/ 0 w 903"/>
              <a:gd name="T17" fmla="*/ 2147483647 h 403"/>
              <a:gd name="T18" fmla="*/ 2147483647 w 903"/>
              <a:gd name="T19" fmla="*/ 2147483647 h 403"/>
              <a:gd name="T20" fmla="*/ 2147483647 w 903"/>
              <a:gd name="T21" fmla="*/ 2147483647 h 403"/>
              <a:gd name="T22" fmla="*/ 2147483647 w 903"/>
              <a:gd name="T23" fmla="*/ 2147483647 h 403"/>
              <a:gd name="T24" fmla="*/ 2147483647 w 903"/>
              <a:gd name="T25" fmla="*/ 2147483647 h 403"/>
              <a:gd name="T26" fmla="*/ 2147483647 w 903"/>
              <a:gd name="T27" fmla="*/ 2147483647 h 403"/>
              <a:gd name="T28" fmla="*/ 2147483647 w 903"/>
              <a:gd name="T29" fmla="*/ 2147483647 h 403"/>
              <a:gd name="T30" fmla="*/ 2147483647 w 903"/>
              <a:gd name="T31" fmla="*/ 2147483647 h 403"/>
              <a:gd name="T32" fmla="*/ 2147483647 w 903"/>
              <a:gd name="T33" fmla="*/ 2147483647 h 403"/>
              <a:gd name="T34" fmla="*/ 2147483647 w 903"/>
              <a:gd name="T35" fmla="*/ 2147483647 h 403"/>
              <a:gd name="T36" fmla="*/ 0 w 903"/>
              <a:gd name="T37" fmla="*/ 2147483647 h 4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03"/>
              <a:gd name="T58" fmla="*/ 0 h 403"/>
              <a:gd name="T59" fmla="*/ 903 w 903"/>
              <a:gd name="T60" fmla="*/ 403 h 40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03" h="403">
                <a:moveTo>
                  <a:pt x="0" y="320"/>
                </a:moveTo>
                <a:lnTo>
                  <a:pt x="0" y="83"/>
                </a:lnTo>
                <a:lnTo>
                  <a:pt x="90" y="0"/>
                </a:lnTo>
                <a:lnTo>
                  <a:pt x="813" y="0"/>
                </a:lnTo>
                <a:lnTo>
                  <a:pt x="903" y="83"/>
                </a:lnTo>
                <a:lnTo>
                  <a:pt x="903" y="320"/>
                </a:lnTo>
                <a:lnTo>
                  <a:pt x="813" y="403"/>
                </a:lnTo>
                <a:lnTo>
                  <a:pt x="90" y="403"/>
                </a:lnTo>
                <a:lnTo>
                  <a:pt x="0" y="320"/>
                </a:lnTo>
                <a:lnTo>
                  <a:pt x="44" y="307"/>
                </a:lnTo>
                <a:lnTo>
                  <a:pt x="44" y="98"/>
                </a:lnTo>
                <a:lnTo>
                  <a:pt x="102" y="41"/>
                </a:lnTo>
                <a:lnTo>
                  <a:pt x="797" y="41"/>
                </a:lnTo>
                <a:lnTo>
                  <a:pt x="857" y="98"/>
                </a:lnTo>
                <a:lnTo>
                  <a:pt x="857" y="307"/>
                </a:lnTo>
                <a:lnTo>
                  <a:pt x="797" y="362"/>
                </a:lnTo>
                <a:lnTo>
                  <a:pt x="102" y="362"/>
                </a:lnTo>
                <a:lnTo>
                  <a:pt x="44" y="307"/>
                </a:lnTo>
                <a:lnTo>
                  <a:pt x="0" y="320"/>
                </a:lnTo>
                <a:close/>
              </a:path>
            </a:pathLst>
          </a:custGeom>
          <a:solidFill>
            <a:srgbClr val="993300"/>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22" name="Rectangle 180"/>
          <p:cNvSpPr>
            <a:spLocks noChangeArrowheads="1"/>
          </p:cNvSpPr>
          <p:nvPr/>
        </p:nvSpPr>
        <p:spPr bwMode="auto">
          <a:xfrm>
            <a:off x="1138477" y="5102014"/>
            <a:ext cx="1395174" cy="433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523" name="Rectangle 181"/>
          <p:cNvSpPr>
            <a:spLocks noChangeArrowheads="1"/>
          </p:cNvSpPr>
          <p:nvPr/>
        </p:nvSpPr>
        <p:spPr bwMode="auto">
          <a:xfrm>
            <a:off x="1230154" y="5157894"/>
            <a:ext cx="1103471" cy="34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200" b="1">
                <a:solidFill>
                  <a:schemeClr val="accent2"/>
                </a:solidFill>
                <a:ea typeface="ＭＳ Ｐゴシック" pitchFamily="34" charset="-128"/>
              </a:rPr>
              <a:t>REJECT</a:t>
            </a:r>
          </a:p>
        </p:txBody>
      </p:sp>
      <p:grpSp>
        <p:nvGrpSpPr>
          <p:cNvPr id="21524" name="Group 182"/>
          <p:cNvGrpSpPr>
            <a:grpSpLocks/>
          </p:cNvGrpSpPr>
          <p:nvPr/>
        </p:nvGrpSpPr>
        <p:grpSpPr bwMode="auto">
          <a:xfrm>
            <a:off x="5834063" y="5030894"/>
            <a:ext cx="533400" cy="577426"/>
            <a:chOff x="3500" y="2971"/>
            <a:chExt cx="320" cy="341"/>
          </a:xfrm>
        </p:grpSpPr>
        <p:sp>
          <p:nvSpPr>
            <p:cNvPr id="21830" name="Freeform 183"/>
            <p:cNvSpPr>
              <a:spLocks/>
            </p:cNvSpPr>
            <p:nvPr/>
          </p:nvSpPr>
          <p:spPr bwMode="auto">
            <a:xfrm>
              <a:off x="3500" y="2971"/>
              <a:ext cx="320" cy="341"/>
            </a:xfrm>
            <a:custGeom>
              <a:avLst/>
              <a:gdLst>
                <a:gd name="T0" fmla="*/ 320 w 320"/>
                <a:gd name="T1" fmla="*/ 256 h 341"/>
                <a:gd name="T2" fmla="*/ 59 w 320"/>
                <a:gd name="T3" fmla="*/ 256 h 341"/>
                <a:gd name="T4" fmla="*/ 59 w 320"/>
                <a:gd name="T5" fmla="*/ 341 h 341"/>
                <a:gd name="T6" fmla="*/ 0 w 320"/>
                <a:gd name="T7" fmla="*/ 169 h 341"/>
                <a:gd name="T8" fmla="*/ 59 w 320"/>
                <a:gd name="T9" fmla="*/ 0 h 341"/>
                <a:gd name="T10" fmla="*/ 59 w 320"/>
                <a:gd name="T11" fmla="*/ 83 h 341"/>
                <a:gd name="T12" fmla="*/ 320 w 320"/>
                <a:gd name="T13" fmla="*/ 83 h 341"/>
                <a:gd name="T14" fmla="*/ 320 w 320"/>
                <a:gd name="T15" fmla="*/ 256 h 341"/>
                <a:gd name="T16" fmla="*/ 0 60000 65536"/>
                <a:gd name="T17" fmla="*/ 0 60000 65536"/>
                <a:gd name="T18" fmla="*/ 0 60000 65536"/>
                <a:gd name="T19" fmla="*/ 0 60000 65536"/>
                <a:gd name="T20" fmla="*/ 0 60000 65536"/>
                <a:gd name="T21" fmla="*/ 0 60000 65536"/>
                <a:gd name="T22" fmla="*/ 0 60000 65536"/>
                <a:gd name="T23" fmla="*/ 0 60000 65536"/>
                <a:gd name="T24" fmla="*/ 0 w 320"/>
                <a:gd name="T25" fmla="*/ 0 h 341"/>
                <a:gd name="T26" fmla="*/ 320 w 320"/>
                <a:gd name="T27" fmla="*/ 341 h 3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0" h="341">
                  <a:moveTo>
                    <a:pt x="320" y="256"/>
                  </a:moveTo>
                  <a:lnTo>
                    <a:pt x="59" y="256"/>
                  </a:lnTo>
                  <a:lnTo>
                    <a:pt x="59" y="341"/>
                  </a:lnTo>
                  <a:lnTo>
                    <a:pt x="0" y="169"/>
                  </a:lnTo>
                  <a:lnTo>
                    <a:pt x="59" y="0"/>
                  </a:lnTo>
                  <a:lnTo>
                    <a:pt x="59" y="83"/>
                  </a:lnTo>
                  <a:lnTo>
                    <a:pt x="320" y="83"/>
                  </a:lnTo>
                  <a:lnTo>
                    <a:pt x="320" y="256"/>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831" name="Freeform 184"/>
            <p:cNvSpPr>
              <a:spLocks/>
            </p:cNvSpPr>
            <p:nvPr/>
          </p:nvSpPr>
          <p:spPr bwMode="auto">
            <a:xfrm>
              <a:off x="3500" y="2971"/>
              <a:ext cx="320" cy="341"/>
            </a:xfrm>
            <a:custGeom>
              <a:avLst/>
              <a:gdLst>
                <a:gd name="T0" fmla="*/ 320 w 320"/>
                <a:gd name="T1" fmla="*/ 256 h 341"/>
                <a:gd name="T2" fmla="*/ 59 w 320"/>
                <a:gd name="T3" fmla="*/ 256 h 341"/>
                <a:gd name="T4" fmla="*/ 59 w 320"/>
                <a:gd name="T5" fmla="*/ 341 h 341"/>
                <a:gd name="T6" fmla="*/ 0 w 320"/>
                <a:gd name="T7" fmla="*/ 169 h 341"/>
                <a:gd name="T8" fmla="*/ 59 w 320"/>
                <a:gd name="T9" fmla="*/ 0 h 341"/>
                <a:gd name="T10" fmla="*/ 59 w 320"/>
                <a:gd name="T11" fmla="*/ 83 h 341"/>
                <a:gd name="T12" fmla="*/ 320 w 320"/>
                <a:gd name="T13" fmla="*/ 83 h 341"/>
                <a:gd name="T14" fmla="*/ 0 60000 65536"/>
                <a:gd name="T15" fmla="*/ 0 60000 65536"/>
                <a:gd name="T16" fmla="*/ 0 60000 65536"/>
                <a:gd name="T17" fmla="*/ 0 60000 65536"/>
                <a:gd name="T18" fmla="*/ 0 60000 65536"/>
                <a:gd name="T19" fmla="*/ 0 60000 65536"/>
                <a:gd name="T20" fmla="*/ 0 60000 65536"/>
                <a:gd name="T21" fmla="*/ 0 w 320"/>
                <a:gd name="T22" fmla="*/ 0 h 341"/>
                <a:gd name="T23" fmla="*/ 320 w 320"/>
                <a:gd name="T24" fmla="*/ 341 h 3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0" h="341">
                  <a:moveTo>
                    <a:pt x="320" y="256"/>
                  </a:moveTo>
                  <a:lnTo>
                    <a:pt x="59" y="256"/>
                  </a:lnTo>
                  <a:lnTo>
                    <a:pt x="59" y="341"/>
                  </a:lnTo>
                  <a:lnTo>
                    <a:pt x="0" y="169"/>
                  </a:lnTo>
                  <a:lnTo>
                    <a:pt x="59" y="0"/>
                  </a:lnTo>
                  <a:lnTo>
                    <a:pt x="59" y="83"/>
                  </a:lnTo>
                  <a:lnTo>
                    <a:pt x="320" y="83"/>
                  </a:lnTo>
                </a:path>
              </a:pathLst>
            </a:custGeom>
            <a:solidFill>
              <a:srgbClr val="FFCC99"/>
            </a:solidFill>
            <a:ln w="12700">
              <a:solidFill>
                <a:srgbClr val="000000"/>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sp>
        <p:nvSpPr>
          <p:cNvPr id="21525" name="Freeform 185"/>
          <p:cNvSpPr>
            <a:spLocks/>
          </p:cNvSpPr>
          <p:nvPr/>
        </p:nvSpPr>
        <p:spPr bwMode="auto">
          <a:xfrm>
            <a:off x="3447098" y="2609427"/>
            <a:ext cx="936784" cy="641773"/>
          </a:xfrm>
          <a:custGeom>
            <a:avLst/>
            <a:gdLst>
              <a:gd name="T0" fmla="*/ 0 w 562"/>
              <a:gd name="T1" fmla="*/ 2147483647 h 379"/>
              <a:gd name="T2" fmla="*/ 0 w 562"/>
              <a:gd name="T3" fmla="*/ 2147483647 h 379"/>
              <a:gd name="T4" fmla="*/ 2147483647 w 562"/>
              <a:gd name="T5" fmla="*/ 2147483647 h 379"/>
              <a:gd name="T6" fmla="*/ 2147483647 w 562"/>
              <a:gd name="T7" fmla="*/ 0 h 379"/>
              <a:gd name="T8" fmla="*/ 2147483647 w 562"/>
              <a:gd name="T9" fmla="*/ 2147483647 h 379"/>
              <a:gd name="T10" fmla="*/ 2147483647 w 562"/>
              <a:gd name="T11" fmla="*/ 2147483647 h 379"/>
              <a:gd name="T12" fmla="*/ 2147483647 w 562"/>
              <a:gd name="T13" fmla="*/ 2147483647 h 379"/>
              <a:gd name="T14" fmla="*/ 0 w 562"/>
              <a:gd name="T15" fmla="*/ 2147483647 h 379"/>
              <a:gd name="T16" fmla="*/ 0 60000 65536"/>
              <a:gd name="T17" fmla="*/ 0 60000 65536"/>
              <a:gd name="T18" fmla="*/ 0 60000 65536"/>
              <a:gd name="T19" fmla="*/ 0 60000 65536"/>
              <a:gd name="T20" fmla="*/ 0 60000 65536"/>
              <a:gd name="T21" fmla="*/ 0 60000 65536"/>
              <a:gd name="T22" fmla="*/ 0 60000 65536"/>
              <a:gd name="T23" fmla="*/ 0 60000 65536"/>
              <a:gd name="T24" fmla="*/ 0 w 562"/>
              <a:gd name="T25" fmla="*/ 0 h 379"/>
              <a:gd name="T26" fmla="*/ 562 w 562"/>
              <a:gd name="T27" fmla="*/ 379 h 37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2" h="379">
                <a:moveTo>
                  <a:pt x="0" y="285"/>
                </a:moveTo>
                <a:lnTo>
                  <a:pt x="0" y="95"/>
                </a:lnTo>
                <a:lnTo>
                  <a:pt x="458" y="95"/>
                </a:lnTo>
                <a:lnTo>
                  <a:pt x="458" y="0"/>
                </a:lnTo>
                <a:lnTo>
                  <a:pt x="562" y="191"/>
                </a:lnTo>
                <a:lnTo>
                  <a:pt x="458" y="379"/>
                </a:lnTo>
                <a:lnTo>
                  <a:pt x="458" y="285"/>
                </a:lnTo>
                <a:lnTo>
                  <a:pt x="0" y="285"/>
                </a:lnTo>
                <a:close/>
              </a:path>
            </a:pathLst>
          </a:custGeom>
          <a:solidFill>
            <a:srgbClr val="D989B8"/>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nvGrpSpPr>
          <p:cNvPr id="21526" name="Group 186"/>
          <p:cNvGrpSpPr>
            <a:grpSpLocks/>
          </p:cNvGrpSpPr>
          <p:nvPr/>
        </p:nvGrpSpPr>
        <p:grpSpPr bwMode="auto">
          <a:xfrm>
            <a:off x="3473768" y="2609427"/>
            <a:ext cx="920115" cy="650240"/>
            <a:chOff x="2084" y="1541"/>
            <a:chExt cx="552" cy="384"/>
          </a:xfrm>
        </p:grpSpPr>
        <p:sp>
          <p:nvSpPr>
            <p:cNvPr id="21828" name="Freeform 187"/>
            <p:cNvSpPr>
              <a:spLocks/>
            </p:cNvSpPr>
            <p:nvPr/>
          </p:nvSpPr>
          <p:spPr bwMode="auto">
            <a:xfrm>
              <a:off x="2084" y="1541"/>
              <a:ext cx="552" cy="384"/>
            </a:xfrm>
            <a:custGeom>
              <a:avLst/>
              <a:gdLst>
                <a:gd name="T0" fmla="*/ 0 w 552"/>
                <a:gd name="T1" fmla="*/ 95 h 384"/>
                <a:gd name="T2" fmla="*/ 446 w 552"/>
                <a:gd name="T3" fmla="*/ 95 h 384"/>
                <a:gd name="T4" fmla="*/ 446 w 552"/>
                <a:gd name="T5" fmla="*/ 0 h 384"/>
                <a:gd name="T6" fmla="*/ 552 w 552"/>
                <a:gd name="T7" fmla="*/ 192 h 384"/>
                <a:gd name="T8" fmla="*/ 446 w 552"/>
                <a:gd name="T9" fmla="*/ 384 h 384"/>
                <a:gd name="T10" fmla="*/ 446 w 552"/>
                <a:gd name="T11" fmla="*/ 288 h 384"/>
                <a:gd name="T12" fmla="*/ 0 w 552"/>
                <a:gd name="T13" fmla="*/ 288 h 384"/>
                <a:gd name="T14" fmla="*/ 0 w 552"/>
                <a:gd name="T15" fmla="*/ 95 h 384"/>
                <a:gd name="T16" fmla="*/ 0 60000 65536"/>
                <a:gd name="T17" fmla="*/ 0 60000 65536"/>
                <a:gd name="T18" fmla="*/ 0 60000 65536"/>
                <a:gd name="T19" fmla="*/ 0 60000 65536"/>
                <a:gd name="T20" fmla="*/ 0 60000 65536"/>
                <a:gd name="T21" fmla="*/ 0 60000 65536"/>
                <a:gd name="T22" fmla="*/ 0 60000 65536"/>
                <a:gd name="T23" fmla="*/ 0 60000 65536"/>
                <a:gd name="T24" fmla="*/ 0 w 552"/>
                <a:gd name="T25" fmla="*/ 0 h 384"/>
                <a:gd name="T26" fmla="*/ 552 w 552"/>
                <a:gd name="T27" fmla="*/ 384 h 3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52" h="384">
                  <a:moveTo>
                    <a:pt x="0" y="95"/>
                  </a:moveTo>
                  <a:lnTo>
                    <a:pt x="446" y="95"/>
                  </a:lnTo>
                  <a:lnTo>
                    <a:pt x="446" y="0"/>
                  </a:lnTo>
                  <a:lnTo>
                    <a:pt x="552" y="192"/>
                  </a:lnTo>
                  <a:lnTo>
                    <a:pt x="446" y="384"/>
                  </a:lnTo>
                  <a:lnTo>
                    <a:pt x="446" y="288"/>
                  </a:lnTo>
                  <a:lnTo>
                    <a:pt x="0" y="288"/>
                  </a:lnTo>
                  <a:lnTo>
                    <a:pt x="0" y="95"/>
                  </a:lnTo>
                  <a:close/>
                </a:path>
              </a:pathLst>
            </a:custGeom>
            <a:solidFill>
              <a:srgbClr val="FFCC99"/>
            </a:solidFill>
            <a:ln w="9525">
              <a:solidFill>
                <a:srgbClr val="FFCC99"/>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829" name="Freeform 188"/>
            <p:cNvSpPr>
              <a:spLocks/>
            </p:cNvSpPr>
            <p:nvPr/>
          </p:nvSpPr>
          <p:spPr bwMode="auto">
            <a:xfrm>
              <a:off x="2084" y="1541"/>
              <a:ext cx="552" cy="384"/>
            </a:xfrm>
            <a:custGeom>
              <a:avLst/>
              <a:gdLst>
                <a:gd name="T0" fmla="*/ 0 w 552"/>
                <a:gd name="T1" fmla="*/ 95 h 384"/>
                <a:gd name="T2" fmla="*/ 446 w 552"/>
                <a:gd name="T3" fmla="*/ 95 h 384"/>
                <a:gd name="T4" fmla="*/ 446 w 552"/>
                <a:gd name="T5" fmla="*/ 0 h 384"/>
                <a:gd name="T6" fmla="*/ 552 w 552"/>
                <a:gd name="T7" fmla="*/ 192 h 384"/>
                <a:gd name="T8" fmla="*/ 446 w 552"/>
                <a:gd name="T9" fmla="*/ 384 h 384"/>
                <a:gd name="T10" fmla="*/ 446 w 552"/>
                <a:gd name="T11" fmla="*/ 288 h 384"/>
                <a:gd name="T12" fmla="*/ 0 w 552"/>
                <a:gd name="T13" fmla="*/ 288 h 384"/>
                <a:gd name="T14" fmla="*/ 0 60000 65536"/>
                <a:gd name="T15" fmla="*/ 0 60000 65536"/>
                <a:gd name="T16" fmla="*/ 0 60000 65536"/>
                <a:gd name="T17" fmla="*/ 0 60000 65536"/>
                <a:gd name="T18" fmla="*/ 0 60000 65536"/>
                <a:gd name="T19" fmla="*/ 0 60000 65536"/>
                <a:gd name="T20" fmla="*/ 0 60000 65536"/>
                <a:gd name="T21" fmla="*/ 0 w 552"/>
                <a:gd name="T22" fmla="*/ 0 h 384"/>
                <a:gd name="T23" fmla="*/ 552 w 552"/>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2" h="384">
                  <a:moveTo>
                    <a:pt x="0" y="95"/>
                  </a:moveTo>
                  <a:lnTo>
                    <a:pt x="446" y="95"/>
                  </a:lnTo>
                  <a:lnTo>
                    <a:pt x="446" y="0"/>
                  </a:lnTo>
                  <a:lnTo>
                    <a:pt x="552" y="192"/>
                  </a:lnTo>
                  <a:lnTo>
                    <a:pt x="446" y="384"/>
                  </a:lnTo>
                  <a:lnTo>
                    <a:pt x="446" y="288"/>
                  </a:lnTo>
                  <a:lnTo>
                    <a:pt x="0" y="288"/>
                  </a:lnTo>
                </a:path>
              </a:pathLst>
            </a:custGeom>
            <a:noFill/>
            <a:ln w="12700">
              <a:solidFill>
                <a:srgbClr val="FFCC99"/>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sp>
        <p:nvSpPr>
          <p:cNvPr id="21527" name="Rectangle 189"/>
          <p:cNvSpPr>
            <a:spLocks noChangeArrowheads="1"/>
          </p:cNvSpPr>
          <p:nvPr/>
        </p:nvSpPr>
        <p:spPr bwMode="auto">
          <a:xfrm>
            <a:off x="2456974" y="4389120"/>
            <a:ext cx="188357" cy="89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528" name="Rectangle 190"/>
          <p:cNvSpPr>
            <a:spLocks noChangeArrowheads="1"/>
          </p:cNvSpPr>
          <p:nvPr/>
        </p:nvSpPr>
        <p:spPr bwMode="auto">
          <a:xfrm>
            <a:off x="2735343" y="4734561"/>
            <a:ext cx="188356" cy="9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529" name="Rectangle 191"/>
          <p:cNvSpPr>
            <a:spLocks noChangeArrowheads="1"/>
          </p:cNvSpPr>
          <p:nvPr/>
        </p:nvSpPr>
        <p:spPr bwMode="auto">
          <a:xfrm>
            <a:off x="4217194" y="3867574"/>
            <a:ext cx="1906905" cy="433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530" name="Rectangle 192"/>
          <p:cNvSpPr>
            <a:spLocks noChangeArrowheads="1"/>
          </p:cNvSpPr>
          <p:nvPr/>
        </p:nvSpPr>
        <p:spPr bwMode="auto">
          <a:xfrm>
            <a:off x="4310539" y="3923455"/>
            <a:ext cx="1571864" cy="34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200" b="1">
                <a:ea typeface="ＭＳ Ｐゴシック" pitchFamily="34" charset="-128"/>
              </a:rPr>
              <a:t>The Sample</a:t>
            </a:r>
            <a:endParaRPr lang="en-US" altLang="en-US" sz="2500">
              <a:latin typeface="Times New Roman" pitchFamily="18" charset="0"/>
              <a:ea typeface="ＭＳ Ｐゴシック" pitchFamily="34" charset="-128"/>
            </a:endParaRPr>
          </a:p>
        </p:txBody>
      </p:sp>
      <p:sp>
        <p:nvSpPr>
          <p:cNvPr id="21531" name="Rectangle 193"/>
          <p:cNvSpPr>
            <a:spLocks noChangeArrowheads="1"/>
          </p:cNvSpPr>
          <p:nvPr/>
        </p:nvSpPr>
        <p:spPr bwMode="auto">
          <a:xfrm>
            <a:off x="4293871" y="4229947"/>
            <a:ext cx="1738551" cy="433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532" name="Rectangle 194"/>
          <p:cNvSpPr>
            <a:spLocks noChangeArrowheads="1"/>
          </p:cNvSpPr>
          <p:nvPr/>
        </p:nvSpPr>
        <p:spPr bwMode="auto">
          <a:xfrm>
            <a:off x="4387215" y="4284134"/>
            <a:ext cx="1037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200" b="1">
                <a:ea typeface="ＭＳ Ｐゴシック" pitchFamily="34" charset="-128"/>
              </a:rPr>
              <a:t>Mean Is</a:t>
            </a:r>
            <a:endParaRPr lang="en-US" altLang="en-US" sz="2500">
              <a:latin typeface="Times New Roman" pitchFamily="18" charset="0"/>
              <a:ea typeface="ＭＳ Ｐゴシック" pitchFamily="34" charset="-128"/>
            </a:endParaRPr>
          </a:p>
        </p:txBody>
      </p:sp>
      <p:sp>
        <p:nvSpPr>
          <p:cNvPr id="21533" name="Rectangle 195"/>
          <p:cNvSpPr>
            <a:spLocks noChangeArrowheads="1"/>
          </p:cNvSpPr>
          <p:nvPr/>
        </p:nvSpPr>
        <p:spPr bwMode="auto">
          <a:xfrm>
            <a:off x="5540693" y="4284134"/>
            <a:ext cx="31418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200" b="1">
                <a:solidFill>
                  <a:schemeClr val="accent2"/>
                </a:solidFill>
                <a:ea typeface="ＭＳ Ｐゴシック" pitchFamily="34" charset="-128"/>
              </a:rPr>
              <a:t>20</a:t>
            </a:r>
          </a:p>
        </p:txBody>
      </p:sp>
      <p:grpSp>
        <p:nvGrpSpPr>
          <p:cNvPr id="21534" name="Group 196"/>
          <p:cNvGrpSpPr>
            <a:grpSpLocks/>
          </p:cNvGrpSpPr>
          <p:nvPr/>
        </p:nvGrpSpPr>
        <p:grpSpPr bwMode="auto">
          <a:xfrm>
            <a:off x="4530567" y="4668520"/>
            <a:ext cx="1031796" cy="1393613"/>
            <a:chOff x="2718" y="2757"/>
            <a:chExt cx="619" cy="823"/>
          </a:xfrm>
        </p:grpSpPr>
        <p:grpSp>
          <p:nvGrpSpPr>
            <p:cNvPr id="21580" name="Group 197"/>
            <p:cNvGrpSpPr>
              <a:grpSpLocks/>
            </p:cNvGrpSpPr>
            <p:nvPr/>
          </p:nvGrpSpPr>
          <p:grpSpPr bwMode="auto">
            <a:xfrm>
              <a:off x="2718" y="2757"/>
              <a:ext cx="619" cy="823"/>
              <a:chOff x="2718" y="2757"/>
              <a:chExt cx="619" cy="823"/>
            </a:xfrm>
          </p:grpSpPr>
          <p:grpSp>
            <p:nvGrpSpPr>
              <p:cNvPr id="21647" name="Group 198"/>
              <p:cNvGrpSpPr>
                <a:grpSpLocks/>
              </p:cNvGrpSpPr>
              <p:nvPr/>
            </p:nvGrpSpPr>
            <p:grpSpPr bwMode="auto">
              <a:xfrm>
                <a:off x="2718" y="2757"/>
                <a:ext cx="619" cy="823"/>
                <a:chOff x="2718" y="2757"/>
                <a:chExt cx="619" cy="823"/>
              </a:xfrm>
            </p:grpSpPr>
            <p:sp>
              <p:nvSpPr>
                <p:cNvPr id="21826" name="Freeform 199"/>
                <p:cNvSpPr>
                  <a:spLocks/>
                </p:cNvSpPr>
                <p:nvPr/>
              </p:nvSpPr>
              <p:spPr bwMode="auto">
                <a:xfrm>
                  <a:off x="2718" y="2757"/>
                  <a:ext cx="619" cy="4"/>
                </a:xfrm>
                <a:custGeom>
                  <a:avLst/>
                  <a:gdLst>
                    <a:gd name="T0" fmla="*/ 0 w 619"/>
                    <a:gd name="T1" fmla="*/ 0 h 4"/>
                    <a:gd name="T2" fmla="*/ 619 w 619"/>
                    <a:gd name="T3" fmla="*/ 0 h 4"/>
                    <a:gd name="T4" fmla="*/ 579 w 619"/>
                    <a:gd name="T5" fmla="*/ 4 h 4"/>
                    <a:gd name="T6" fmla="*/ 38 w 619"/>
                    <a:gd name="T7" fmla="*/ 4 h 4"/>
                    <a:gd name="T8" fmla="*/ 0 w 619"/>
                    <a:gd name="T9" fmla="*/ 0 h 4"/>
                    <a:gd name="T10" fmla="*/ 0 60000 65536"/>
                    <a:gd name="T11" fmla="*/ 0 60000 65536"/>
                    <a:gd name="T12" fmla="*/ 0 60000 65536"/>
                    <a:gd name="T13" fmla="*/ 0 60000 65536"/>
                    <a:gd name="T14" fmla="*/ 0 60000 65536"/>
                    <a:gd name="T15" fmla="*/ 0 w 619"/>
                    <a:gd name="T16" fmla="*/ 0 h 4"/>
                    <a:gd name="T17" fmla="*/ 619 w 619"/>
                    <a:gd name="T18" fmla="*/ 4 h 4"/>
                  </a:gdLst>
                  <a:ahLst/>
                  <a:cxnLst>
                    <a:cxn ang="T10">
                      <a:pos x="T0" y="T1"/>
                    </a:cxn>
                    <a:cxn ang="T11">
                      <a:pos x="T2" y="T3"/>
                    </a:cxn>
                    <a:cxn ang="T12">
                      <a:pos x="T4" y="T5"/>
                    </a:cxn>
                    <a:cxn ang="T13">
                      <a:pos x="T6" y="T7"/>
                    </a:cxn>
                    <a:cxn ang="T14">
                      <a:pos x="T8" y="T9"/>
                    </a:cxn>
                  </a:cxnLst>
                  <a:rect l="T15" t="T16" r="T17" b="T18"/>
                  <a:pathLst>
                    <a:path w="619" h="4">
                      <a:moveTo>
                        <a:pt x="0" y="0"/>
                      </a:moveTo>
                      <a:lnTo>
                        <a:pt x="619" y="0"/>
                      </a:lnTo>
                      <a:lnTo>
                        <a:pt x="579" y="4"/>
                      </a:lnTo>
                      <a:lnTo>
                        <a:pt x="38" y="4"/>
                      </a:lnTo>
                      <a:lnTo>
                        <a:pt x="0" y="0"/>
                      </a:lnTo>
                      <a:close/>
                    </a:path>
                  </a:pathLst>
                </a:custGeom>
                <a:solidFill>
                  <a:srgbClr val="8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827" name="Freeform 200"/>
                <p:cNvSpPr>
                  <a:spLocks/>
                </p:cNvSpPr>
                <p:nvPr/>
              </p:nvSpPr>
              <p:spPr bwMode="auto">
                <a:xfrm>
                  <a:off x="2718" y="2757"/>
                  <a:ext cx="619" cy="823"/>
                </a:xfrm>
                <a:custGeom>
                  <a:avLst/>
                  <a:gdLst>
                    <a:gd name="T0" fmla="*/ 0 w 619"/>
                    <a:gd name="T1" fmla="*/ 0 h 823"/>
                    <a:gd name="T2" fmla="*/ 40 w 619"/>
                    <a:gd name="T3" fmla="*/ 9 h 823"/>
                    <a:gd name="T4" fmla="*/ 577 w 619"/>
                    <a:gd name="T5" fmla="*/ 9 h 823"/>
                    <a:gd name="T6" fmla="*/ 619 w 619"/>
                    <a:gd name="T7" fmla="*/ 0 h 823"/>
                    <a:gd name="T8" fmla="*/ 619 w 619"/>
                    <a:gd name="T9" fmla="*/ 759 h 823"/>
                    <a:gd name="T10" fmla="*/ 613 w 619"/>
                    <a:gd name="T11" fmla="*/ 775 h 823"/>
                    <a:gd name="T12" fmla="*/ 606 w 619"/>
                    <a:gd name="T13" fmla="*/ 791 h 823"/>
                    <a:gd name="T14" fmla="*/ 598 w 619"/>
                    <a:gd name="T15" fmla="*/ 804 h 823"/>
                    <a:gd name="T16" fmla="*/ 585 w 619"/>
                    <a:gd name="T17" fmla="*/ 813 h 823"/>
                    <a:gd name="T18" fmla="*/ 573 w 619"/>
                    <a:gd name="T19" fmla="*/ 820 h 823"/>
                    <a:gd name="T20" fmla="*/ 556 w 619"/>
                    <a:gd name="T21" fmla="*/ 823 h 823"/>
                    <a:gd name="T22" fmla="*/ 61 w 619"/>
                    <a:gd name="T23" fmla="*/ 823 h 823"/>
                    <a:gd name="T24" fmla="*/ 40 w 619"/>
                    <a:gd name="T25" fmla="*/ 820 h 823"/>
                    <a:gd name="T26" fmla="*/ 25 w 619"/>
                    <a:gd name="T27" fmla="*/ 813 h 823"/>
                    <a:gd name="T28" fmla="*/ 15 w 619"/>
                    <a:gd name="T29" fmla="*/ 800 h 823"/>
                    <a:gd name="T30" fmla="*/ 6 w 619"/>
                    <a:gd name="T31" fmla="*/ 790 h 823"/>
                    <a:gd name="T32" fmla="*/ 2 w 619"/>
                    <a:gd name="T33" fmla="*/ 775 h 823"/>
                    <a:gd name="T34" fmla="*/ 0 w 619"/>
                    <a:gd name="T35" fmla="*/ 759 h 823"/>
                    <a:gd name="T36" fmla="*/ 0 w 619"/>
                    <a:gd name="T37" fmla="*/ 0 h 8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19"/>
                    <a:gd name="T58" fmla="*/ 0 h 823"/>
                    <a:gd name="T59" fmla="*/ 619 w 619"/>
                    <a:gd name="T60" fmla="*/ 823 h 8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19" h="823">
                      <a:moveTo>
                        <a:pt x="0" y="0"/>
                      </a:moveTo>
                      <a:lnTo>
                        <a:pt x="40" y="9"/>
                      </a:lnTo>
                      <a:lnTo>
                        <a:pt x="577" y="9"/>
                      </a:lnTo>
                      <a:lnTo>
                        <a:pt x="619" y="0"/>
                      </a:lnTo>
                      <a:lnTo>
                        <a:pt x="619" y="759"/>
                      </a:lnTo>
                      <a:lnTo>
                        <a:pt x="613" y="775"/>
                      </a:lnTo>
                      <a:lnTo>
                        <a:pt x="606" y="791"/>
                      </a:lnTo>
                      <a:lnTo>
                        <a:pt x="598" y="804"/>
                      </a:lnTo>
                      <a:lnTo>
                        <a:pt x="585" y="813"/>
                      </a:lnTo>
                      <a:lnTo>
                        <a:pt x="573" y="820"/>
                      </a:lnTo>
                      <a:lnTo>
                        <a:pt x="556" y="823"/>
                      </a:lnTo>
                      <a:lnTo>
                        <a:pt x="61" y="823"/>
                      </a:lnTo>
                      <a:lnTo>
                        <a:pt x="40" y="820"/>
                      </a:lnTo>
                      <a:lnTo>
                        <a:pt x="25" y="813"/>
                      </a:lnTo>
                      <a:lnTo>
                        <a:pt x="15" y="800"/>
                      </a:lnTo>
                      <a:lnTo>
                        <a:pt x="6" y="790"/>
                      </a:lnTo>
                      <a:lnTo>
                        <a:pt x="2" y="775"/>
                      </a:lnTo>
                      <a:lnTo>
                        <a:pt x="0" y="759"/>
                      </a:lnTo>
                      <a:lnTo>
                        <a:pt x="0" y="0"/>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grpSp>
            <p:nvGrpSpPr>
              <p:cNvPr id="21648" name="Group 201"/>
              <p:cNvGrpSpPr>
                <a:grpSpLocks/>
              </p:cNvGrpSpPr>
              <p:nvPr/>
            </p:nvGrpSpPr>
            <p:grpSpPr bwMode="auto">
              <a:xfrm>
                <a:off x="2758" y="2768"/>
                <a:ext cx="539" cy="773"/>
                <a:chOff x="2758" y="2768"/>
                <a:chExt cx="539" cy="773"/>
              </a:xfrm>
            </p:grpSpPr>
            <p:grpSp>
              <p:nvGrpSpPr>
                <p:cNvPr id="21785" name="Group 202"/>
                <p:cNvGrpSpPr>
                  <a:grpSpLocks/>
                </p:cNvGrpSpPr>
                <p:nvPr/>
              </p:nvGrpSpPr>
              <p:grpSpPr bwMode="auto">
                <a:xfrm>
                  <a:off x="2758" y="2768"/>
                  <a:ext cx="539" cy="773"/>
                  <a:chOff x="2758" y="2768"/>
                  <a:chExt cx="539" cy="773"/>
                </a:xfrm>
              </p:grpSpPr>
              <p:grpSp>
                <p:nvGrpSpPr>
                  <p:cNvPr id="21799" name="Group 203"/>
                  <p:cNvGrpSpPr>
                    <a:grpSpLocks/>
                  </p:cNvGrpSpPr>
                  <p:nvPr/>
                </p:nvGrpSpPr>
                <p:grpSpPr bwMode="auto">
                  <a:xfrm>
                    <a:off x="2758" y="2768"/>
                    <a:ext cx="539" cy="773"/>
                    <a:chOff x="2758" y="2768"/>
                    <a:chExt cx="539" cy="773"/>
                  </a:xfrm>
                </p:grpSpPr>
                <p:sp>
                  <p:nvSpPr>
                    <p:cNvPr id="21823" name="Freeform 204"/>
                    <p:cNvSpPr>
                      <a:spLocks/>
                    </p:cNvSpPr>
                    <p:nvPr/>
                  </p:nvSpPr>
                  <p:spPr bwMode="auto">
                    <a:xfrm>
                      <a:off x="2758" y="2768"/>
                      <a:ext cx="539" cy="766"/>
                    </a:xfrm>
                    <a:custGeom>
                      <a:avLst/>
                      <a:gdLst>
                        <a:gd name="T0" fmla="*/ 0 w 539"/>
                        <a:gd name="T1" fmla="*/ 0 h 766"/>
                        <a:gd name="T2" fmla="*/ 539 w 539"/>
                        <a:gd name="T3" fmla="*/ 0 h 766"/>
                        <a:gd name="T4" fmla="*/ 533 w 539"/>
                        <a:gd name="T5" fmla="*/ 711 h 766"/>
                        <a:gd name="T6" fmla="*/ 529 w 539"/>
                        <a:gd name="T7" fmla="*/ 725 h 766"/>
                        <a:gd name="T8" fmla="*/ 524 w 539"/>
                        <a:gd name="T9" fmla="*/ 740 h 766"/>
                        <a:gd name="T10" fmla="*/ 516 w 539"/>
                        <a:gd name="T11" fmla="*/ 750 h 766"/>
                        <a:gd name="T12" fmla="*/ 504 w 539"/>
                        <a:gd name="T13" fmla="*/ 759 h 766"/>
                        <a:gd name="T14" fmla="*/ 493 w 539"/>
                        <a:gd name="T15" fmla="*/ 764 h 766"/>
                        <a:gd name="T16" fmla="*/ 478 w 539"/>
                        <a:gd name="T17" fmla="*/ 766 h 766"/>
                        <a:gd name="T18" fmla="*/ 54 w 539"/>
                        <a:gd name="T19" fmla="*/ 766 h 766"/>
                        <a:gd name="T20" fmla="*/ 35 w 539"/>
                        <a:gd name="T21" fmla="*/ 766 h 766"/>
                        <a:gd name="T22" fmla="*/ 23 w 539"/>
                        <a:gd name="T23" fmla="*/ 761 h 766"/>
                        <a:gd name="T24" fmla="*/ 14 w 539"/>
                        <a:gd name="T25" fmla="*/ 754 h 766"/>
                        <a:gd name="T26" fmla="*/ 6 w 539"/>
                        <a:gd name="T27" fmla="*/ 740 h 766"/>
                        <a:gd name="T28" fmla="*/ 0 w 539"/>
                        <a:gd name="T29" fmla="*/ 725 h 766"/>
                        <a:gd name="T30" fmla="*/ 0 w 539"/>
                        <a:gd name="T31" fmla="*/ 711 h 766"/>
                        <a:gd name="T32" fmla="*/ 0 w 539"/>
                        <a:gd name="T33" fmla="*/ 0 h 7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9"/>
                        <a:gd name="T52" fmla="*/ 0 h 766"/>
                        <a:gd name="T53" fmla="*/ 539 w 539"/>
                        <a:gd name="T54" fmla="*/ 766 h 7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9" h="766">
                          <a:moveTo>
                            <a:pt x="0" y="0"/>
                          </a:moveTo>
                          <a:lnTo>
                            <a:pt x="539" y="0"/>
                          </a:lnTo>
                          <a:lnTo>
                            <a:pt x="533" y="711"/>
                          </a:lnTo>
                          <a:lnTo>
                            <a:pt x="529" y="725"/>
                          </a:lnTo>
                          <a:lnTo>
                            <a:pt x="524" y="740"/>
                          </a:lnTo>
                          <a:lnTo>
                            <a:pt x="516" y="750"/>
                          </a:lnTo>
                          <a:lnTo>
                            <a:pt x="504" y="759"/>
                          </a:lnTo>
                          <a:lnTo>
                            <a:pt x="493" y="764"/>
                          </a:lnTo>
                          <a:lnTo>
                            <a:pt x="478" y="766"/>
                          </a:lnTo>
                          <a:lnTo>
                            <a:pt x="54" y="766"/>
                          </a:lnTo>
                          <a:lnTo>
                            <a:pt x="35" y="766"/>
                          </a:lnTo>
                          <a:lnTo>
                            <a:pt x="23" y="761"/>
                          </a:lnTo>
                          <a:lnTo>
                            <a:pt x="14" y="754"/>
                          </a:lnTo>
                          <a:lnTo>
                            <a:pt x="6" y="740"/>
                          </a:lnTo>
                          <a:lnTo>
                            <a:pt x="0" y="725"/>
                          </a:lnTo>
                          <a:lnTo>
                            <a:pt x="0" y="711"/>
                          </a:lnTo>
                          <a:lnTo>
                            <a:pt x="0" y="0"/>
                          </a:lnTo>
                          <a:close/>
                        </a:path>
                      </a:pathLst>
                    </a:custGeom>
                    <a:solidFill>
                      <a:srgbClr val="EAEC5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824" name="Freeform 205"/>
                    <p:cNvSpPr>
                      <a:spLocks/>
                    </p:cNvSpPr>
                    <p:nvPr/>
                  </p:nvSpPr>
                  <p:spPr bwMode="auto">
                    <a:xfrm>
                      <a:off x="2764" y="2768"/>
                      <a:ext cx="533" cy="773"/>
                    </a:xfrm>
                    <a:custGeom>
                      <a:avLst/>
                      <a:gdLst>
                        <a:gd name="T0" fmla="*/ 0 w 533"/>
                        <a:gd name="T1" fmla="*/ 7 h 773"/>
                        <a:gd name="T2" fmla="*/ 527 w 533"/>
                        <a:gd name="T3" fmla="*/ 4 h 773"/>
                        <a:gd name="T4" fmla="*/ 533 w 533"/>
                        <a:gd name="T5" fmla="*/ 0 h 773"/>
                        <a:gd name="T6" fmla="*/ 533 w 533"/>
                        <a:gd name="T7" fmla="*/ 718 h 773"/>
                        <a:gd name="T8" fmla="*/ 531 w 533"/>
                        <a:gd name="T9" fmla="*/ 732 h 773"/>
                        <a:gd name="T10" fmla="*/ 523 w 533"/>
                        <a:gd name="T11" fmla="*/ 745 h 773"/>
                        <a:gd name="T12" fmla="*/ 516 w 533"/>
                        <a:gd name="T13" fmla="*/ 757 h 773"/>
                        <a:gd name="T14" fmla="*/ 504 w 533"/>
                        <a:gd name="T15" fmla="*/ 764 h 773"/>
                        <a:gd name="T16" fmla="*/ 495 w 533"/>
                        <a:gd name="T17" fmla="*/ 770 h 773"/>
                        <a:gd name="T18" fmla="*/ 479 w 533"/>
                        <a:gd name="T19" fmla="*/ 773 h 773"/>
                        <a:gd name="T20" fmla="*/ 54 w 533"/>
                        <a:gd name="T21" fmla="*/ 773 h 773"/>
                        <a:gd name="T22" fmla="*/ 35 w 533"/>
                        <a:gd name="T23" fmla="*/ 770 h 773"/>
                        <a:gd name="T24" fmla="*/ 23 w 533"/>
                        <a:gd name="T25" fmla="*/ 766 h 773"/>
                        <a:gd name="T26" fmla="*/ 13 w 533"/>
                        <a:gd name="T27" fmla="*/ 759 h 773"/>
                        <a:gd name="T28" fmla="*/ 6 w 533"/>
                        <a:gd name="T29" fmla="*/ 747 h 773"/>
                        <a:gd name="T30" fmla="*/ 2 w 533"/>
                        <a:gd name="T31" fmla="*/ 731 h 773"/>
                        <a:gd name="T32" fmla="*/ 0 w 533"/>
                        <a:gd name="T33" fmla="*/ 718 h 773"/>
                        <a:gd name="T34" fmla="*/ 0 w 533"/>
                        <a:gd name="T35" fmla="*/ 7 h 77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33"/>
                        <a:gd name="T55" fmla="*/ 0 h 773"/>
                        <a:gd name="T56" fmla="*/ 533 w 533"/>
                        <a:gd name="T57" fmla="*/ 773 h 77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33" h="773">
                          <a:moveTo>
                            <a:pt x="0" y="7"/>
                          </a:moveTo>
                          <a:lnTo>
                            <a:pt x="527" y="4"/>
                          </a:lnTo>
                          <a:lnTo>
                            <a:pt x="533" y="0"/>
                          </a:lnTo>
                          <a:lnTo>
                            <a:pt x="533" y="718"/>
                          </a:lnTo>
                          <a:lnTo>
                            <a:pt x="531" y="732"/>
                          </a:lnTo>
                          <a:lnTo>
                            <a:pt x="523" y="745"/>
                          </a:lnTo>
                          <a:lnTo>
                            <a:pt x="516" y="757"/>
                          </a:lnTo>
                          <a:lnTo>
                            <a:pt x="504" y="764"/>
                          </a:lnTo>
                          <a:lnTo>
                            <a:pt x="495" y="770"/>
                          </a:lnTo>
                          <a:lnTo>
                            <a:pt x="479" y="773"/>
                          </a:lnTo>
                          <a:lnTo>
                            <a:pt x="54" y="773"/>
                          </a:lnTo>
                          <a:lnTo>
                            <a:pt x="35" y="770"/>
                          </a:lnTo>
                          <a:lnTo>
                            <a:pt x="23" y="766"/>
                          </a:lnTo>
                          <a:lnTo>
                            <a:pt x="13" y="759"/>
                          </a:lnTo>
                          <a:lnTo>
                            <a:pt x="6" y="747"/>
                          </a:lnTo>
                          <a:lnTo>
                            <a:pt x="2" y="731"/>
                          </a:lnTo>
                          <a:lnTo>
                            <a:pt x="0" y="718"/>
                          </a:lnTo>
                          <a:lnTo>
                            <a:pt x="0" y="7"/>
                          </a:lnTo>
                          <a:close/>
                        </a:path>
                      </a:pathLst>
                    </a:custGeom>
                    <a:solidFill>
                      <a:srgbClr val="BFB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825" name="Freeform 206"/>
                    <p:cNvSpPr>
                      <a:spLocks/>
                    </p:cNvSpPr>
                    <p:nvPr/>
                  </p:nvSpPr>
                  <p:spPr bwMode="auto">
                    <a:xfrm>
                      <a:off x="2760" y="2770"/>
                      <a:ext cx="535" cy="768"/>
                    </a:xfrm>
                    <a:custGeom>
                      <a:avLst/>
                      <a:gdLst>
                        <a:gd name="T0" fmla="*/ 0 w 535"/>
                        <a:gd name="T1" fmla="*/ 0 h 768"/>
                        <a:gd name="T2" fmla="*/ 535 w 535"/>
                        <a:gd name="T3" fmla="*/ 0 h 768"/>
                        <a:gd name="T4" fmla="*/ 535 w 535"/>
                        <a:gd name="T5" fmla="*/ 713 h 768"/>
                        <a:gd name="T6" fmla="*/ 531 w 535"/>
                        <a:gd name="T7" fmla="*/ 727 h 768"/>
                        <a:gd name="T8" fmla="*/ 525 w 535"/>
                        <a:gd name="T9" fmla="*/ 739 h 768"/>
                        <a:gd name="T10" fmla="*/ 518 w 535"/>
                        <a:gd name="T11" fmla="*/ 750 h 768"/>
                        <a:gd name="T12" fmla="*/ 506 w 535"/>
                        <a:gd name="T13" fmla="*/ 759 h 768"/>
                        <a:gd name="T14" fmla="*/ 495 w 535"/>
                        <a:gd name="T15" fmla="*/ 764 h 768"/>
                        <a:gd name="T16" fmla="*/ 479 w 535"/>
                        <a:gd name="T17" fmla="*/ 768 h 768"/>
                        <a:gd name="T18" fmla="*/ 56 w 535"/>
                        <a:gd name="T19" fmla="*/ 768 h 768"/>
                        <a:gd name="T20" fmla="*/ 35 w 535"/>
                        <a:gd name="T21" fmla="*/ 764 h 768"/>
                        <a:gd name="T22" fmla="*/ 25 w 535"/>
                        <a:gd name="T23" fmla="*/ 761 h 768"/>
                        <a:gd name="T24" fmla="*/ 16 w 535"/>
                        <a:gd name="T25" fmla="*/ 754 h 768"/>
                        <a:gd name="T26" fmla="*/ 8 w 535"/>
                        <a:gd name="T27" fmla="*/ 741 h 768"/>
                        <a:gd name="T28" fmla="*/ 2 w 535"/>
                        <a:gd name="T29" fmla="*/ 725 h 768"/>
                        <a:gd name="T30" fmla="*/ 0 w 535"/>
                        <a:gd name="T31" fmla="*/ 713 h 768"/>
                        <a:gd name="T32" fmla="*/ 0 w 535"/>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5"/>
                        <a:gd name="T52" fmla="*/ 0 h 768"/>
                        <a:gd name="T53" fmla="*/ 535 w 535"/>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5" h="768">
                          <a:moveTo>
                            <a:pt x="0" y="0"/>
                          </a:moveTo>
                          <a:lnTo>
                            <a:pt x="535" y="0"/>
                          </a:lnTo>
                          <a:lnTo>
                            <a:pt x="535" y="713"/>
                          </a:lnTo>
                          <a:lnTo>
                            <a:pt x="531" y="727"/>
                          </a:lnTo>
                          <a:lnTo>
                            <a:pt x="525" y="739"/>
                          </a:lnTo>
                          <a:lnTo>
                            <a:pt x="518" y="750"/>
                          </a:lnTo>
                          <a:lnTo>
                            <a:pt x="506" y="759"/>
                          </a:lnTo>
                          <a:lnTo>
                            <a:pt x="495" y="764"/>
                          </a:lnTo>
                          <a:lnTo>
                            <a:pt x="479" y="768"/>
                          </a:lnTo>
                          <a:lnTo>
                            <a:pt x="56" y="768"/>
                          </a:lnTo>
                          <a:lnTo>
                            <a:pt x="35" y="764"/>
                          </a:lnTo>
                          <a:lnTo>
                            <a:pt x="25" y="761"/>
                          </a:lnTo>
                          <a:lnTo>
                            <a:pt x="16" y="754"/>
                          </a:lnTo>
                          <a:lnTo>
                            <a:pt x="8" y="741"/>
                          </a:lnTo>
                          <a:lnTo>
                            <a:pt x="2" y="725"/>
                          </a:lnTo>
                          <a:lnTo>
                            <a:pt x="0" y="713"/>
                          </a:lnTo>
                          <a:lnTo>
                            <a:pt x="0" y="0"/>
                          </a:lnTo>
                          <a:close/>
                        </a:path>
                      </a:pathLst>
                    </a:custGeom>
                    <a:solidFill>
                      <a:srgbClr val="FFFF9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grpSp>
                <p:nvGrpSpPr>
                  <p:cNvPr id="21800" name="Group 207"/>
                  <p:cNvGrpSpPr>
                    <a:grpSpLocks/>
                  </p:cNvGrpSpPr>
                  <p:nvPr/>
                </p:nvGrpSpPr>
                <p:grpSpPr bwMode="auto">
                  <a:xfrm>
                    <a:off x="2781" y="2818"/>
                    <a:ext cx="495" cy="144"/>
                    <a:chOff x="2781" y="2818"/>
                    <a:chExt cx="495" cy="144"/>
                  </a:xfrm>
                </p:grpSpPr>
                <p:grpSp>
                  <p:nvGrpSpPr>
                    <p:cNvPr id="21801" name="Group 208"/>
                    <p:cNvGrpSpPr>
                      <a:grpSpLocks/>
                    </p:cNvGrpSpPr>
                    <p:nvPr/>
                  </p:nvGrpSpPr>
                  <p:grpSpPr bwMode="auto">
                    <a:xfrm>
                      <a:off x="2781" y="2818"/>
                      <a:ext cx="495" cy="144"/>
                      <a:chOff x="2781" y="2818"/>
                      <a:chExt cx="495" cy="144"/>
                    </a:xfrm>
                  </p:grpSpPr>
                  <p:grpSp>
                    <p:nvGrpSpPr>
                      <p:cNvPr id="21805" name="Group 209"/>
                      <p:cNvGrpSpPr>
                        <a:grpSpLocks/>
                      </p:cNvGrpSpPr>
                      <p:nvPr/>
                    </p:nvGrpSpPr>
                    <p:grpSpPr bwMode="auto">
                      <a:xfrm>
                        <a:off x="2781" y="2923"/>
                        <a:ext cx="495" cy="39"/>
                        <a:chOff x="2781" y="2923"/>
                        <a:chExt cx="495" cy="39"/>
                      </a:xfrm>
                    </p:grpSpPr>
                    <p:grpSp>
                      <p:nvGrpSpPr>
                        <p:cNvPr id="21818" name="Group 210"/>
                        <p:cNvGrpSpPr>
                          <a:grpSpLocks/>
                        </p:cNvGrpSpPr>
                        <p:nvPr/>
                      </p:nvGrpSpPr>
                      <p:grpSpPr bwMode="auto">
                        <a:xfrm>
                          <a:off x="2781" y="2923"/>
                          <a:ext cx="495" cy="39"/>
                          <a:chOff x="2781" y="2923"/>
                          <a:chExt cx="495" cy="39"/>
                        </a:xfrm>
                      </p:grpSpPr>
                      <p:sp>
                        <p:nvSpPr>
                          <p:cNvPr id="21820" name="Freeform 211"/>
                          <p:cNvSpPr>
                            <a:spLocks/>
                          </p:cNvSpPr>
                          <p:nvPr/>
                        </p:nvSpPr>
                        <p:spPr bwMode="auto">
                          <a:xfrm>
                            <a:off x="2781" y="2923"/>
                            <a:ext cx="495" cy="37"/>
                          </a:xfrm>
                          <a:custGeom>
                            <a:avLst/>
                            <a:gdLst>
                              <a:gd name="T0" fmla="*/ 8 w 495"/>
                              <a:gd name="T1" fmla="*/ 0 h 37"/>
                              <a:gd name="T2" fmla="*/ 2 w 495"/>
                              <a:gd name="T3" fmla="*/ 1 h 37"/>
                              <a:gd name="T4" fmla="*/ 0 w 495"/>
                              <a:gd name="T5" fmla="*/ 7 h 37"/>
                              <a:gd name="T6" fmla="*/ 0 w 495"/>
                              <a:gd name="T7" fmla="*/ 30 h 37"/>
                              <a:gd name="T8" fmla="*/ 2 w 495"/>
                              <a:gd name="T9" fmla="*/ 35 h 37"/>
                              <a:gd name="T10" fmla="*/ 8 w 495"/>
                              <a:gd name="T11" fmla="*/ 37 h 37"/>
                              <a:gd name="T12" fmla="*/ 485 w 495"/>
                              <a:gd name="T13" fmla="*/ 37 h 37"/>
                              <a:gd name="T14" fmla="*/ 493 w 495"/>
                              <a:gd name="T15" fmla="*/ 35 h 37"/>
                              <a:gd name="T16" fmla="*/ 495 w 495"/>
                              <a:gd name="T17" fmla="*/ 30 h 37"/>
                              <a:gd name="T18" fmla="*/ 495 w 495"/>
                              <a:gd name="T19" fmla="*/ 7 h 37"/>
                              <a:gd name="T20" fmla="*/ 493 w 495"/>
                              <a:gd name="T21" fmla="*/ 1 h 37"/>
                              <a:gd name="T22" fmla="*/ 485 w 495"/>
                              <a:gd name="T23" fmla="*/ 0 h 37"/>
                              <a:gd name="T24" fmla="*/ 8 w 495"/>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5"/>
                              <a:gd name="T40" fmla="*/ 0 h 37"/>
                              <a:gd name="T41" fmla="*/ 495 w 495"/>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5" h="37">
                                <a:moveTo>
                                  <a:pt x="8" y="0"/>
                                </a:moveTo>
                                <a:lnTo>
                                  <a:pt x="2" y="1"/>
                                </a:lnTo>
                                <a:lnTo>
                                  <a:pt x="0" y="7"/>
                                </a:lnTo>
                                <a:lnTo>
                                  <a:pt x="0" y="30"/>
                                </a:lnTo>
                                <a:lnTo>
                                  <a:pt x="2" y="35"/>
                                </a:lnTo>
                                <a:lnTo>
                                  <a:pt x="8" y="37"/>
                                </a:lnTo>
                                <a:lnTo>
                                  <a:pt x="485" y="37"/>
                                </a:lnTo>
                                <a:lnTo>
                                  <a:pt x="493" y="35"/>
                                </a:lnTo>
                                <a:lnTo>
                                  <a:pt x="495" y="30"/>
                                </a:lnTo>
                                <a:lnTo>
                                  <a:pt x="495" y="7"/>
                                </a:lnTo>
                                <a:lnTo>
                                  <a:pt x="493" y="1"/>
                                </a:lnTo>
                                <a:lnTo>
                                  <a:pt x="485" y="0"/>
                                </a:lnTo>
                                <a:lnTo>
                                  <a:pt x="8" y="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821" name="Freeform 212"/>
                          <p:cNvSpPr>
                            <a:spLocks/>
                          </p:cNvSpPr>
                          <p:nvPr/>
                        </p:nvSpPr>
                        <p:spPr bwMode="auto">
                          <a:xfrm>
                            <a:off x="2973" y="2923"/>
                            <a:ext cx="303" cy="37"/>
                          </a:xfrm>
                          <a:custGeom>
                            <a:avLst/>
                            <a:gdLst>
                              <a:gd name="T0" fmla="*/ 6 w 303"/>
                              <a:gd name="T1" fmla="*/ 0 h 37"/>
                              <a:gd name="T2" fmla="*/ 2 w 303"/>
                              <a:gd name="T3" fmla="*/ 1 h 37"/>
                              <a:gd name="T4" fmla="*/ 0 w 303"/>
                              <a:gd name="T5" fmla="*/ 5 h 37"/>
                              <a:gd name="T6" fmla="*/ 0 w 303"/>
                              <a:gd name="T7" fmla="*/ 32 h 37"/>
                              <a:gd name="T8" fmla="*/ 2 w 303"/>
                              <a:gd name="T9" fmla="*/ 35 h 37"/>
                              <a:gd name="T10" fmla="*/ 6 w 303"/>
                              <a:gd name="T11" fmla="*/ 37 h 37"/>
                              <a:gd name="T12" fmla="*/ 297 w 303"/>
                              <a:gd name="T13" fmla="*/ 37 h 37"/>
                              <a:gd name="T14" fmla="*/ 301 w 303"/>
                              <a:gd name="T15" fmla="*/ 35 h 37"/>
                              <a:gd name="T16" fmla="*/ 303 w 303"/>
                              <a:gd name="T17" fmla="*/ 32 h 37"/>
                              <a:gd name="T18" fmla="*/ 303 w 303"/>
                              <a:gd name="T19" fmla="*/ 5 h 37"/>
                              <a:gd name="T20" fmla="*/ 301 w 303"/>
                              <a:gd name="T21" fmla="*/ 1 h 37"/>
                              <a:gd name="T22" fmla="*/ 297 w 303"/>
                              <a:gd name="T23" fmla="*/ 0 h 37"/>
                              <a:gd name="T24" fmla="*/ 6 w 303"/>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3"/>
                              <a:gd name="T40" fmla="*/ 0 h 37"/>
                              <a:gd name="T41" fmla="*/ 303 w 303"/>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3" h="37">
                                <a:moveTo>
                                  <a:pt x="6" y="0"/>
                                </a:moveTo>
                                <a:lnTo>
                                  <a:pt x="2" y="1"/>
                                </a:lnTo>
                                <a:lnTo>
                                  <a:pt x="0" y="5"/>
                                </a:lnTo>
                                <a:lnTo>
                                  <a:pt x="0" y="32"/>
                                </a:lnTo>
                                <a:lnTo>
                                  <a:pt x="2" y="35"/>
                                </a:lnTo>
                                <a:lnTo>
                                  <a:pt x="6" y="37"/>
                                </a:lnTo>
                                <a:lnTo>
                                  <a:pt x="297" y="37"/>
                                </a:lnTo>
                                <a:lnTo>
                                  <a:pt x="301" y="35"/>
                                </a:lnTo>
                                <a:lnTo>
                                  <a:pt x="303" y="32"/>
                                </a:lnTo>
                                <a:lnTo>
                                  <a:pt x="303" y="5"/>
                                </a:lnTo>
                                <a:lnTo>
                                  <a:pt x="301" y="1"/>
                                </a:lnTo>
                                <a:lnTo>
                                  <a:pt x="297"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822" name="Rectangle 213"/>
                          <p:cNvSpPr>
                            <a:spLocks noChangeArrowheads="1"/>
                          </p:cNvSpPr>
                          <p:nvPr/>
                        </p:nvSpPr>
                        <p:spPr bwMode="auto">
                          <a:xfrm>
                            <a:off x="2969" y="2932"/>
                            <a:ext cx="12" cy="3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sp>
                      <p:nvSpPr>
                        <p:cNvPr id="21819" name="Rectangle 214"/>
                        <p:cNvSpPr>
                          <a:spLocks noChangeArrowheads="1"/>
                        </p:cNvSpPr>
                        <p:nvPr/>
                      </p:nvSpPr>
                      <p:spPr bwMode="auto">
                        <a:xfrm>
                          <a:off x="2799" y="2939"/>
                          <a:ext cx="164" cy="1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grpSp>
                    <p:nvGrpSpPr>
                      <p:cNvPr id="21806" name="Group 215"/>
                      <p:cNvGrpSpPr>
                        <a:grpSpLocks/>
                      </p:cNvGrpSpPr>
                      <p:nvPr/>
                    </p:nvGrpSpPr>
                    <p:grpSpPr bwMode="auto">
                      <a:xfrm>
                        <a:off x="2781" y="2818"/>
                        <a:ext cx="495" cy="106"/>
                        <a:chOff x="2781" y="2818"/>
                        <a:chExt cx="495" cy="106"/>
                      </a:xfrm>
                    </p:grpSpPr>
                    <p:grpSp>
                      <p:nvGrpSpPr>
                        <p:cNvPr id="21807" name="Group 216"/>
                        <p:cNvGrpSpPr>
                          <a:grpSpLocks/>
                        </p:cNvGrpSpPr>
                        <p:nvPr/>
                      </p:nvGrpSpPr>
                      <p:grpSpPr bwMode="auto">
                        <a:xfrm>
                          <a:off x="2781" y="2818"/>
                          <a:ext cx="495" cy="106"/>
                          <a:chOff x="2781" y="2818"/>
                          <a:chExt cx="495" cy="106"/>
                        </a:xfrm>
                      </p:grpSpPr>
                      <p:sp>
                        <p:nvSpPr>
                          <p:cNvPr id="21810" name="Freeform 217"/>
                          <p:cNvSpPr>
                            <a:spLocks/>
                          </p:cNvSpPr>
                          <p:nvPr/>
                        </p:nvSpPr>
                        <p:spPr bwMode="auto">
                          <a:xfrm>
                            <a:off x="2781" y="2910"/>
                            <a:ext cx="495" cy="13"/>
                          </a:xfrm>
                          <a:custGeom>
                            <a:avLst/>
                            <a:gdLst>
                              <a:gd name="T0" fmla="*/ 0 w 495"/>
                              <a:gd name="T1" fmla="*/ 13 h 13"/>
                              <a:gd name="T2" fmla="*/ 21 w 495"/>
                              <a:gd name="T3" fmla="*/ 0 h 13"/>
                              <a:gd name="T4" fmla="*/ 470 w 495"/>
                              <a:gd name="T5" fmla="*/ 0 h 13"/>
                              <a:gd name="T6" fmla="*/ 495 w 495"/>
                              <a:gd name="T7" fmla="*/ 13 h 13"/>
                              <a:gd name="T8" fmla="*/ 0 w 495"/>
                              <a:gd name="T9" fmla="*/ 13 h 13"/>
                              <a:gd name="T10" fmla="*/ 0 60000 65536"/>
                              <a:gd name="T11" fmla="*/ 0 60000 65536"/>
                              <a:gd name="T12" fmla="*/ 0 60000 65536"/>
                              <a:gd name="T13" fmla="*/ 0 60000 65536"/>
                              <a:gd name="T14" fmla="*/ 0 60000 65536"/>
                              <a:gd name="T15" fmla="*/ 0 w 495"/>
                              <a:gd name="T16" fmla="*/ 0 h 13"/>
                              <a:gd name="T17" fmla="*/ 495 w 495"/>
                              <a:gd name="T18" fmla="*/ 13 h 13"/>
                            </a:gdLst>
                            <a:ahLst/>
                            <a:cxnLst>
                              <a:cxn ang="T10">
                                <a:pos x="T0" y="T1"/>
                              </a:cxn>
                              <a:cxn ang="T11">
                                <a:pos x="T2" y="T3"/>
                              </a:cxn>
                              <a:cxn ang="T12">
                                <a:pos x="T4" y="T5"/>
                              </a:cxn>
                              <a:cxn ang="T13">
                                <a:pos x="T6" y="T7"/>
                              </a:cxn>
                              <a:cxn ang="T14">
                                <a:pos x="T8" y="T9"/>
                              </a:cxn>
                            </a:cxnLst>
                            <a:rect l="T15" t="T16" r="T17" b="T18"/>
                            <a:pathLst>
                              <a:path w="495" h="13">
                                <a:moveTo>
                                  <a:pt x="0" y="13"/>
                                </a:moveTo>
                                <a:lnTo>
                                  <a:pt x="21" y="0"/>
                                </a:lnTo>
                                <a:lnTo>
                                  <a:pt x="470" y="0"/>
                                </a:lnTo>
                                <a:lnTo>
                                  <a:pt x="495" y="13"/>
                                </a:lnTo>
                                <a:lnTo>
                                  <a:pt x="0" y="13"/>
                                </a:lnTo>
                                <a:close/>
                              </a:path>
                            </a:pathLst>
                          </a:custGeom>
                          <a:solidFill>
                            <a:srgbClr val="FFFF9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811" name="Freeform 218"/>
                          <p:cNvSpPr>
                            <a:spLocks/>
                          </p:cNvSpPr>
                          <p:nvPr/>
                        </p:nvSpPr>
                        <p:spPr bwMode="auto">
                          <a:xfrm>
                            <a:off x="3255" y="2818"/>
                            <a:ext cx="21" cy="106"/>
                          </a:xfrm>
                          <a:custGeom>
                            <a:avLst/>
                            <a:gdLst>
                              <a:gd name="T0" fmla="*/ 0 w 21"/>
                              <a:gd name="T1" fmla="*/ 83 h 106"/>
                              <a:gd name="T2" fmla="*/ 21 w 21"/>
                              <a:gd name="T3" fmla="*/ 106 h 106"/>
                              <a:gd name="T4" fmla="*/ 21 w 21"/>
                              <a:gd name="T5" fmla="*/ 0 h 106"/>
                              <a:gd name="T6" fmla="*/ 0 w 21"/>
                              <a:gd name="T7" fmla="*/ 21 h 106"/>
                              <a:gd name="T8" fmla="*/ 0 w 21"/>
                              <a:gd name="T9" fmla="*/ 83 h 106"/>
                              <a:gd name="T10" fmla="*/ 0 60000 65536"/>
                              <a:gd name="T11" fmla="*/ 0 60000 65536"/>
                              <a:gd name="T12" fmla="*/ 0 60000 65536"/>
                              <a:gd name="T13" fmla="*/ 0 60000 65536"/>
                              <a:gd name="T14" fmla="*/ 0 60000 65536"/>
                              <a:gd name="T15" fmla="*/ 0 w 21"/>
                              <a:gd name="T16" fmla="*/ 0 h 106"/>
                              <a:gd name="T17" fmla="*/ 21 w 21"/>
                              <a:gd name="T18" fmla="*/ 106 h 106"/>
                            </a:gdLst>
                            <a:ahLst/>
                            <a:cxnLst>
                              <a:cxn ang="T10">
                                <a:pos x="T0" y="T1"/>
                              </a:cxn>
                              <a:cxn ang="T11">
                                <a:pos x="T2" y="T3"/>
                              </a:cxn>
                              <a:cxn ang="T12">
                                <a:pos x="T4" y="T5"/>
                              </a:cxn>
                              <a:cxn ang="T13">
                                <a:pos x="T6" y="T7"/>
                              </a:cxn>
                              <a:cxn ang="T14">
                                <a:pos x="T8" y="T9"/>
                              </a:cxn>
                            </a:cxnLst>
                            <a:rect l="T15" t="T16" r="T17" b="T18"/>
                            <a:pathLst>
                              <a:path w="21" h="106">
                                <a:moveTo>
                                  <a:pt x="0" y="83"/>
                                </a:moveTo>
                                <a:lnTo>
                                  <a:pt x="21" y="106"/>
                                </a:lnTo>
                                <a:lnTo>
                                  <a:pt x="21" y="0"/>
                                </a:lnTo>
                                <a:lnTo>
                                  <a:pt x="0" y="21"/>
                                </a:lnTo>
                                <a:lnTo>
                                  <a:pt x="0" y="83"/>
                                </a:lnTo>
                                <a:close/>
                              </a:path>
                            </a:pathLst>
                          </a:custGeom>
                          <a:solidFill>
                            <a:srgbClr val="FFFFD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812" name="Freeform 219"/>
                          <p:cNvSpPr>
                            <a:spLocks/>
                          </p:cNvSpPr>
                          <p:nvPr/>
                        </p:nvSpPr>
                        <p:spPr bwMode="auto">
                          <a:xfrm>
                            <a:off x="2781" y="2818"/>
                            <a:ext cx="495" cy="16"/>
                          </a:xfrm>
                          <a:custGeom>
                            <a:avLst/>
                            <a:gdLst>
                              <a:gd name="T0" fmla="*/ 0 w 495"/>
                              <a:gd name="T1" fmla="*/ 0 h 16"/>
                              <a:gd name="T2" fmla="*/ 27 w 495"/>
                              <a:gd name="T3" fmla="*/ 16 h 16"/>
                              <a:gd name="T4" fmla="*/ 470 w 495"/>
                              <a:gd name="T5" fmla="*/ 14 h 16"/>
                              <a:gd name="T6" fmla="*/ 495 w 495"/>
                              <a:gd name="T7" fmla="*/ 0 h 16"/>
                              <a:gd name="T8" fmla="*/ 0 w 495"/>
                              <a:gd name="T9" fmla="*/ 0 h 16"/>
                              <a:gd name="T10" fmla="*/ 0 60000 65536"/>
                              <a:gd name="T11" fmla="*/ 0 60000 65536"/>
                              <a:gd name="T12" fmla="*/ 0 60000 65536"/>
                              <a:gd name="T13" fmla="*/ 0 60000 65536"/>
                              <a:gd name="T14" fmla="*/ 0 60000 65536"/>
                              <a:gd name="T15" fmla="*/ 0 w 495"/>
                              <a:gd name="T16" fmla="*/ 0 h 16"/>
                              <a:gd name="T17" fmla="*/ 495 w 495"/>
                              <a:gd name="T18" fmla="*/ 16 h 16"/>
                            </a:gdLst>
                            <a:ahLst/>
                            <a:cxnLst>
                              <a:cxn ang="T10">
                                <a:pos x="T0" y="T1"/>
                              </a:cxn>
                              <a:cxn ang="T11">
                                <a:pos x="T2" y="T3"/>
                              </a:cxn>
                              <a:cxn ang="T12">
                                <a:pos x="T4" y="T5"/>
                              </a:cxn>
                              <a:cxn ang="T13">
                                <a:pos x="T6" y="T7"/>
                              </a:cxn>
                              <a:cxn ang="T14">
                                <a:pos x="T8" y="T9"/>
                              </a:cxn>
                            </a:cxnLst>
                            <a:rect l="T15" t="T16" r="T17" b="T18"/>
                            <a:pathLst>
                              <a:path w="495" h="16">
                                <a:moveTo>
                                  <a:pt x="0" y="0"/>
                                </a:moveTo>
                                <a:lnTo>
                                  <a:pt x="27" y="16"/>
                                </a:lnTo>
                                <a:lnTo>
                                  <a:pt x="470" y="14"/>
                                </a:lnTo>
                                <a:lnTo>
                                  <a:pt x="495" y="0"/>
                                </a:lnTo>
                                <a:lnTo>
                                  <a:pt x="0" y="0"/>
                                </a:lnTo>
                                <a:close/>
                              </a:path>
                            </a:pathLst>
                          </a:custGeom>
                          <a:solidFill>
                            <a:srgbClr val="F3F37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813" name="Freeform 220"/>
                          <p:cNvSpPr>
                            <a:spLocks/>
                          </p:cNvSpPr>
                          <p:nvPr/>
                        </p:nvSpPr>
                        <p:spPr bwMode="auto">
                          <a:xfrm>
                            <a:off x="2781" y="2818"/>
                            <a:ext cx="21" cy="105"/>
                          </a:xfrm>
                          <a:custGeom>
                            <a:avLst/>
                            <a:gdLst>
                              <a:gd name="T0" fmla="*/ 21 w 21"/>
                              <a:gd name="T1" fmla="*/ 82 h 105"/>
                              <a:gd name="T2" fmla="*/ 0 w 21"/>
                              <a:gd name="T3" fmla="*/ 105 h 105"/>
                              <a:gd name="T4" fmla="*/ 0 w 21"/>
                              <a:gd name="T5" fmla="*/ 0 h 105"/>
                              <a:gd name="T6" fmla="*/ 21 w 21"/>
                              <a:gd name="T7" fmla="*/ 21 h 105"/>
                              <a:gd name="T8" fmla="*/ 21 w 21"/>
                              <a:gd name="T9" fmla="*/ 82 h 105"/>
                              <a:gd name="T10" fmla="*/ 0 60000 65536"/>
                              <a:gd name="T11" fmla="*/ 0 60000 65536"/>
                              <a:gd name="T12" fmla="*/ 0 60000 65536"/>
                              <a:gd name="T13" fmla="*/ 0 60000 65536"/>
                              <a:gd name="T14" fmla="*/ 0 60000 65536"/>
                              <a:gd name="T15" fmla="*/ 0 w 21"/>
                              <a:gd name="T16" fmla="*/ 0 h 105"/>
                              <a:gd name="T17" fmla="*/ 21 w 21"/>
                              <a:gd name="T18" fmla="*/ 105 h 105"/>
                            </a:gdLst>
                            <a:ahLst/>
                            <a:cxnLst>
                              <a:cxn ang="T10">
                                <a:pos x="T0" y="T1"/>
                              </a:cxn>
                              <a:cxn ang="T11">
                                <a:pos x="T2" y="T3"/>
                              </a:cxn>
                              <a:cxn ang="T12">
                                <a:pos x="T4" y="T5"/>
                              </a:cxn>
                              <a:cxn ang="T13">
                                <a:pos x="T6" y="T7"/>
                              </a:cxn>
                              <a:cxn ang="T14">
                                <a:pos x="T8" y="T9"/>
                              </a:cxn>
                            </a:cxnLst>
                            <a:rect l="T15" t="T16" r="T17" b="T18"/>
                            <a:pathLst>
                              <a:path w="21" h="105">
                                <a:moveTo>
                                  <a:pt x="21" y="82"/>
                                </a:moveTo>
                                <a:lnTo>
                                  <a:pt x="0" y="105"/>
                                </a:lnTo>
                                <a:lnTo>
                                  <a:pt x="0" y="0"/>
                                </a:lnTo>
                                <a:lnTo>
                                  <a:pt x="21" y="21"/>
                                </a:lnTo>
                                <a:lnTo>
                                  <a:pt x="21" y="82"/>
                                </a:lnTo>
                                <a:close/>
                              </a:path>
                            </a:pathLst>
                          </a:custGeom>
                          <a:solidFill>
                            <a:srgbClr val="BFB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nvGrpSpPr>
                          <p:cNvPr id="21814" name="Group 221"/>
                          <p:cNvGrpSpPr>
                            <a:grpSpLocks/>
                          </p:cNvGrpSpPr>
                          <p:nvPr/>
                        </p:nvGrpSpPr>
                        <p:grpSpPr bwMode="auto">
                          <a:xfrm>
                            <a:off x="2804" y="2836"/>
                            <a:ext cx="447" cy="67"/>
                            <a:chOff x="2804" y="2836"/>
                            <a:chExt cx="447" cy="67"/>
                          </a:xfrm>
                        </p:grpSpPr>
                        <p:sp>
                          <p:nvSpPr>
                            <p:cNvPr id="21815" name="Freeform 222"/>
                            <p:cNvSpPr>
                              <a:spLocks/>
                            </p:cNvSpPr>
                            <p:nvPr/>
                          </p:nvSpPr>
                          <p:spPr bwMode="auto">
                            <a:xfrm>
                              <a:off x="2804" y="2839"/>
                              <a:ext cx="447" cy="64"/>
                            </a:xfrm>
                            <a:custGeom>
                              <a:avLst/>
                              <a:gdLst>
                                <a:gd name="T0" fmla="*/ 8 w 447"/>
                                <a:gd name="T1" fmla="*/ 0 h 64"/>
                                <a:gd name="T2" fmla="*/ 2 w 447"/>
                                <a:gd name="T3" fmla="*/ 2 h 64"/>
                                <a:gd name="T4" fmla="*/ 0 w 447"/>
                                <a:gd name="T5" fmla="*/ 7 h 64"/>
                                <a:gd name="T6" fmla="*/ 0 w 447"/>
                                <a:gd name="T7" fmla="*/ 57 h 64"/>
                                <a:gd name="T8" fmla="*/ 2 w 447"/>
                                <a:gd name="T9" fmla="*/ 62 h 64"/>
                                <a:gd name="T10" fmla="*/ 8 w 447"/>
                                <a:gd name="T11" fmla="*/ 64 h 64"/>
                                <a:gd name="T12" fmla="*/ 437 w 447"/>
                                <a:gd name="T13" fmla="*/ 64 h 64"/>
                                <a:gd name="T14" fmla="*/ 445 w 447"/>
                                <a:gd name="T15" fmla="*/ 62 h 64"/>
                                <a:gd name="T16" fmla="*/ 447 w 447"/>
                                <a:gd name="T17" fmla="*/ 57 h 64"/>
                                <a:gd name="T18" fmla="*/ 447 w 447"/>
                                <a:gd name="T19" fmla="*/ 7 h 64"/>
                                <a:gd name="T20" fmla="*/ 445 w 447"/>
                                <a:gd name="T21" fmla="*/ 2 h 64"/>
                                <a:gd name="T22" fmla="*/ 437 w 447"/>
                                <a:gd name="T23" fmla="*/ 0 h 64"/>
                                <a:gd name="T24" fmla="*/ 8 w 447"/>
                                <a:gd name="T25" fmla="*/ 0 h 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47"/>
                                <a:gd name="T40" fmla="*/ 0 h 64"/>
                                <a:gd name="T41" fmla="*/ 447 w 447"/>
                                <a:gd name="T42" fmla="*/ 64 h 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47" h="64">
                                  <a:moveTo>
                                    <a:pt x="8" y="0"/>
                                  </a:moveTo>
                                  <a:lnTo>
                                    <a:pt x="2" y="2"/>
                                  </a:lnTo>
                                  <a:lnTo>
                                    <a:pt x="0" y="7"/>
                                  </a:lnTo>
                                  <a:lnTo>
                                    <a:pt x="0" y="57"/>
                                  </a:lnTo>
                                  <a:lnTo>
                                    <a:pt x="2" y="62"/>
                                  </a:lnTo>
                                  <a:lnTo>
                                    <a:pt x="8" y="64"/>
                                  </a:lnTo>
                                  <a:lnTo>
                                    <a:pt x="437" y="64"/>
                                  </a:lnTo>
                                  <a:lnTo>
                                    <a:pt x="445" y="62"/>
                                  </a:lnTo>
                                  <a:lnTo>
                                    <a:pt x="447" y="57"/>
                                  </a:lnTo>
                                  <a:lnTo>
                                    <a:pt x="447" y="7"/>
                                  </a:lnTo>
                                  <a:lnTo>
                                    <a:pt x="445" y="2"/>
                                  </a:lnTo>
                                  <a:lnTo>
                                    <a:pt x="437" y="0"/>
                                  </a:lnTo>
                                  <a:lnTo>
                                    <a:pt x="8"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816" name="Freeform 223"/>
                            <p:cNvSpPr>
                              <a:spLocks/>
                            </p:cNvSpPr>
                            <p:nvPr/>
                          </p:nvSpPr>
                          <p:spPr bwMode="auto">
                            <a:xfrm>
                              <a:off x="2806" y="2836"/>
                              <a:ext cx="445" cy="65"/>
                            </a:xfrm>
                            <a:custGeom>
                              <a:avLst/>
                              <a:gdLst>
                                <a:gd name="T0" fmla="*/ 8 w 445"/>
                                <a:gd name="T1" fmla="*/ 0 h 65"/>
                                <a:gd name="T2" fmla="*/ 2 w 445"/>
                                <a:gd name="T3" fmla="*/ 1 h 65"/>
                                <a:gd name="T4" fmla="*/ 0 w 445"/>
                                <a:gd name="T5" fmla="*/ 8 h 65"/>
                                <a:gd name="T6" fmla="*/ 0 w 445"/>
                                <a:gd name="T7" fmla="*/ 58 h 65"/>
                                <a:gd name="T8" fmla="*/ 2 w 445"/>
                                <a:gd name="T9" fmla="*/ 64 h 65"/>
                                <a:gd name="T10" fmla="*/ 8 w 445"/>
                                <a:gd name="T11" fmla="*/ 65 h 65"/>
                                <a:gd name="T12" fmla="*/ 437 w 445"/>
                                <a:gd name="T13" fmla="*/ 65 h 65"/>
                                <a:gd name="T14" fmla="*/ 443 w 445"/>
                                <a:gd name="T15" fmla="*/ 64 h 65"/>
                                <a:gd name="T16" fmla="*/ 445 w 445"/>
                                <a:gd name="T17" fmla="*/ 58 h 65"/>
                                <a:gd name="T18" fmla="*/ 445 w 445"/>
                                <a:gd name="T19" fmla="*/ 8 h 65"/>
                                <a:gd name="T20" fmla="*/ 443 w 445"/>
                                <a:gd name="T21" fmla="*/ 1 h 65"/>
                                <a:gd name="T22" fmla="*/ 437 w 445"/>
                                <a:gd name="T23" fmla="*/ 0 h 65"/>
                                <a:gd name="T24" fmla="*/ 8 w 445"/>
                                <a:gd name="T25" fmla="*/ 0 h 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45"/>
                                <a:gd name="T40" fmla="*/ 0 h 65"/>
                                <a:gd name="T41" fmla="*/ 445 w 445"/>
                                <a:gd name="T42" fmla="*/ 65 h 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45" h="65">
                                  <a:moveTo>
                                    <a:pt x="8" y="0"/>
                                  </a:moveTo>
                                  <a:lnTo>
                                    <a:pt x="2" y="1"/>
                                  </a:lnTo>
                                  <a:lnTo>
                                    <a:pt x="0" y="8"/>
                                  </a:lnTo>
                                  <a:lnTo>
                                    <a:pt x="0" y="58"/>
                                  </a:lnTo>
                                  <a:lnTo>
                                    <a:pt x="2" y="64"/>
                                  </a:lnTo>
                                  <a:lnTo>
                                    <a:pt x="8" y="65"/>
                                  </a:lnTo>
                                  <a:lnTo>
                                    <a:pt x="437" y="65"/>
                                  </a:lnTo>
                                  <a:lnTo>
                                    <a:pt x="443" y="64"/>
                                  </a:lnTo>
                                  <a:lnTo>
                                    <a:pt x="445" y="58"/>
                                  </a:lnTo>
                                  <a:lnTo>
                                    <a:pt x="445" y="8"/>
                                  </a:lnTo>
                                  <a:lnTo>
                                    <a:pt x="443" y="1"/>
                                  </a:lnTo>
                                  <a:lnTo>
                                    <a:pt x="437" y="0"/>
                                  </a:lnTo>
                                  <a:lnTo>
                                    <a:pt x="8" y="0"/>
                                  </a:lnTo>
                                  <a:close/>
                                </a:path>
                              </a:pathLst>
                            </a:custGeom>
                            <a:solidFill>
                              <a:srgbClr val="EAEC5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817" name="Freeform 224"/>
                            <p:cNvSpPr>
                              <a:spLocks/>
                            </p:cNvSpPr>
                            <p:nvPr/>
                          </p:nvSpPr>
                          <p:spPr bwMode="auto">
                            <a:xfrm>
                              <a:off x="2806" y="2837"/>
                              <a:ext cx="445" cy="66"/>
                            </a:xfrm>
                            <a:custGeom>
                              <a:avLst/>
                              <a:gdLst>
                                <a:gd name="T0" fmla="*/ 8 w 445"/>
                                <a:gd name="T1" fmla="*/ 0 h 66"/>
                                <a:gd name="T2" fmla="*/ 2 w 445"/>
                                <a:gd name="T3" fmla="*/ 2 h 66"/>
                                <a:gd name="T4" fmla="*/ 0 w 445"/>
                                <a:gd name="T5" fmla="*/ 9 h 66"/>
                                <a:gd name="T6" fmla="*/ 0 w 445"/>
                                <a:gd name="T7" fmla="*/ 57 h 66"/>
                                <a:gd name="T8" fmla="*/ 2 w 445"/>
                                <a:gd name="T9" fmla="*/ 64 h 66"/>
                                <a:gd name="T10" fmla="*/ 8 w 445"/>
                                <a:gd name="T11" fmla="*/ 66 h 66"/>
                                <a:gd name="T12" fmla="*/ 437 w 445"/>
                                <a:gd name="T13" fmla="*/ 66 h 66"/>
                                <a:gd name="T14" fmla="*/ 443 w 445"/>
                                <a:gd name="T15" fmla="*/ 64 h 66"/>
                                <a:gd name="T16" fmla="*/ 445 w 445"/>
                                <a:gd name="T17" fmla="*/ 57 h 66"/>
                                <a:gd name="T18" fmla="*/ 445 w 445"/>
                                <a:gd name="T19" fmla="*/ 9 h 66"/>
                                <a:gd name="T20" fmla="*/ 443 w 445"/>
                                <a:gd name="T21" fmla="*/ 2 h 66"/>
                                <a:gd name="T22" fmla="*/ 437 w 445"/>
                                <a:gd name="T23" fmla="*/ 0 h 66"/>
                                <a:gd name="T24" fmla="*/ 8 w 445"/>
                                <a:gd name="T25" fmla="*/ 0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45"/>
                                <a:gd name="T40" fmla="*/ 0 h 66"/>
                                <a:gd name="T41" fmla="*/ 445 w 445"/>
                                <a:gd name="T42" fmla="*/ 66 h 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45" h="66">
                                  <a:moveTo>
                                    <a:pt x="8" y="0"/>
                                  </a:moveTo>
                                  <a:lnTo>
                                    <a:pt x="2" y="2"/>
                                  </a:lnTo>
                                  <a:lnTo>
                                    <a:pt x="0" y="9"/>
                                  </a:lnTo>
                                  <a:lnTo>
                                    <a:pt x="0" y="57"/>
                                  </a:lnTo>
                                  <a:lnTo>
                                    <a:pt x="2" y="64"/>
                                  </a:lnTo>
                                  <a:lnTo>
                                    <a:pt x="8" y="66"/>
                                  </a:lnTo>
                                  <a:lnTo>
                                    <a:pt x="437" y="66"/>
                                  </a:lnTo>
                                  <a:lnTo>
                                    <a:pt x="443" y="64"/>
                                  </a:lnTo>
                                  <a:lnTo>
                                    <a:pt x="445" y="57"/>
                                  </a:lnTo>
                                  <a:lnTo>
                                    <a:pt x="445" y="9"/>
                                  </a:lnTo>
                                  <a:lnTo>
                                    <a:pt x="443" y="2"/>
                                  </a:lnTo>
                                  <a:lnTo>
                                    <a:pt x="437" y="0"/>
                                  </a:lnTo>
                                  <a:lnTo>
                                    <a:pt x="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grpSp>
                    <p:sp>
                      <p:nvSpPr>
                        <p:cNvPr id="21808" name="Freeform 225"/>
                        <p:cNvSpPr>
                          <a:spLocks/>
                        </p:cNvSpPr>
                        <p:nvPr/>
                      </p:nvSpPr>
                      <p:spPr bwMode="auto">
                        <a:xfrm>
                          <a:off x="2822" y="2843"/>
                          <a:ext cx="410" cy="55"/>
                        </a:xfrm>
                        <a:custGeom>
                          <a:avLst/>
                          <a:gdLst>
                            <a:gd name="T0" fmla="*/ 7 w 410"/>
                            <a:gd name="T1" fmla="*/ 0 h 55"/>
                            <a:gd name="T2" fmla="*/ 1 w 410"/>
                            <a:gd name="T3" fmla="*/ 1 h 55"/>
                            <a:gd name="T4" fmla="*/ 0 w 410"/>
                            <a:gd name="T5" fmla="*/ 7 h 55"/>
                            <a:gd name="T6" fmla="*/ 0 w 410"/>
                            <a:gd name="T7" fmla="*/ 46 h 55"/>
                            <a:gd name="T8" fmla="*/ 1 w 410"/>
                            <a:gd name="T9" fmla="*/ 53 h 55"/>
                            <a:gd name="T10" fmla="*/ 7 w 410"/>
                            <a:gd name="T11" fmla="*/ 55 h 55"/>
                            <a:gd name="T12" fmla="*/ 402 w 410"/>
                            <a:gd name="T13" fmla="*/ 55 h 55"/>
                            <a:gd name="T14" fmla="*/ 408 w 410"/>
                            <a:gd name="T15" fmla="*/ 53 h 55"/>
                            <a:gd name="T16" fmla="*/ 410 w 410"/>
                            <a:gd name="T17" fmla="*/ 46 h 55"/>
                            <a:gd name="T18" fmla="*/ 410 w 410"/>
                            <a:gd name="T19" fmla="*/ 7 h 55"/>
                            <a:gd name="T20" fmla="*/ 408 w 410"/>
                            <a:gd name="T21" fmla="*/ 1 h 55"/>
                            <a:gd name="T22" fmla="*/ 402 w 410"/>
                            <a:gd name="T23" fmla="*/ 0 h 55"/>
                            <a:gd name="T24" fmla="*/ 7 w 410"/>
                            <a:gd name="T25" fmla="*/ 0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0"/>
                            <a:gd name="T40" fmla="*/ 0 h 55"/>
                            <a:gd name="T41" fmla="*/ 410 w 410"/>
                            <a:gd name="T42" fmla="*/ 55 h 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0" h="55">
                              <a:moveTo>
                                <a:pt x="7" y="0"/>
                              </a:moveTo>
                              <a:lnTo>
                                <a:pt x="1" y="1"/>
                              </a:lnTo>
                              <a:lnTo>
                                <a:pt x="0" y="7"/>
                              </a:lnTo>
                              <a:lnTo>
                                <a:pt x="0" y="46"/>
                              </a:lnTo>
                              <a:lnTo>
                                <a:pt x="1" y="53"/>
                              </a:lnTo>
                              <a:lnTo>
                                <a:pt x="7" y="55"/>
                              </a:lnTo>
                              <a:lnTo>
                                <a:pt x="402" y="55"/>
                              </a:lnTo>
                              <a:lnTo>
                                <a:pt x="408" y="53"/>
                              </a:lnTo>
                              <a:lnTo>
                                <a:pt x="410" y="46"/>
                              </a:lnTo>
                              <a:lnTo>
                                <a:pt x="410" y="7"/>
                              </a:lnTo>
                              <a:lnTo>
                                <a:pt x="408" y="1"/>
                              </a:lnTo>
                              <a:lnTo>
                                <a:pt x="402" y="0"/>
                              </a:lnTo>
                              <a:lnTo>
                                <a:pt x="7" y="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809" name="Freeform 226"/>
                        <p:cNvSpPr>
                          <a:spLocks/>
                        </p:cNvSpPr>
                        <p:nvPr/>
                      </p:nvSpPr>
                      <p:spPr bwMode="auto">
                        <a:xfrm>
                          <a:off x="2825" y="2843"/>
                          <a:ext cx="407" cy="51"/>
                        </a:xfrm>
                        <a:custGeom>
                          <a:avLst/>
                          <a:gdLst>
                            <a:gd name="T0" fmla="*/ 8 w 407"/>
                            <a:gd name="T1" fmla="*/ 0 h 51"/>
                            <a:gd name="T2" fmla="*/ 2 w 407"/>
                            <a:gd name="T3" fmla="*/ 1 h 51"/>
                            <a:gd name="T4" fmla="*/ 0 w 407"/>
                            <a:gd name="T5" fmla="*/ 7 h 51"/>
                            <a:gd name="T6" fmla="*/ 0 w 407"/>
                            <a:gd name="T7" fmla="*/ 44 h 51"/>
                            <a:gd name="T8" fmla="*/ 2 w 407"/>
                            <a:gd name="T9" fmla="*/ 49 h 51"/>
                            <a:gd name="T10" fmla="*/ 8 w 407"/>
                            <a:gd name="T11" fmla="*/ 51 h 51"/>
                            <a:gd name="T12" fmla="*/ 399 w 407"/>
                            <a:gd name="T13" fmla="*/ 51 h 51"/>
                            <a:gd name="T14" fmla="*/ 405 w 407"/>
                            <a:gd name="T15" fmla="*/ 49 h 51"/>
                            <a:gd name="T16" fmla="*/ 407 w 407"/>
                            <a:gd name="T17" fmla="*/ 44 h 51"/>
                            <a:gd name="T18" fmla="*/ 407 w 407"/>
                            <a:gd name="T19" fmla="*/ 7 h 51"/>
                            <a:gd name="T20" fmla="*/ 405 w 407"/>
                            <a:gd name="T21" fmla="*/ 1 h 51"/>
                            <a:gd name="T22" fmla="*/ 399 w 407"/>
                            <a:gd name="T23" fmla="*/ 0 h 51"/>
                            <a:gd name="T24" fmla="*/ 8 w 407"/>
                            <a:gd name="T25" fmla="*/ 0 h 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7"/>
                            <a:gd name="T40" fmla="*/ 0 h 51"/>
                            <a:gd name="T41" fmla="*/ 407 w 407"/>
                            <a:gd name="T42" fmla="*/ 51 h 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7" h="51">
                              <a:moveTo>
                                <a:pt x="8" y="0"/>
                              </a:moveTo>
                              <a:lnTo>
                                <a:pt x="2" y="1"/>
                              </a:lnTo>
                              <a:lnTo>
                                <a:pt x="0" y="7"/>
                              </a:lnTo>
                              <a:lnTo>
                                <a:pt x="0" y="44"/>
                              </a:lnTo>
                              <a:lnTo>
                                <a:pt x="2" y="49"/>
                              </a:lnTo>
                              <a:lnTo>
                                <a:pt x="8" y="51"/>
                              </a:lnTo>
                              <a:lnTo>
                                <a:pt x="399" y="51"/>
                              </a:lnTo>
                              <a:lnTo>
                                <a:pt x="405" y="49"/>
                              </a:lnTo>
                              <a:lnTo>
                                <a:pt x="407" y="44"/>
                              </a:lnTo>
                              <a:lnTo>
                                <a:pt x="407" y="7"/>
                              </a:lnTo>
                              <a:lnTo>
                                <a:pt x="405" y="1"/>
                              </a:lnTo>
                              <a:lnTo>
                                <a:pt x="399" y="0"/>
                              </a:lnTo>
                              <a:lnTo>
                                <a:pt x="8"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grpSp>
                <p:sp>
                  <p:nvSpPr>
                    <p:cNvPr id="21802" name="Rectangle 227"/>
                    <p:cNvSpPr>
                      <a:spLocks noChangeArrowheads="1"/>
                    </p:cNvSpPr>
                    <p:nvPr/>
                  </p:nvSpPr>
                  <p:spPr bwMode="auto">
                    <a:xfrm>
                      <a:off x="3237" y="2937"/>
                      <a:ext cx="25" cy="18"/>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803" name="Oval 228"/>
                    <p:cNvSpPr>
                      <a:spLocks noChangeArrowheads="1"/>
                    </p:cNvSpPr>
                    <p:nvPr/>
                  </p:nvSpPr>
                  <p:spPr bwMode="auto">
                    <a:xfrm>
                      <a:off x="3243" y="2942"/>
                      <a:ext cx="16" cy="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804" name="Rectangle 229"/>
                    <p:cNvSpPr>
                      <a:spLocks noChangeArrowheads="1"/>
                    </p:cNvSpPr>
                    <p:nvPr/>
                  </p:nvSpPr>
                  <p:spPr bwMode="auto">
                    <a:xfrm>
                      <a:off x="3168" y="2940"/>
                      <a:ext cx="54" cy="4"/>
                    </a:xfrm>
                    <a:prstGeom prst="rect">
                      <a:avLst/>
                    </a:prstGeom>
                    <a:solidFill>
                      <a:srgbClr val="EAEC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grpSp>
            <p:grpSp>
              <p:nvGrpSpPr>
                <p:cNvPr id="21786" name="Group 230"/>
                <p:cNvGrpSpPr>
                  <a:grpSpLocks/>
                </p:cNvGrpSpPr>
                <p:nvPr/>
              </p:nvGrpSpPr>
              <p:grpSpPr bwMode="auto">
                <a:xfrm>
                  <a:off x="3067" y="2981"/>
                  <a:ext cx="207" cy="55"/>
                  <a:chOff x="3067" y="2981"/>
                  <a:chExt cx="207" cy="55"/>
                </a:xfrm>
              </p:grpSpPr>
              <p:sp>
                <p:nvSpPr>
                  <p:cNvPr id="21787" name="Freeform 231"/>
                  <p:cNvSpPr>
                    <a:spLocks/>
                  </p:cNvSpPr>
                  <p:nvPr/>
                </p:nvSpPr>
                <p:spPr bwMode="auto">
                  <a:xfrm>
                    <a:off x="3067" y="2983"/>
                    <a:ext cx="205" cy="53"/>
                  </a:xfrm>
                  <a:custGeom>
                    <a:avLst/>
                    <a:gdLst>
                      <a:gd name="T0" fmla="*/ 11 w 205"/>
                      <a:gd name="T1" fmla="*/ 0 h 53"/>
                      <a:gd name="T2" fmla="*/ 6 w 205"/>
                      <a:gd name="T3" fmla="*/ 2 h 53"/>
                      <a:gd name="T4" fmla="*/ 4 w 205"/>
                      <a:gd name="T5" fmla="*/ 4 h 53"/>
                      <a:gd name="T6" fmla="*/ 0 w 205"/>
                      <a:gd name="T7" fmla="*/ 11 h 53"/>
                      <a:gd name="T8" fmla="*/ 0 w 205"/>
                      <a:gd name="T9" fmla="*/ 43 h 53"/>
                      <a:gd name="T10" fmla="*/ 4 w 205"/>
                      <a:gd name="T11" fmla="*/ 50 h 53"/>
                      <a:gd name="T12" fmla="*/ 6 w 205"/>
                      <a:gd name="T13" fmla="*/ 53 h 53"/>
                      <a:gd name="T14" fmla="*/ 11 w 205"/>
                      <a:gd name="T15" fmla="*/ 53 h 53"/>
                      <a:gd name="T16" fmla="*/ 193 w 205"/>
                      <a:gd name="T17" fmla="*/ 53 h 53"/>
                      <a:gd name="T18" fmla="*/ 197 w 205"/>
                      <a:gd name="T19" fmla="*/ 53 h 53"/>
                      <a:gd name="T20" fmla="*/ 201 w 205"/>
                      <a:gd name="T21" fmla="*/ 50 h 53"/>
                      <a:gd name="T22" fmla="*/ 205 w 205"/>
                      <a:gd name="T23" fmla="*/ 46 h 53"/>
                      <a:gd name="T24" fmla="*/ 205 w 205"/>
                      <a:gd name="T25" fmla="*/ 43 h 53"/>
                      <a:gd name="T26" fmla="*/ 205 w 205"/>
                      <a:gd name="T27" fmla="*/ 11 h 53"/>
                      <a:gd name="T28" fmla="*/ 205 w 205"/>
                      <a:gd name="T29" fmla="*/ 7 h 53"/>
                      <a:gd name="T30" fmla="*/ 201 w 205"/>
                      <a:gd name="T31" fmla="*/ 4 h 53"/>
                      <a:gd name="T32" fmla="*/ 197 w 205"/>
                      <a:gd name="T33" fmla="*/ 2 h 53"/>
                      <a:gd name="T34" fmla="*/ 193 w 205"/>
                      <a:gd name="T35" fmla="*/ 0 h 53"/>
                      <a:gd name="T36" fmla="*/ 11 w 205"/>
                      <a:gd name="T37" fmla="*/ 0 h 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5"/>
                      <a:gd name="T58" fmla="*/ 0 h 53"/>
                      <a:gd name="T59" fmla="*/ 205 w 205"/>
                      <a:gd name="T60" fmla="*/ 53 h 5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5" h="53">
                        <a:moveTo>
                          <a:pt x="11" y="0"/>
                        </a:moveTo>
                        <a:lnTo>
                          <a:pt x="6" y="2"/>
                        </a:lnTo>
                        <a:lnTo>
                          <a:pt x="4" y="4"/>
                        </a:lnTo>
                        <a:lnTo>
                          <a:pt x="0" y="11"/>
                        </a:lnTo>
                        <a:lnTo>
                          <a:pt x="0" y="43"/>
                        </a:lnTo>
                        <a:lnTo>
                          <a:pt x="4" y="50"/>
                        </a:lnTo>
                        <a:lnTo>
                          <a:pt x="6" y="53"/>
                        </a:lnTo>
                        <a:lnTo>
                          <a:pt x="11" y="53"/>
                        </a:lnTo>
                        <a:lnTo>
                          <a:pt x="193" y="53"/>
                        </a:lnTo>
                        <a:lnTo>
                          <a:pt x="197" y="53"/>
                        </a:lnTo>
                        <a:lnTo>
                          <a:pt x="201" y="50"/>
                        </a:lnTo>
                        <a:lnTo>
                          <a:pt x="205" y="46"/>
                        </a:lnTo>
                        <a:lnTo>
                          <a:pt x="205" y="43"/>
                        </a:lnTo>
                        <a:lnTo>
                          <a:pt x="205" y="11"/>
                        </a:lnTo>
                        <a:lnTo>
                          <a:pt x="205" y="7"/>
                        </a:lnTo>
                        <a:lnTo>
                          <a:pt x="201" y="4"/>
                        </a:lnTo>
                        <a:lnTo>
                          <a:pt x="197" y="2"/>
                        </a:lnTo>
                        <a:lnTo>
                          <a:pt x="193" y="0"/>
                        </a:lnTo>
                        <a:lnTo>
                          <a:pt x="11" y="0"/>
                        </a:lnTo>
                        <a:close/>
                      </a:path>
                    </a:pathLst>
                  </a:custGeom>
                  <a:solidFill>
                    <a:srgbClr val="8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788" name="Freeform 232"/>
                  <p:cNvSpPr>
                    <a:spLocks/>
                  </p:cNvSpPr>
                  <p:nvPr/>
                </p:nvSpPr>
                <p:spPr bwMode="auto">
                  <a:xfrm>
                    <a:off x="3069" y="2981"/>
                    <a:ext cx="205" cy="54"/>
                  </a:xfrm>
                  <a:custGeom>
                    <a:avLst/>
                    <a:gdLst>
                      <a:gd name="T0" fmla="*/ 11 w 205"/>
                      <a:gd name="T1" fmla="*/ 0 h 54"/>
                      <a:gd name="T2" fmla="*/ 6 w 205"/>
                      <a:gd name="T3" fmla="*/ 2 h 54"/>
                      <a:gd name="T4" fmla="*/ 4 w 205"/>
                      <a:gd name="T5" fmla="*/ 4 h 54"/>
                      <a:gd name="T6" fmla="*/ 0 w 205"/>
                      <a:gd name="T7" fmla="*/ 11 h 54"/>
                      <a:gd name="T8" fmla="*/ 0 w 205"/>
                      <a:gd name="T9" fmla="*/ 43 h 54"/>
                      <a:gd name="T10" fmla="*/ 4 w 205"/>
                      <a:gd name="T11" fmla="*/ 50 h 54"/>
                      <a:gd name="T12" fmla="*/ 6 w 205"/>
                      <a:gd name="T13" fmla="*/ 54 h 54"/>
                      <a:gd name="T14" fmla="*/ 11 w 205"/>
                      <a:gd name="T15" fmla="*/ 54 h 54"/>
                      <a:gd name="T16" fmla="*/ 193 w 205"/>
                      <a:gd name="T17" fmla="*/ 54 h 54"/>
                      <a:gd name="T18" fmla="*/ 197 w 205"/>
                      <a:gd name="T19" fmla="*/ 54 h 54"/>
                      <a:gd name="T20" fmla="*/ 201 w 205"/>
                      <a:gd name="T21" fmla="*/ 50 h 54"/>
                      <a:gd name="T22" fmla="*/ 205 w 205"/>
                      <a:gd name="T23" fmla="*/ 47 h 54"/>
                      <a:gd name="T24" fmla="*/ 205 w 205"/>
                      <a:gd name="T25" fmla="*/ 43 h 54"/>
                      <a:gd name="T26" fmla="*/ 205 w 205"/>
                      <a:gd name="T27" fmla="*/ 11 h 54"/>
                      <a:gd name="T28" fmla="*/ 205 w 205"/>
                      <a:gd name="T29" fmla="*/ 7 h 54"/>
                      <a:gd name="T30" fmla="*/ 201 w 205"/>
                      <a:gd name="T31" fmla="*/ 4 h 54"/>
                      <a:gd name="T32" fmla="*/ 197 w 205"/>
                      <a:gd name="T33" fmla="*/ 2 h 54"/>
                      <a:gd name="T34" fmla="*/ 193 w 205"/>
                      <a:gd name="T35" fmla="*/ 0 h 54"/>
                      <a:gd name="T36" fmla="*/ 11 w 205"/>
                      <a:gd name="T37" fmla="*/ 0 h 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5"/>
                      <a:gd name="T58" fmla="*/ 0 h 54"/>
                      <a:gd name="T59" fmla="*/ 205 w 205"/>
                      <a:gd name="T60" fmla="*/ 54 h 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5" h="54">
                        <a:moveTo>
                          <a:pt x="11" y="0"/>
                        </a:moveTo>
                        <a:lnTo>
                          <a:pt x="6" y="2"/>
                        </a:lnTo>
                        <a:lnTo>
                          <a:pt x="4" y="4"/>
                        </a:lnTo>
                        <a:lnTo>
                          <a:pt x="0" y="11"/>
                        </a:lnTo>
                        <a:lnTo>
                          <a:pt x="0" y="43"/>
                        </a:lnTo>
                        <a:lnTo>
                          <a:pt x="4" y="50"/>
                        </a:lnTo>
                        <a:lnTo>
                          <a:pt x="6" y="54"/>
                        </a:lnTo>
                        <a:lnTo>
                          <a:pt x="11" y="54"/>
                        </a:lnTo>
                        <a:lnTo>
                          <a:pt x="193" y="54"/>
                        </a:lnTo>
                        <a:lnTo>
                          <a:pt x="197" y="54"/>
                        </a:lnTo>
                        <a:lnTo>
                          <a:pt x="201" y="50"/>
                        </a:lnTo>
                        <a:lnTo>
                          <a:pt x="205" y="47"/>
                        </a:lnTo>
                        <a:lnTo>
                          <a:pt x="205" y="43"/>
                        </a:lnTo>
                        <a:lnTo>
                          <a:pt x="205" y="11"/>
                        </a:lnTo>
                        <a:lnTo>
                          <a:pt x="205" y="7"/>
                        </a:lnTo>
                        <a:lnTo>
                          <a:pt x="201" y="4"/>
                        </a:lnTo>
                        <a:lnTo>
                          <a:pt x="197" y="2"/>
                        </a:lnTo>
                        <a:lnTo>
                          <a:pt x="193" y="0"/>
                        </a:lnTo>
                        <a:lnTo>
                          <a:pt x="11" y="0"/>
                        </a:lnTo>
                        <a:close/>
                      </a:path>
                    </a:pathLst>
                  </a:custGeom>
                  <a:solidFill>
                    <a:srgbClr val="BFB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789" name="Freeform 233"/>
                  <p:cNvSpPr>
                    <a:spLocks/>
                  </p:cNvSpPr>
                  <p:nvPr/>
                </p:nvSpPr>
                <p:spPr bwMode="auto">
                  <a:xfrm>
                    <a:off x="3082" y="2988"/>
                    <a:ext cx="177" cy="40"/>
                  </a:xfrm>
                  <a:custGeom>
                    <a:avLst/>
                    <a:gdLst>
                      <a:gd name="T0" fmla="*/ 10 w 177"/>
                      <a:gd name="T1" fmla="*/ 0 h 40"/>
                      <a:gd name="T2" fmla="*/ 2 w 177"/>
                      <a:gd name="T3" fmla="*/ 2 h 40"/>
                      <a:gd name="T4" fmla="*/ 0 w 177"/>
                      <a:gd name="T5" fmla="*/ 9 h 40"/>
                      <a:gd name="T6" fmla="*/ 0 w 177"/>
                      <a:gd name="T7" fmla="*/ 31 h 40"/>
                      <a:gd name="T8" fmla="*/ 2 w 177"/>
                      <a:gd name="T9" fmla="*/ 38 h 40"/>
                      <a:gd name="T10" fmla="*/ 10 w 177"/>
                      <a:gd name="T11" fmla="*/ 40 h 40"/>
                      <a:gd name="T12" fmla="*/ 165 w 177"/>
                      <a:gd name="T13" fmla="*/ 40 h 40"/>
                      <a:gd name="T14" fmla="*/ 173 w 177"/>
                      <a:gd name="T15" fmla="*/ 38 h 40"/>
                      <a:gd name="T16" fmla="*/ 177 w 177"/>
                      <a:gd name="T17" fmla="*/ 34 h 40"/>
                      <a:gd name="T18" fmla="*/ 177 w 177"/>
                      <a:gd name="T19" fmla="*/ 31 h 40"/>
                      <a:gd name="T20" fmla="*/ 177 w 177"/>
                      <a:gd name="T21" fmla="*/ 9 h 40"/>
                      <a:gd name="T22" fmla="*/ 177 w 177"/>
                      <a:gd name="T23" fmla="*/ 6 h 40"/>
                      <a:gd name="T24" fmla="*/ 173 w 177"/>
                      <a:gd name="T25" fmla="*/ 2 h 40"/>
                      <a:gd name="T26" fmla="*/ 165 w 177"/>
                      <a:gd name="T27" fmla="*/ 0 h 40"/>
                      <a:gd name="T28" fmla="*/ 10 w 177"/>
                      <a:gd name="T29" fmla="*/ 0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7"/>
                      <a:gd name="T46" fmla="*/ 0 h 40"/>
                      <a:gd name="T47" fmla="*/ 177 w 177"/>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7" h="40">
                        <a:moveTo>
                          <a:pt x="10" y="0"/>
                        </a:moveTo>
                        <a:lnTo>
                          <a:pt x="2" y="2"/>
                        </a:lnTo>
                        <a:lnTo>
                          <a:pt x="0" y="9"/>
                        </a:lnTo>
                        <a:lnTo>
                          <a:pt x="0" y="31"/>
                        </a:lnTo>
                        <a:lnTo>
                          <a:pt x="2" y="38"/>
                        </a:lnTo>
                        <a:lnTo>
                          <a:pt x="10" y="40"/>
                        </a:lnTo>
                        <a:lnTo>
                          <a:pt x="165" y="40"/>
                        </a:lnTo>
                        <a:lnTo>
                          <a:pt x="173" y="38"/>
                        </a:lnTo>
                        <a:lnTo>
                          <a:pt x="177" y="34"/>
                        </a:lnTo>
                        <a:lnTo>
                          <a:pt x="177" y="31"/>
                        </a:lnTo>
                        <a:lnTo>
                          <a:pt x="177" y="9"/>
                        </a:lnTo>
                        <a:lnTo>
                          <a:pt x="177" y="6"/>
                        </a:lnTo>
                        <a:lnTo>
                          <a:pt x="173" y="2"/>
                        </a:lnTo>
                        <a:lnTo>
                          <a:pt x="165" y="0"/>
                        </a:lnTo>
                        <a:lnTo>
                          <a:pt x="10" y="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nvGrpSpPr>
                  <p:cNvPr id="21790" name="Group 234"/>
                  <p:cNvGrpSpPr>
                    <a:grpSpLocks/>
                  </p:cNvGrpSpPr>
                  <p:nvPr/>
                </p:nvGrpSpPr>
                <p:grpSpPr bwMode="auto">
                  <a:xfrm>
                    <a:off x="3117" y="2988"/>
                    <a:ext cx="5" cy="41"/>
                    <a:chOff x="3117" y="2988"/>
                    <a:chExt cx="5" cy="41"/>
                  </a:xfrm>
                </p:grpSpPr>
                <p:sp>
                  <p:nvSpPr>
                    <p:cNvPr id="21797" name="Rectangle 235"/>
                    <p:cNvSpPr>
                      <a:spLocks noChangeArrowheads="1"/>
                    </p:cNvSpPr>
                    <p:nvPr/>
                  </p:nvSpPr>
                  <p:spPr bwMode="auto">
                    <a:xfrm>
                      <a:off x="3119" y="2988"/>
                      <a:ext cx="3" cy="4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98" name="Rectangle 236"/>
                    <p:cNvSpPr>
                      <a:spLocks noChangeArrowheads="1"/>
                    </p:cNvSpPr>
                    <p:nvPr/>
                  </p:nvSpPr>
                  <p:spPr bwMode="auto">
                    <a:xfrm>
                      <a:off x="3117" y="2988"/>
                      <a:ext cx="4" cy="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grpSp>
                <p:nvGrpSpPr>
                  <p:cNvPr id="21791" name="Group 237"/>
                  <p:cNvGrpSpPr>
                    <a:grpSpLocks/>
                  </p:cNvGrpSpPr>
                  <p:nvPr/>
                </p:nvGrpSpPr>
                <p:grpSpPr bwMode="auto">
                  <a:xfrm>
                    <a:off x="3167" y="2988"/>
                    <a:ext cx="3" cy="41"/>
                    <a:chOff x="3167" y="2988"/>
                    <a:chExt cx="3" cy="41"/>
                  </a:xfrm>
                </p:grpSpPr>
                <p:sp>
                  <p:nvSpPr>
                    <p:cNvPr id="21795" name="Rectangle 238"/>
                    <p:cNvSpPr>
                      <a:spLocks noChangeArrowheads="1"/>
                    </p:cNvSpPr>
                    <p:nvPr/>
                  </p:nvSpPr>
                  <p:spPr bwMode="auto">
                    <a:xfrm>
                      <a:off x="3167" y="2988"/>
                      <a:ext cx="3" cy="4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96" name="Rectangle 239"/>
                    <p:cNvSpPr>
                      <a:spLocks noChangeArrowheads="1"/>
                    </p:cNvSpPr>
                    <p:nvPr/>
                  </p:nvSpPr>
                  <p:spPr bwMode="auto">
                    <a:xfrm>
                      <a:off x="3167" y="2988"/>
                      <a:ext cx="1" cy="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grpSp>
                <p:nvGrpSpPr>
                  <p:cNvPr id="21792" name="Group 240"/>
                  <p:cNvGrpSpPr>
                    <a:grpSpLocks/>
                  </p:cNvGrpSpPr>
                  <p:nvPr/>
                </p:nvGrpSpPr>
                <p:grpSpPr bwMode="auto">
                  <a:xfrm>
                    <a:off x="3216" y="2988"/>
                    <a:ext cx="4" cy="41"/>
                    <a:chOff x="3216" y="2988"/>
                    <a:chExt cx="4" cy="41"/>
                  </a:xfrm>
                </p:grpSpPr>
                <p:sp>
                  <p:nvSpPr>
                    <p:cNvPr id="21793" name="Rectangle 241"/>
                    <p:cNvSpPr>
                      <a:spLocks noChangeArrowheads="1"/>
                    </p:cNvSpPr>
                    <p:nvPr/>
                  </p:nvSpPr>
                  <p:spPr bwMode="auto">
                    <a:xfrm>
                      <a:off x="3218" y="2988"/>
                      <a:ext cx="2" cy="4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94" name="Rectangle 242"/>
                    <p:cNvSpPr>
                      <a:spLocks noChangeArrowheads="1"/>
                    </p:cNvSpPr>
                    <p:nvPr/>
                  </p:nvSpPr>
                  <p:spPr bwMode="auto">
                    <a:xfrm>
                      <a:off x="3216" y="2988"/>
                      <a:ext cx="4" cy="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grpSp>
          </p:grpSp>
          <p:grpSp>
            <p:nvGrpSpPr>
              <p:cNvPr id="21649" name="Group 243"/>
              <p:cNvGrpSpPr>
                <a:grpSpLocks/>
              </p:cNvGrpSpPr>
              <p:nvPr/>
            </p:nvGrpSpPr>
            <p:grpSpPr bwMode="auto">
              <a:xfrm>
                <a:off x="2779" y="3099"/>
                <a:ext cx="493" cy="368"/>
                <a:chOff x="2779" y="3099"/>
                <a:chExt cx="493" cy="368"/>
              </a:xfrm>
            </p:grpSpPr>
            <p:grpSp>
              <p:nvGrpSpPr>
                <p:cNvPr id="21650" name="Group 244"/>
                <p:cNvGrpSpPr>
                  <a:grpSpLocks/>
                </p:cNvGrpSpPr>
                <p:nvPr/>
              </p:nvGrpSpPr>
              <p:grpSpPr bwMode="auto">
                <a:xfrm>
                  <a:off x="2779" y="3100"/>
                  <a:ext cx="489" cy="361"/>
                  <a:chOff x="2779" y="3100"/>
                  <a:chExt cx="489" cy="361"/>
                </a:xfrm>
              </p:grpSpPr>
              <p:sp>
                <p:nvSpPr>
                  <p:cNvPr id="21759" name="Rectangle 245"/>
                  <p:cNvSpPr>
                    <a:spLocks noChangeArrowheads="1"/>
                  </p:cNvSpPr>
                  <p:nvPr/>
                </p:nvSpPr>
                <p:spPr bwMode="auto">
                  <a:xfrm>
                    <a:off x="3201" y="3100"/>
                    <a:ext cx="67" cy="43"/>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60" name="Rectangle 246"/>
                  <p:cNvSpPr>
                    <a:spLocks noChangeArrowheads="1"/>
                  </p:cNvSpPr>
                  <p:nvPr/>
                </p:nvSpPr>
                <p:spPr bwMode="auto">
                  <a:xfrm>
                    <a:off x="3094" y="3100"/>
                    <a:ext cx="69" cy="43"/>
                  </a:xfrm>
                  <a:prstGeom prst="rect">
                    <a:avLst/>
                  </a:prstGeom>
                  <a:solidFill>
                    <a:srgbClr val="0000FF"/>
                  </a:solidFill>
                  <a:ln w="12700">
                    <a:solidFill>
                      <a:srgbClr val="0000F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61" name="Rectangle 247"/>
                  <p:cNvSpPr>
                    <a:spLocks noChangeArrowheads="1"/>
                  </p:cNvSpPr>
                  <p:nvPr/>
                </p:nvSpPr>
                <p:spPr bwMode="auto">
                  <a:xfrm>
                    <a:off x="2990" y="3100"/>
                    <a:ext cx="69" cy="43"/>
                  </a:xfrm>
                  <a:prstGeom prst="rect">
                    <a:avLst/>
                  </a:prstGeom>
                  <a:solidFill>
                    <a:srgbClr val="0000FF"/>
                  </a:solidFill>
                  <a:ln w="12700">
                    <a:solidFill>
                      <a:srgbClr val="0000F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62" name="Rectangle 248"/>
                  <p:cNvSpPr>
                    <a:spLocks noChangeArrowheads="1"/>
                  </p:cNvSpPr>
                  <p:nvPr/>
                </p:nvSpPr>
                <p:spPr bwMode="auto">
                  <a:xfrm>
                    <a:off x="2885" y="3100"/>
                    <a:ext cx="69" cy="43"/>
                  </a:xfrm>
                  <a:prstGeom prst="rect">
                    <a:avLst/>
                  </a:prstGeom>
                  <a:solidFill>
                    <a:srgbClr val="0000FF"/>
                  </a:solidFill>
                  <a:ln w="12700">
                    <a:solidFill>
                      <a:srgbClr val="0000F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63" name="Rectangle 249"/>
                  <p:cNvSpPr>
                    <a:spLocks noChangeArrowheads="1"/>
                  </p:cNvSpPr>
                  <p:nvPr/>
                </p:nvSpPr>
                <p:spPr bwMode="auto">
                  <a:xfrm>
                    <a:off x="2779" y="3100"/>
                    <a:ext cx="69" cy="43"/>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nvGrpSpPr>
                  <p:cNvPr id="21764" name="Group 250"/>
                  <p:cNvGrpSpPr>
                    <a:grpSpLocks/>
                  </p:cNvGrpSpPr>
                  <p:nvPr/>
                </p:nvGrpSpPr>
                <p:grpSpPr bwMode="auto">
                  <a:xfrm>
                    <a:off x="2779" y="3179"/>
                    <a:ext cx="489" cy="44"/>
                    <a:chOff x="2779" y="3179"/>
                    <a:chExt cx="489" cy="44"/>
                  </a:xfrm>
                </p:grpSpPr>
                <p:sp>
                  <p:nvSpPr>
                    <p:cNvPr id="21780" name="Rectangle 251"/>
                    <p:cNvSpPr>
                      <a:spLocks noChangeArrowheads="1"/>
                    </p:cNvSpPr>
                    <p:nvPr/>
                  </p:nvSpPr>
                  <p:spPr bwMode="auto">
                    <a:xfrm>
                      <a:off x="3201" y="3179"/>
                      <a:ext cx="67"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81" name="Rectangle 252"/>
                    <p:cNvSpPr>
                      <a:spLocks noChangeArrowheads="1"/>
                    </p:cNvSpPr>
                    <p:nvPr/>
                  </p:nvSpPr>
                  <p:spPr bwMode="auto">
                    <a:xfrm>
                      <a:off x="3094" y="3179"/>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82" name="Rectangle 253"/>
                    <p:cNvSpPr>
                      <a:spLocks noChangeArrowheads="1"/>
                    </p:cNvSpPr>
                    <p:nvPr/>
                  </p:nvSpPr>
                  <p:spPr bwMode="auto">
                    <a:xfrm>
                      <a:off x="2990" y="3179"/>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83" name="Rectangle 254"/>
                    <p:cNvSpPr>
                      <a:spLocks noChangeArrowheads="1"/>
                    </p:cNvSpPr>
                    <p:nvPr/>
                  </p:nvSpPr>
                  <p:spPr bwMode="auto">
                    <a:xfrm>
                      <a:off x="2885" y="3179"/>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84" name="Rectangle 255"/>
                    <p:cNvSpPr>
                      <a:spLocks noChangeArrowheads="1"/>
                    </p:cNvSpPr>
                    <p:nvPr/>
                  </p:nvSpPr>
                  <p:spPr bwMode="auto">
                    <a:xfrm>
                      <a:off x="2779" y="3179"/>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grpSp>
                <p:nvGrpSpPr>
                  <p:cNvPr id="21765" name="Group 256"/>
                  <p:cNvGrpSpPr>
                    <a:grpSpLocks/>
                  </p:cNvGrpSpPr>
                  <p:nvPr/>
                </p:nvGrpSpPr>
                <p:grpSpPr bwMode="auto">
                  <a:xfrm>
                    <a:off x="2779" y="3259"/>
                    <a:ext cx="489" cy="42"/>
                    <a:chOff x="2779" y="3259"/>
                    <a:chExt cx="489" cy="42"/>
                  </a:xfrm>
                </p:grpSpPr>
                <p:sp>
                  <p:nvSpPr>
                    <p:cNvPr id="21775" name="Rectangle 257"/>
                    <p:cNvSpPr>
                      <a:spLocks noChangeArrowheads="1"/>
                    </p:cNvSpPr>
                    <p:nvPr/>
                  </p:nvSpPr>
                  <p:spPr bwMode="auto">
                    <a:xfrm>
                      <a:off x="3201" y="3259"/>
                      <a:ext cx="67" cy="42"/>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76" name="Rectangle 258"/>
                    <p:cNvSpPr>
                      <a:spLocks noChangeArrowheads="1"/>
                    </p:cNvSpPr>
                    <p:nvPr/>
                  </p:nvSpPr>
                  <p:spPr bwMode="auto">
                    <a:xfrm>
                      <a:off x="3094" y="3259"/>
                      <a:ext cx="69" cy="42"/>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77" name="Rectangle 259"/>
                    <p:cNvSpPr>
                      <a:spLocks noChangeArrowheads="1"/>
                    </p:cNvSpPr>
                    <p:nvPr/>
                  </p:nvSpPr>
                  <p:spPr bwMode="auto">
                    <a:xfrm>
                      <a:off x="2990" y="3259"/>
                      <a:ext cx="69" cy="42"/>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78" name="Rectangle 260"/>
                    <p:cNvSpPr>
                      <a:spLocks noChangeArrowheads="1"/>
                    </p:cNvSpPr>
                    <p:nvPr/>
                  </p:nvSpPr>
                  <p:spPr bwMode="auto">
                    <a:xfrm>
                      <a:off x="2885" y="3259"/>
                      <a:ext cx="69" cy="42"/>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79" name="Rectangle 261"/>
                    <p:cNvSpPr>
                      <a:spLocks noChangeArrowheads="1"/>
                    </p:cNvSpPr>
                    <p:nvPr/>
                  </p:nvSpPr>
                  <p:spPr bwMode="auto">
                    <a:xfrm>
                      <a:off x="2779" y="3259"/>
                      <a:ext cx="69" cy="42"/>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sp>
                <p:nvSpPr>
                  <p:cNvPr id="21766" name="Rectangle 262"/>
                  <p:cNvSpPr>
                    <a:spLocks noChangeArrowheads="1"/>
                  </p:cNvSpPr>
                  <p:nvPr/>
                </p:nvSpPr>
                <p:spPr bwMode="auto">
                  <a:xfrm>
                    <a:off x="3201" y="3337"/>
                    <a:ext cx="67" cy="12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67" name="Rectangle 263"/>
                  <p:cNvSpPr>
                    <a:spLocks noChangeArrowheads="1"/>
                  </p:cNvSpPr>
                  <p:nvPr/>
                </p:nvSpPr>
                <p:spPr bwMode="auto">
                  <a:xfrm>
                    <a:off x="3094" y="3337"/>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68" name="Rectangle 264"/>
                  <p:cNvSpPr>
                    <a:spLocks noChangeArrowheads="1"/>
                  </p:cNvSpPr>
                  <p:nvPr/>
                </p:nvSpPr>
                <p:spPr bwMode="auto">
                  <a:xfrm>
                    <a:off x="2990" y="3337"/>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69" name="Rectangle 265"/>
                  <p:cNvSpPr>
                    <a:spLocks noChangeArrowheads="1"/>
                  </p:cNvSpPr>
                  <p:nvPr/>
                </p:nvSpPr>
                <p:spPr bwMode="auto">
                  <a:xfrm>
                    <a:off x="2885" y="3337"/>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70" name="Rectangle 266"/>
                  <p:cNvSpPr>
                    <a:spLocks noChangeArrowheads="1"/>
                  </p:cNvSpPr>
                  <p:nvPr/>
                </p:nvSpPr>
                <p:spPr bwMode="auto">
                  <a:xfrm>
                    <a:off x="2779" y="3337"/>
                    <a:ext cx="69" cy="44"/>
                  </a:xfrm>
                  <a:prstGeom prst="rect">
                    <a:avLst/>
                  </a:prstGeom>
                  <a:solidFill>
                    <a:srgbClr val="800000"/>
                  </a:solidFill>
                  <a:ln w="12700">
                    <a:solidFill>
                      <a:srgbClr val="8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71" name="Rectangle 267"/>
                  <p:cNvSpPr>
                    <a:spLocks noChangeArrowheads="1"/>
                  </p:cNvSpPr>
                  <p:nvPr/>
                </p:nvSpPr>
                <p:spPr bwMode="auto">
                  <a:xfrm>
                    <a:off x="3094" y="3417"/>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72" name="Rectangle 268"/>
                  <p:cNvSpPr>
                    <a:spLocks noChangeArrowheads="1"/>
                  </p:cNvSpPr>
                  <p:nvPr/>
                </p:nvSpPr>
                <p:spPr bwMode="auto">
                  <a:xfrm>
                    <a:off x="2990" y="3417"/>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73" name="Rectangle 269"/>
                  <p:cNvSpPr>
                    <a:spLocks noChangeArrowheads="1"/>
                  </p:cNvSpPr>
                  <p:nvPr/>
                </p:nvSpPr>
                <p:spPr bwMode="auto">
                  <a:xfrm>
                    <a:off x="2885" y="3417"/>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74" name="Rectangle 270"/>
                  <p:cNvSpPr>
                    <a:spLocks noChangeArrowheads="1"/>
                  </p:cNvSpPr>
                  <p:nvPr/>
                </p:nvSpPr>
                <p:spPr bwMode="auto">
                  <a:xfrm>
                    <a:off x="2779" y="3417"/>
                    <a:ext cx="69" cy="44"/>
                  </a:xfrm>
                  <a:prstGeom prst="rect">
                    <a:avLst/>
                  </a:prstGeom>
                  <a:solidFill>
                    <a:srgbClr val="800000"/>
                  </a:solidFill>
                  <a:ln w="12700">
                    <a:solidFill>
                      <a:srgbClr val="8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grpSp>
              <p:nvGrpSpPr>
                <p:cNvPr id="21651" name="Group 271"/>
                <p:cNvGrpSpPr>
                  <a:grpSpLocks/>
                </p:cNvGrpSpPr>
                <p:nvPr/>
              </p:nvGrpSpPr>
              <p:grpSpPr bwMode="auto">
                <a:xfrm>
                  <a:off x="2783" y="3104"/>
                  <a:ext cx="489" cy="363"/>
                  <a:chOff x="2783" y="3104"/>
                  <a:chExt cx="489" cy="363"/>
                </a:xfrm>
              </p:grpSpPr>
              <p:sp>
                <p:nvSpPr>
                  <p:cNvPr id="21733" name="Rectangle 272"/>
                  <p:cNvSpPr>
                    <a:spLocks noChangeArrowheads="1"/>
                  </p:cNvSpPr>
                  <p:nvPr/>
                </p:nvSpPr>
                <p:spPr bwMode="auto">
                  <a:xfrm>
                    <a:off x="3203" y="310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34" name="Rectangle 273"/>
                  <p:cNvSpPr>
                    <a:spLocks noChangeArrowheads="1"/>
                  </p:cNvSpPr>
                  <p:nvPr/>
                </p:nvSpPr>
                <p:spPr bwMode="auto">
                  <a:xfrm>
                    <a:off x="3098" y="3104"/>
                    <a:ext cx="69" cy="43"/>
                  </a:xfrm>
                  <a:prstGeom prst="rect">
                    <a:avLst/>
                  </a:prstGeom>
                  <a:solidFill>
                    <a:srgbClr val="9FBFFF"/>
                  </a:solidFill>
                  <a:ln w="12700">
                    <a:solidFill>
                      <a:srgbClr val="9FBFF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35" name="Rectangle 274"/>
                  <p:cNvSpPr>
                    <a:spLocks noChangeArrowheads="1"/>
                  </p:cNvSpPr>
                  <p:nvPr/>
                </p:nvSpPr>
                <p:spPr bwMode="auto">
                  <a:xfrm>
                    <a:off x="2994" y="3104"/>
                    <a:ext cx="69" cy="43"/>
                  </a:xfrm>
                  <a:prstGeom prst="rect">
                    <a:avLst/>
                  </a:prstGeom>
                  <a:solidFill>
                    <a:srgbClr val="9FBFFF"/>
                  </a:solidFill>
                  <a:ln w="12700">
                    <a:solidFill>
                      <a:srgbClr val="9FBFF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36" name="Rectangle 275"/>
                  <p:cNvSpPr>
                    <a:spLocks noChangeArrowheads="1"/>
                  </p:cNvSpPr>
                  <p:nvPr/>
                </p:nvSpPr>
                <p:spPr bwMode="auto">
                  <a:xfrm>
                    <a:off x="2889" y="3104"/>
                    <a:ext cx="69" cy="43"/>
                  </a:xfrm>
                  <a:prstGeom prst="rect">
                    <a:avLst/>
                  </a:prstGeom>
                  <a:solidFill>
                    <a:srgbClr val="9FBFFF"/>
                  </a:solidFill>
                  <a:ln w="12700">
                    <a:solidFill>
                      <a:srgbClr val="9FBFF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37" name="Rectangle 276"/>
                  <p:cNvSpPr>
                    <a:spLocks noChangeArrowheads="1"/>
                  </p:cNvSpPr>
                  <p:nvPr/>
                </p:nvSpPr>
                <p:spPr bwMode="auto">
                  <a:xfrm>
                    <a:off x="2783" y="310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nvGrpSpPr>
                  <p:cNvPr id="21738" name="Group 277"/>
                  <p:cNvGrpSpPr>
                    <a:grpSpLocks/>
                  </p:cNvGrpSpPr>
                  <p:nvPr/>
                </p:nvGrpSpPr>
                <p:grpSpPr bwMode="auto">
                  <a:xfrm>
                    <a:off x="2783" y="3184"/>
                    <a:ext cx="489" cy="43"/>
                    <a:chOff x="2783" y="3184"/>
                    <a:chExt cx="489" cy="43"/>
                  </a:xfrm>
                </p:grpSpPr>
                <p:sp>
                  <p:nvSpPr>
                    <p:cNvPr id="21754" name="Rectangle 278"/>
                    <p:cNvSpPr>
                      <a:spLocks noChangeArrowheads="1"/>
                    </p:cNvSpPr>
                    <p:nvPr/>
                  </p:nvSpPr>
                  <p:spPr bwMode="auto">
                    <a:xfrm>
                      <a:off x="3203" y="318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55" name="Rectangle 279"/>
                    <p:cNvSpPr>
                      <a:spLocks noChangeArrowheads="1"/>
                    </p:cNvSpPr>
                    <p:nvPr/>
                  </p:nvSpPr>
                  <p:spPr bwMode="auto">
                    <a:xfrm>
                      <a:off x="3098" y="318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56" name="Rectangle 280"/>
                    <p:cNvSpPr>
                      <a:spLocks noChangeArrowheads="1"/>
                    </p:cNvSpPr>
                    <p:nvPr/>
                  </p:nvSpPr>
                  <p:spPr bwMode="auto">
                    <a:xfrm>
                      <a:off x="2994" y="318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57" name="Rectangle 281"/>
                    <p:cNvSpPr>
                      <a:spLocks noChangeArrowheads="1"/>
                    </p:cNvSpPr>
                    <p:nvPr/>
                  </p:nvSpPr>
                  <p:spPr bwMode="auto">
                    <a:xfrm>
                      <a:off x="2889" y="318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58" name="Rectangle 282"/>
                    <p:cNvSpPr>
                      <a:spLocks noChangeArrowheads="1"/>
                    </p:cNvSpPr>
                    <p:nvPr/>
                  </p:nvSpPr>
                  <p:spPr bwMode="auto">
                    <a:xfrm>
                      <a:off x="2783" y="318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grpSp>
                <p:nvGrpSpPr>
                  <p:cNvPr id="21739" name="Group 283"/>
                  <p:cNvGrpSpPr>
                    <a:grpSpLocks/>
                  </p:cNvGrpSpPr>
                  <p:nvPr/>
                </p:nvGrpSpPr>
                <p:grpSpPr bwMode="auto">
                  <a:xfrm>
                    <a:off x="2783" y="3264"/>
                    <a:ext cx="489" cy="43"/>
                    <a:chOff x="2783" y="3264"/>
                    <a:chExt cx="489" cy="43"/>
                  </a:xfrm>
                </p:grpSpPr>
                <p:sp>
                  <p:nvSpPr>
                    <p:cNvPr id="21749" name="Rectangle 284"/>
                    <p:cNvSpPr>
                      <a:spLocks noChangeArrowheads="1"/>
                    </p:cNvSpPr>
                    <p:nvPr/>
                  </p:nvSpPr>
                  <p:spPr bwMode="auto">
                    <a:xfrm>
                      <a:off x="3203" y="326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50" name="Rectangle 285"/>
                    <p:cNvSpPr>
                      <a:spLocks noChangeArrowheads="1"/>
                    </p:cNvSpPr>
                    <p:nvPr/>
                  </p:nvSpPr>
                  <p:spPr bwMode="auto">
                    <a:xfrm>
                      <a:off x="3098" y="326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51" name="Rectangle 286"/>
                    <p:cNvSpPr>
                      <a:spLocks noChangeArrowheads="1"/>
                    </p:cNvSpPr>
                    <p:nvPr/>
                  </p:nvSpPr>
                  <p:spPr bwMode="auto">
                    <a:xfrm>
                      <a:off x="2994" y="326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52" name="Rectangle 287"/>
                    <p:cNvSpPr>
                      <a:spLocks noChangeArrowheads="1"/>
                    </p:cNvSpPr>
                    <p:nvPr/>
                  </p:nvSpPr>
                  <p:spPr bwMode="auto">
                    <a:xfrm>
                      <a:off x="2889" y="326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53" name="Rectangle 288"/>
                    <p:cNvSpPr>
                      <a:spLocks noChangeArrowheads="1"/>
                    </p:cNvSpPr>
                    <p:nvPr/>
                  </p:nvSpPr>
                  <p:spPr bwMode="auto">
                    <a:xfrm>
                      <a:off x="2783" y="326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sp>
                <p:nvSpPr>
                  <p:cNvPr id="21740" name="Rectangle 289"/>
                  <p:cNvSpPr>
                    <a:spLocks noChangeArrowheads="1"/>
                  </p:cNvSpPr>
                  <p:nvPr/>
                </p:nvSpPr>
                <p:spPr bwMode="auto">
                  <a:xfrm>
                    <a:off x="3203" y="3342"/>
                    <a:ext cx="69" cy="125"/>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41" name="Rectangle 290"/>
                  <p:cNvSpPr>
                    <a:spLocks noChangeArrowheads="1"/>
                  </p:cNvSpPr>
                  <p:nvPr/>
                </p:nvSpPr>
                <p:spPr bwMode="auto">
                  <a:xfrm>
                    <a:off x="3098" y="3342"/>
                    <a:ext cx="69" cy="45"/>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42" name="Rectangle 291"/>
                  <p:cNvSpPr>
                    <a:spLocks noChangeArrowheads="1"/>
                  </p:cNvSpPr>
                  <p:nvPr/>
                </p:nvSpPr>
                <p:spPr bwMode="auto">
                  <a:xfrm>
                    <a:off x="2994" y="3342"/>
                    <a:ext cx="69" cy="45"/>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43" name="Rectangle 292"/>
                  <p:cNvSpPr>
                    <a:spLocks noChangeArrowheads="1"/>
                  </p:cNvSpPr>
                  <p:nvPr/>
                </p:nvSpPr>
                <p:spPr bwMode="auto">
                  <a:xfrm>
                    <a:off x="2889" y="3342"/>
                    <a:ext cx="69" cy="45"/>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44" name="Rectangle 293"/>
                  <p:cNvSpPr>
                    <a:spLocks noChangeArrowheads="1"/>
                  </p:cNvSpPr>
                  <p:nvPr/>
                </p:nvSpPr>
                <p:spPr bwMode="auto">
                  <a:xfrm>
                    <a:off x="2783" y="3342"/>
                    <a:ext cx="69" cy="45"/>
                  </a:xfrm>
                  <a:prstGeom prst="rect">
                    <a:avLst/>
                  </a:prstGeom>
                  <a:solidFill>
                    <a:srgbClr val="FF5F7F"/>
                  </a:solidFill>
                  <a:ln w="12700">
                    <a:solidFill>
                      <a:srgbClr val="FF5F7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45" name="Rectangle 294"/>
                  <p:cNvSpPr>
                    <a:spLocks noChangeArrowheads="1"/>
                  </p:cNvSpPr>
                  <p:nvPr/>
                </p:nvSpPr>
                <p:spPr bwMode="auto">
                  <a:xfrm>
                    <a:off x="3098" y="3422"/>
                    <a:ext cx="69" cy="45"/>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46" name="Rectangle 295"/>
                  <p:cNvSpPr>
                    <a:spLocks noChangeArrowheads="1"/>
                  </p:cNvSpPr>
                  <p:nvPr/>
                </p:nvSpPr>
                <p:spPr bwMode="auto">
                  <a:xfrm>
                    <a:off x="2994" y="3422"/>
                    <a:ext cx="69" cy="45"/>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47" name="Rectangle 296"/>
                  <p:cNvSpPr>
                    <a:spLocks noChangeArrowheads="1"/>
                  </p:cNvSpPr>
                  <p:nvPr/>
                </p:nvSpPr>
                <p:spPr bwMode="auto">
                  <a:xfrm>
                    <a:off x="2889" y="3422"/>
                    <a:ext cx="69" cy="45"/>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48" name="Rectangle 297"/>
                  <p:cNvSpPr>
                    <a:spLocks noChangeArrowheads="1"/>
                  </p:cNvSpPr>
                  <p:nvPr/>
                </p:nvSpPr>
                <p:spPr bwMode="auto">
                  <a:xfrm>
                    <a:off x="2783" y="3422"/>
                    <a:ext cx="69" cy="45"/>
                  </a:xfrm>
                  <a:prstGeom prst="rect">
                    <a:avLst/>
                  </a:prstGeom>
                  <a:solidFill>
                    <a:srgbClr val="FF5F7F"/>
                  </a:solidFill>
                  <a:ln w="12700">
                    <a:solidFill>
                      <a:srgbClr val="FF5F7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grpSp>
              <p:nvGrpSpPr>
                <p:cNvPr id="21652" name="Group 298"/>
                <p:cNvGrpSpPr>
                  <a:grpSpLocks/>
                </p:cNvGrpSpPr>
                <p:nvPr/>
              </p:nvGrpSpPr>
              <p:grpSpPr bwMode="auto">
                <a:xfrm>
                  <a:off x="2779" y="3104"/>
                  <a:ext cx="489" cy="363"/>
                  <a:chOff x="2779" y="3104"/>
                  <a:chExt cx="489" cy="363"/>
                </a:xfrm>
              </p:grpSpPr>
              <p:sp>
                <p:nvSpPr>
                  <p:cNvPr id="21707" name="Rectangle 299"/>
                  <p:cNvSpPr>
                    <a:spLocks noChangeArrowheads="1"/>
                  </p:cNvSpPr>
                  <p:nvPr/>
                </p:nvSpPr>
                <p:spPr bwMode="auto">
                  <a:xfrm>
                    <a:off x="3201" y="3104"/>
                    <a:ext cx="67"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08" name="Rectangle 300"/>
                  <p:cNvSpPr>
                    <a:spLocks noChangeArrowheads="1"/>
                  </p:cNvSpPr>
                  <p:nvPr/>
                </p:nvSpPr>
                <p:spPr bwMode="auto">
                  <a:xfrm>
                    <a:off x="3094" y="3104"/>
                    <a:ext cx="69" cy="43"/>
                  </a:xfrm>
                  <a:prstGeom prst="rect">
                    <a:avLst/>
                  </a:prstGeom>
                  <a:solidFill>
                    <a:srgbClr val="9FBFFF"/>
                  </a:solidFill>
                  <a:ln w="12700">
                    <a:solidFill>
                      <a:srgbClr val="9FBFF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09" name="Rectangle 301"/>
                  <p:cNvSpPr>
                    <a:spLocks noChangeArrowheads="1"/>
                  </p:cNvSpPr>
                  <p:nvPr/>
                </p:nvSpPr>
                <p:spPr bwMode="auto">
                  <a:xfrm>
                    <a:off x="2990" y="3104"/>
                    <a:ext cx="69" cy="43"/>
                  </a:xfrm>
                  <a:prstGeom prst="rect">
                    <a:avLst/>
                  </a:prstGeom>
                  <a:solidFill>
                    <a:srgbClr val="9FBFFF"/>
                  </a:solidFill>
                  <a:ln w="12700">
                    <a:solidFill>
                      <a:srgbClr val="9FBFF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10" name="Rectangle 302"/>
                  <p:cNvSpPr>
                    <a:spLocks noChangeArrowheads="1"/>
                  </p:cNvSpPr>
                  <p:nvPr/>
                </p:nvSpPr>
                <p:spPr bwMode="auto">
                  <a:xfrm>
                    <a:off x="2885" y="3104"/>
                    <a:ext cx="69" cy="43"/>
                  </a:xfrm>
                  <a:prstGeom prst="rect">
                    <a:avLst/>
                  </a:prstGeom>
                  <a:solidFill>
                    <a:srgbClr val="9FBFFF"/>
                  </a:solidFill>
                  <a:ln w="12700">
                    <a:solidFill>
                      <a:srgbClr val="9FBFF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11" name="Rectangle 303"/>
                  <p:cNvSpPr>
                    <a:spLocks noChangeArrowheads="1"/>
                  </p:cNvSpPr>
                  <p:nvPr/>
                </p:nvSpPr>
                <p:spPr bwMode="auto">
                  <a:xfrm>
                    <a:off x="2779" y="310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nvGrpSpPr>
                  <p:cNvPr id="21712" name="Group 304"/>
                  <p:cNvGrpSpPr>
                    <a:grpSpLocks/>
                  </p:cNvGrpSpPr>
                  <p:nvPr/>
                </p:nvGrpSpPr>
                <p:grpSpPr bwMode="auto">
                  <a:xfrm>
                    <a:off x="2779" y="3184"/>
                    <a:ext cx="489" cy="43"/>
                    <a:chOff x="2779" y="3184"/>
                    <a:chExt cx="489" cy="43"/>
                  </a:xfrm>
                </p:grpSpPr>
                <p:sp>
                  <p:nvSpPr>
                    <p:cNvPr id="21728" name="Rectangle 305"/>
                    <p:cNvSpPr>
                      <a:spLocks noChangeArrowheads="1"/>
                    </p:cNvSpPr>
                    <p:nvPr/>
                  </p:nvSpPr>
                  <p:spPr bwMode="auto">
                    <a:xfrm>
                      <a:off x="3201" y="3184"/>
                      <a:ext cx="67"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29" name="Rectangle 306"/>
                    <p:cNvSpPr>
                      <a:spLocks noChangeArrowheads="1"/>
                    </p:cNvSpPr>
                    <p:nvPr/>
                  </p:nvSpPr>
                  <p:spPr bwMode="auto">
                    <a:xfrm>
                      <a:off x="3094" y="318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30" name="Rectangle 307"/>
                    <p:cNvSpPr>
                      <a:spLocks noChangeArrowheads="1"/>
                    </p:cNvSpPr>
                    <p:nvPr/>
                  </p:nvSpPr>
                  <p:spPr bwMode="auto">
                    <a:xfrm>
                      <a:off x="2990" y="318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31" name="Rectangle 308"/>
                    <p:cNvSpPr>
                      <a:spLocks noChangeArrowheads="1"/>
                    </p:cNvSpPr>
                    <p:nvPr/>
                  </p:nvSpPr>
                  <p:spPr bwMode="auto">
                    <a:xfrm>
                      <a:off x="2885" y="318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32" name="Rectangle 309"/>
                    <p:cNvSpPr>
                      <a:spLocks noChangeArrowheads="1"/>
                    </p:cNvSpPr>
                    <p:nvPr/>
                  </p:nvSpPr>
                  <p:spPr bwMode="auto">
                    <a:xfrm>
                      <a:off x="2779" y="318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grpSp>
                <p:nvGrpSpPr>
                  <p:cNvPr id="21713" name="Group 310"/>
                  <p:cNvGrpSpPr>
                    <a:grpSpLocks/>
                  </p:cNvGrpSpPr>
                  <p:nvPr/>
                </p:nvGrpSpPr>
                <p:grpSpPr bwMode="auto">
                  <a:xfrm>
                    <a:off x="2779" y="3264"/>
                    <a:ext cx="489" cy="43"/>
                    <a:chOff x="2779" y="3264"/>
                    <a:chExt cx="489" cy="43"/>
                  </a:xfrm>
                </p:grpSpPr>
                <p:sp>
                  <p:nvSpPr>
                    <p:cNvPr id="21723" name="Rectangle 311"/>
                    <p:cNvSpPr>
                      <a:spLocks noChangeArrowheads="1"/>
                    </p:cNvSpPr>
                    <p:nvPr/>
                  </p:nvSpPr>
                  <p:spPr bwMode="auto">
                    <a:xfrm>
                      <a:off x="3201" y="3264"/>
                      <a:ext cx="67"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24" name="Rectangle 312"/>
                    <p:cNvSpPr>
                      <a:spLocks noChangeArrowheads="1"/>
                    </p:cNvSpPr>
                    <p:nvPr/>
                  </p:nvSpPr>
                  <p:spPr bwMode="auto">
                    <a:xfrm>
                      <a:off x="3094" y="326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25" name="Rectangle 313"/>
                    <p:cNvSpPr>
                      <a:spLocks noChangeArrowheads="1"/>
                    </p:cNvSpPr>
                    <p:nvPr/>
                  </p:nvSpPr>
                  <p:spPr bwMode="auto">
                    <a:xfrm>
                      <a:off x="2990" y="326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26" name="Rectangle 314"/>
                    <p:cNvSpPr>
                      <a:spLocks noChangeArrowheads="1"/>
                    </p:cNvSpPr>
                    <p:nvPr/>
                  </p:nvSpPr>
                  <p:spPr bwMode="auto">
                    <a:xfrm>
                      <a:off x="2885" y="326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27" name="Rectangle 315"/>
                    <p:cNvSpPr>
                      <a:spLocks noChangeArrowheads="1"/>
                    </p:cNvSpPr>
                    <p:nvPr/>
                  </p:nvSpPr>
                  <p:spPr bwMode="auto">
                    <a:xfrm>
                      <a:off x="2779" y="326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sp>
                <p:nvSpPr>
                  <p:cNvPr id="21714" name="Rectangle 316"/>
                  <p:cNvSpPr>
                    <a:spLocks noChangeArrowheads="1"/>
                  </p:cNvSpPr>
                  <p:nvPr/>
                </p:nvSpPr>
                <p:spPr bwMode="auto">
                  <a:xfrm>
                    <a:off x="3201" y="3342"/>
                    <a:ext cx="67" cy="125"/>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15" name="Rectangle 317"/>
                  <p:cNvSpPr>
                    <a:spLocks noChangeArrowheads="1"/>
                  </p:cNvSpPr>
                  <p:nvPr/>
                </p:nvSpPr>
                <p:spPr bwMode="auto">
                  <a:xfrm>
                    <a:off x="3094" y="3342"/>
                    <a:ext cx="69" cy="45"/>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16" name="Rectangle 318"/>
                  <p:cNvSpPr>
                    <a:spLocks noChangeArrowheads="1"/>
                  </p:cNvSpPr>
                  <p:nvPr/>
                </p:nvSpPr>
                <p:spPr bwMode="auto">
                  <a:xfrm>
                    <a:off x="2990" y="3342"/>
                    <a:ext cx="69" cy="45"/>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17" name="Rectangle 319"/>
                  <p:cNvSpPr>
                    <a:spLocks noChangeArrowheads="1"/>
                  </p:cNvSpPr>
                  <p:nvPr/>
                </p:nvSpPr>
                <p:spPr bwMode="auto">
                  <a:xfrm>
                    <a:off x="2885" y="3342"/>
                    <a:ext cx="69" cy="45"/>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18" name="Rectangle 320"/>
                  <p:cNvSpPr>
                    <a:spLocks noChangeArrowheads="1"/>
                  </p:cNvSpPr>
                  <p:nvPr/>
                </p:nvSpPr>
                <p:spPr bwMode="auto">
                  <a:xfrm>
                    <a:off x="2779" y="3342"/>
                    <a:ext cx="69" cy="45"/>
                  </a:xfrm>
                  <a:prstGeom prst="rect">
                    <a:avLst/>
                  </a:prstGeom>
                  <a:solidFill>
                    <a:srgbClr val="FF5F7F"/>
                  </a:solidFill>
                  <a:ln w="12700">
                    <a:solidFill>
                      <a:srgbClr val="FF5F7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19" name="Rectangle 321"/>
                  <p:cNvSpPr>
                    <a:spLocks noChangeArrowheads="1"/>
                  </p:cNvSpPr>
                  <p:nvPr/>
                </p:nvSpPr>
                <p:spPr bwMode="auto">
                  <a:xfrm>
                    <a:off x="3094" y="3422"/>
                    <a:ext cx="69" cy="45"/>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20" name="Rectangle 322"/>
                  <p:cNvSpPr>
                    <a:spLocks noChangeArrowheads="1"/>
                  </p:cNvSpPr>
                  <p:nvPr/>
                </p:nvSpPr>
                <p:spPr bwMode="auto">
                  <a:xfrm>
                    <a:off x="2990" y="3422"/>
                    <a:ext cx="69" cy="45"/>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21" name="Rectangle 323"/>
                  <p:cNvSpPr>
                    <a:spLocks noChangeArrowheads="1"/>
                  </p:cNvSpPr>
                  <p:nvPr/>
                </p:nvSpPr>
                <p:spPr bwMode="auto">
                  <a:xfrm>
                    <a:off x="2885" y="3422"/>
                    <a:ext cx="69" cy="45"/>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22" name="Rectangle 324"/>
                  <p:cNvSpPr>
                    <a:spLocks noChangeArrowheads="1"/>
                  </p:cNvSpPr>
                  <p:nvPr/>
                </p:nvSpPr>
                <p:spPr bwMode="auto">
                  <a:xfrm>
                    <a:off x="2779" y="3422"/>
                    <a:ext cx="69" cy="45"/>
                  </a:xfrm>
                  <a:prstGeom prst="rect">
                    <a:avLst/>
                  </a:prstGeom>
                  <a:solidFill>
                    <a:srgbClr val="FF5F7F"/>
                  </a:solidFill>
                  <a:ln w="12700">
                    <a:solidFill>
                      <a:srgbClr val="FF5F7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grpSp>
              <p:nvGrpSpPr>
                <p:cNvPr id="21653" name="Group 325"/>
                <p:cNvGrpSpPr>
                  <a:grpSpLocks/>
                </p:cNvGrpSpPr>
                <p:nvPr/>
              </p:nvGrpSpPr>
              <p:grpSpPr bwMode="auto">
                <a:xfrm>
                  <a:off x="2783" y="3100"/>
                  <a:ext cx="489" cy="361"/>
                  <a:chOff x="2783" y="3100"/>
                  <a:chExt cx="489" cy="361"/>
                </a:xfrm>
              </p:grpSpPr>
              <p:sp>
                <p:nvSpPr>
                  <p:cNvPr id="21681" name="Rectangle 326"/>
                  <p:cNvSpPr>
                    <a:spLocks noChangeArrowheads="1"/>
                  </p:cNvSpPr>
                  <p:nvPr/>
                </p:nvSpPr>
                <p:spPr bwMode="auto">
                  <a:xfrm>
                    <a:off x="3203" y="3100"/>
                    <a:ext cx="69" cy="43"/>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82" name="Rectangle 327"/>
                  <p:cNvSpPr>
                    <a:spLocks noChangeArrowheads="1"/>
                  </p:cNvSpPr>
                  <p:nvPr/>
                </p:nvSpPr>
                <p:spPr bwMode="auto">
                  <a:xfrm>
                    <a:off x="3098" y="3100"/>
                    <a:ext cx="69" cy="43"/>
                  </a:xfrm>
                  <a:prstGeom prst="rect">
                    <a:avLst/>
                  </a:prstGeom>
                  <a:solidFill>
                    <a:srgbClr val="0000FF"/>
                  </a:solidFill>
                  <a:ln w="12700">
                    <a:solidFill>
                      <a:srgbClr val="0000F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83" name="Rectangle 328"/>
                  <p:cNvSpPr>
                    <a:spLocks noChangeArrowheads="1"/>
                  </p:cNvSpPr>
                  <p:nvPr/>
                </p:nvSpPr>
                <p:spPr bwMode="auto">
                  <a:xfrm>
                    <a:off x="2994" y="3100"/>
                    <a:ext cx="69" cy="43"/>
                  </a:xfrm>
                  <a:prstGeom prst="rect">
                    <a:avLst/>
                  </a:prstGeom>
                  <a:solidFill>
                    <a:srgbClr val="0000FF"/>
                  </a:solidFill>
                  <a:ln w="12700">
                    <a:solidFill>
                      <a:srgbClr val="0000F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84" name="Rectangle 329"/>
                  <p:cNvSpPr>
                    <a:spLocks noChangeArrowheads="1"/>
                  </p:cNvSpPr>
                  <p:nvPr/>
                </p:nvSpPr>
                <p:spPr bwMode="auto">
                  <a:xfrm>
                    <a:off x="2889" y="3100"/>
                    <a:ext cx="69" cy="43"/>
                  </a:xfrm>
                  <a:prstGeom prst="rect">
                    <a:avLst/>
                  </a:prstGeom>
                  <a:solidFill>
                    <a:srgbClr val="0000FF"/>
                  </a:solidFill>
                  <a:ln w="12700">
                    <a:solidFill>
                      <a:srgbClr val="0000F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85" name="Rectangle 330"/>
                  <p:cNvSpPr>
                    <a:spLocks noChangeArrowheads="1"/>
                  </p:cNvSpPr>
                  <p:nvPr/>
                </p:nvSpPr>
                <p:spPr bwMode="auto">
                  <a:xfrm>
                    <a:off x="2783" y="3100"/>
                    <a:ext cx="69" cy="43"/>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nvGrpSpPr>
                  <p:cNvPr id="21686" name="Group 331"/>
                  <p:cNvGrpSpPr>
                    <a:grpSpLocks/>
                  </p:cNvGrpSpPr>
                  <p:nvPr/>
                </p:nvGrpSpPr>
                <p:grpSpPr bwMode="auto">
                  <a:xfrm>
                    <a:off x="2783" y="3179"/>
                    <a:ext cx="489" cy="44"/>
                    <a:chOff x="2783" y="3179"/>
                    <a:chExt cx="489" cy="44"/>
                  </a:xfrm>
                </p:grpSpPr>
                <p:sp>
                  <p:nvSpPr>
                    <p:cNvPr id="21702" name="Rectangle 332"/>
                    <p:cNvSpPr>
                      <a:spLocks noChangeArrowheads="1"/>
                    </p:cNvSpPr>
                    <p:nvPr/>
                  </p:nvSpPr>
                  <p:spPr bwMode="auto">
                    <a:xfrm>
                      <a:off x="3203" y="3179"/>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03" name="Rectangle 333"/>
                    <p:cNvSpPr>
                      <a:spLocks noChangeArrowheads="1"/>
                    </p:cNvSpPr>
                    <p:nvPr/>
                  </p:nvSpPr>
                  <p:spPr bwMode="auto">
                    <a:xfrm>
                      <a:off x="3098" y="3179"/>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04" name="Rectangle 334"/>
                    <p:cNvSpPr>
                      <a:spLocks noChangeArrowheads="1"/>
                    </p:cNvSpPr>
                    <p:nvPr/>
                  </p:nvSpPr>
                  <p:spPr bwMode="auto">
                    <a:xfrm>
                      <a:off x="2994" y="3179"/>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05" name="Rectangle 335"/>
                    <p:cNvSpPr>
                      <a:spLocks noChangeArrowheads="1"/>
                    </p:cNvSpPr>
                    <p:nvPr/>
                  </p:nvSpPr>
                  <p:spPr bwMode="auto">
                    <a:xfrm>
                      <a:off x="2889" y="3179"/>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06" name="Rectangle 336"/>
                    <p:cNvSpPr>
                      <a:spLocks noChangeArrowheads="1"/>
                    </p:cNvSpPr>
                    <p:nvPr/>
                  </p:nvSpPr>
                  <p:spPr bwMode="auto">
                    <a:xfrm>
                      <a:off x="2783" y="3179"/>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grpSp>
                <p:nvGrpSpPr>
                  <p:cNvPr id="21687" name="Group 337"/>
                  <p:cNvGrpSpPr>
                    <a:grpSpLocks/>
                  </p:cNvGrpSpPr>
                  <p:nvPr/>
                </p:nvGrpSpPr>
                <p:grpSpPr bwMode="auto">
                  <a:xfrm>
                    <a:off x="2783" y="3259"/>
                    <a:ext cx="489" cy="42"/>
                    <a:chOff x="2783" y="3259"/>
                    <a:chExt cx="489" cy="42"/>
                  </a:xfrm>
                </p:grpSpPr>
                <p:sp>
                  <p:nvSpPr>
                    <p:cNvPr id="21697" name="Rectangle 338"/>
                    <p:cNvSpPr>
                      <a:spLocks noChangeArrowheads="1"/>
                    </p:cNvSpPr>
                    <p:nvPr/>
                  </p:nvSpPr>
                  <p:spPr bwMode="auto">
                    <a:xfrm>
                      <a:off x="3203" y="3259"/>
                      <a:ext cx="69" cy="42"/>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98" name="Rectangle 339"/>
                    <p:cNvSpPr>
                      <a:spLocks noChangeArrowheads="1"/>
                    </p:cNvSpPr>
                    <p:nvPr/>
                  </p:nvSpPr>
                  <p:spPr bwMode="auto">
                    <a:xfrm>
                      <a:off x="3098" y="3259"/>
                      <a:ext cx="69" cy="42"/>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99" name="Rectangle 340"/>
                    <p:cNvSpPr>
                      <a:spLocks noChangeArrowheads="1"/>
                    </p:cNvSpPr>
                    <p:nvPr/>
                  </p:nvSpPr>
                  <p:spPr bwMode="auto">
                    <a:xfrm>
                      <a:off x="2994" y="3259"/>
                      <a:ext cx="69" cy="42"/>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00" name="Rectangle 341"/>
                    <p:cNvSpPr>
                      <a:spLocks noChangeArrowheads="1"/>
                    </p:cNvSpPr>
                    <p:nvPr/>
                  </p:nvSpPr>
                  <p:spPr bwMode="auto">
                    <a:xfrm>
                      <a:off x="2889" y="3259"/>
                      <a:ext cx="69" cy="42"/>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01" name="Rectangle 342"/>
                    <p:cNvSpPr>
                      <a:spLocks noChangeArrowheads="1"/>
                    </p:cNvSpPr>
                    <p:nvPr/>
                  </p:nvSpPr>
                  <p:spPr bwMode="auto">
                    <a:xfrm>
                      <a:off x="2783" y="3259"/>
                      <a:ext cx="69" cy="42"/>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sp>
                <p:nvSpPr>
                  <p:cNvPr id="21688" name="Rectangle 343"/>
                  <p:cNvSpPr>
                    <a:spLocks noChangeArrowheads="1"/>
                  </p:cNvSpPr>
                  <p:nvPr/>
                </p:nvSpPr>
                <p:spPr bwMode="auto">
                  <a:xfrm>
                    <a:off x="3203" y="3337"/>
                    <a:ext cx="69" cy="12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89" name="Rectangle 344"/>
                  <p:cNvSpPr>
                    <a:spLocks noChangeArrowheads="1"/>
                  </p:cNvSpPr>
                  <p:nvPr/>
                </p:nvSpPr>
                <p:spPr bwMode="auto">
                  <a:xfrm>
                    <a:off x="3098" y="3337"/>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90" name="Rectangle 345"/>
                  <p:cNvSpPr>
                    <a:spLocks noChangeArrowheads="1"/>
                  </p:cNvSpPr>
                  <p:nvPr/>
                </p:nvSpPr>
                <p:spPr bwMode="auto">
                  <a:xfrm>
                    <a:off x="2994" y="3337"/>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91" name="Rectangle 346"/>
                  <p:cNvSpPr>
                    <a:spLocks noChangeArrowheads="1"/>
                  </p:cNvSpPr>
                  <p:nvPr/>
                </p:nvSpPr>
                <p:spPr bwMode="auto">
                  <a:xfrm>
                    <a:off x="2889" y="3337"/>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92" name="Rectangle 347"/>
                  <p:cNvSpPr>
                    <a:spLocks noChangeArrowheads="1"/>
                  </p:cNvSpPr>
                  <p:nvPr/>
                </p:nvSpPr>
                <p:spPr bwMode="auto">
                  <a:xfrm>
                    <a:off x="2783" y="3337"/>
                    <a:ext cx="69" cy="44"/>
                  </a:xfrm>
                  <a:prstGeom prst="rect">
                    <a:avLst/>
                  </a:prstGeom>
                  <a:solidFill>
                    <a:srgbClr val="800000"/>
                  </a:solidFill>
                  <a:ln w="12700">
                    <a:solidFill>
                      <a:srgbClr val="8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93" name="Rectangle 348"/>
                  <p:cNvSpPr>
                    <a:spLocks noChangeArrowheads="1"/>
                  </p:cNvSpPr>
                  <p:nvPr/>
                </p:nvSpPr>
                <p:spPr bwMode="auto">
                  <a:xfrm>
                    <a:off x="3098" y="3417"/>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94" name="Rectangle 349"/>
                  <p:cNvSpPr>
                    <a:spLocks noChangeArrowheads="1"/>
                  </p:cNvSpPr>
                  <p:nvPr/>
                </p:nvSpPr>
                <p:spPr bwMode="auto">
                  <a:xfrm>
                    <a:off x="2994" y="3417"/>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95" name="Rectangle 350"/>
                  <p:cNvSpPr>
                    <a:spLocks noChangeArrowheads="1"/>
                  </p:cNvSpPr>
                  <p:nvPr/>
                </p:nvSpPr>
                <p:spPr bwMode="auto">
                  <a:xfrm>
                    <a:off x="2889" y="3417"/>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96" name="Rectangle 351"/>
                  <p:cNvSpPr>
                    <a:spLocks noChangeArrowheads="1"/>
                  </p:cNvSpPr>
                  <p:nvPr/>
                </p:nvSpPr>
                <p:spPr bwMode="auto">
                  <a:xfrm>
                    <a:off x="2783" y="3417"/>
                    <a:ext cx="69" cy="44"/>
                  </a:xfrm>
                  <a:prstGeom prst="rect">
                    <a:avLst/>
                  </a:prstGeom>
                  <a:solidFill>
                    <a:srgbClr val="800000"/>
                  </a:solidFill>
                  <a:ln w="12700">
                    <a:solidFill>
                      <a:srgbClr val="8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grpSp>
              <p:nvGrpSpPr>
                <p:cNvPr id="21654" name="Group 352"/>
                <p:cNvGrpSpPr>
                  <a:grpSpLocks/>
                </p:cNvGrpSpPr>
                <p:nvPr/>
              </p:nvGrpSpPr>
              <p:grpSpPr bwMode="auto">
                <a:xfrm>
                  <a:off x="2779" y="3099"/>
                  <a:ext cx="491" cy="364"/>
                  <a:chOff x="2779" y="3099"/>
                  <a:chExt cx="491" cy="364"/>
                </a:xfrm>
              </p:grpSpPr>
              <p:sp>
                <p:nvSpPr>
                  <p:cNvPr id="21655" name="Rectangle 353"/>
                  <p:cNvSpPr>
                    <a:spLocks noChangeArrowheads="1"/>
                  </p:cNvSpPr>
                  <p:nvPr/>
                </p:nvSpPr>
                <p:spPr bwMode="auto">
                  <a:xfrm>
                    <a:off x="3199" y="3099"/>
                    <a:ext cx="71" cy="4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56" name="Rectangle 354"/>
                  <p:cNvSpPr>
                    <a:spLocks noChangeArrowheads="1"/>
                  </p:cNvSpPr>
                  <p:nvPr/>
                </p:nvSpPr>
                <p:spPr bwMode="auto">
                  <a:xfrm>
                    <a:off x="3094" y="3099"/>
                    <a:ext cx="71" cy="46"/>
                  </a:xfrm>
                  <a:prstGeom prst="rect">
                    <a:avLst/>
                  </a:prstGeom>
                  <a:solidFill>
                    <a:srgbClr val="3F7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57" name="Rectangle 355"/>
                  <p:cNvSpPr>
                    <a:spLocks noChangeArrowheads="1"/>
                  </p:cNvSpPr>
                  <p:nvPr/>
                </p:nvSpPr>
                <p:spPr bwMode="auto">
                  <a:xfrm>
                    <a:off x="2990" y="3099"/>
                    <a:ext cx="71" cy="46"/>
                  </a:xfrm>
                  <a:prstGeom prst="rect">
                    <a:avLst/>
                  </a:prstGeom>
                  <a:solidFill>
                    <a:srgbClr val="3F7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58" name="Rectangle 356"/>
                  <p:cNvSpPr>
                    <a:spLocks noChangeArrowheads="1"/>
                  </p:cNvSpPr>
                  <p:nvPr/>
                </p:nvSpPr>
                <p:spPr bwMode="auto">
                  <a:xfrm>
                    <a:off x="2885" y="3099"/>
                    <a:ext cx="71" cy="46"/>
                  </a:xfrm>
                  <a:prstGeom prst="rect">
                    <a:avLst/>
                  </a:prstGeom>
                  <a:solidFill>
                    <a:srgbClr val="3F7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59" name="Rectangle 357"/>
                  <p:cNvSpPr>
                    <a:spLocks noChangeArrowheads="1"/>
                  </p:cNvSpPr>
                  <p:nvPr/>
                </p:nvSpPr>
                <p:spPr bwMode="auto">
                  <a:xfrm>
                    <a:off x="2779" y="3099"/>
                    <a:ext cx="71" cy="4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nvGrpSpPr>
                  <p:cNvPr id="21660" name="Group 358"/>
                  <p:cNvGrpSpPr>
                    <a:grpSpLocks/>
                  </p:cNvGrpSpPr>
                  <p:nvPr/>
                </p:nvGrpSpPr>
                <p:grpSpPr bwMode="auto">
                  <a:xfrm>
                    <a:off x="2779" y="3179"/>
                    <a:ext cx="491" cy="46"/>
                    <a:chOff x="2779" y="3179"/>
                    <a:chExt cx="491" cy="46"/>
                  </a:xfrm>
                </p:grpSpPr>
                <p:sp>
                  <p:nvSpPr>
                    <p:cNvPr id="21676" name="Rectangle 359"/>
                    <p:cNvSpPr>
                      <a:spLocks noChangeArrowheads="1"/>
                    </p:cNvSpPr>
                    <p:nvPr/>
                  </p:nvSpPr>
                  <p:spPr bwMode="auto">
                    <a:xfrm>
                      <a:off x="3199" y="3179"/>
                      <a:ext cx="71" cy="4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77" name="Rectangle 360"/>
                    <p:cNvSpPr>
                      <a:spLocks noChangeArrowheads="1"/>
                    </p:cNvSpPr>
                    <p:nvPr/>
                  </p:nvSpPr>
                  <p:spPr bwMode="auto">
                    <a:xfrm>
                      <a:off x="3094" y="3179"/>
                      <a:ext cx="71" cy="4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78" name="Rectangle 361"/>
                    <p:cNvSpPr>
                      <a:spLocks noChangeArrowheads="1"/>
                    </p:cNvSpPr>
                    <p:nvPr/>
                  </p:nvSpPr>
                  <p:spPr bwMode="auto">
                    <a:xfrm>
                      <a:off x="2990" y="3179"/>
                      <a:ext cx="71" cy="4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79" name="Rectangle 362"/>
                    <p:cNvSpPr>
                      <a:spLocks noChangeArrowheads="1"/>
                    </p:cNvSpPr>
                    <p:nvPr/>
                  </p:nvSpPr>
                  <p:spPr bwMode="auto">
                    <a:xfrm>
                      <a:off x="2885" y="3179"/>
                      <a:ext cx="71" cy="4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80" name="Rectangle 363"/>
                    <p:cNvSpPr>
                      <a:spLocks noChangeArrowheads="1"/>
                    </p:cNvSpPr>
                    <p:nvPr/>
                  </p:nvSpPr>
                  <p:spPr bwMode="auto">
                    <a:xfrm>
                      <a:off x="2779" y="3179"/>
                      <a:ext cx="71" cy="4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grpSp>
                <p:nvGrpSpPr>
                  <p:cNvPr id="21661" name="Group 364"/>
                  <p:cNvGrpSpPr>
                    <a:grpSpLocks/>
                  </p:cNvGrpSpPr>
                  <p:nvPr/>
                </p:nvGrpSpPr>
                <p:grpSpPr bwMode="auto">
                  <a:xfrm>
                    <a:off x="2779" y="3259"/>
                    <a:ext cx="491" cy="46"/>
                    <a:chOff x="2779" y="3259"/>
                    <a:chExt cx="491" cy="46"/>
                  </a:xfrm>
                </p:grpSpPr>
                <p:sp>
                  <p:nvSpPr>
                    <p:cNvPr id="21671" name="Rectangle 365"/>
                    <p:cNvSpPr>
                      <a:spLocks noChangeArrowheads="1"/>
                    </p:cNvSpPr>
                    <p:nvPr/>
                  </p:nvSpPr>
                  <p:spPr bwMode="auto">
                    <a:xfrm>
                      <a:off x="3199" y="3259"/>
                      <a:ext cx="71" cy="4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72" name="Rectangle 366"/>
                    <p:cNvSpPr>
                      <a:spLocks noChangeArrowheads="1"/>
                    </p:cNvSpPr>
                    <p:nvPr/>
                  </p:nvSpPr>
                  <p:spPr bwMode="auto">
                    <a:xfrm>
                      <a:off x="3094" y="3259"/>
                      <a:ext cx="71" cy="4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73" name="Rectangle 367"/>
                    <p:cNvSpPr>
                      <a:spLocks noChangeArrowheads="1"/>
                    </p:cNvSpPr>
                    <p:nvPr/>
                  </p:nvSpPr>
                  <p:spPr bwMode="auto">
                    <a:xfrm>
                      <a:off x="2990" y="3259"/>
                      <a:ext cx="71" cy="4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74" name="Rectangle 368"/>
                    <p:cNvSpPr>
                      <a:spLocks noChangeArrowheads="1"/>
                    </p:cNvSpPr>
                    <p:nvPr/>
                  </p:nvSpPr>
                  <p:spPr bwMode="auto">
                    <a:xfrm>
                      <a:off x="2885" y="3259"/>
                      <a:ext cx="71" cy="4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75" name="Rectangle 369"/>
                    <p:cNvSpPr>
                      <a:spLocks noChangeArrowheads="1"/>
                    </p:cNvSpPr>
                    <p:nvPr/>
                  </p:nvSpPr>
                  <p:spPr bwMode="auto">
                    <a:xfrm>
                      <a:off x="2779" y="3259"/>
                      <a:ext cx="71" cy="4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sp>
                <p:nvSpPr>
                  <p:cNvPr id="21662" name="Rectangle 370"/>
                  <p:cNvSpPr>
                    <a:spLocks noChangeArrowheads="1"/>
                  </p:cNvSpPr>
                  <p:nvPr/>
                </p:nvSpPr>
                <p:spPr bwMode="auto">
                  <a:xfrm>
                    <a:off x="3199" y="3339"/>
                    <a:ext cx="71" cy="124"/>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63" name="Rectangle 371"/>
                  <p:cNvSpPr>
                    <a:spLocks noChangeArrowheads="1"/>
                  </p:cNvSpPr>
                  <p:nvPr/>
                </p:nvSpPr>
                <p:spPr bwMode="auto">
                  <a:xfrm>
                    <a:off x="3094" y="3339"/>
                    <a:ext cx="71" cy="44"/>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64" name="Rectangle 372"/>
                  <p:cNvSpPr>
                    <a:spLocks noChangeArrowheads="1"/>
                  </p:cNvSpPr>
                  <p:nvPr/>
                </p:nvSpPr>
                <p:spPr bwMode="auto">
                  <a:xfrm>
                    <a:off x="2990" y="3339"/>
                    <a:ext cx="71" cy="44"/>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65" name="Rectangle 373"/>
                  <p:cNvSpPr>
                    <a:spLocks noChangeArrowheads="1"/>
                  </p:cNvSpPr>
                  <p:nvPr/>
                </p:nvSpPr>
                <p:spPr bwMode="auto">
                  <a:xfrm>
                    <a:off x="2885" y="3339"/>
                    <a:ext cx="71" cy="44"/>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66" name="Rectangle 374"/>
                  <p:cNvSpPr>
                    <a:spLocks noChangeArrowheads="1"/>
                  </p:cNvSpPr>
                  <p:nvPr/>
                </p:nvSpPr>
                <p:spPr bwMode="auto">
                  <a:xfrm>
                    <a:off x="2779" y="3339"/>
                    <a:ext cx="71" cy="4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67" name="Rectangle 375"/>
                  <p:cNvSpPr>
                    <a:spLocks noChangeArrowheads="1"/>
                  </p:cNvSpPr>
                  <p:nvPr/>
                </p:nvSpPr>
                <p:spPr bwMode="auto">
                  <a:xfrm>
                    <a:off x="3094" y="3419"/>
                    <a:ext cx="71" cy="44"/>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68" name="Rectangle 376"/>
                  <p:cNvSpPr>
                    <a:spLocks noChangeArrowheads="1"/>
                  </p:cNvSpPr>
                  <p:nvPr/>
                </p:nvSpPr>
                <p:spPr bwMode="auto">
                  <a:xfrm>
                    <a:off x="2990" y="3419"/>
                    <a:ext cx="71" cy="44"/>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69" name="Rectangle 377"/>
                  <p:cNvSpPr>
                    <a:spLocks noChangeArrowheads="1"/>
                  </p:cNvSpPr>
                  <p:nvPr/>
                </p:nvSpPr>
                <p:spPr bwMode="auto">
                  <a:xfrm>
                    <a:off x="2885" y="3419"/>
                    <a:ext cx="71" cy="44"/>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70" name="Rectangle 378"/>
                  <p:cNvSpPr>
                    <a:spLocks noChangeArrowheads="1"/>
                  </p:cNvSpPr>
                  <p:nvPr/>
                </p:nvSpPr>
                <p:spPr bwMode="auto">
                  <a:xfrm>
                    <a:off x="2779" y="3419"/>
                    <a:ext cx="71" cy="4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grpSp>
        </p:grpSp>
        <p:grpSp>
          <p:nvGrpSpPr>
            <p:cNvPr id="21581" name="Group 379"/>
            <p:cNvGrpSpPr>
              <a:grpSpLocks/>
            </p:cNvGrpSpPr>
            <p:nvPr/>
          </p:nvGrpSpPr>
          <p:grpSpPr bwMode="auto">
            <a:xfrm>
              <a:off x="2927" y="2850"/>
              <a:ext cx="292" cy="41"/>
              <a:chOff x="2927" y="2850"/>
              <a:chExt cx="292" cy="41"/>
            </a:xfrm>
          </p:grpSpPr>
          <p:grpSp>
            <p:nvGrpSpPr>
              <p:cNvPr id="21582" name="Group 380"/>
              <p:cNvGrpSpPr>
                <a:grpSpLocks/>
              </p:cNvGrpSpPr>
              <p:nvPr/>
            </p:nvGrpSpPr>
            <p:grpSpPr bwMode="auto">
              <a:xfrm>
                <a:off x="3188" y="2850"/>
                <a:ext cx="31" cy="40"/>
                <a:chOff x="3188" y="2850"/>
                <a:chExt cx="31" cy="40"/>
              </a:xfrm>
            </p:grpSpPr>
            <p:sp>
              <p:nvSpPr>
                <p:cNvPr id="21640" name="Freeform 381"/>
                <p:cNvSpPr>
                  <a:spLocks/>
                </p:cNvSpPr>
                <p:nvPr/>
              </p:nvSpPr>
              <p:spPr bwMode="auto">
                <a:xfrm>
                  <a:off x="3201" y="2850"/>
                  <a:ext cx="17" cy="2"/>
                </a:xfrm>
                <a:custGeom>
                  <a:avLst/>
                  <a:gdLst>
                    <a:gd name="T0" fmla="*/ 0 w 17"/>
                    <a:gd name="T1" fmla="*/ 2 h 2"/>
                    <a:gd name="T2" fmla="*/ 0 w 17"/>
                    <a:gd name="T3" fmla="*/ 0 h 2"/>
                    <a:gd name="T4" fmla="*/ 13 w 17"/>
                    <a:gd name="T5" fmla="*/ 0 h 2"/>
                    <a:gd name="T6" fmla="*/ 17 w 17"/>
                    <a:gd name="T7" fmla="*/ 2 h 2"/>
                    <a:gd name="T8" fmla="*/ 0 w 17"/>
                    <a:gd name="T9" fmla="*/ 2 h 2"/>
                    <a:gd name="T10" fmla="*/ 0 60000 65536"/>
                    <a:gd name="T11" fmla="*/ 0 60000 65536"/>
                    <a:gd name="T12" fmla="*/ 0 60000 65536"/>
                    <a:gd name="T13" fmla="*/ 0 60000 65536"/>
                    <a:gd name="T14" fmla="*/ 0 60000 65536"/>
                    <a:gd name="T15" fmla="*/ 0 w 17"/>
                    <a:gd name="T16" fmla="*/ 0 h 2"/>
                    <a:gd name="T17" fmla="*/ 17 w 17"/>
                    <a:gd name="T18" fmla="*/ 2 h 2"/>
                  </a:gdLst>
                  <a:ahLst/>
                  <a:cxnLst>
                    <a:cxn ang="T10">
                      <a:pos x="T0" y="T1"/>
                    </a:cxn>
                    <a:cxn ang="T11">
                      <a:pos x="T2" y="T3"/>
                    </a:cxn>
                    <a:cxn ang="T12">
                      <a:pos x="T4" y="T5"/>
                    </a:cxn>
                    <a:cxn ang="T13">
                      <a:pos x="T6" y="T7"/>
                    </a:cxn>
                    <a:cxn ang="T14">
                      <a:pos x="T8" y="T9"/>
                    </a:cxn>
                  </a:cxnLst>
                  <a:rect l="T15" t="T16" r="T17" b="T18"/>
                  <a:pathLst>
                    <a:path w="17" h="2">
                      <a:moveTo>
                        <a:pt x="0" y="2"/>
                      </a:moveTo>
                      <a:lnTo>
                        <a:pt x="0" y="0"/>
                      </a:lnTo>
                      <a:lnTo>
                        <a:pt x="13" y="0"/>
                      </a:lnTo>
                      <a:lnTo>
                        <a:pt x="17" y="2"/>
                      </a:lnTo>
                      <a:lnTo>
                        <a:pt x="0"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41" name="Freeform 382"/>
                <p:cNvSpPr>
                  <a:spLocks/>
                </p:cNvSpPr>
                <p:nvPr/>
              </p:nvSpPr>
              <p:spPr bwMode="auto">
                <a:xfrm>
                  <a:off x="3188" y="2889"/>
                  <a:ext cx="19" cy="1"/>
                </a:xfrm>
                <a:custGeom>
                  <a:avLst/>
                  <a:gdLst>
                    <a:gd name="T0" fmla="*/ 0 w 19"/>
                    <a:gd name="T1" fmla="*/ 0 h 1"/>
                    <a:gd name="T2" fmla="*/ 3 w 19"/>
                    <a:gd name="T3" fmla="*/ 0 h 1"/>
                    <a:gd name="T4" fmla="*/ 17 w 19"/>
                    <a:gd name="T5" fmla="*/ 0 h 1"/>
                    <a:gd name="T6" fmla="*/ 19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3" y="0"/>
                      </a:lnTo>
                      <a:lnTo>
                        <a:pt x="17" y="0"/>
                      </a:lnTo>
                      <a:lnTo>
                        <a:pt x="19" y="0"/>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42" name="Freeform 383"/>
                <p:cNvSpPr>
                  <a:spLocks/>
                </p:cNvSpPr>
                <p:nvPr/>
              </p:nvSpPr>
              <p:spPr bwMode="auto">
                <a:xfrm>
                  <a:off x="3193" y="2853"/>
                  <a:ext cx="1" cy="11"/>
                </a:xfrm>
                <a:custGeom>
                  <a:avLst/>
                  <a:gdLst>
                    <a:gd name="T0" fmla="*/ 0 w 1"/>
                    <a:gd name="T1" fmla="*/ 0 h 11"/>
                    <a:gd name="T2" fmla="*/ 0 w 1"/>
                    <a:gd name="T3" fmla="*/ 2 h 11"/>
                    <a:gd name="T4" fmla="*/ 0 w 1"/>
                    <a:gd name="T5" fmla="*/ 11 h 11"/>
                    <a:gd name="T6" fmla="*/ 0 w 1"/>
                    <a:gd name="T7" fmla="*/ 11 h 11"/>
                    <a:gd name="T8" fmla="*/ 0 w 1"/>
                    <a:gd name="T9" fmla="*/ 0 h 11"/>
                    <a:gd name="T10" fmla="*/ 0 60000 65536"/>
                    <a:gd name="T11" fmla="*/ 0 60000 65536"/>
                    <a:gd name="T12" fmla="*/ 0 60000 65536"/>
                    <a:gd name="T13" fmla="*/ 0 60000 65536"/>
                    <a:gd name="T14" fmla="*/ 0 60000 65536"/>
                    <a:gd name="T15" fmla="*/ 0 w 1"/>
                    <a:gd name="T16" fmla="*/ 0 h 11"/>
                    <a:gd name="T17" fmla="*/ 1 w 1"/>
                    <a:gd name="T18" fmla="*/ 11 h 11"/>
                  </a:gdLst>
                  <a:ahLst/>
                  <a:cxnLst>
                    <a:cxn ang="T10">
                      <a:pos x="T0" y="T1"/>
                    </a:cxn>
                    <a:cxn ang="T11">
                      <a:pos x="T2" y="T3"/>
                    </a:cxn>
                    <a:cxn ang="T12">
                      <a:pos x="T4" y="T5"/>
                    </a:cxn>
                    <a:cxn ang="T13">
                      <a:pos x="T6" y="T7"/>
                    </a:cxn>
                    <a:cxn ang="T14">
                      <a:pos x="T8" y="T9"/>
                    </a:cxn>
                  </a:cxnLst>
                  <a:rect l="T15" t="T16" r="T17" b="T18"/>
                  <a:pathLst>
                    <a:path w="1" h="11">
                      <a:moveTo>
                        <a:pt x="0" y="0"/>
                      </a:moveTo>
                      <a:lnTo>
                        <a:pt x="0" y="2"/>
                      </a:lnTo>
                      <a:lnTo>
                        <a:pt x="0" y="11"/>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43" name="Freeform 384"/>
                <p:cNvSpPr>
                  <a:spLocks/>
                </p:cNvSpPr>
                <p:nvPr/>
              </p:nvSpPr>
              <p:spPr bwMode="auto">
                <a:xfrm>
                  <a:off x="3188" y="2875"/>
                  <a:ext cx="1" cy="12"/>
                </a:xfrm>
                <a:custGeom>
                  <a:avLst/>
                  <a:gdLst>
                    <a:gd name="T0" fmla="*/ 0 w 1"/>
                    <a:gd name="T1" fmla="*/ 12 h 12"/>
                    <a:gd name="T2" fmla="*/ 0 w 1"/>
                    <a:gd name="T3" fmla="*/ 9 h 12"/>
                    <a:gd name="T4" fmla="*/ 0 w 1"/>
                    <a:gd name="T5" fmla="*/ 0 h 12"/>
                    <a:gd name="T6" fmla="*/ 0 w 1"/>
                    <a:gd name="T7" fmla="*/ 0 h 12"/>
                    <a:gd name="T8" fmla="*/ 0 w 1"/>
                    <a:gd name="T9" fmla="*/ 12 h 12"/>
                    <a:gd name="T10" fmla="*/ 0 60000 65536"/>
                    <a:gd name="T11" fmla="*/ 0 60000 65536"/>
                    <a:gd name="T12" fmla="*/ 0 60000 65536"/>
                    <a:gd name="T13" fmla="*/ 0 60000 65536"/>
                    <a:gd name="T14" fmla="*/ 0 60000 65536"/>
                    <a:gd name="T15" fmla="*/ 0 w 1"/>
                    <a:gd name="T16" fmla="*/ 0 h 12"/>
                    <a:gd name="T17" fmla="*/ 1 w 1"/>
                    <a:gd name="T18" fmla="*/ 12 h 12"/>
                  </a:gdLst>
                  <a:ahLst/>
                  <a:cxnLst>
                    <a:cxn ang="T10">
                      <a:pos x="T0" y="T1"/>
                    </a:cxn>
                    <a:cxn ang="T11">
                      <a:pos x="T2" y="T3"/>
                    </a:cxn>
                    <a:cxn ang="T12">
                      <a:pos x="T4" y="T5"/>
                    </a:cxn>
                    <a:cxn ang="T13">
                      <a:pos x="T6" y="T7"/>
                    </a:cxn>
                    <a:cxn ang="T14">
                      <a:pos x="T8" y="T9"/>
                    </a:cxn>
                  </a:cxnLst>
                  <a:rect l="T15" t="T16" r="T17" b="T18"/>
                  <a:pathLst>
                    <a:path w="1" h="12">
                      <a:moveTo>
                        <a:pt x="0" y="12"/>
                      </a:moveTo>
                      <a:lnTo>
                        <a:pt x="0" y="9"/>
                      </a:lnTo>
                      <a:lnTo>
                        <a:pt x="0" y="0"/>
                      </a:lnTo>
                      <a:lnTo>
                        <a:pt x="0" y="1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44" name="Freeform 385"/>
                <p:cNvSpPr>
                  <a:spLocks/>
                </p:cNvSpPr>
                <p:nvPr/>
              </p:nvSpPr>
              <p:spPr bwMode="auto">
                <a:xfrm>
                  <a:off x="3213" y="2875"/>
                  <a:ext cx="1" cy="10"/>
                </a:xfrm>
                <a:custGeom>
                  <a:avLst/>
                  <a:gdLst>
                    <a:gd name="T0" fmla="*/ 0 w 1"/>
                    <a:gd name="T1" fmla="*/ 9 h 10"/>
                    <a:gd name="T2" fmla="*/ 0 w 1"/>
                    <a:gd name="T3" fmla="*/ 10 h 10"/>
                    <a:gd name="T4" fmla="*/ 0 w 1"/>
                    <a:gd name="T5" fmla="*/ 0 h 10"/>
                    <a:gd name="T6" fmla="*/ 0 w 1"/>
                    <a:gd name="T7" fmla="*/ 1 h 10"/>
                    <a:gd name="T8" fmla="*/ 0 w 1"/>
                    <a:gd name="T9" fmla="*/ 9 h 10"/>
                    <a:gd name="T10" fmla="*/ 0 60000 65536"/>
                    <a:gd name="T11" fmla="*/ 0 60000 65536"/>
                    <a:gd name="T12" fmla="*/ 0 60000 65536"/>
                    <a:gd name="T13" fmla="*/ 0 60000 65536"/>
                    <a:gd name="T14" fmla="*/ 0 60000 65536"/>
                    <a:gd name="T15" fmla="*/ 0 w 1"/>
                    <a:gd name="T16" fmla="*/ 0 h 10"/>
                    <a:gd name="T17" fmla="*/ 1 w 1"/>
                    <a:gd name="T18" fmla="*/ 10 h 10"/>
                  </a:gdLst>
                  <a:ahLst/>
                  <a:cxnLst>
                    <a:cxn ang="T10">
                      <a:pos x="T0" y="T1"/>
                    </a:cxn>
                    <a:cxn ang="T11">
                      <a:pos x="T2" y="T3"/>
                    </a:cxn>
                    <a:cxn ang="T12">
                      <a:pos x="T4" y="T5"/>
                    </a:cxn>
                    <a:cxn ang="T13">
                      <a:pos x="T6" y="T7"/>
                    </a:cxn>
                    <a:cxn ang="T14">
                      <a:pos x="T8" y="T9"/>
                    </a:cxn>
                  </a:cxnLst>
                  <a:rect l="T15" t="T16" r="T17" b="T18"/>
                  <a:pathLst>
                    <a:path w="1" h="10">
                      <a:moveTo>
                        <a:pt x="0" y="9"/>
                      </a:moveTo>
                      <a:lnTo>
                        <a:pt x="0" y="10"/>
                      </a:lnTo>
                      <a:lnTo>
                        <a:pt x="0" y="0"/>
                      </a:lnTo>
                      <a:lnTo>
                        <a:pt x="0" y="1"/>
                      </a:lnTo>
                      <a:lnTo>
                        <a:pt x="0" y="9"/>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45" name="Freeform 386"/>
                <p:cNvSpPr>
                  <a:spLocks/>
                </p:cNvSpPr>
                <p:nvPr/>
              </p:nvSpPr>
              <p:spPr bwMode="auto">
                <a:xfrm>
                  <a:off x="3218" y="2853"/>
                  <a:ext cx="1" cy="13"/>
                </a:xfrm>
                <a:custGeom>
                  <a:avLst/>
                  <a:gdLst>
                    <a:gd name="T0" fmla="*/ 0 w 1"/>
                    <a:gd name="T1" fmla="*/ 2 h 13"/>
                    <a:gd name="T2" fmla="*/ 0 w 1"/>
                    <a:gd name="T3" fmla="*/ 0 h 13"/>
                    <a:gd name="T4" fmla="*/ 0 w 1"/>
                    <a:gd name="T5" fmla="*/ 13 h 13"/>
                    <a:gd name="T6" fmla="*/ 0 w 1"/>
                    <a:gd name="T7" fmla="*/ 11 h 13"/>
                    <a:gd name="T8" fmla="*/ 0 w 1"/>
                    <a:gd name="T9" fmla="*/ 2 h 13"/>
                    <a:gd name="T10" fmla="*/ 0 60000 65536"/>
                    <a:gd name="T11" fmla="*/ 0 60000 65536"/>
                    <a:gd name="T12" fmla="*/ 0 60000 65536"/>
                    <a:gd name="T13" fmla="*/ 0 60000 65536"/>
                    <a:gd name="T14" fmla="*/ 0 60000 65536"/>
                    <a:gd name="T15" fmla="*/ 0 w 1"/>
                    <a:gd name="T16" fmla="*/ 0 h 13"/>
                    <a:gd name="T17" fmla="*/ 1 w 1"/>
                    <a:gd name="T18" fmla="*/ 13 h 13"/>
                  </a:gdLst>
                  <a:ahLst/>
                  <a:cxnLst>
                    <a:cxn ang="T10">
                      <a:pos x="T0" y="T1"/>
                    </a:cxn>
                    <a:cxn ang="T11">
                      <a:pos x="T2" y="T3"/>
                    </a:cxn>
                    <a:cxn ang="T12">
                      <a:pos x="T4" y="T5"/>
                    </a:cxn>
                    <a:cxn ang="T13">
                      <a:pos x="T6" y="T7"/>
                    </a:cxn>
                    <a:cxn ang="T14">
                      <a:pos x="T8" y="T9"/>
                    </a:cxn>
                  </a:cxnLst>
                  <a:rect l="T15" t="T16" r="T17" b="T18"/>
                  <a:pathLst>
                    <a:path w="1" h="13">
                      <a:moveTo>
                        <a:pt x="0" y="2"/>
                      </a:moveTo>
                      <a:lnTo>
                        <a:pt x="0" y="0"/>
                      </a:lnTo>
                      <a:lnTo>
                        <a:pt x="0" y="13"/>
                      </a:lnTo>
                      <a:lnTo>
                        <a:pt x="0" y="11"/>
                      </a:lnTo>
                      <a:lnTo>
                        <a:pt x="0"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46" name="Freeform 387"/>
                <p:cNvSpPr>
                  <a:spLocks/>
                </p:cNvSpPr>
                <p:nvPr/>
              </p:nvSpPr>
              <p:spPr bwMode="auto">
                <a:xfrm>
                  <a:off x="3193" y="2869"/>
                  <a:ext cx="20" cy="2"/>
                </a:xfrm>
                <a:custGeom>
                  <a:avLst/>
                  <a:gdLst>
                    <a:gd name="T0" fmla="*/ 0 w 20"/>
                    <a:gd name="T1" fmla="*/ 0 h 2"/>
                    <a:gd name="T2" fmla="*/ 4 w 20"/>
                    <a:gd name="T3" fmla="*/ 2 h 2"/>
                    <a:gd name="T4" fmla="*/ 16 w 20"/>
                    <a:gd name="T5" fmla="*/ 2 h 2"/>
                    <a:gd name="T6" fmla="*/ 20 w 20"/>
                    <a:gd name="T7" fmla="*/ 0 h 2"/>
                    <a:gd name="T8" fmla="*/ 16 w 20"/>
                    <a:gd name="T9" fmla="*/ 0 h 2"/>
                    <a:gd name="T10" fmla="*/ 2 w 20"/>
                    <a:gd name="T11" fmla="*/ 0 h 2"/>
                    <a:gd name="T12" fmla="*/ 0 w 20"/>
                    <a:gd name="T13" fmla="*/ 0 h 2"/>
                    <a:gd name="T14" fmla="*/ 0 60000 65536"/>
                    <a:gd name="T15" fmla="*/ 0 60000 65536"/>
                    <a:gd name="T16" fmla="*/ 0 60000 65536"/>
                    <a:gd name="T17" fmla="*/ 0 60000 65536"/>
                    <a:gd name="T18" fmla="*/ 0 60000 65536"/>
                    <a:gd name="T19" fmla="*/ 0 60000 65536"/>
                    <a:gd name="T20" fmla="*/ 0 60000 65536"/>
                    <a:gd name="T21" fmla="*/ 0 w 20"/>
                    <a:gd name="T22" fmla="*/ 0 h 2"/>
                    <a:gd name="T23" fmla="*/ 20 w 20"/>
                    <a:gd name="T24" fmla="*/ 2 h 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
                      <a:moveTo>
                        <a:pt x="0" y="0"/>
                      </a:moveTo>
                      <a:lnTo>
                        <a:pt x="4" y="2"/>
                      </a:lnTo>
                      <a:lnTo>
                        <a:pt x="16" y="2"/>
                      </a:lnTo>
                      <a:lnTo>
                        <a:pt x="20" y="0"/>
                      </a:lnTo>
                      <a:lnTo>
                        <a:pt x="16" y="0"/>
                      </a:lnTo>
                      <a:lnTo>
                        <a:pt x="2" y="0"/>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sp>
            <p:nvSpPr>
              <p:cNvPr id="21583" name="Freeform 388"/>
              <p:cNvSpPr>
                <a:spLocks/>
              </p:cNvSpPr>
              <p:nvPr/>
            </p:nvSpPr>
            <p:spPr bwMode="auto">
              <a:xfrm>
                <a:off x="3140" y="2889"/>
                <a:ext cx="2" cy="2"/>
              </a:xfrm>
              <a:custGeom>
                <a:avLst/>
                <a:gdLst>
                  <a:gd name="T0" fmla="*/ 0 w 2"/>
                  <a:gd name="T1" fmla="*/ 2 h 2"/>
                  <a:gd name="T2" fmla="*/ 2 w 2"/>
                  <a:gd name="T3" fmla="*/ 0 h 2"/>
                  <a:gd name="T4" fmla="*/ 0 w 2"/>
                  <a:gd name="T5" fmla="*/ 0 h 2"/>
                  <a:gd name="T6" fmla="*/ 0 w 2"/>
                  <a:gd name="T7" fmla="*/ 2 h 2"/>
                  <a:gd name="T8" fmla="*/ 0 w 2"/>
                  <a:gd name="T9" fmla="*/ 2 h 2"/>
                  <a:gd name="T10" fmla="*/ 0 60000 65536"/>
                  <a:gd name="T11" fmla="*/ 0 60000 65536"/>
                  <a:gd name="T12" fmla="*/ 0 60000 65536"/>
                  <a:gd name="T13" fmla="*/ 0 60000 65536"/>
                  <a:gd name="T14" fmla="*/ 0 60000 65536"/>
                  <a:gd name="T15" fmla="*/ 0 w 2"/>
                  <a:gd name="T16" fmla="*/ 0 h 2"/>
                  <a:gd name="T17" fmla="*/ 2 w 2"/>
                  <a:gd name="T18" fmla="*/ 2 h 2"/>
                </a:gdLst>
                <a:ahLst/>
                <a:cxnLst>
                  <a:cxn ang="T10">
                    <a:pos x="T0" y="T1"/>
                  </a:cxn>
                  <a:cxn ang="T11">
                    <a:pos x="T2" y="T3"/>
                  </a:cxn>
                  <a:cxn ang="T12">
                    <a:pos x="T4" y="T5"/>
                  </a:cxn>
                  <a:cxn ang="T13">
                    <a:pos x="T6" y="T7"/>
                  </a:cxn>
                  <a:cxn ang="T14">
                    <a:pos x="T8" y="T9"/>
                  </a:cxn>
                </a:cxnLst>
                <a:rect l="T15" t="T16" r="T17" b="T18"/>
                <a:pathLst>
                  <a:path w="2" h="2">
                    <a:moveTo>
                      <a:pt x="0" y="2"/>
                    </a:moveTo>
                    <a:lnTo>
                      <a:pt x="2" y="0"/>
                    </a:lnTo>
                    <a:lnTo>
                      <a:pt x="0" y="0"/>
                    </a:lnTo>
                    <a:lnTo>
                      <a:pt x="0"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nvGrpSpPr>
              <p:cNvPr id="21584" name="Group 389"/>
              <p:cNvGrpSpPr>
                <a:grpSpLocks/>
              </p:cNvGrpSpPr>
              <p:nvPr/>
            </p:nvGrpSpPr>
            <p:grpSpPr bwMode="auto">
              <a:xfrm>
                <a:off x="3151" y="2850"/>
                <a:ext cx="33" cy="40"/>
                <a:chOff x="3151" y="2850"/>
                <a:chExt cx="33" cy="40"/>
              </a:xfrm>
            </p:grpSpPr>
            <p:sp>
              <p:nvSpPr>
                <p:cNvPr id="21633" name="Freeform 390"/>
                <p:cNvSpPr>
                  <a:spLocks/>
                </p:cNvSpPr>
                <p:nvPr/>
              </p:nvSpPr>
              <p:spPr bwMode="auto">
                <a:xfrm>
                  <a:off x="3163" y="2850"/>
                  <a:ext cx="19" cy="2"/>
                </a:xfrm>
                <a:custGeom>
                  <a:avLst/>
                  <a:gdLst>
                    <a:gd name="T0" fmla="*/ 0 w 19"/>
                    <a:gd name="T1" fmla="*/ 2 h 2"/>
                    <a:gd name="T2" fmla="*/ 2 w 19"/>
                    <a:gd name="T3" fmla="*/ 0 h 2"/>
                    <a:gd name="T4" fmla="*/ 15 w 19"/>
                    <a:gd name="T5" fmla="*/ 0 h 2"/>
                    <a:gd name="T6" fmla="*/ 19 w 19"/>
                    <a:gd name="T7" fmla="*/ 2 h 2"/>
                    <a:gd name="T8" fmla="*/ 0 w 19"/>
                    <a:gd name="T9" fmla="*/ 2 h 2"/>
                    <a:gd name="T10" fmla="*/ 0 60000 65536"/>
                    <a:gd name="T11" fmla="*/ 0 60000 65536"/>
                    <a:gd name="T12" fmla="*/ 0 60000 65536"/>
                    <a:gd name="T13" fmla="*/ 0 60000 65536"/>
                    <a:gd name="T14" fmla="*/ 0 60000 65536"/>
                    <a:gd name="T15" fmla="*/ 0 w 19"/>
                    <a:gd name="T16" fmla="*/ 0 h 2"/>
                    <a:gd name="T17" fmla="*/ 19 w 19"/>
                    <a:gd name="T18" fmla="*/ 2 h 2"/>
                  </a:gdLst>
                  <a:ahLst/>
                  <a:cxnLst>
                    <a:cxn ang="T10">
                      <a:pos x="T0" y="T1"/>
                    </a:cxn>
                    <a:cxn ang="T11">
                      <a:pos x="T2" y="T3"/>
                    </a:cxn>
                    <a:cxn ang="T12">
                      <a:pos x="T4" y="T5"/>
                    </a:cxn>
                    <a:cxn ang="T13">
                      <a:pos x="T6" y="T7"/>
                    </a:cxn>
                    <a:cxn ang="T14">
                      <a:pos x="T8" y="T9"/>
                    </a:cxn>
                  </a:cxnLst>
                  <a:rect l="T15" t="T16" r="T17" b="T18"/>
                  <a:pathLst>
                    <a:path w="19" h="2">
                      <a:moveTo>
                        <a:pt x="0" y="2"/>
                      </a:moveTo>
                      <a:lnTo>
                        <a:pt x="2" y="0"/>
                      </a:lnTo>
                      <a:lnTo>
                        <a:pt x="15" y="0"/>
                      </a:lnTo>
                      <a:lnTo>
                        <a:pt x="19" y="2"/>
                      </a:lnTo>
                      <a:lnTo>
                        <a:pt x="0"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34" name="Freeform 391"/>
                <p:cNvSpPr>
                  <a:spLocks/>
                </p:cNvSpPr>
                <p:nvPr/>
              </p:nvSpPr>
              <p:spPr bwMode="auto">
                <a:xfrm>
                  <a:off x="3151" y="2889"/>
                  <a:ext cx="19" cy="1"/>
                </a:xfrm>
                <a:custGeom>
                  <a:avLst/>
                  <a:gdLst>
                    <a:gd name="T0" fmla="*/ 0 w 19"/>
                    <a:gd name="T1" fmla="*/ 0 h 1"/>
                    <a:gd name="T2" fmla="*/ 4 w 19"/>
                    <a:gd name="T3" fmla="*/ 0 h 1"/>
                    <a:gd name="T4" fmla="*/ 16 w 19"/>
                    <a:gd name="T5" fmla="*/ 0 h 1"/>
                    <a:gd name="T6" fmla="*/ 19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4" y="0"/>
                      </a:lnTo>
                      <a:lnTo>
                        <a:pt x="16" y="0"/>
                      </a:lnTo>
                      <a:lnTo>
                        <a:pt x="19" y="0"/>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35" name="Freeform 392"/>
                <p:cNvSpPr>
                  <a:spLocks/>
                </p:cNvSpPr>
                <p:nvPr/>
              </p:nvSpPr>
              <p:spPr bwMode="auto">
                <a:xfrm>
                  <a:off x="3157" y="2853"/>
                  <a:ext cx="1" cy="11"/>
                </a:xfrm>
                <a:custGeom>
                  <a:avLst/>
                  <a:gdLst>
                    <a:gd name="T0" fmla="*/ 0 w 1"/>
                    <a:gd name="T1" fmla="*/ 0 h 11"/>
                    <a:gd name="T2" fmla="*/ 0 w 1"/>
                    <a:gd name="T3" fmla="*/ 2 h 11"/>
                    <a:gd name="T4" fmla="*/ 0 w 1"/>
                    <a:gd name="T5" fmla="*/ 11 h 11"/>
                    <a:gd name="T6" fmla="*/ 0 w 1"/>
                    <a:gd name="T7" fmla="*/ 11 h 11"/>
                    <a:gd name="T8" fmla="*/ 0 w 1"/>
                    <a:gd name="T9" fmla="*/ 0 h 11"/>
                    <a:gd name="T10" fmla="*/ 0 60000 65536"/>
                    <a:gd name="T11" fmla="*/ 0 60000 65536"/>
                    <a:gd name="T12" fmla="*/ 0 60000 65536"/>
                    <a:gd name="T13" fmla="*/ 0 60000 65536"/>
                    <a:gd name="T14" fmla="*/ 0 60000 65536"/>
                    <a:gd name="T15" fmla="*/ 0 w 1"/>
                    <a:gd name="T16" fmla="*/ 0 h 11"/>
                    <a:gd name="T17" fmla="*/ 1 w 1"/>
                    <a:gd name="T18" fmla="*/ 11 h 11"/>
                  </a:gdLst>
                  <a:ahLst/>
                  <a:cxnLst>
                    <a:cxn ang="T10">
                      <a:pos x="T0" y="T1"/>
                    </a:cxn>
                    <a:cxn ang="T11">
                      <a:pos x="T2" y="T3"/>
                    </a:cxn>
                    <a:cxn ang="T12">
                      <a:pos x="T4" y="T5"/>
                    </a:cxn>
                    <a:cxn ang="T13">
                      <a:pos x="T6" y="T7"/>
                    </a:cxn>
                    <a:cxn ang="T14">
                      <a:pos x="T8" y="T9"/>
                    </a:cxn>
                  </a:cxnLst>
                  <a:rect l="T15" t="T16" r="T17" b="T18"/>
                  <a:pathLst>
                    <a:path w="1" h="11">
                      <a:moveTo>
                        <a:pt x="0" y="0"/>
                      </a:moveTo>
                      <a:lnTo>
                        <a:pt x="0" y="2"/>
                      </a:lnTo>
                      <a:lnTo>
                        <a:pt x="0" y="11"/>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36" name="Freeform 393"/>
                <p:cNvSpPr>
                  <a:spLocks/>
                </p:cNvSpPr>
                <p:nvPr/>
              </p:nvSpPr>
              <p:spPr bwMode="auto">
                <a:xfrm>
                  <a:off x="3151" y="2875"/>
                  <a:ext cx="1" cy="12"/>
                </a:xfrm>
                <a:custGeom>
                  <a:avLst/>
                  <a:gdLst>
                    <a:gd name="T0" fmla="*/ 0 w 1"/>
                    <a:gd name="T1" fmla="*/ 12 h 12"/>
                    <a:gd name="T2" fmla="*/ 0 w 1"/>
                    <a:gd name="T3" fmla="*/ 9 h 12"/>
                    <a:gd name="T4" fmla="*/ 0 w 1"/>
                    <a:gd name="T5" fmla="*/ 0 h 12"/>
                    <a:gd name="T6" fmla="*/ 0 w 1"/>
                    <a:gd name="T7" fmla="*/ 0 h 12"/>
                    <a:gd name="T8" fmla="*/ 0 w 1"/>
                    <a:gd name="T9" fmla="*/ 12 h 12"/>
                    <a:gd name="T10" fmla="*/ 0 60000 65536"/>
                    <a:gd name="T11" fmla="*/ 0 60000 65536"/>
                    <a:gd name="T12" fmla="*/ 0 60000 65536"/>
                    <a:gd name="T13" fmla="*/ 0 60000 65536"/>
                    <a:gd name="T14" fmla="*/ 0 60000 65536"/>
                    <a:gd name="T15" fmla="*/ 0 w 1"/>
                    <a:gd name="T16" fmla="*/ 0 h 12"/>
                    <a:gd name="T17" fmla="*/ 1 w 1"/>
                    <a:gd name="T18" fmla="*/ 12 h 12"/>
                  </a:gdLst>
                  <a:ahLst/>
                  <a:cxnLst>
                    <a:cxn ang="T10">
                      <a:pos x="T0" y="T1"/>
                    </a:cxn>
                    <a:cxn ang="T11">
                      <a:pos x="T2" y="T3"/>
                    </a:cxn>
                    <a:cxn ang="T12">
                      <a:pos x="T4" y="T5"/>
                    </a:cxn>
                    <a:cxn ang="T13">
                      <a:pos x="T6" y="T7"/>
                    </a:cxn>
                    <a:cxn ang="T14">
                      <a:pos x="T8" y="T9"/>
                    </a:cxn>
                  </a:cxnLst>
                  <a:rect l="T15" t="T16" r="T17" b="T18"/>
                  <a:pathLst>
                    <a:path w="1" h="12">
                      <a:moveTo>
                        <a:pt x="0" y="12"/>
                      </a:moveTo>
                      <a:lnTo>
                        <a:pt x="0" y="9"/>
                      </a:lnTo>
                      <a:lnTo>
                        <a:pt x="0" y="0"/>
                      </a:lnTo>
                      <a:lnTo>
                        <a:pt x="0" y="1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37" name="Freeform 394"/>
                <p:cNvSpPr>
                  <a:spLocks/>
                </p:cNvSpPr>
                <p:nvPr/>
              </p:nvSpPr>
              <p:spPr bwMode="auto">
                <a:xfrm>
                  <a:off x="3176" y="2875"/>
                  <a:ext cx="1" cy="10"/>
                </a:xfrm>
                <a:custGeom>
                  <a:avLst/>
                  <a:gdLst>
                    <a:gd name="T0" fmla="*/ 0 w 1"/>
                    <a:gd name="T1" fmla="*/ 9 h 10"/>
                    <a:gd name="T2" fmla="*/ 0 w 1"/>
                    <a:gd name="T3" fmla="*/ 10 h 10"/>
                    <a:gd name="T4" fmla="*/ 0 w 1"/>
                    <a:gd name="T5" fmla="*/ 0 h 10"/>
                    <a:gd name="T6" fmla="*/ 0 w 1"/>
                    <a:gd name="T7" fmla="*/ 1 h 10"/>
                    <a:gd name="T8" fmla="*/ 0 w 1"/>
                    <a:gd name="T9" fmla="*/ 9 h 10"/>
                    <a:gd name="T10" fmla="*/ 0 60000 65536"/>
                    <a:gd name="T11" fmla="*/ 0 60000 65536"/>
                    <a:gd name="T12" fmla="*/ 0 60000 65536"/>
                    <a:gd name="T13" fmla="*/ 0 60000 65536"/>
                    <a:gd name="T14" fmla="*/ 0 60000 65536"/>
                    <a:gd name="T15" fmla="*/ 0 w 1"/>
                    <a:gd name="T16" fmla="*/ 0 h 10"/>
                    <a:gd name="T17" fmla="*/ 1 w 1"/>
                    <a:gd name="T18" fmla="*/ 10 h 10"/>
                  </a:gdLst>
                  <a:ahLst/>
                  <a:cxnLst>
                    <a:cxn ang="T10">
                      <a:pos x="T0" y="T1"/>
                    </a:cxn>
                    <a:cxn ang="T11">
                      <a:pos x="T2" y="T3"/>
                    </a:cxn>
                    <a:cxn ang="T12">
                      <a:pos x="T4" y="T5"/>
                    </a:cxn>
                    <a:cxn ang="T13">
                      <a:pos x="T6" y="T7"/>
                    </a:cxn>
                    <a:cxn ang="T14">
                      <a:pos x="T8" y="T9"/>
                    </a:cxn>
                  </a:cxnLst>
                  <a:rect l="T15" t="T16" r="T17" b="T18"/>
                  <a:pathLst>
                    <a:path w="1" h="10">
                      <a:moveTo>
                        <a:pt x="0" y="9"/>
                      </a:moveTo>
                      <a:lnTo>
                        <a:pt x="0" y="10"/>
                      </a:lnTo>
                      <a:lnTo>
                        <a:pt x="0" y="0"/>
                      </a:lnTo>
                      <a:lnTo>
                        <a:pt x="0" y="1"/>
                      </a:lnTo>
                      <a:lnTo>
                        <a:pt x="0" y="9"/>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38" name="Freeform 395"/>
                <p:cNvSpPr>
                  <a:spLocks/>
                </p:cNvSpPr>
                <p:nvPr/>
              </p:nvSpPr>
              <p:spPr bwMode="auto">
                <a:xfrm>
                  <a:off x="3182" y="2853"/>
                  <a:ext cx="2" cy="13"/>
                </a:xfrm>
                <a:custGeom>
                  <a:avLst/>
                  <a:gdLst>
                    <a:gd name="T0" fmla="*/ 0 w 2"/>
                    <a:gd name="T1" fmla="*/ 2 h 13"/>
                    <a:gd name="T2" fmla="*/ 2 w 2"/>
                    <a:gd name="T3" fmla="*/ 0 h 13"/>
                    <a:gd name="T4" fmla="*/ 0 w 2"/>
                    <a:gd name="T5" fmla="*/ 13 h 13"/>
                    <a:gd name="T6" fmla="*/ 0 w 2"/>
                    <a:gd name="T7" fmla="*/ 11 h 13"/>
                    <a:gd name="T8" fmla="*/ 0 w 2"/>
                    <a:gd name="T9" fmla="*/ 2 h 13"/>
                    <a:gd name="T10" fmla="*/ 0 60000 65536"/>
                    <a:gd name="T11" fmla="*/ 0 60000 65536"/>
                    <a:gd name="T12" fmla="*/ 0 60000 65536"/>
                    <a:gd name="T13" fmla="*/ 0 60000 65536"/>
                    <a:gd name="T14" fmla="*/ 0 60000 65536"/>
                    <a:gd name="T15" fmla="*/ 0 w 2"/>
                    <a:gd name="T16" fmla="*/ 0 h 13"/>
                    <a:gd name="T17" fmla="*/ 2 w 2"/>
                    <a:gd name="T18" fmla="*/ 13 h 13"/>
                  </a:gdLst>
                  <a:ahLst/>
                  <a:cxnLst>
                    <a:cxn ang="T10">
                      <a:pos x="T0" y="T1"/>
                    </a:cxn>
                    <a:cxn ang="T11">
                      <a:pos x="T2" y="T3"/>
                    </a:cxn>
                    <a:cxn ang="T12">
                      <a:pos x="T4" y="T5"/>
                    </a:cxn>
                    <a:cxn ang="T13">
                      <a:pos x="T6" y="T7"/>
                    </a:cxn>
                    <a:cxn ang="T14">
                      <a:pos x="T8" y="T9"/>
                    </a:cxn>
                  </a:cxnLst>
                  <a:rect l="T15" t="T16" r="T17" b="T18"/>
                  <a:pathLst>
                    <a:path w="2" h="13">
                      <a:moveTo>
                        <a:pt x="0" y="2"/>
                      </a:moveTo>
                      <a:lnTo>
                        <a:pt x="2" y="0"/>
                      </a:lnTo>
                      <a:lnTo>
                        <a:pt x="0" y="13"/>
                      </a:lnTo>
                      <a:lnTo>
                        <a:pt x="0" y="11"/>
                      </a:lnTo>
                      <a:lnTo>
                        <a:pt x="0"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39" name="Freeform 396"/>
                <p:cNvSpPr>
                  <a:spLocks/>
                </p:cNvSpPr>
                <p:nvPr/>
              </p:nvSpPr>
              <p:spPr bwMode="auto">
                <a:xfrm>
                  <a:off x="3157" y="2869"/>
                  <a:ext cx="19" cy="2"/>
                </a:xfrm>
                <a:custGeom>
                  <a:avLst/>
                  <a:gdLst>
                    <a:gd name="T0" fmla="*/ 0 w 19"/>
                    <a:gd name="T1" fmla="*/ 0 h 2"/>
                    <a:gd name="T2" fmla="*/ 4 w 19"/>
                    <a:gd name="T3" fmla="*/ 2 h 2"/>
                    <a:gd name="T4" fmla="*/ 15 w 19"/>
                    <a:gd name="T5" fmla="*/ 2 h 2"/>
                    <a:gd name="T6" fmla="*/ 19 w 19"/>
                    <a:gd name="T7" fmla="*/ 0 h 2"/>
                    <a:gd name="T8" fmla="*/ 15 w 19"/>
                    <a:gd name="T9" fmla="*/ 0 h 2"/>
                    <a:gd name="T10" fmla="*/ 2 w 19"/>
                    <a:gd name="T11" fmla="*/ 0 h 2"/>
                    <a:gd name="T12" fmla="*/ 0 w 19"/>
                    <a:gd name="T13" fmla="*/ 0 h 2"/>
                    <a:gd name="T14" fmla="*/ 0 60000 65536"/>
                    <a:gd name="T15" fmla="*/ 0 60000 65536"/>
                    <a:gd name="T16" fmla="*/ 0 60000 65536"/>
                    <a:gd name="T17" fmla="*/ 0 60000 65536"/>
                    <a:gd name="T18" fmla="*/ 0 60000 65536"/>
                    <a:gd name="T19" fmla="*/ 0 60000 65536"/>
                    <a:gd name="T20" fmla="*/ 0 60000 65536"/>
                    <a:gd name="T21" fmla="*/ 0 w 19"/>
                    <a:gd name="T22" fmla="*/ 0 h 2"/>
                    <a:gd name="T23" fmla="*/ 19 w 19"/>
                    <a:gd name="T24" fmla="*/ 2 h 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
                      <a:moveTo>
                        <a:pt x="0" y="0"/>
                      </a:moveTo>
                      <a:lnTo>
                        <a:pt x="4" y="2"/>
                      </a:lnTo>
                      <a:lnTo>
                        <a:pt x="15" y="2"/>
                      </a:lnTo>
                      <a:lnTo>
                        <a:pt x="19" y="0"/>
                      </a:lnTo>
                      <a:lnTo>
                        <a:pt x="15" y="0"/>
                      </a:lnTo>
                      <a:lnTo>
                        <a:pt x="2" y="0"/>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grpSp>
            <p:nvGrpSpPr>
              <p:cNvPr id="21585" name="Group 397"/>
              <p:cNvGrpSpPr>
                <a:grpSpLocks/>
              </p:cNvGrpSpPr>
              <p:nvPr/>
            </p:nvGrpSpPr>
            <p:grpSpPr bwMode="auto">
              <a:xfrm>
                <a:off x="3036" y="2850"/>
                <a:ext cx="33" cy="40"/>
                <a:chOff x="3036" y="2850"/>
                <a:chExt cx="33" cy="40"/>
              </a:xfrm>
            </p:grpSpPr>
            <p:sp>
              <p:nvSpPr>
                <p:cNvPr id="21626" name="Freeform 398"/>
                <p:cNvSpPr>
                  <a:spLocks/>
                </p:cNvSpPr>
                <p:nvPr/>
              </p:nvSpPr>
              <p:spPr bwMode="auto">
                <a:xfrm>
                  <a:off x="3050" y="2850"/>
                  <a:ext cx="17" cy="2"/>
                </a:xfrm>
                <a:custGeom>
                  <a:avLst/>
                  <a:gdLst>
                    <a:gd name="T0" fmla="*/ 0 w 17"/>
                    <a:gd name="T1" fmla="*/ 2 h 2"/>
                    <a:gd name="T2" fmla="*/ 2 w 17"/>
                    <a:gd name="T3" fmla="*/ 0 h 2"/>
                    <a:gd name="T4" fmla="*/ 13 w 17"/>
                    <a:gd name="T5" fmla="*/ 0 h 2"/>
                    <a:gd name="T6" fmla="*/ 17 w 17"/>
                    <a:gd name="T7" fmla="*/ 2 h 2"/>
                    <a:gd name="T8" fmla="*/ 0 w 17"/>
                    <a:gd name="T9" fmla="*/ 2 h 2"/>
                    <a:gd name="T10" fmla="*/ 0 60000 65536"/>
                    <a:gd name="T11" fmla="*/ 0 60000 65536"/>
                    <a:gd name="T12" fmla="*/ 0 60000 65536"/>
                    <a:gd name="T13" fmla="*/ 0 60000 65536"/>
                    <a:gd name="T14" fmla="*/ 0 60000 65536"/>
                    <a:gd name="T15" fmla="*/ 0 w 17"/>
                    <a:gd name="T16" fmla="*/ 0 h 2"/>
                    <a:gd name="T17" fmla="*/ 17 w 17"/>
                    <a:gd name="T18" fmla="*/ 2 h 2"/>
                  </a:gdLst>
                  <a:ahLst/>
                  <a:cxnLst>
                    <a:cxn ang="T10">
                      <a:pos x="T0" y="T1"/>
                    </a:cxn>
                    <a:cxn ang="T11">
                      <a:pos x="T2" y="T3"/>
                    </a:cxn>
                    <a:cxn ang="T12">
                      <a:pos x="T4" y="T5"/>
                    </a:cxn>
                    <a:cxn ang="T13">
                      <a:pos x="T6" y="T7"/>
                    </a:cxn>
                    <a:cxn ang="T14">
                      <a:pos x="T8" y="T9"/>
                    </a:cxn>
                  </a:cxnLst>
                  <a:rect l="T15" t="T16" r="T17" b="T18"/>
                  <a:pathLst>
                    <a:path w="17" h="2">
                      <a:moveTo>
                        <a:pt x="0" y="2"/>
                      </a:moveTo>
                      <a:lnTo>
                        <a:pt x="2" y="0"/>
                      </a:lnTo>
                      <a:lnTo>
                        <a:pt x="13" y="0"/>
                      </a:lnTo>
                      <a:lnTo>
                        <a:pt x="17" y="2"/>
                      </a:lnTo>
                      <a:lnTo>
                        <a:pt x="0"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27" name="Freeform 399"/>
                <p:cNvSpPr>
                  <a:spLocks/>
                </p:cNvSpPr>
                <p:nvPr/>
              </p:nvSpPr>
              <p:spPr bwMode="auto">
                <a:xfrm>
                  <a:off x="3038" y="2889"/>
                  <a:ext cx="17" cy="1"/>
                </a:xfrm>
                <a:custGeom>
                  <a:avLst/>
                  <a:gdLst>
                    <a:gd name="T0" fmla="*/ 0 w 17"/>
                    <a:gd name="T1" fmla="*/ 0 h 1"/>
                    <a:gd name="T2" fmla="*/ 4 w 17"/>
                    <a:gd name="T3" fmla="*/ 0 h 1"/>
                    <a:gd name="T4" fmla="*/ 15 w 17"/>
                    <a:gd name="T5" fmla="*/ 0 h 1"/>
                    <a:gd name="T6" fmla="*/ 17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4" y="0"/>
                      </a:lnTo>
                      <a:lnTo>
                        <a:pt x="15" y="0"/>
                      </a:lnTo>
                      <a:lnTo>
                        <a:pt x="17" y="0"/>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28" name="Freeform 400"/>
                <p:cNvSpPr>
                  <a:spLocks/>
                </p:cNvSpPr>
                <p:nvPr/>
              </p:nvSpPr>
              <p:spPr bwMode="auto">
                <a:xfrm>
                  <a:off x="3042" y="2853"/>
                  <a:ext cx="1" cy="11"/>
                </a:xfrm>
                <a:custGeom>
                  <a:avLst/>
                  <a:gdLst>
                    <a:gd name="T0" fmla="*/ 0 w 1"/>
                    <a:gd name="T1" fmla="*/ 0 h 11"/>
                    <a:gd name="T2" fmla="*/ 0 w 1"/>
                    <a:gd name="T3" fmla="*/ 2 h 11"/>
                    <a:gd name="T4" fmla="*/ 0 w 1"/>
                    <a:gd name="T5" fmla="*/ 11 h 11"/>
                    <a:gd name="T6" fmla="*/ 0 w 1"/>
                    <a:gd name="T7" fmla="*/ 11 h 11"/>
                    <a:gd name="T8" fmla="*/ 0 w 1"/>
                    <a:gd name="T9" fmla="*/ 0 h 11"/>
                    <a:gd name="T10" fmla="*/ 0 60000 65536"/>
                    <a:gd name="T11" fmla="*/ 0 60000 65536"/>
                    <a:gd name="T12" fmla="*/ 0 60000 65536"/>
                    <a:gd name="T13" fmla="*/ 0 60000 65536"/>
                    <a:gd name="T14" fmla="*/ 0 60000 65536"/>
                    <a:gd name="T15" fmla="*/ 0 w 1"/>
                    <a:gd name="T16" fmla="*/ 0 h 11"/>
                    <a:gd name="T17" fmla="*/ 1 w 1"/>
                    <a:gd name="T18" fmla="*/ 11 h 11"/>
                  </a:gdLst>
                  <a:ahLst/>
                  <a:cxnLst>
                    <a:cxn ang="T10">
                      <a:pos x="T0" y="T1"/>
                    </a:cxn>
                    <a:cxn ang="T11">
                      <a:pos x="T2" y="T3"/>
                    </a:cxn>
                    <a:cxn ang="T12">
                      <a:pos x="T4" y="T5"/>
                    </a:cxn>
                    <a:cxn ang="T13">
                      <a:pos x="T6" y="T7"/>
                    </a:cxn>
                    <a:cxn ang="T14">
                      <a:pos x="T8" y="T9"/>
                    </a:cxn>
                  </a:cxnLst>
                  <a:rect l="T15" t="T16" r="T17" b="T18"/>
                  <a:pathLst>
                    <a:path w="1" h="11">
                      <a:moveTo>
                        <a:pt x="0" y="0"/>
                      </a:moveTo>
                      <a:lnTo>
                        <a:pt x="0" y="2"/>
                      </a:lnTo>
                      <a:lnTo>
                        <a:pt x="0" y="11"/>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29" name="Freeform 401"/>
                <p:cNvSpPr>
                  <a:spLocks/>
                </p:cNvSpPr>
                <p:nvPr/>
              </p:nvSpPr>
              <p:spPr bwMode="auto">
                <a:xfrm>
                  <a:off x="3036" y="2875"/>
                  <a:ext cx="2" cy="12"/>
                </a:xfrm>
                <a:custGeom>
                  <a:avLst/>
                  <a:gdLst>
                    <a:gd name="T0" fmla="*/ 0 w 2"/>
                    <a:gd name="T1" fmla="*/ 12 h 12"/>
                    <a:gd name="T2" fmla="*/ 0 w 2"/>
                    <a:gd name="T3" fmla="*/ 9 h 12"/>
                    <a:gd name="T4" fmla="*/ 2 w 2"/>
                    <a:gd name="T5" fmla="*/ 0 h 12"/>
                    <a:gd name="T6" fmla="*/ 0 w 2"/>
                    <a:gd name="T7" fmla="*/ 0 h 12"/>
                    <a:gd name="T8" fmla="*/ 0 w 2"/>
                    <a:gd name="T9" fmla="*/ 12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12"/>
                      </a:moveTo>
                      <a:lnTo>
                        <a:pt x="0" y="9"/>
                      </a:lnTo>
                      <a:lnTo>
                        <a:pt x="2" y="0"/>
                      </a:lnTo>
                      <a:lnTo>
                        <a:pt x="0" y="0"/>
                      </a:lnTo>
                      <a:lnTo>
                        <a:pt x="0" y="1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30" name="Freeform 402"/>
                <p:cNvSpPr>
                  <a:spLocks/>
                </p:cNvSpPr>
                <p:nvPr/>
              </p:nvSpPr>
              <p:spPr bwMode="auto">
                <a:xfrm>
                  <a:off x="3061" y="2875"/>
                  <a:ext cx="2" cy="10"/>
                </a:xfrm>
                <a:custGeom>
                  <a:avLst/>
                  <a:gdLst>
                    <a:gd name="T0" fmla="*/ 0 w 2"/>
                    <a:gd name="T1" fmla="*/ 9 h 10"/>
                    <a:gd name="T2" fmla="*/ 0 w 2"/>
                    <a:gd name="T3" fmla="*/ 10 h 10"/>
                    <a:gd name="T4" fmla="*/ 2 w 2"/>
                    <a:gd name="T5" fmla="*/ 0 h 10"/>
                    <a:gd name="T6" fmla="*/ 0 w 2"/>
                    <a:gd name="T7" fmla="*/ 1 h 10"/>
                    <a:gd name="T8" fmla="*/ 0 w 2"/>
                    <a:gd name="T9" fmla="*/ 9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9"/>
                      </a:moveTo>
                      <a:lnTo>
                        <a:pt x="0" y="10"/>
                      </a:lnTo>
                      <a:lnTo>
                        <a:pt x="2" y="0"/>
                      </a:lnTo>
                      <a:lnTo>
                        <a:pt x="0" y="1"/>
                      </a:lnTo>
                      <a:lnTo>
                        <a:pt x="0" y="9"/>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31" name="Freeform 403"/>
                <p:cNvSpPr>
                  <a:spLocks/>
                </p:cNvSpPr>
                <p:nvPr/>
              </p:nvSpPr>
              <p:spPr bwMode="auto">
                <a:xfrm>
                  <a:off x="3067" y="2853"/>
                  <a:ext cx="2" cy="13"/>
                </a:xfrm>
                <a:custGeom>
                  <a:avLst/>
                  <a:gdLst>
                    <a:gd name="T0" fmla="*/ 0 w 2"/>
                    <a:gd name="T1" fmla="*/ 2 h 13"/>
                    <a:gd name="T2" fmla="*/ 2 w 2"/>
                    <a:gd name="T3" fmla="*/ 0 h 13"/>
                    <a:gd name="T4" fmla="*/ 0 w 2"/>
                    <a:gd name="T5" fmla="*/ 13 h 13"/>
                    <a:gd name="T6" fmla="*/ 0 w 2"/>
                    <a:gd name="T7" fmla="*/ 11 h 13"/>
                    <a:gd name="T8" fmla="*/ 0 w 2"/>
                    <a:gd name="T9" fmla="*/ 2 h 13"/>
                    <a:gd name="T10" fmla="*/ 0 60000 65536"/>
                    <a:gd name="T11" fmla="*/ 0 60000 65536"/>
                    <a:gd name="T12" fmla="*/ 0 60000 65536"/>
                    <a:gd name="T13" fmla="*/ 0 60000 65536"/>
                    <a:gd name="T14" fmla="*/ 0 60000 65536"/>
                    <a:gd name="T15" fmla="*/ 0 w 2"/>
                    <a:gd name="T16" fmla="*/ 0 h 13"/>
                    <a:gd name="T17" fmla="*/ 2 w 2"/>
                    <a:gd name="T18" fmla="*/ 13 h 13"/>
                  </a:gdLst>
                  <a:ahLst/>
                  <a:cxnLst>
                    <a:cxn ang="T10">
                      <a:pos x="T0" y="T1"/>
                    </a:cxn>
                    <a:cxn ang="T11">
                      <a:pos x="T2" y="T3"/>
                    </a:cxn>
                    <a:cxn ang="T12">
                      <a:pos x="T4" y="T5"/>
                    </a:cxn>
                    <a:cxn ang="T13">
                      <a:pos x="T6" y="T7"/>
                    </a:cxn>
                    <a:cxn ang="T14">
                      <a:pos x="T8" y="T9"/>
                    </a:cxn>
                  </a:cxnLst>
                  <a:rect l="T15" t="T16" r="T17" b="T18"/>
                  <a:pathLst>
                    <a:path w="2" h="13">
                      <a:moveTo>
                        <a:pt x="0" y="2"/>
                      </a:moveTo>
                      <a:lnTo>
                        <a:pt x="2" y="0"/>
                      </a:lnTo>
                      <a:lnTo>
                        <a:pt x="0" y="13"/>
                      </a:lnTo>
                      <a:lnTo>
                        <a:pt x="0" y="11"/>
                      </a:lnTo>
                      <a:lnTo>
                        <a:pt x="0"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32" name="Freeform 404"/>
                <p:cNvSpPr>
                  <a:spLocks/>
                </p:cNvSpPr>
                <p:nvPr/>
              </p:nvSpPr>
              <p:spPr bwMode="auto">
                <a:xfrm>
                  <a:off x="3044" y="2869"/>
                  <a:ext cx="17" cy="2"/>
                </a:xfrm>
                <a:custGeom>
                  <a:avLst/>
                  <a:gdLst>
                    <a:gd name="T0" fmla="*/ 0 w 17"/>
                    <a:gd name="T1" fmla="*/ 0 h 2"/>
                    <a:gd name="T2" fmla="*/ 2 w 17"/>
                    <a:gd name="T3" fmla="*/ 2 h 2"/>
                    <a:gd name="T4" fmla="*/ 15 w 17"/>
                    <a:gd name="T5" fmla="*/ 2 h 2"/>
                    <a:gd name="T6" fmla="*/ 17 w 17"/>
                    <a:gd name="T7" fmla="*/ 0 h 2"/>
                    <a:gd name="T8" fmla="*/ 15 w 17"/>
                    <a:gd name="T9" fmla="*/ 0 h 2"/>
                    <a:gd name="T10" fmla="*/ 2 w 17"/>
                    <a:gd name="T11" fmla="*/ 0 h 2"/>
                    <a:gd name="T12" fmla="*/ 0 w 17"/>
                    <a:gd name="T13" fmla="*/ 0 h 2"/>
                    <a:gd name="T14" fmla="*/ 0 60000 65536"/>
                    <a:gd name="T15" fmla="*/ 0 60000 65536"/>
                    <a:gd name="T16" fmla="*/ 0 60000 65536"/>
                    <a:gd name="T17" fmla="*/ 0 60000 65536"/>
                    <a:gd name="T18" fmla="*/ 0 60000 65536"/>
                    <a:gd name="T19" fmla="*/ 0 60000 65536"/>
                    <a:gd name="T20" fmla="*/ 0 60000 65536"/>
                    <a:gd name="T21" fmla="*/ 0 w 17"/>
                    <a:gd name="T22" fmla="*/ 0 h 2"/>
                    <a:gd name="T23" fmla="*/ 17 w 17"/>
                    <a:gd name="T24" fmla="*/ 2 h 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
                      <a:moveTo>
                        <a:pt x="0" y="0"/>
                      </a:moveTo>
                      <a:lnTo>
                        <a:pt x="2" y="2"/>
                      </a:lnTo>
                      <a:lnTo>
                        <a:pt x="15" y="2"/>
                      </a:lnTo>
                      <a:lnTo>
                        <a:pt x="17" y="0"/>
                      </a:lnTo>
                      <a:lnTo>
                        <a:pt x="15" y="0"/>
                      </a:lnTo>
                      <a:lnTo>
                        <a:pt x="2" y="0"/>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grpSp>
            <p:nvGrpSpPr>
              <p:cNvPr id="21586" name="Group 405"/>
              <p:cNvGrpSpPr>
                <a:grpSpLocks/>
              </p:cNvGrpSpPr>
              <p:nvPr/>
            </p:nvGrpSpPr>
            <p:grpSpPr bwMode="auto">
              <a:xfrm>
                <a:off x="3073" y="2850"/>
                <a:ext cx="32" cy="40"/>
                <a:chOff x="3073" y="2850"/>
                <a:chExt cx="32" cy="40"/>
              </a:xfrm>
            </p:grpSpPr>
            <p:sp>
              <p:nvSpPr>
                <p:cNvPr id="21619" name="Freeform 406"/>
                <p:cNvSpPr>
                  <a:spLocks/>
                </p:cNvSpPr>
                <p:nvPr/>
              </p:nvSpPr>
              <p:spPr bwMode="auto">
                <a:xfrm>
                  <a:off x="3086" y="2850"/>
                  <a:ext cx="17" cy="2"/>
                </a:xfrm>
                <a:custGeom>
                  <a:avLst/>
                  <a:gdLst>
                    <a:gd name="T0" fmla="*/ 0 w 17"/>
                    <a:gd name="T1" fmla="*/ 2 h 2"/>
                    <a:gd name="T2" fmla="*/ 2 w 17"/>
                    <a:gd name="T3" fmla="*/ 0 h 2"/>
                    <a:gd name="T4" fmla="*/ 13 w 17"/>
                    <a:gd name="T5" fmla="*/ 0 h 2"/>
                    <a:gd name="T6" fmla="*/ 17 w 17"/>
                    <a:gd name="T7" fmla="*/ 2 h 2"/>
                    <a:gd name="T8" fmla="*/ 0 w 17"/>
                    <a:gd name="T9" fmla="*/ 2 h 2"/>
                    <a:gd name="T10" fmla="*/ 0 60000 65536"/>
                    <a:gd name="T11" fmla="*/ 0 60000 65536"/>
                    <a:gd name="T12" fmla="*/ 0 60000 65536"/>
                    <a:gd name="T13" fmla="*/ 0 60000 65536"/>
                    <a:gd name="T14" fmla="*/ 0 60000 65536"/>
                    <a:gd name="T15" fmla="*/ 0 w 17"/>
                    <a:gd name="T16" fmla="*/ 0 h 2"/>
                    <a:gd name="T17" fmla="*/ 17 w 17"/>
                    <a:gd name="T18" fmla="*/ 2 h 2"/>
                  </a:gdLst>
                  <a:ahLst/>
                  <a:cxnLst>
                    <a:cxn ang="T10">
                      <a:pos x="T0" y="T1"/>
                    </a:cxn>
                    <a:cxn ang="T11">
                      <a:pos x="T2" y="T3"/>
                    </a:cxn>
                    <a:cxn ang="T12">
                      <a:pos x="T4" y="T5"/>
                    </a:cxn>
                    <a:cxn ang="T13">
                      <a:pos x="T6" y="T7"/>
                    </a:cxn>
                    <a:cxn ang="T14">
                      <a:pos x="T8" y="T9"/>
                    </a:cxn>
                  </a:cxnLst>
                  <a:rect l="T15" t="T16" r="T17" b="T18"/>
                  <a:pathLst>
                    <a:path w="17" h="2">
                      <a:moveTo>
                        <a:pt x="0" y="2"/>
                      </a:moveTo>
                      <a:lnTo>
                        <a:pt x="2" y="0"/>
                      </a:lnTo>
                      <a:lnTo>
                        <a:pt x="13" y="0"/>
                      </a:lnTo>
                      <a:lnTo>
                        <a:pt x="17" y="2"/>
                      </a:lnTo>
                      <a:lnTo>
                        <a:pt x="0"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20" name="Freeform 407"/>
                <p:cNvSpPr>
                  <a:spLocks/>
                </p:cNvSpPr>
                <p:nvPr/>
              </p:nvSpPr>
              <p:spPr bwMode="auto">
                <a:xfrm>
                  <a:off x="3075" y="2889"/>
                  <a:ext cx="17" cy="1"/>
                </a:xfrm>
                <a:custGeom>
                  <a:avLst/>
                  <a:gdLst>
                    <a:gd name="T0" fmla="*/ 0 w 17"/>
                    <a:gd name="T1" fmla="*/ 0 h 1"/>
                    <a:gd name="T2" fmla="*/ 3 w 17"/>
                    <a:gd name="T3" fmla="*/ 0 h 1"/>
                    <a:gd name="T4" fmla="*/ 15 w 17"/>
                    <a:gd name="T5" fmla="*/ 0 h 1"/>
                    <a:gd name="T6" fmla="*/ 17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3" y="0"/>
                      </a:lnTo>
                      <a:lnTo>
                        <a:pt x="15" y="0"/>
                      </a:lnTo>
                      <a:lnTo>
                        <a:pt x="17" y="0"/>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21" name="Freeform 408"/>
                <p:cNvSpPr>
                  <a:spLocks/>
                </p:cNvSpPr>
                <p:nvPr/>
              </p:nvSpPr>
              <p:spPr bwMode="auto">
                <a:xfrm>
                  <a:off x="3078" y="2853"/>
                  <a:ext cx="1" cy="11"/>
                </a:xfrm>
                <a:custGeom>
                  <a:avLst/>
                  <a:gdLst>
                    <a:gd name="T0" fmla="*/ 0 w 1"/>
                    <a:gd name="T1" fmla="*/ 0 h 11"/>
                    <a:gd name="T2" fmla="*/ 0 w 1"/>
                    <a:gd name="T3" fmla="*/ 2 h 11"/>
                    <a:gd name="T4" fmla="*/ 0 w 1"/>
                    <a:gd name="T5" fmla="*/ 11 h 11"/>
                    <a:gd name="T6" fmla="*/ 0 w 1"/>
                    <a:gd name="T7" fmla="*/ 11 h 11"/>
                    <a:gd name="T8" fmla="*/ 0 w 1"/>
                    <a:gd name="T9" fmla="*/ 0 h 11"/>
                    <a:gd name="T10" fmla="*/ 0 60000 65536"/>
                    <a:gd name="T11" fmla="*/ 0 60000 65536"/>
                    <a:gd name="T12" fmla="*/ 0 60000 65536"/>
                    <a:gd name="T13" fmla="*/ 0 60000 65536"/>
                    <a:gd name="T14" fmla="*/ 0 60000 65536"/>
                    <a:gd name="T15" fmla="*/ 0 w 1"/>
                    <a:gd name="T16" fmla="*/ 0 h 11"/>
                    <a:gd name="T17" fmla="*/ 1 w 1"/>
                    <a:gd name="T18" fmla="*/ 11 h 11"/>
                  </a:gdLst>
                  <a:ahLst/>
                  <a:cxnLst>
                    <a:cxn ang="T10">
                      <a:pos x="T0" y="T1"/>
                    </a:cxn>
                    <a:cxn ang="T11">
                      <a:pos x="T2" y="T3"/>
                    </a:cxn>
                    <a:cxn ang="T12">
                      <a:pos x="T4" y="T5"/>
                    </a:cxn>
                    <a:cxn ang="T13">
                      <a:pos x="T6" y="T7"/>
                    </a:cxn>
                    <a:cxn ang="T14">
                      <a:pos x="T8" y="T9"/>
                    </a:cxn>
                  </a:cxnLst>
                  <a:rect l="T15" t="T16" r="T17" b="T18"/>
                  <a:pathLst>
                    <a:path w="1" h="11">
                      <a:moveTo>
                        <a:pt x="0" y="0"/>
                      </a:moveTo>
                      <a:lnTo>
                        <a:pt x="0" y="2"/>
                      </a:lnTo>
                      <a:lnTo>
                        <a:pt x="0" y="11"/>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22" name="Freeform 409"/>
                <p:cNvSpPr>
                  <a:spLocks/>
                </p:cNvSpPr>
                <p:nvPr/>
              </p:nvSpPr>
              <p:spPr bwMode="auto">
                <a:xfrm>
                  <a:off x="3073" y="2875"/>
                  <a:ext cx="2" cy="12"/>
                </a:xfrm>
                <a:custGeom>
                  <a:avLst/>
                  <a:gdLst>
                    <a:gd name="T0" fmla="*/ 0 w 2"/>
                    <a:gd name="T1" fmla="*/ 12 h 12"/>
                    <a:gd name="T2" fmla="*/ 0 w 2"/>
                    <a:gd name="T3" fmla="*/ 9 h 12"/>
                    <a:gd name="T4" fmla="*/ 2 w 2"/>
                    <a:gd name="T5" fmla="*/ 0 h 12"/>
                    <a:gd name="T6" fmla="*/ 0 w 2"/>
                    <a:gd name="T7" fmla="*/ 0 h 12"/>
                    <a:gd name="T8" fmla="*/ 0 w 2"/>
                    <a:gd name="T9" fmla="*/ 12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12"/>
                      </a:moveTo>
                      <a:lnTo>
                        <a:pt x="0" y="9"/>
                      </a:lnTo>
                      <a:lnTo>
                        <a:pt x="2" y="0"/>
                      </a:lnTo>
                      <a:lnTo>
                        <a:pt x="0" y="0"/>
                      </a:lnTo>
                      <a:lnTo>
                        <a:pt x="0" y="1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23" name="Freeform 410"/>
                <p:cNvSpPr>
                  <a:spLocks/>
                </p:cNvSpPr>
                <p:nvPr/>
              </p:nvSpPr>
              <p:spPr bwMode="auto">
                <a:xfrm>
                  <a:off x="3098" y="2875"/>
                  <a:ext cx="1" cy="10"/>
                </a:xfrm>
                <a:custGeom>
                  <a:avLst/>
                  <a:gdLst>
                    <a:gd name="T0" fmla="*/ 0 w 1"/>
                    <a:gd name="T1" fmla="*/ 9 h 10"/>
                    <a:gd name="T2" fmla="*/ 0 w 1"/>
                    <a:gd name="T3" fmla="*/ 10 h 10"/>
                    <a:gd name="T4" fmla="*/ 1 w 1"/>
                    <a:gd name="T5" fmla="*/ 0 h 10"/>
                    <a:gd name="T6" fmla="*/ 0 w 1"/>
                    <a:gd name="T7" fmla="*/ 1 h 10"/>
                    <a:gd name="T8" fmla="*/ 0 w 1"/>
                    <a:gd name="T9" fmla="*/ 9 h 10"/>
                    <a:gd name="T10" fmla="*/ 0 60000 65536"/>
                    <a:gd name="T11" fmla="*/ 0 60000 65536"/>
                    <a:gd name="T12" fmla="*/ 0 60000 65536"/>
                    <a:gd name="T13" fmla="*/ 0 60000 65536"/>
                    <a:gd name="T14" fmla="*/ 0 60000 65536"/>
                    <a:gd name="T15" fmla="*/ 0 w 1"/>
                    <a:gd name="T16" fmla="*/ 0 h 10"/>
                    <a:gd name="T17" fmla="*/ 1 w 1"/>
                    <a:gd name="T18" fmla="*/ 10 h 10"/>
                  </a:gdLst>
                  <a:ahLst/>
                  <a:cxnLst>
                    <a:cxn ang="T10">
                      <a:pos x="T0" y="T1"/>
                    </a:cxn>
                    <a:cxn ang="T11">
                      <a:pos x="T2" y="T3"/>
                    </a:cxn>
                    <a:cxn ang="T12">
                      <a:pos x="T4" y="T5"/>
                    </a:cxn>
                    <a:cxn ang="T13">
                      <a:pos x="T6" y="T7"/>
                    </a:cxn>
                    <a:cxn ang="T14">
                      <a:pos x="T8" y="T9"/>
                    </a:cxn>
                  </a:cxnLst>
                  <a:rect l="T15" t="T16" r="T17" b="T18"/>
                  <a:pathLst>
                    <a:path w="1" h="10">
                      <a:moveTo>
                        <a:pt x="0" y="9"/>
                      </a:moveTo>
                      <a:lnTo>
                        <a:pt x="0" y="10"/>
                      </a:lnTo>
                      <a:lnTo>
                        <a:pt x="1" y="0"/>
                      </a:lnTo>
                      <a:lnTo>
                        <a:pt x="0" y="1"/>
                      </a:lnTo>
                      <a:lnTo>
                        <a:pt x="0" y="9"/>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24" name="Freeform 411"/>
                <p:cNvSpPr>
                  <a:spLocks/>
                </p:cNvSpPr>
                <p:nvPr/>
              </p:nvSpPr>
              <p:spPr bwMode="auto">
                <a:xfrm>
                  <a:off x="3103" y="2853"/>
                  <a:ext cx="2" cy="13"/>
                </a:xfrm>
                <a:custGeom>
                  <a:avLst/>
                  <a:gdLst>
                    <a:gd name="T0" fmla="*/ 0 w 2"/>
                    <a:gd name="T1" fmla="*/ 2 h 13"/>
                    <a:gd name="T2" fmla="*/ 2 w 2"/>
                    <a:gd name="T3" fmla="*/ 0 h 13"/>
                    <a:gd name="T4" fmla="*/ 0 w 2"/>
                    <a:gd name="T5" fmla="*/ 13 h 13"/>
                    <a:gd name="T6" fmla="*/ 0 w 2"/>
                    <a:gd name="T7" fmla="*/ 11 h 13"/>
                    <a:gd name="T8" fmla="*/ 0 w 2"/>
                    <a:gd name="T9" fmla="*/ 2 h 13"/>
                    <a:gd name="T10" fmla="*/ 0 60000 65536"/>
                    <a:gd name="T11" fmla="*/ 0 60000 65536"/>
                    <a:gd name="T12" fmla="*/ 0 60000 65536"/>
                    <a:gd name="T13" fmla="*/ 0 60000 65536"/>
                    <a:gd name="T14" fmla="*/ 0 60000 65536"/>
                    <a:gd name="T15" fmla="*/ 0 w 2"/>
                    <a:gd name="T16" fmla="*/ 0 h 13"/>
                    <a:gd name="T17" fmla="*/ 2 w 2"/>
                    <a:gd name="T18" fmla="*/ 13 h 13"/>
                  </a:gdLst>
                  <a:ahLst/>
                  <a:cxnLst>
                    <a:cxn ang="T10">
                      <a:pos x="T0" y="T1"/>
                    </a:cxn>
                    <a:cxn ang="T11">
                      <a:pos x="T2" y="T3"/>
                    </a:cxn>
                    <a:cxn ang="T12">
                      <a:pos x="T4" y="T5"/>
                    </a:cxn>
                    <a:cxn ang="T13">
                      <a:pos x="T6" y="T7"/>
                    </a:cxn>
                    <a:cxn ang="T14">
                      <a:pos x="T8" y="T9"/>
                    </a:cxn>
                  </a:cxnLst>
                  <a:rect l="T15" t="T16" r="T17" b="T18"/>
                  <a:pathLst>
                    <a:path w="2" h="13">
                      <a:moveTo>
                        <a:pt x="0" y="2"/>
                      </a:moveTo>
                      <a:lnTo>
                        <a:pt x="2" y="0"/>
                      </a:lnTo>
                      <a:lnTo>
                        <a:pt x="0" y="13"/>
                      </a:lnTo>
                      <a:lnTo>
                        <a:pt x="0" y="11"/>
                      </a:lnTo>
                      <a:lnTo>
                        <a:pt x="0"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25" name="Freeform 412"/>
                <p:cNvSpPr>
                  <a:spLocks/>
                </p:cNvSpPr>
                <p:nvPr/>
              </p:nvSpPr>
              <p:spPr bwMode="auto">
                <a:xfrm>
                  <a:off x="3080" y="2869"/>
                  <a:ext cx="18" cy="2"/>
                </a:xfrm>
                <a:custGeom>
                  <a:avLst/>
                  <a:gdLst>
                    <a:gd name="T0" fmla="*/ 0 w 18"/>
                    <a:gd name="T1" fmla="*/ 0 h 2"/>
                    <a:gd name="T2" fmla="*/ 2 w 18"/>
                    <a:gd name="T3" fmla="*/ 2 h 2"/>
                    <a:gd name="T4" fmla="*/ 16 w 18"/>
                    <a:gd name="T5" fmla="*/ 2 h 2"/>
                    <a:gd name="T6" fmla="*/ 18 w 18"/>
                    <a:gd name="T7" fmla="*/ 0 h 2"/>
                    <a:gd name="T8" fmla="*/ 14 w 18"/>
                    <a:gd name="T9" fmla="*/ 0 h 2"/>
                    <a:gd name="T10" fmla="*/ 2 w 18"/>
                    <a:gd name="T11" fmla="*/ 0 h 2"/>
                    <a:gd name="T12" fmla="*/ 0 w 18"/>
                    <a:gd name="T13" fmla="*/ 0 h 2"/>
                    <a:gd name="T14" fmla="*/ 0 60000 65536"/>
                    <a:gd name="T15" fmla="*/ 0 60000 65536"/>
                    <a:gd name="T16" fmla="*/ 0 60000 65536"/>
                    <a:gd name="T17" fmla="*/ 0 60000 65536"/>
                    <a:gd name="T18" fmla="*/ 0 60000 65536"/>
                    <a:gd name="T19" fmla="*/ 0 60000 65536"/>
                    <a:gd name="T20" fmla="*/ 0 60000 65536"/>
                    <a:gd name="T21" fmla="*/ 0 w 18"/>
                    <a:gd name="T22" fmla="*/ 0 h 2"/>
                    <a:gd name="T23" fmla="*/ 18 w 18"/>
                    <a:gd name="T24" fmla="*/ 2 h 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
                      <a:moveTo>
                        <a:pt x="0" y="0"/>
                      </a:moveTo>
                      <a:lnTo>
                        <a:pt x="2" y="2"/>
                      </a:lnTo>
                      <a:lnTo>
                        <a:pt x="16" y="2"/>
                      </a:lnTo>
                      <a:lnTo>
                        <a:pt x="18" y="0"/>
                      </a:lnTo>
                      <a:lnTo>
                        <a:pt x="14" y="0"/>
                      </a:lnTo>
                      <a:lnTo>
                        <a:pt x="2" y="0"/>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grpSp>
            <p:nvGrpSpPr>
              <p:cNvPr id="21587" name="Group 413"/>
              <p:cNvGrpSpPr>
                <a:grpSpLocks/>
              </p:cNvGrpSpPr>
              <p:nvPr/>
            </p:nvGrpSpPr>
            <p:grpSpPr bwMode="auto">
              <a:xfrm>
                <a:off x="3109" y="2850"/>
                <a:ext cx="33" cy="40"/>
                <a:chOff x="3109" y="2850"/>
                <a:chExt cx="33" cy="40"/>
              </a:xfrm>
            </p:grpSpPr>
            <p:sp>
              <p:nvSpPr>
                <p:cNvPr id="21612" name="Freeform 414"/>
                <p:cNvSpPr>
                  <a:spLocks/>
                </p:cNvSpPr>
                <p:nvPr/>
              </p:nvSpPr>
              <p:spPr bwMode="auto">
                <a:xfrm>
                  <a:off x="3122" y="2850"/>
                  <a:ext cx="18" cy="2"/>
                </a:xfrm>
                <a:custGeom>
                  <a:avLst/>
                  <a:gdLst>
                    <a:gd name="T0" fmla="*/ 0 w 18"/>
                    <a:gd name="T1" fmla="*/ 2 h 2"/>
                    <a:gd name="T2" fmla="*/ 2 w 18"/>
                    <a:gd name="T3" fmla="*/ 0 h 2"/>
                    <a:gd name="T4" fmla="*/ 14 w 18"/>
                    <a:gd name="T5" fmla="*/ 0 h 2"/>
                    <a:gd name="T6" fmla="*/ 18 w 18"/>
                    <a:gd name="T7" fmla="*/ 2 h 2"/>
                    <a:gd name="T8" fmla="*/ 0 w 18"/>
                    <a:gd name="T9" fmla="*/ 2 h 2"/>
                    <a:gd name="T10" fmla="*/ 0 60000 65536"/>
                    <a:gd name="T11" fmla="*/ 0 60000 65536"/>
                    <a:gd name="T12" fmla="*/ 0 60000 65536"/>
                    <a:gd name="T13" fmla="*/ 0 60000 65536"/>
                    <a:gd name="T14" fmla="*/ 0 60000 65536"/>
                    <a:gd name="T15" fmla="*/ 0 w 18"/>
                    <a:gd name="T16" fmla="*/ 0 h 2"/>
                    <a:gd name="T17" fmla="*/ 18 w 18"/>
                    <a:gd name="T18" fmla="*/ 2 h 2"/>
                  </a:gdLst>
                  <a:ahLst/>
                  <a:cxnLst>
                    <a:cxn ang="T10">
                      <a:pos x="T0" y="T1"/>
                    </a:cxn>
                    <a:cxn ang="T11">
                      <a:pos x="T2" y="T3"/>
                    </a:cxn>
                    <a:cxn ang="T12">
                      <a:pos x="T4" y="T5"/>
                    </a:cxn>
                    <a:cxn ang="T13">
                      <a:pos x="T6" y="T7"/>
                    </a:cxn>
                    <a:cxn ang="T14">
                      <a:pos x="T8" y="T9"/>
                    </a:cxn>
                  </a:cxnLst>
                  <a:rect l="T15" t="T16" r="T17" b="T18"/>
                  <a:pathLst>
                    <a:path w="18" h="2">
                      <a:moveTo>
                        <a:pt x="0" y="2"/>
                      </a:moveTo>
                      <a:lnTo>
                        <a:pt x="2" y="0"/>
                      </a:lnTo>
                      <a:lnTo>
                        <a:pt x="14" y="0"/>
                      </a:lnTo>
                      <a:lnTo>
                        <a:pt x="18" y="2"/>
                      </a:lnTo>
                      <a:lnTo>
                        <a:pt x="0"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13" name="Freeform 415"/>
                <p:cNvSpPr>
                  <a:spLocks/>
                </p:cNvSpPr>
                <p:nvPr/>
              </p:nvSpPr>
              <p:spPr bwMode="auto">
                <a:xfrm>
                  <a:off x="3111" y="2889"/>
                  <a:ext cx="17" cy="1"/>
                </a:xfrm>
                <a:custGeom>
                  <a:avLst/>
                  <a:gdLst>
                    <a:gd name="T0" fmla="*/ 0 w 17"/>
                    <a:gd name="T1" fmla="*/ 0 h 1"/>
                    <a:gd name="T2" fmla="*/ 4 w 17"/>
                    <a:gd name="T3" fmla="*/ 0 h 1"/>
                    <a:gd name="T4" fmla="*/ 15 w 17"/>
                    <a:gd name="T5" fmla="*/ 0 h 1"/>
                    <a:gd name="T6" fmla="*/ 17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4" y="0"/>
                      </a:lnTo>
                      <a:lnTo>
                        <a:pt x="15" y="0"/>
                      </a:lnTo>
                      <a:lnTo>
                        <a:pt x="17" y="0"/>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14" name="Freeform 416"/>
                <p:cNvSpPr>
                  <a:spLocks/>
                </p:cNvSpPr>
                <p:nvPr/>
              </p:nvSpPr>
              <p:spPr bwMode="auto">
                <a:xfrm>
                  <a:off x="3115" y="2853"/>
                  <a:ext cx="1" cy="11"/>
                </a:xfrm>
                <a:custGeom>
                  <a:avLst/>
                  <a:gdLst>
                    <a:gd name="T0" fmla="*/ 0 w 1"/>
                    <a:gd name="T1" fmla="*/ 0 h 11"/>
                    <a:gd name="T2" fmla="*/ 0 w 1"/>
                    <a:gd name="T3" fmla="*/ 2 h 11"/>
                    <a:gd name="T4" fmla="*/ 0 w 1"/>
                    <a:gd name="T5" fmla="*/ 11 h 11"/>
                    <a:gd name="T6" fmla="*/ 0 w 1"/>
                    <a:gd name="T7" fmla="*/ 11 h 11"/>
                    <a:gd name="T8" fmla="*/ 0 w 1"/>
                    <a:gd name="T9" fmla="*/ 0 h 11"/>
                    <a:gd name="T10" fmla="*/ 0 60000 65536"/>
                    <a:gd name="T11" fmla="*/ 0 60000 65536"/>
                    <a:gd name="T12" fmla="*/ 0 60000 65536"/>
                    <a:gd name="T13" fmla="*/ 0 60000 65536"/>
                    <a:gd name="T14" fmla="*/ 0 60000 65536"/>
                    <a:gd name="T15" fmla="*/ 0 w 1"/>
                    <a:gd name="T16" fmla="*/ 0 h 11"/>
                    <a:gd name="T17" fmla="*/ 1 w 1"/>
                    <a:gd name="T18" fmla="*/ 11 h 11"/>
                  </a:gdLst>
                  <a:ahLst/>
                  <a:cxnLst>
                    <a:cxn ang="T10">
                      <a:pos x="T0" y="T1"/>
                    </a:cxn>
                    <a:cxn ang="T11">
                      <a:pos x="T2" y="T3"/>
                    </a:cxn>
                    <a:cxn ang="T12">
                      <a:pos x="T4" y="T5"/>
                    </a:cxn>
                    <a:cxn ang="T13">
                      <a:pos x="T6" y="T7"/>
                    </a:cxn>
                    <a:cxn ang="T14">
                      <a:pos x="T8" y="T9"/>
                    </a:cxn>
                  </a:cxnLst>
                  <a:rect l="T15" t="T16" r="T17" b="T18"/>
                  <a:pathLst>
                    <a:path w="1" h="11">
                      <a:moveTo>
                        <a:pt x="0" y="0"/>
                      </a:moveTo>
                      <a:lnTo>
                        <a:pt x="0" y="2"/>
                      </a:lnTo>
                      <a:lnTo>
                        <a:pt x="0" y="11"/>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15" name="Freeform 417"/>
                <p:cNvSpPr>
                  <a:spLocks/>
                </p:cNvSpPr>
                <p:nvPr/>
              </p:nvSpPr>
              <p:spPr bwMode="auto">
                <a:xfrm>
                  <a:off x="3109" y="2875"/>
                  <a:ext cx="2" cy="12"/>
                </a:xfrm>
                <a:custGeom>
                  <a:avLst/>
                  <a:gdLst>
                    <a:gd name="T0" fmla="*/ 0 w 2"/>
                    <a:gd name="T1" fmla="*/ 12 h 12"/>
                    <a:gd name="T2" fmla="*/ 0 w 2"/>
                    <a:gd name="T3" fmla="*/ 9 h 12"/>
                    <a:gd name="T4" fmla="*/ 2 w 2"/>
                    <a:gd name="T5" fmla="*/ 0 h 12"/>
                    <a:gd name="T6" fmla="*/ 0 w 2"/>
                    <a:gd name="T7" fmla="*/ 0 h 12"/>
                    <a:gd name="T8" fmla="*/ 0 w 2"/>
                    <a:gd name="T9" fmla="*/ 12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12"/>
                      </a:moveTo>
                      <a:lnTo>
                        <a:pt x="0" y="9"/>
                      </a:lnTo>
                      <a:lnTo>
                        <a:pt x="2" y="0"/>
                      </a:lnTo>
                      <a:lnTo>
                        <a:pt x="0" y="0"/>
                      </a:lnTo>
                      <a:lnTo>
                        <a:pt x="0" y="1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16" name="Freeform 418"/>
                <p:cNvSpPr>
                  <a:spLocks/>
                </p:cNvSpPr>
                <p:nvPr/>
              </p:nvSpPr>
              <p:spPr bwMode="auto">
                <a:xfrm>
                  <a:off x="3134" y="2875"/>
                  <a:ext cx="2" cy="10"/>
                </a:xfrm>
                <a:custGeom>
                  <a:avLst/>
                  <a:gdLst>
                    <a:gd name="T0" fmla="*/ 0 w 2"/>
                    <a:gd name="T1" fmla="*/ 9 h 10"/>
                    <a:gd name="T2" fmla="*/ 0 w 2"/>
                    <a:gd name="T3" fmla="*/ 10 h 10"/>
                    <a:gd name="T4" fmla="*/ 2 w 2"/>
                    <a:gd name="T5" fmla="*/ 0 h 10"/>
                    <a:gd name="T6" fmla="*/ 0 w 2"/>
                    <a:gd name="T7" fmla="*/ 1 h 10"/>
                    <a:gd name="T8" fmla="*/ 0 w 2"/>
                    <a:gd name="T9" fmla="*/ 9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9"/>
                      </a:moveTo>
                      <a:lnTo>
                        <a:pt x="0" y="10"/>
                      </a:lnTo>
                      <a:lnTo>
                        <a:pt x="2" y="0"/>
                      </a:lnTo>
                      <a:lnTo>
                        <a:pt x="0" y="1"/>
                      </a:lnTo>
                      <a:lnTo>
                        <a:pt x="0" y="9"/>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17" name="Freeform 419"/>
                <p:cNvSpPr>
                  <a:spLocks/>
                </p:cNvSpPr>
                <p:nvPr/>
              </p:nvSpPr>
              <p:spPr bwMode="auto">
                <a:xfrm>
                  <a:off x="3140" y="2853"/>
                  <a:ext cx="2" cy="13"/>
                </a:xfrm>
                <a:custGeom>
                  <a:avLst/>
                  <a:gdLst>
                    <a:gd name="T0" fmla="*/ 0 w 2"/>
                    <a:gd name="T1" fmla="*/ 2 h 13"/>
                    <a:gd name="T2" fmla="*/ 2 w 2"/>
                    <a:gd name="T3" fmla="*/ 0 h 13"/>
                    <a:gd name="T4" fmla="*/ 0 w 2"/>
                    <a:gd name="T5" fmla="*/ 13 h 13"/>
                    <a:gd name="T6" fmla="*/ 0 w 2"/>
                    <a:gd name="T7" fmla="*/ 11 h 13"/>
                    <a:gd name="T8" fmla="*/ 0 w 2"/>
                    <a:gd name="T9" fmla="*/ 2 h 13"/>
                    <a:gd name="T10" fmla="*/ 0 60000 65536"/>
                    <a:gd name="T11" fmla="*/ 0 60000 65536"/>
                    <a:gd name="T12" fmla="*/ 0 60000 65536"/>
                    <a:gd name="T13" fmla="*/ 0 60000 65536"/>
                    <a:gd name="T14" fmla="*/ 0 60000 65536"/>
                    <a:gd name="T15" fmla="*/ 0 w 2"/>
                    <a:gd name="T16" fmla="*/ 0 h 13"/>
                    <a:gd name="T17" fmla="*/ 2 w 2"/>
                    <a:gd name="T18" fmla="*/ 13 h 13"/>
                  </a:gdLst>
                  <a:ahLst/>
                  <a:cxnLst>
                    <a:cxn ang="T10">
                      <a:pos x="T0" y="T1"/>
                    </a:cxn>
                    <a:cxn ang="T11">
                      <a:pos x="T2" y="T3"/>
                    </a:cxn>
                    <a:cxn ang="T12">
                      <a:pos x="T4" y="T5"/>
                    </a:cxn>
                    <a:cxn ang="T13">
                      <a:pos x="T6" y="T7"/>
                    </a:cxn>
                    <a:cxn ang="T14">
                      <a:pos x="T8" y="T9"/>
                    </a:cxn>
                  </a:cxnLst>
                  <a:rect l="T15" t="T16" r="T17" b="T18"/>
                  <a:pathLst>
                    <a:path w="2" h="13">
                      <a:moveTo>
                        <a:pt x="0" y="2"/>
                      </a:moveTo>
                      <a:lnTo>
                        <a:pt x="2" y="0"/>
                      </a:lnTo>
                      <a:lnTo>
                        <a:pt x="0" y="13"/>
                      </a:lnTo>
                      <a:lnTo>
                        <a:pt x="0" y="11"/>
                      </a:lnTo>
                      <a:lnTo>
                        <a:pt x="0"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18" name="Freeform 420"/>
                <p:cNvSpPr>
                  <a:spLocks/>
                </p:cNvSpPr>
                <p:nvPr/>
              </p:nvSpPr>
              <p:spPr bwMode="auto">
                <a:xfrm>
                  <a:off x="3115" y="2869"/>
                  <a:ext cx="19" cy="2"/>
                </a:xfrm>
                <a:custGeom>
                  <a:avLst/>
                  <a:gdLst>
                    <a:gd name="T0" fmla="*/ 0 w 19"/>
                    <a:gd name="T1" fmla="*/ 0 h 2"/>
                    <a:gd name="T2" fmla="*/ 4 w 19"/>
                    <a:gd name="T3" fmla="*/ 2 h 2"/>
                    <a:gd name="T4" fmla="*/ 17 w 19"/>
                    <a:gd name="T5" fmla="*/ 2 h 2"/>
                    <a:gd name="T6" fmla="*/ 19 w 19"/>
                    <a:gd name="T7" fmla="*/ 0 h 2"/>
                    <a:gd name="T8" fmla="*/ 15 w 19"/>
                    <a:gd name="T9" fmla="*/ 0 h 2"/>
                    <a:gd name="T10" fmla="*/ 2 w 19"/>
                    <a:gd name="T11" fmla="*/ 0 h 2"/>
                    <a:gd name="T12" fmla="*/ 0 w 19"/>
                    <a:gd name="T13" fmla="*/ 0 h 2"/>
                    <a:gd name="T14" fmla="*/ 0 60000 65536"/>
                    <a:gd name="T15" fmla="*/ 0 60000 65536"/>
                    <a:gd name="T16" fmla="*/ 0 60000 65536"/>
                    <a:gd name="T17" fmla="*/ 0 60000 65536"/>
                    <a:gd name="T18" fmla="*/ 0 60000 65536"/>
                    <a:gd name="T19" fmla="*/ 0 60000 65536"/>
                    <a:gd name="T20" fmla="*/ 0 60000 65536"/>
                    <a:gd name="T21" fmla="*/ 0 w 19"/>
                    <a:gd name="T22" fmla="*/ 0 h 2"/>
                    <a:gd name="T23" fmla="*/ 19 w 19"/>
                    <a:gd name="T24" fmla="*/ 2 h 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
                      <a:moveTo>
                        <a:pt x="0" y="0"/>
                      </a:moveTo>
                      <a:lnTo>
                        <a:pt x="4" y="2"/>
                      </a:lnTo>
                      <a:lnTo>
                        <a:pt x="17" y="2"/>
                      </a:lnTo>
                      <a:lnTo>
                        <a:pt x="19" y="0"/>
                      </a:lnTo>
                      <a:lnTo>
                        <a:pt x="15" y="0"/>
                      </a:lnTo>
                      <a:lnTo>
                        <a:pt x="2" y="0"/>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grpSp>
            <p:nvGrpSpPr>
              <p:cNvPr id="21588" name="Group 421"/>
              <p:cNvGrpSpPr>
                <a:grpSpLocks/>
              </p:cNvGrpSpPr>
              <p:nvPr/>
            </p:nvGrpSpPr>
            <p:grpSpPr bwMode="auto">
              <a:xfrm>
                <a:off x="2927" y="2850"/>
                <a:ext cx="33" cy="40"/>
                <a:chOff x="2927" y="2850"/>
                <a:chExt cx="33" cy="40"/>
              </a:xfrm>
            </p:grpSpPr>
            <p:sp>
              <p:nvSpPr>
                <p:cNvPr id="21605" name="Freeform 422"/>
                <p:cNvSpPr>
                  <a:spLocks/>
                </p:cNvSpPr>
                <p:nvPr/>
              </p:nvSpPr>
              <p:spPr bwMode="auto">
                <a:xfrm>
                  <a:off x="2940" y="2850"/>
                  <a:ext cx="18" cy="2"/>
                </a:xfrm>
                <a:custGeom>
                  <a:avLst/>
                  <a:gdLst>
                    <a:gd name="T0" fmla="*/ 0 w 18"/>
                    <a:gd name="T1" fmla="*/ 2 h 2"/>
                    <a:gd name="T2" fmla="*/ 2 w 18"/>
                    <a:gd name="T3" fmla="*/ 0 h 2"/>
                    <a:gd name="T4" fmla="*/ 14 w 18"/>
                    <a:gd name="T5" fmla="*/ 0 h 2"/>
                    <a:gd name="T6" fmla="*/ 18 w 18"/>
                    <a:gd name="T7" fmla="*/ 2 h 2"/>
                    <a:gd name="T8" fmla="*/ 0 w 18"/>
                    <a:gd name="T9" fmla="*/ 2 h 2"/>
                    <a:gd name="T10" fmla="*/ 0 60000 65536"/>
                    <a:gd name="T11" fmla="*/ 0 60000 65536"/>
                    <a:gd name="T12" fmla="*/ 0 60000 65536"/>
                    <a:gd name="T13" fmla="*/ 0 60000 65536"/>
                    <a:gd name="T14" fmla="*/ 0 60000 65536"/>
                    <a:gd name="T15" fmla="*/ 0 w 18"/>
                    <a:gd name="T16" fmla="*/ 0 h 2"/>
                    <a:gd name="T17" fmla="*/ 18 w 18"/>
                    <a:gd name="T18" fmla="*/ 2 h 2"/>
                  </a:gdLst>
                  <a:ahLst/>
                  <a:cxnLst>
                    <a:cxn ang="T10">
                      <a:pos x="T0" y="T1"/>
                    </a:cxn>
                    <a:cxn ang="T11">
                      <a:pos x="T2" y="T3"/>
                    </a:cxn>
                    <a:cxn ang="T12">
                      <a:pos x="T4" y="T5"/>
                    </a:cxn>
                    <a:cxn ang="T13">
                      <a:pos x="T6" y="T7"/>
                    </a:cxn>
                    <a:cxn ang="T14">
                      <a:pos x="T8" y="T9"/>
                    </a:cxn>
                  </a:cxnLst>
                  <a:rect l="T15" t="T16" r="T17" b="T18"/>
                  <a:pathLst>
                    <a:path w="18" h="2">
                      <a:moveTo>
                        <a:pt x="0" y="2"/>
                      </a:moveTo>
                      <a:lnTo>
                        <a:pt x="2" y="0"/>
                      </a:lnTo>
                      <a:lnTo>
                        <a:pt x="14" y="0"/>
                      </a:lnTo>
                      <a:lnTo>
                        <a:pt x="18" y="2"/>
                      </a:lnTo>
                      <a:lnTo>
                        <a:pt x="0"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06" name="Freeform 423"/>
                <p:cNvSpPr>
                  <a:spLocks/>
                </p:cNvSpPr>
                <p:nvPr/>
              </p:nvSpPr>
              <p:spPr bwMode="auto">
                <a:xfrm>
                  <a:off x="2929" y="2889"/>
                  <a:ext cx="17" cy="1"/>
                </a:xfrm>
                <a:custGeom>
                  <a:avLst/>
                  <a:gdLst>
                    <a:gd name="T0" fmla="*/ 0 w 17"/>
                    <a:gd name="T1" fmla="*/ 0 h 1"/>
                    <a:gd name="T2" fmla="*/ 4 w 17"/>
                    <a:gd name="T3" fmla="*/ 0 h 1"/>
                    <a:gd name="T4" fmla="*/ 15 w 17"/>
                    <a:gd name="T5" fmla="*/ 0 h 1"/>
                    <a:gd name="T6" fmla="*/ 17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4" y="0"/>
                      </a:lnTo>
                      <a:lnTo>
                        <a:pt x="15" y="0"/>
                      </a:lnTo>
                      <a:lnTo>
                        <a:pt x="17" y="0"/>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07" name="Freeform 424"/>
                <p:cNvSpPr>
                  <a:spLocks/>
                </p:cNvSpPr>
                <p:nvPr/>
              </p:nvSpPr>
              <p:spPr bwMode="auto">
                <a:xfrm>
                  <a:off x="2935" y="2853"/>
                  <a:ext cx="1" cy="11"/>
                </a:xfrm>
                <a:custGeom>
                  <a:avLst/>
                  <a:gdLst>
                    <a:gd name="T0" fmla="*/ 0 w 1"/>
                    <a:gd name="T1" fmla="*/ 0 h 11"/>
                    <a:gd name="T2" fmla="*/ 0 w 1"/>
                    <a:gd name="T3" fmla="*/ 2 h 11"/>
                    <a:gd name="T4" fmla="*/ 0 w 1"/>
                    <a:gd name="T5" fmla="*/ 11 h 11"/>
                    <a:gd name="T6" fmla="*/ 0 w 1"/>
                    <a:gd name="T7" fmla="*/ 11 h 11"/>
                    <a:gd name="T8" fmla="*/ 0 w 1"/>
                    <a:gd name="T9" fmla="*/ 0 h 11"/>
                    <a:gd name="T10" fmla="*/ 0 60000 65536"/>
                    <a:gd name="T11" fmla="*/ 0 60000 65536"/>
                    <a:gd name="T12" fmla="*/ 0 60000 65536"/>
                    <a:gd name="T13" fmla="*/ 0 60000 65536"/>
                    <a:gd name="T14" fmla="*/ 0 60000 65536"/>
                    <a:gd name="T15" fmla="*/ 0 w 1"/>
                    <a:gd name="T16" fmla="*/ 0 h 11"/>
                    <a:gd name="T17" fmla="*/ 1 w 1"/>
                    <a:gd name="T18" fmla="*/ 11 h 11"/>
                  </a:gdLst>
                  <a:ahLst/>
                  <a:cxnLst>
                    <a:cxn ang="T10">
                      <a:pos x="T0" y="T1"/>
                    </a:cxn>
                    <a:cxn ang="T11">
                      <a:pos x="T2" y="T3"/>
                    </a:cxn>
                    <a:cxn ang="T12">
                      <a:pos x="T4" y="T5"/>
                    </a:cxn>
                    <a:cxn ang="T13">
                      <a:pos x="T6" y="T7"/>
                    </a:cxn>
                    <a:cxn ang="T14">
                      <a:pos x="T8" y="T9"/>
                    </a:cxn>
                  </a:cxnLst>
                  <a:rect l="T15" t="T16" r="T17" b="T18"/>
                  <a:pathLst>
                    <a:path w="1" h="11">
                      <a:moveTo>
                        <a:pt x="0" y="0"/>
                      </a:moveTo>
                      <a:lnTo>
                        <a:pt x="0" y="2"/>
                      </a:lnTo>
                      <a:lnTo>
                        <a:pt x="0" y="11"/>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08" name="Freeform 425"/>
                <p:cNvSpPr>
                  <a:spLocks/>
                </p:cNvSpPr>
                <p:nvPr/>
              </p:nvSpPr>
              <p:spPr bwMode="auto">
                <a:xfrm>
                  <a:off x="2927" y="2875"/>
                  <a:ext cx="2" cy="12"/>
                </a:xfrm>
                <a:custGeom>
                  <a:avLst/>
                  <a:gdLst>
                    <a:gd name="T0" fmla="*/ 0 w 2"/>
                    <a:gd name="T1" fmla="*/ 12 h 12"/>
                    <a:gd name="T2" fmla="*/ 0 w 2"/>
                    <a:gd name="T3" fmla="*/ 9 h 12"/>
                    <a:gd name="T4" fmla="*/ 2 w 2"/>
                    <a:gd name="T5" fmla="*/ 0 h 12"/>
                    <a:gd name="T6" fmla="*/ 0 w 2"/>
                    <a:gd name="T7" fmla="*/ 0 h 12"/>
                    <a:gd name="T8" fmla="*/ 0 w 2"/>
                    <a:gd name="T9" fmla="*/ 12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12"/>
                      </a:moveTo>
                      <a:lnTo>
                        <a:pt x="0" y="9"/>
                      </a:lnTo>
                      <a:lnTo>
                        <a:pt x="2" y="0"/>
                      </a:lnTo>
                      <a:lnTo>
                        <a:pt x="0" y="0"/>
                      </a:lnTo>
                      <a:lnTo>
                        <a:pt x="0" y="1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09" name="Freeform 426"/>
                <p:cNvSpPr>
                  <a:spLocks/>
                </p:cNvSpPr>
                <p:nvPr/>
              </p:nvSpPr>
              <p:spPr bwMode="auto">
                <a:xfrm>
                  <a:off x="2954" y="2875"/>
                  <a:ext cx="1" cy="10"/>
                </a:xfrm>
                <a:custGeom>
                  <a:avLst/>
                  <a:gdLst>
                    <a:gd name="T0" fmla="*/ 0 w 1"/>
                    <a:gd name="T1" fmla="*/ 9 h 10"/>
                    <a:gd name="T2" fmla="*/ 0 w 1"/>
                    <a:gd name="T3" fmla="*/ 10 h 10"/>
                    <a:gd name="T4" fmla="*/ 0 w 1"/>
                    <a:gd name="T5" fmla="*/ 0 h 10"/>
                    <a:gd name="T6" fmla="*/ 0 w 1"/>
                    <a:gd name="T7" fmla="*/ 1 h 10"/>
                    <a:gd name="T8" fmla="*/ 0 w 1"/>
                    <a:gd name="T9" fmla="*/ 9 h 10"/>
                    <a:gd name="T10" fmla="*/ 0 60000 65536"/>
                    <a:gd name="T11" fmla="*/ 0 60000 65536"/>
                    <a:gd name="T12" fmla="*/ 0 60000 65536"/>
                    <a:gd name="T13" fmla="*/ 0 60000 65536"/>
                    <a:gd name="T14" fmla="*/ 0 60000 65536"/>
                    <a:gd name="T15" fmla="*/ 0 w 1"/>
                    <a:gd name="T16" fmla="*/ 0 h 10"/>
                    <a:gd name="T17" fmla="*/ 1 w 1"/>
                    <a:gd name="T18" fmla="*/ 10 h 10"/>
                  </a:gdLst>
                  <a:ahLst/>
                  <a:cxnLst>
                    <a:cxn ang="T10">
                      <a:pos x="T0" y="T1"/>
                    </a:cxn>
                    <a:cxn ang="T11">
                      <a:pos x="T2" y="T3"/>
                    </a:cxn>
                    <a:cxn ang="T12">
                      <a:pos x="T4" y="T5"/>
                    </a:cxn>
                    <a:cxn ang="T13">
                      <a:pos x="T6" y="T7"/>
                    </a:cxn>
                    <a:cxn ang="T14">
                      <a:pos x="T8" y="T9"/>
                    </a:cxn>
                  </a:cxnLst>
                  <a:rect l="T15" t="T16" r="T17" b="T18"/>
                  <a:pathLst>
                    <a:path w="1" h="10">
                      <a:moveTo>
                        <a:pt x="0" y="9"/>
                      </a:moveTo>
                      <a:lnTo>
                        <a:pt x="0" y="10"/>
                      </a:lnTo>
                      <a:lnTo>
                        <a:pt x="0" y="0"/>
                      </a:lnTo>
                      <a:lnTo>
                        <a:pt x="0" y="1"/>
                      </a:lnTo>
                      <a:lnTo>
                        <a:pt x="0" y="9"/>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10" name="Freeform 427"/>
                <p:cNvSpPr>
                  <a:spLocks/>
                </p:cNvSpPr>
                <p:nvPr/>
              </p:nvSpPr>
              <p:spPr bwMode="auto">
                <a:xfrm>
                  <a:off x="2958" y="2853"/>
                  <a:ext cx="2" cy="13"/>
                </a:xfrm>
                <a:custGeom>
                  <a:avLst/>
                  <a:gdLst>
                    <a:gd name="T0" fmla="*/ 0 w 2"/>
                    <a:gd name="T1" fmla="*/ 2 h 13"/>
                    <a:gd name="T2" fmla="*/ 2 w 2"/>
                    <a:gd name="T3" fmla="*/ 0 h 13"/>
                    <a:gd name="T4" fmla="*/ 0 w 2"/>
                    <a:gd name="T5" fmla="*/ 13 h 13"/>
                    <a:gd name="T6" fmla="*/ 0 w 2"/>
                    <a:gd name="T7" fmla="*/ 11 h 13"/>
                    <a:gd name="T8" fmla="*/ 0 w 2"/>
                    <a:gd name="T9" fmla="*/ 2 h 13"/>
                    <a:gd name="T10" fmla="*/ 0 60000 65536"/>
                    <a:gd name="T11" fmla="*/ 0 60000 65536"/>
                    <a:gd name="T12" fmla="*/ 0 60000 65536"/>
                    <a:gd name="T13" fmla="*/ 0 60000 65536"/>
                    <a:gd name="T14" fmla="*/ 0 60000 65536"/>
                    <a:gd name="T15" fmla="*/ 0 w 2"/>
                    <a:gd name="T16" fmla="*/ 0 h 13"/>
                    <a:gd name="T17" fmla="*/ 2 w 2"/>
                    <a:gd name="T18" fmla="*/ 13 h 13"/>
                  </a:gdLst>
                  <a:ahLst/>
                  <a:cxnLst>
                    <a:cxn ang="T10">
                      <a:pos x="T0" y="T1"/>
                    </a:cxn>
                    <a:cxn ang="T11">
                      <a:pos x="T2" y="T3"/>
                    </a:cxn>
                    <a:cxn ang="T12">
                      <a:pos x="T4" y="T5"/>
                    </a:cxn>
                    <a:cxn ang="T13">
                      <a:pos x="T6" y="T7"/>
                    </a:cxn>
                    <a:cxn ang="T14">
                      <a:pos x="T8" y="T9"/>
                    </a:cxn>
                  </a:cxnLst>
                  <a:rect l="T15" t="T16" r="T17" b="T18"/>
                  <a:pathLst>
                    <a:path w="2" h="13">
                      <a:moveTo>
                        <a:pt x="0" y="2"/>
                      </a:moveTo>
                      <a:lnTo>
                        <a:pt x="2" y="0"/>
                      </a:lnTo>
                      <a:lnTo>
                        <a:pt x="0" y="13"/>
                      </a:lnTo>
                      <a:lnTo>
                        <a:pt x="0" y="11"/>
                      </a:lnTo>
                      <a:lnTo>
                        <a:pt x="0"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11" name="Freeform 428"/>
                <p:cNvSpPr>
                  <a:spLocks/>
                </p:cNvSpPr>
                <p:nvPr/>
              </p:nvSpPr>
              <p:spPr bwMode="auto">
                <a:xfrm>
                  <a:off x="2935" y="2869"/>
                  <a:ext cx="17" cy="2"/>
                </a:xfrm>
                <a:custGeom>
                  <a:avLst/>
                  <a:gdLst>
                    <a:gd name="T0" fmla="*/ 0 w 17"/>
                    <a:gd name="T1" fmla="*/ 0 h 2"/>
                    <a:gd name="T2" fmla="*/ 2 w 17"/>
                    <a:gd name="T3" fmla="*/ 2 h 2"/>
                    <a:gd name="T4" fmla="*/ 15 w 17"/>
                    <a:gd name="T5" fmla="*/ 2 h 2"/>
                    <a:gd name="T6" fmla="*/ 17 w 17"/>
                    <a:gd name="T7" fmla="*/ 0 h 2"/>
                    <a:gd name="T8" fmla="*/ 15 w 17"/>
                    <a:gd name="T9" fmla="*/ 0 h 2"/>
                    <a:gd name="T10" fmla="*/ 2 w 17"/>
                    <a:gd name="T11" fmla="*/ 0 h 2"/>
                    <a:gd name="T12" fmla="*/ 0 w 17"/>
                    <a:gd name="T13" fmla="*/ 0 h 2"/>
                    <a:gd name="T14" fmla="*/ 0 60000 65536"/>
                    <a:gd name="T15" fmla="*/ 0 60000 65536"/>
                    <a:gd name="T16" fmla="*/ 0 60000 65536"/>
                    <a:gd name="T17" fmla="*/ 0 60000 65536"/>
                    <a:gd name="T18" fmla="*/ 0 60000 65536"/>
                    <a:gd name="T19" fmla="*/ 0 60000 65536"/>
                    <a:gd name="T20" fmla="*/ 0 60000 65536"/>
                    <a:gd name="T21" fmla="*/ 0 w 17"/>
                    <a:gd name="T22" fmla="*/ 0 h 2"/>
                    <a:gd name="T23" fmla="*/ 17 w 17"/>
                    <a:gd name="T24" fmla="*/ 2 h 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
                      <a:moveTo>
                        <a:pt x="0" y="0"/>
                      </a:moveTo>
                      <a:lnTo>
                        <a:pt x="2" y="2"/>
                      </a:lnTo>
                      <a:lnTo>
                        <a:pt x="15" y="2"/>
                      </a:lnTo>
                      <a:lnTo>
                        <a:pt x="17" y="0"/>
                      </a:lnTo>
                      <a:lnTo>
                        <a:pt x="15" y="0"/>
                      </a:lnTo>
                      <a:lnTo>
                        <a:pt x="2" y="0"/>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grpSp>
            <p:nvGrpSpPr>
              <p:cNvPr id="21589" name="Group 429"/>
              <p:cNvGrpSpPr>
                <a:grpSpLocks/>
              </p:cNvGrpSpPr>
              <p:nvPr/>
            </p:nvGrpSpPr>
            <p:grpSpPr bwMode="auto">
              <a:xfrm>
                <a:off x="2963" y="2850"/>
                <a:ext cx="33" cy="40"/>
                <a:chOff x="2963" y="2850"/>
                <a:chExt cx="33" cy="40"/>
              </a:xfrm>
            </p:grpSpPr>
            <p:sp>
              <p:nvSpPr>
                <p:cNvPr id="21598" name="Freeform 430"/>
                <p:cNvSpPr>
                  <a:spLocks/>
                </p:cNvSpPr>
                <p:nvPr/>
              </p:nvSpPr>
              <p:spPr bwMode="auto">
                <a:xfrm>
                  <a:off x="2977" y="2850"/>
                  <a:ext cx="17" cy="2"/>
                </a:xfrm>
                <a:custGeom>
                  <a:avLst/>
                  <a:gdLst>
                    <a:gd name="T0" fmla="*/ 0 w 17"/>
                    <a:gd name="T1" fmla="*/ 2 h 2"/>
                    <a:gd name="T2" fmla="*/ 2 w 17"/>
                    <a:gd name="T3" fmla="*/ 0 h 2"/>
                    <a:gd name="T4" fmla="*/ 13 w 17"/>
                    <a:gd name="T5" fmla="*/ 0 h 2"/>
                    <a:gd name="T6" fmla="*/ 17 w 17"/>
                    <a:gd name="T7" fmla="*/ 2 h 2"/>
                    <a:gd name="T8" fmla="*/ 0 w 17"/>
                    <a:gd name="T9" fmla="*/ 2 h 2"/>
                    <a:gd name="T10" fmla="*/ 0 60000 65536"/>
                    <a:gd name="T11" fmla="*/ 0 60000 65536"/>
                    <a:gd name="T12" fmla="*/ 0 60000 65536"/>
                    <a:gd name="T13" fmla="*/ 0 60000 65536"/>
                    <a:gd name="T14" fmla="*/ 0 60000 65536"/>
                    <a:gd name="T15" fmla="*/ 0 w 17"/>
                    <a:gd name="T16" fmla="*/ 0 h 2"/>
                    <a:gd name="T17" fmla="*/ 17 w 17"/>
                    <a:gd name="T18" fmla="*/ 2 h 2"/>
                  </a:gdLst>
                  <a:ahLst/>
                  <a:cxnLst>
                    <a:cxn ang="T10">
                      <a:pos x="T0" y="T1"/>
                    </a:cxn>
                    <a:cxn ang="T11">
                      <a:pos x="T2" y="T3"/>
                    </a:cxn>
                    <a:cxn ang="T12">
                      <a:pos x="T4" y="T5"/>
                    </a:cxn>
                    <a:cxn ang="T13">
                      <a:pos x="T6" y="T7"/>
                    </a:cxn>
                    <a:cxn ang="T14">
                      <a:pos x="T8" y="T9"/>
                    </a:cxn>
                  </a:cxnLst>
                  <a:rect l="T15" t="T16" r="T17" b="T18"/>
                  <a:pathLst>
                    <a:path w="17" h="2">
                      <a:moveTo>
                        <a:pt x="0" y="2"/>
                      </a:moveTo>
                      <a:lnTo>
                        <a:pt x="2" y="0"/>
                      </a:lnTo>
                      <a:lnTo>
                        <a:pt x="13" y="0"/>
                      </a:lnTo>
                      <a:lnTo>
                        <a:pt x="17" y="2"/>
                      </a:lnTo>
                      <a:lnTo>
                        <a:pt x="0"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99" name="Freeform 431"/>
                <p:cNvSpPr>
                  <a:spLocks/>
                </p:cNvSpPr>
                <p:nvPr/>
              </p:nvSpPr>
              <p:spPr bwMode="auto">
                <a:xfrm>
                  <a:off x="2965" y="2889"/>
                  <a:ext cx="18" cy="1"/>
                </a:xfrm>
                <a:custGeom>
                  <a:avLst/>
                  <a:gdLst>
                    <a:gd name="T0" fmla="*/ 0 w 18"/>
                    <a:gd name="T1" fmla="*/ 0 h 1"/>
                    <a:gd name="T2" fmla="*/ 4 w 18"/>
                    <a:gd name="T3" fmla="*/ 0 h 1"/>
                    <a:gd name="T4" fmla="*/ 16 w 18"/>
                    <a:gd name="T5" fmla="*/ 0 h 1"/>
                    <a:gd name="T6" fmla="*/ 18 w 18"/>
                    <a:gd name="T7" fmla="*/ 0 h 1"/>
                    <a:gd name="T8" fmla="*/ 0 w 18"/>
                    <a:gd name="T9" fmla="*/ 0 h 1"/>
                    <a:gd name="T10" fmla="*/ 0 60000 65536"/>
                    <a:gd name="T11" fmla="*/ 0 60000 65536"/>
                    <a:gd name="T12" fmla="*/ 0 60000 65536"/>
                    <a:gd name="T13" fmla="*/ 0 60000 65536"/>
                    <a:gd name="T14" fmla="*/ 0 60000 65536"/>
                    <a:gd name="T15" fmla="*/ 0 w 18"/>
                    <a:gd name="T16" fmla="*/ 0 h 1"/>
                    <a:gd name="T17" fmla="*/ 18 w 18"/>
                    <a:gd name="T18" fmla="*/ 1 h 1"/>
                  </a:gdLst>
                  <a:ahLst/>
                  <a:cxnLst>
                    <a:cxn ang="T10">
                      <a:pos x="T0" y="T1"/>
                    </a:cxn>
                    <a:cxn ang="T11">
                      <a:pos x="T2" y="T3"/>
                    </a:cxn>
                    <a:cxn ang="T12">
                      <a:pos x="T4" y="T5"/>
                    </a:cxn>
                    <a:cxn ang="T13">
                      <a:pos x="T6" y="T7"/>
                    </a:cxn>
                    <a:cxn ang="T14">
                      <a:pos x="T8" y="T9"/>
                    </a:cxn>
                  </a:cxnLst>
                  <a:rect l="T15" t="T16" r="T17" b="T18"/>
                  <a:pathLst>
                    <a:path w="18" h="1">
                      <a:moveTo>
                        <a:pt x="0" y="0"/>
                      </a:moveTo>
                      <a:lnTo>
                        <a:pt x="4" y="0"/>
                      </a:lnTo>
                      <a:lnTo>
                        <a:pt x="16" y="0"/>
                      </a:lnTo>
                      <a:lnTo>
                        <a:pt x="18" y="0"/>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00" name="Freeform 432"/>
                <p:cNvSpPr>
                  <a:spLocks/>
                </p:cNvSpPr>
                <p:nvPr/>
              </p:nvSpPr>
              <p:spPr bwMode="auto">
                <a:xfrm>
                  <a:off x="2969" y="2853"/>
                  <a:ext cx="1" cy="11"/>
                </a:xfrm>
                <a:custGeom>
                  <a:avLst/>
                  <a:gdLst>
                    <a:gd name="T0" fmla="*/ 0 w 1"/>
                    <a:gd name="T1" fmla="*/ 0 h 11"/>
                    <a:gd name="T2" fmla="*/ 0 w 1"/>
                    <a:gd name="T3" fmla="*/ 2 h 11"/>
                    <a:gd name="T4" fmla="*/ 0 w 1"/>
                    <a:gd name="T5" fmla="*/ 11 h 11"/>
                    <a:gd name="T6" fmla="*/ 0 w 1"/>
                    <a:gd name="T7" fmla="*/ 11 h 11"/>
                    <a:gd name="T8" fmla="*/ 0 w 1"/>
                    <a:gd name="T9" fmla="*/ 0 h 11"/>
                    <a:gd name="T10" fmla="*/ 0 60000 65536"/>
                    <a:gd name="T11" fmla="*/ 0 60000 65536"/>
                    <a:gd name="T12" fmla="*/ 0 60000 65536"/>
                    <a:gd name="T13" fmla="*/ 0 60000 65536"/>
                    <a:gd name="T14" fmla="*/ 0 60000 65536"/>
                    <a:gd name="T15" fmla="*/ 0 w 1"/>
                    <a:gd name="T16" fmla="*/ 0 h 11"/>
                    <a:gd name="T17" fmla="*/ 1 w 1"/>
                    <a:gd name="T18" fmla="*/ 11 h 11"/>
                  </a:gdLst>
                  <a:ahLst/>
                  <a:cxnLst>
                    <a:cxn ang="T10">
                      <a:pos x="T0" y="T1"/>
                    </a:cxn>
                    <a:cxn ang="T11">
                      <a:pos x="T2" y="T3"/>
                    </a:cxn>
                    <a:cxn ang="T12">
                      <a:pos x="T4" y="T5"/>
                    </a:cxn>
                    <a:cxn ang="T13">
                      <a:pos x="T6" y="T7"/>
                    </a:cxn>
                    <a:cxn ang="T14">
                      <a:pos x="T8" y="T9"/>
                    </a:cxn>
                  </a:cxnLst>
                  <a:rect l="T15" t="T16" r="T17" b="T18"/>
                  <a:pathLst>
                    <a:path w="1" h="11">
                      <a:moveTo>
                        <a:pt x="0" y="0"/>
                      </a:moveTo>
                      <a:lnTo>
                        <a:pt x="0" y="2"/>
                      </a:lnTo>
                      <a:lnTo>
                        <a:pt x="0" y="11"/>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01" name="Freeform 433"/>
                <p:cNvSpPr>
                  <a:spLocks/>
                </p:cNvSpPr>
                <p:nvPr/>
              </p:nvSpPr>
              <p:spPr bwMode="auto">
                <a:xfrm>
                  <a:off x="2963" y="2875"/>
                  <a:ext cx="2" cy="12"/>
                </a:xfrm>
                <a:custGeom>
                  <a:avLst/>
                  <a:gdLst>
                    <a:gd name="T0" fmla="*/ 0 w 2"/>
                    <a:gd name="T1" fmla="*/ 12 h 12"/>
                    <a:gd name="T2" fmla="*/ 0 w 2"/>
                    <a:gd name="T3" fmla="*/ 9 h 12"/>
                    <a:gd name="T4" fmla="*/ 2 w 2"/>
                    <a:gd name="T5" fmla="*/ 0 h 12"/>
                    <a:gd name="T6" fmla="*/ 0 w 2"/>
                    <a:gd name="T7" fmla="*/ 0 h 12"/>
                    <a:gd name="T8" fmla="*/ 0 w 2"/>
                    <a:gd name="T9" fmla="*/ 12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12"/>
                      </a:moveTo>
                      <a:lnTo>
                        <a:pt x="0" y="9"/>
                      </a:lnTo>
                      <a:lnTo>
                        <a:pt x="2" y="0"/>
                      </a:lnTo>
                      <a:lnTo>
                        <a:pt x="0" y="0"/>
                      </a:lnTo>
                      <a:lnTo>
                        <a:pt x="0" y="1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02" name="Freeform 434"/>
                <p:cNvSpPr>
                  <a:spLocks/>
                </p:cNvSpPr>
                <p:nvPr/>
              </p:nvSpPr>
              <p:spPr bwMode="auto">
                <a:xfrm>
                  <a:off x="2988" y="2875"/>
                  <a:ext cx="2" cy="10"/>
                </a:xfrm>
                <a:custGeom>
                  <a:avLst/>
                  <a:gdLst>
                    <a:gd name="T0" fmla="*/ 0 w 2"/>
                    <a:gd name="T1" fmla="*/ 9 h 10"/>
                    <a:gd name="T2" fmla="*/ 0 w 2"/>
                    <a:gd name="T3" fmla="*/ 10 h 10"/>
                    <a:gd name="T4" fmla="*/ 2 w 2"/>
                    <a:gd name="T5" fmla="*/ 0 h 10"/>
                    <a:gd name="T6" fmla="*/ 0 w 2"/>
                    <a:gd name="T7" fmla="*/ 1 h 10"/>
                    <a:gd name="T8" fmla="*/ 0 w 2"/>
                    <a:gd name="T9" fmla="*/ 9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9"/>
                      </a:moveTo>
                      <a:lnTo>
                        <a:pt x="0" y="10"/>
                      </a:lnTo>
                      <a:lnTo>
                        <a:pt x="2" y="0"/>
                      </a:lnTo>
                      <a:lnTo>
                        <a:pt x="0" y="1"/>
                      </a:lnTo>
                      <a:lnTo>
                        <a:pt x="0" y="9"/>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03" name="Freeform 435"/>
                <p:cNvSpPr>
                  <a:spLocks/>
                </p:cNvSpPr>
                <p:nvPr/>
              </p:nvSpPr>
              <p:spPr bwMode="auto">
                <a:xfrm>
                  <a:off x="2994" y="2853"/>
                  <a:ext cx="2" cy="13"/>
                </a:xfrm>
                <a:custGeom>
                  <a:avLst/>
                  <a:gdLst>
                    <a:gd name="T0" fmla="*/ 0 w 2"/>
                    <a:gd name="T1" fmla="*/ 2 h 13"/>
                    <a:gd name="T2" fmla="*/ 2 w 2"/>
                    <a:gd name="T3" fmla="*/ 0 h 13"/>
                    <a:gd name="T4" fmla="*/ 0 w 2"/>
                    <a:gd name="T5" fmla="*/ 13 h 13"/>
                    <a:gd name="T6" fmla="*/ 0 w 2"/>
                    <a:gd name="T7" fmla="*/ 11 h 13"/>
                    <a:gd name="T8" fmla="*/ 0 w 2"/>
                    <a:gd name="T9" fmla="*/ 2 h 13"/>
                    <a:gd name="T10" fmla="*/ 0 60000 65536"/>
                    <a:gd name="T11" fmla="*/ 0 60000 65536"/>
                    <a:gd name="T12" fmla="*/ 0 60000 65536"/>
                    <a:gd name="T13" fmla="*/ 0 60000 65536"/>
                    <a:gd name="T14" fmla="*/ 0 60000 65536"/>
                    <a:gd name="T15" fmla="*/ 0 w 2"/>
                    <a:gd name="T16" fmla="*/ 0 h 13"/>
                    <a:gd name="T17" fmla="*/ 2 w 2"/>
                    <a:gd name="T18" fmla="*/ 13 h 13"/>
                  </a:gdLst>
                  <a:ahLst/>
                  <a:cxnLst>
                    <a:cxn ang="T10">
                      <a:pos x="T0" y="T1"/>
                    </a:cxn>
                    <a:cxn ang="T11">
                      <a:pos x="T2" y="T3"/>
                    </a:cxn>
                    <a:cxn ang="T12">
                      <a:pos x="T4" y="T5"/>
                    </a:cxn>
                    <a:cxn ang="T13">
                      <a:pos x="T6" y="T7"/>
                    </a:cxn>
                    <a:cxn ang="T14">
                      <a:pos x="T8" y="T9"/>
                    </a:cxn>
                  </a:cxnLst>
                  <a:rect l="T15" t="T16" r="T17" b="T18"/>
                  <a:pathLst>
                    <a:path w="2" h="13">
                      <a:moveTo>
                        <a:pt x="0" y="2"/>
                      </a:moveTo>
                      <a:lnTo>
                        <a:pt x="2" y="0"/>
                      </a:lnTo>
                      <a:lnTo>
                        <a:pt x="0" y="13"/>
                      </a:lnTo>
                      <a:lnTo>
                        <a:pt x="0" y="11"/>
                      </a:lnTo>
                      <a:lnTo>
                        <a:pt x="0"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04" name="Freeform 436"/>
                <p:cNvSpPr>
                  <a:spLocks/>
                </p:cNvSpPr>
                <p:nvPr/>
              </p:nvSpPr>
              <p:spPr bwMode="auto">
                <a:xfrm>
                  <a:off x="2971" y="2869"/>
                  <a:ext cx="17" cy="2"/>
                </a:xfrm>
                <a:custGeom>
                  <a:avLst/>
                  <a:gdLst>
                    <a:gd name="T0" fmla="*/ 0 w 17"/>
                    <a:gd name="T1" fmla="*/ 0 h 2"/>
                    <a:gd name="T2" fmla="*/ 2 w 17"/>
                    <a:gd name="T3" fmla="*/ 2 h 2"/>
                    <a:gd name="T4" fmla="*/ 15 w 17"/>
                    <a:gd name="T5" fmla="*/ 2 h 2"/>
                    <a:gd name="T6" fmla="*/ 17 w 17"/>
                    <a:gd name="T7" fmla="*/ 0 h 2"/>
                    <a:gd name="T8" fmla="*/ 15 w 17"/>
                    <a:gd name="T9" fmla="*/ 0 h 2"/>
                    <a:gd name="T10" fmla="*/ 2 w 17"/>
                    <a:gd name="T11" fmla="*/ 0 h 2"/>
                    <a:gd name="T12" fmla="*/ 0 w 17"/>
                    <a:gd name="T13" fmla="*/ 0 h 2"/>
                    <a:gd name="T14" fmla="*/ 0 60000 65536"/>
                    <a:gd name="T15" fmla="*/ 0 60000 65536"/>
                    <a:gd name="T16" fmla="*/ 0 60000 65536"/>
                    <a:gd name="T17" fmla="*/ 0 60000 65536"/>
                    <a:gd name="T18" fmla="*/ 0 60000 65536"/>
                    <a:gd name="T19" fmla="*/ 0 60000 65536"/>
                    <a:gd name="T20" fmla="*/ 0 60000 65536"/>
                    <a:gd name="T21" fmla="*/ 0 w 17"/>
                    <a:gd name="T22" fmla="*/ 0 h 2"/>
                    <a:gd name="T23" fmla="*/ 17 w 17"/>
                    <a:gd name="T24" fmla="*/ 2 h 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
                      <a:moveTo>
                        <a:pt x="0" y="0"/>
                      </a:moveTo>
                      <a:lnTo>
                        <a:pt x="2" y="2"/>
                      </a:lnTo>
                      <a:lnTo>
                        <a:pt x="15" y="2"/>
                      </a:lnTo>
                      <a:lnTo>
                        <a:pt x="17" y="0"/>
                      </a:lnTo>
                      <a:lnTo>
                        <a:pt x="15" y="0"/>
                      </a:lnTo>
                      <a:lnTo>
                        <a:pt x="2" y="0"/>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grpSp>
            <p:nvGrpSpPr>
              <p:cNvPr id="21590" name="Group 437"/>
              <p:cNvGrpSpPr>
                <a:grpSpLocks/>
              </p:cNvGrpSpPr>
              <p:nvPr/>
            </p:nvGrpSpPr>
            <p:grpSpPr bwMode="auto">
              <a:xfrm>
                <a:off x="3000" y="2850"/>
                <a:ext cx="32" cy="40"/>
                <a:chOff x="3000" y="2850"/>
                <a:chExt cx="32" cy="40"/>
              </a:xfrm>
            </p:grpSpPr>
            <p:sp>
              <p:nvSpPr>
                <p:cNvPr id="21591" name="Freeform 438"/>
                <p:cNvSpPr>
                  <a:spLocks/>
                </p:cNvSpPr>
                <p:nvPr/>
              </p:nvSpPr>
              <p:spPr bwMode="auto">
                <a:xfrm>
                  <a:off x="3013" y="2850"/>
                  <a:ext cx="17" cy="2"/>
                </a:xfrm>
                <a:custGeom>
                  <a:avLst/>
                  <a:gdLst>
                    <a:gd name="T0" fmla="*/ 0 w 17"/>
                    <a:gd name="T1" fmla="*/ 2 h 2"/>
                    <a:gd name="T2" fmla="*/ 2 w 17"/>
                    <a:gd name="T3" fmla="*/ 0 h 2"/>
                    <a:gd name="T4" fmla="*/ 14 w 17"/>
                    <a:gd name="T5" fmla="*/ 0 h 2"/>
                    <a:gd name="T6" fmla="*/ 17 w 17"/>
                    <a:gd name="T7" fmla="*/ 2 h 2"/>
                    <a:gd name="T8" fmla="*/ 0 w 17"/>
                    <a:gd name="T9" fmla="*/ 2 h 2"/>
                    <a:gd name="T10" fmla="*/ 0 60000 65536"/>
                    <a:gd name="T11" fmla="*/ 0 60000 65536"/>
                    <a:gd name="T12" fmla="*/ 0 60000 65536"/>
                    <a:gd name="T13" fmla="*/ 0 60000 65536"/>
                    <a:gd name="T14" fmla="*/ 0 60000 65536"/>
                    <a:gd name="T15" fmla="*/ 0 w 17"/>
                    <a:gd name="T16" fmla="*/ 0 h 2"/>
                    <a:gd name="T17" fmla="*/ 17 w 17"/>
                    <a:gd name="T18" fmla="*/ 2 h 2"/>
                  </a:gdLst>
                  <a:ahLst/>
                  <a:cxnLst>
                    <a:cxn ang="T10">
                      <a:pos x="T0" y="T1"/>
                    </a:cxn>
                    <a:cxn ang="T11">
                      <a:pos x="T2" y="T3"/>
                    </a:cxn>
                    <a:cxn ang="T12">
                      <a:pos x="T4" y="T5"/>
                    </a:cxn>
                    <a:cxn ang="T13">
                      <a:pos x="T6" y="T7"/>
                    </a:cxn>
                    <a:cxn ang="T14">
                      <a:pos x="T8" y="T9"/>
                    </a:cxn>
                  </a:cxnLst>
                  <a:rect l="T15" t="T16" r="T17" b="T18"/>
                  <a:pathLst>
                    <a:path w="17" h="2">
                      <a:moveTo>
                        <a:pt x="0" y="2"/>
                      </a:moveTo>
                      <a:lnTo>
                        <a:pt x="2" y="0"/>
                      </a:lnTo>
                      <a:lnTo>
                        <a:pt x="14" y="0"/>
                      </a:lnTo>
                      <a:lnTo>
                        <a:pt x="17" y="2"/>
                      </a:lnTo>
                      <a:lnTo>
                        <a:pt x="0"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92" name="Freeform 439"/>
                <p:cNvSpPr>
                  <a:spLocks/>
                </p:cNvSpPr>
                <p:nvPr/>
              </p:nvSpPr>
              <p:spPr bwMode="auto">
                <a:xfrm>
                  <a:off x="3002" y="2889"/>
                  <a:ext cx="17" cy="1"/>
                </a:xfrm>
                <a:custGeom>
                  <a:avLst/>
                  <a:gdLst>
                    <a:gd name="T0" fmla="*/ 0 w 17"/>
                    <a:gd name="T1" fmla="*/ 0 h 1"/>
                    <a:gd name="T2" fmla="*/ 4 w 17"/>
                    <a:gd name="T3" fmla="*/ 0 h 1"/>
                    <a:gd name="T4" fmla="*/ 15 w 17"/>
                    <a:gd name="T5" fmla="*/ 0 h 1"/>
                    <a:gd name="T6" fmla="*/ 17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4" y="0"/>
                      </a:lnTo>
                      <a:lnTo>
                        <a:pt x="15" y="0"/>
                      </a:lnTo>
                      <a:lnTo>
                        <a:pt x="17" y="0"/>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93" name="Freeform 440"/>
                <p:cNvSpPr>
                  <a:spLocks/>
                </p:cNvSpPr>
                <p:nvPr/>
              </p:nvSpPr>
              <p:spPr bwMode="auto">
                <a:xfrm>
                  <a:off x="3006" y="2853"/>
                  <a:ext cx="1" cy="11"/>
                </a:xfrm>
                <a:custGeom>
                  <a:avLst/>
                  <a:gdLst>
                    <a:gd name="T0" fmla="*/ 0 w 1"/>
                    <a:gd name="T1" fmla="*/ 0 h 11"/>
                    <a:gd name="T2" fmla="*/ 0 w 1"/>
                    <a:gd name="T3" fmla="*/ 2 h 11"/>
                    <a:gd name="T4" fmla="*/ 0 w 1"/>
                    <a:gd name="T5" fmla="*/ 11 h 11"/>
                    <a:gd name="T6" fmla="*/ 0 w 1"/>
                    <a:gd name="T7" fmla="*/ 11 h 11"/>
                    <a:gd name="T8" fmla="*/ 0 w 1"/>
                    <a:gd name="T9" fmla="*/ 0 h 11"/>
                    <a:gd name="T10" fmla="*/ 0 60000 65536"/>
                    <a:gd name="T11" fmla="*/ 0 60000 65536"/>
                    <a:gd name="T12" fmla="*/ 0 60000 65536"/>
                    <a:gd name="T13" fmla="*/ 0 60000 65536"/>
                    <a:gd name="T14" fmla="*/ 0 60000 65536"/>
                    <a:gd name="T15" fmla="*/ 0 w 1"/>
                    <a:gd name="T16" fmla="*/ 0 h 11"/>
                    <a:gd name="T17" fmla="*/ 1 w 1"/>
                    <a:gd name="T18" fmla="*/ 11 h 11"/>
                  </a:gdLst>
                  <a:ahLst/>
                  <a:cxnLst>
                    <a:cxn ang="T10">
                      <a:pos x="T0" y="T1"/>
                    </a:cxn>
                    <a:cxn ang="T11">
                      <a:pos x="T2" y="T3"/>
                    </a:cxn>
                    <a:cxn ang="T12">
                      <a:pos x="T4" y="T5"/>
                    </a:cxn>
                    <a:cxn ang="T13">
                      <a:pos x="T6" y="T7"/>
                    </a:cxn>
                    <a:cxn ang="T14">
                      <a:pos x="T8" y="T9"/>
                    </a:cxn>
                  </a:cxnLst>
                  <a:rect l="T15" t="T16" r="T17" b="T18"/>
                  <a:pathLst>
                    <a:path w="1" h="11">
                      <a:moveTo>
                        <a:pt x="0" y="0"/>
                      </a:moveTo>
                      <a:lnTo>
                        <a:pt x="0" y="2"/>
                      </a:lnTo>
                      <a:lnTo>
                        <a:pt x="0" y="11"/>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94" name="Freeform 441"/>
                <p:cNvSpPr>
                  <a:spLocks/>
                </p:cNvSpPr>
                <p:nvPr/>
              </p:nvSpPr>
              <p:spPr bwMode="auto">
                <a:xfrm>
                  <a:off x="3000" y="2875"/>
                  <a:ext cx="2" cy="12"/>
                </a:xfrm>
                <a:custGeom>
                  <a:avLst/>
                  <a:gdLst>
                    <a:gd name="T0" fmla="*/ 0 w 2"/>
                    <a:gd name="T1" fmla="*/ 12 h 12"/>
                    <a:gd name="T2" fmla="*/ 0 w 2"/>
                    <a:gd name="T3" fmla="*/ 9 h 12"/>
                    <a:gd name="T4" fmla="*/ 2 w 2"/>
                    <a:gd name="T5" fmla="*/ 0 h 12"/>
                    <a:gd name="T6" fmla="*/ 0 w 2"/>
                    <a:gd name="T7" fmla="*/ 0 h 12"/>
                    <a:gd name="T8" fmla="*/ 0 w 2"/>
                    <a:gd name="T9" fmla="*/ 12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12"/>
                      </a:moveTo>
                      <a:lnTo>
                        <a:pt x="0" y="9"/>
                      </a:lnTo>
                      <a:lnTo>
                        <a:pt x="2" y="0"/>
                      </a:lnTo>
                      <a:lnTo>
                        <a:pt x="0" y="0"/>
                      </a:lnTo>
                      <a:lnTo>
                        <a:pt x="0" y="1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95" name="Freeform 442"/>
                <p:cNvSpPr>
                  <a:spLocks/>
                </p:cNvSpPr>
                <p:nvPr/>
              </p:nvSpPr>
              <p:spPr bwMode="auto">
                <a:xfrm>
                  <a:off x="3025" y="2875"/>
                  <a:ext cx="2" cy="10"/>
                </a:xfrm>
                <a:custGeom>
                  <a:avLst/>
                  <a:gdLst>
                    <a:gd name="T0" fmla="*/ 0 w 2"/>
                    <a:gd name="T1" fmla="*/ 9 h 10"/>
                    <a:gd name="T2" fmla="*/ 0 w 2"/>
                    <a:gd name="T3" fmla="*/ 10 h 10"/>
                    <a:gd name="T4" fmla="*/ 2 w 2"/>
                    <a:gd name="T5" fmla="*/ 0 h 10"/>
                    <a:gd name="T6" fmla="*/ 0 w 2"/>
                    <a:gd name="T7" fmla="*/ 1 h 10"/>
                    <a:gd name="T8" fmla="*/ 0 w 2"/>
                    <a:gd name="T9" fmla="*/ 9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9"/>
                      </a:moveTo>
                      <a:lnTo>
                        <a:pt x="0" y="10"/>
                      </a:lnTo>
                      <a:lnTo>
                        <a:pt x="2" y="0"/>
                      </a:lnTo>
                      <a:lnTo>
                        <a:pt x="0" y="1"/>
                      </a:lnTo>
                      <a:lnTo>
                        <a:pt x="0" y="9"/>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96" name="Freeform 443"/>
                <p:cNvSpPr>
                  <a:spLocks/>
                </p:cNvSpPr>
                <p:nvPr/>
              </p:nvSpPr>
              <p:spPr bwMode="auto">
                <a:xfrm>
                  <a:off x="3030" y="2853"/>
                  <a:ext cx="2" cy="13"/>
                </a:xfrm>
                <a:custGeom>
                  <a:avLst/>
                  <a:gdLst>
                    <a:gd name="T0" fmla="*/ 0 w 2"/>
                    <a:gd name="T1" fmla="*/ 2 h 13"/>
                    <a:gd name="T2" fmla="*/ 2 w 2"/>
                    <a:gd name="T3" fmla="*/ 0 h 13"/>
                    <a:gd name="T4" fmla="*/ 0 w 2"/>
                    <a:gd name="T5" fmla="*/ 13 h 13"/>
                    <a:gd name="T6" fmla="*/ 0 w 2"/>
                    <a:gd name="T7" fmla="*/ 11 h 13"/>
                    <a:gd name="T8" fmla="*/ 0 w 2"/>
                    <a:gd name="T9" fmla="*/ 2 h 13"/>
                    <a:gd name="T10" fmla="*/ 0 60000 65536"/>
                    <a:gd name="T11" fmla="*/ 0 60000 65536"/>
                    <a:gd name="T12" fmla="*/ 0 60000 65536"/>
                    <a:gd name="T13" fmla="*/ 0 60000 65536"/>
                    <a:gd name="T14" fmla="*/ 0 60000 65536"/>
                    <a:gd name="T15" fmla="*/ 0 w 2"/>
                    <a:gd name="T16" fmla="*/ 0 h 13"/>
                    <a:gd name="T17" fmla="*/ 2 w 2"/>
                    <a:gd name="T18" fmla="*/ 13 h 13"/>
                  </a:gdLst>
                  <a:ahLst/>
                  <a:cxnLst>
                    <a:cxn ang="T10">
                      <a:pos x="T0" y="T1"/>
                    </a:cxn>
                    <a:cxn ang="T11">
                      <a:pos x="T2" y="T3"/>
                    </a:cxn>
                    <a:cxn ang="T12">
                      <a:pos x="T4" y="T5"/>
                    </a:cxn>
                    <a:cxn ang="T13">
                      <a:pos x="T6" y="T7"/>
                    </a:cxn>
                    <a:cxn ang="T14">
                      <a:pos x="T8" y="T9"/>
                    </a:cxn>
                  </a:cxnLst>
                  <a:rect l="T15" t="T16" r="T17" b="T18"/>
                  <a:pathLst>
                    <a:path w="2" h="13">
                      <a:moveTo>
                        <a:pt x="0" y="2"/>
                      </a:moveTo>
                      <a:lnTo>
                        <a:pt x="2" y="0"/>
                      </a:lnTo>
                      <a:lnTo>
                        <a:pt x="0" y="13"/>
                      </a:lnTo>
                      <a:lnTo>
                        <a:pt x="0" y="11"/>
                      </a:lnTo>
                      <a:lnTo>
                        <a:pt x="0"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97" name="Freeform 444"/>
                <p:cNvSpPr>
                  <a:spLocks/>
                </p:cNvSpPr>
                <p:nvPr/>
              </p:nvSpPr>
              <p:spPr bwMode="auto">
                <a:xfrm>
                  <a:off x="3007" y="2869"/>
                  <a:ext cx="18" cy="2"/>
                </a:xfrm>
                <a:custGeom>
                  <a:avLst/>
                  <a:gdLst>
                    <a:gd name="T0" fmla="*/ 0 w 18"/>
                    <a:gd name="T1" fmla="*/ 0 h 2"/>
                    <a:gd name="T2" fmla="*/ 2 w 18"/>
                    <a:gd name="T3" fmla="*/ 2 h 2"/>
                    <a:gd name="T4" fmla="*/ 16 w 18"/>
                    <a:gd name="T5" fmla="*/ 2 h 2"/>
                    <a:gd name="T6" fmla="*/ 18 w 18"/>
                    <a:gd name="T7" fmla="*/ 0 h 2"/>
                    <a:gd name="T8" fmla="*/ 14 w 18"/>
                    <a:gd name="T9" fmla="*/ 0 h 2"/>
                    <a:gd name="T10" fmla="*/ 2 w 18"/>
                    <a:gd name="T11" fmla="*/ 0 h 2"/>
                    <a:gd name="T12" fmla="*/ 0 w 18"/>
                    <a:gd name="T13" fmla="*/ 0 h 2"/>
                    <a:gd name="T14" fmla="*/ 0 60000 65536"/>
                    <a:gd name="T15" fmla="*/ 0 60000 65536"/>
                    <a:gd name="T16" fmla="*/ 0 60000 65536"/>
                    <a:gd name="T17" fmla="*/ 0 60000 65536"/>
                    <a:gd name="T18" fmla="*/ 0 60000 65536"/>
                    <a:gd name="T19" fmla="*/ 0 60000 65536"/>
                    <a:gd name="T20" fmla="*/ 0 60000 65536"/>
                    <a:gd name="T21" fmla="*/ 0 w 18"/>
                    <a:gd name="T22" fmla="*/ 0 h 2"/>
                    <a:gd name="T23" fmla="*/ 18 w 18"/>
                    <a:gd name="T24" fmla="*/ 2 h 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
                      <a:moveTo>
                        <a:pt x="0" y="0"/>
                      </a:moveTo>
                      <a:lnTo>
                        <a:pt x="2" y="2"/>
                      </a:lnTo>
                      <a:lnTo>
                        <a:pt x="16" y="2"/>
                      </a:lnTo>
                      <a:lnTo>
                        <a:pt x="18" y="0"/>
                      </a:lnTo>
                      <a:lnTo>
                        <a:pt x="14" y="0"/>
                      </a:lnTo>
                      <a:lnTo>
                        <a:pt x="2" y="0"/>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grpSp>
      </p:grpSp>
      <p:sp>
        <p:nvSpPr>
          <p:cNvPr id="21535" name="Freeform 445"/>
          <p:cNvSpPr>
            <a:spLocks/>
          </p:cNvSpPr>
          <p:nvPr/>
        </p:nvSpPr>
        <p:spPr bwMode="auto">
          <a:xfrm>
            <a:off x="6182440" y="2504441"/>
            <a:ext cx="363379" cy="851746"/>
          </a:xfrm>
          <a:custGeom>
            <a:avLst/>
            <a:gdLst>
              <a:gd name="T0" fmla="*/ 2147483647 w 218"/>
              <a:gd name="T1" fmla="*/ 2147483647 h 503"/>
              <a:gd name="T2" fmla="*/ 2147483647 w 218"/>
              <a:gd name="T3" fmla="*/ 2147483647 h 503"/>
              <a:gd name="T4" fmla="*/ 2147483647 w 218"/>
              <a:gd name="T5" fmla="*/ 2147483647 h 503"/>
              <a:gd name="T6" fmla="*/ 2147483647 w 218"/>
              <a:gd name="T7" fmla="*/ 2147483647 h 503"/>
              <a:gd name="T8" fmla="*/ 2147483647 w 218"/>
              <a:gd name="T9" fmla="*/ 2147483647 h 503"/>
              <a:gd name="T10" fmla="*/ 2147483647 w 218"/>
              <a:gd name="T11" fmla="*/ 2147483647 h 503"/>
              <a:gd name="T12" fmla="*/ 2147483647 w 218"/>
              <a:gd name="T13" fmla="*/ 2147483647 h 503"/>
              <a:gd name="T14" fmla="*/ 2147483647 w 218"/>
              <a:gd name="T15" fmla="*/ 2147483647 h 503"/>
              <a:gd name="T16" fmla="*/ 2147483647 w 218"/>
              <a:gd name="T17" fmla="*/ 2147483647 h 503"/>
              <a:gd name="T18" fmla="*/ 2147483647 w 218"/>
              <a:gd name="T19" fmla="*/ 2147483647 h 503"/>
              <a:gd name="T20" fmla="*/ 2147483647 w 218"/>
              <a:gd name="T21" fmla="*/ 2147483647 h 503"/>
              <a:gd name="T22" fmla="*/ 2147483647 w 218"/>
              <a:gd name="T23" fmla="*/ 2147483647 h 503"/>
              <a:gd name="T24" fmla="*/ 2147483647 w 218"/>
              <a:gd name="T25" fmla="*/ 2147483647 h 503"/>
              <a:gd name="T26" fmla="*/ 0 w 218"/>
              <a:gd name="T27" fmla="*/ 2147483647 h 503"/>
              <a:gd name="T28" fmla="*/ 0 w 218"/>
              <a:gd name="T29" fmla="*/ 2147483647 h 503"/>
              <a:gd name="T30" fmla="*/ 2147483647 w 218"/>
              <a:gd name="T31" fmla="*/ 2147483647 h 503"/>
              <a:gd name="T32" fmla="*/ 2147483647 w 218"/>
              <a:gd name="T33" fmla="*/ 2147483647 h 503"/>
              <a:gd name="T34" fmla="*/ 2147483647 w 218"/>
              <a:gd name="T35" fmla="*/ 2147483647 h 503"/>
              <a:gd name="T36" fmla="*/ 2147483647 w 218"/>
              <a:gd name="T37" fmla="*/ 2147483647 h 503"/>
              <a:gd name="T38" fmla="*/ 2147483647 w 218"/>
              <a:gd name="T39" fmla="*/ 2147483647 h 503"/>
              <a:gd name="T40" fmla="*/ 2147483647 w 218"/>
              <a:gd name="T41" fmla="*/ 2147483647 h 503"/>
              <a:gd name="T42" fmla="*/ 2147483647 w 218"/>
              <a:gd name="T43" fmla="*/ 2147483647 h 503"/>
              <a:gd name="T44" fmla="*/ 2147483647 w 218"/>
              <a:gd name="T45" fmla="*/ 2147483647 h 503"/>
              <a:gd name="T46" fmla="*/ 2147483647 w 218"/>
              <a:gd name="T47" fmla="*/ 2147483647 h 503"/>
              <a:gd name="T48" fmla="*/ 2147483647 w 218"/>
              <a:gd name="T49" fmla="*/ 2147483647 h 503"/>
              <a:gd name="T50" fmla="*/ 2147483647 w 218"/>
              <a:gd name="T51" fmla="*/ 2147483647 h 503"/>
              <a:gd name="T52" fmla="*/ 2147483647 w 218"/>
              <a:gd name="T53" fmla="*/ 2147483647 h 503"/>
              <a:gd name="T54" fmla="*/ 2147483647 w 218"/>
              <a:gd name="T55" fmla="*/ 2147483647 h 503"/>
              <a:gd name="T56" fmla="*/ 2147483647 w 218"/>
              <a:gd name="T57" fmla="*/ 2147483647 h 503"/>
              <a:gd name="T58" fmla="*/ 2147483647 w 218"/>
              <a:gd name="T59" fmla="*/ 2147483647 h 503"/>
              <a:gd name="T60" fmla="*/ 2147483647 w 218"/>
              <a:gd name="T61" fmla="*/ 0 h 503"/>
              <a:gd name="T62" fmla="*/ 2147483647 w 218"/>
              <a:gd name="T63" fmla="*/ 2147483647 h 503"/>
              <a:gd name="T64" fmla="*/ 2147483647 w 218"/>
              <a:gd name="T65" fmla="*/ 2147483647 h 503"/>
              <a:gd name="T66" fmla="*/ 2147483647 w 218"/>
              <a:gd name="T67" fmla="*/ 2147483647 h 503"/>
              <a:gd name="T68" fmla="*/ 2147483647 w 218"/>
              <a:gd name="T69" fmla="*/ 2147483647 h 503"/>
              <a:gd name="T70" fmla="*/ 2147483647 w 218"/>
              <a:gd name="T71" fmla="*/ 2147483647 h 503"/>
              <a:gd name="T72" fmla="*/ 2147483647 w 218"/>
              <a:gd name="T73" fmla="*/ 2147483647 h 503"/>
              <a:gd name="T74" fmla="*/ 2147483647 w 218"/>
              <a:gd name="T75" fmla="*/ 2147483647 h 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8"/>
              <a:gd name="T115" fmla="*/ 0 h 503"/>
              <a:gd name="T116" fmla="*/ 218 w 218"/>
              <a:gd name="T117" fmla="*/ 503 h 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8" h="503">
                <a:moveTo>
                  <a:pt x="121" y="478"/>
                </a:moveTo>
                <a:lnTo>
                  <a:pt x="123" y="489"/>
                </a:lnTo>
                <a:lnTo>
                  <a:pt x="132" y="500"/>
                </a:lnTo>
                <a:lnTo>
                  <a:pt x="146" y="503"/>
                </a:lnTo>
                <a:lnTo>
                  <a:pt x="149" y="503"/>
                </a:lnTo>
                <a:lnTo>
                  <a:pt x="163" y="500"/>
                </a:lnTo>
                <a:lnTo>
                  <a:pt x="172" y="489"/>
                </a:lnTo>
                <a:lnTo>
                  <a:pt x="174" y="478"/>
                </a:lnTo>
                <a:lnTo>
                  <a:pt x="174" y="293"/>
                </a:lnTo>
                <a:lnTo>
                  <a:pt x="174" y="148"/>
                </a:lnTo>
                <a:lnTo>
                  <a:pt x="176" y="144"/>
                </a:lnTo>
                <a:lnTo>
                  <a:pt x="180" y="142"/>
                </a:lnTo>
                <a:lnTo>
                  <a:pt x="184" y="144"/>
                </a:lnTo>
                <a:lnTo>
                  <a:pt x="186" y="148"/>
                </a:lnTo>
                <a:lnTo>
                  <a:pt x="186" y="283"/>
                </a:lnTo>
                <a:lnTo>
                  <a:pt x="188" y="290"/>
                </a:lnTo>
                <a:lnTo>
                  <a:pt x="194" y="295"/>
                </a:lnTo>
                <a:lnTo>
                  <a:pt x="201" y="297"/>
                </a:lnTo>
                <a:lnTo>
                  <a:pt x="211" y="295"/>
                </a:lnTo>
                <a:lnTo>
                  <a:pt x="217" y="290"/>
                </a:lnTo>
                <a:lnTo>
                  <a:pt x="218" y="283"/>
                </a:lnTo>
                <a:lnTo>
                  <a:pt x="218" y="123"/>
                </a:lnTo>
                <a:lnTo>
                  <a:pt x="217" y="114"/>
                </a:lnTo>
                <a:lnTo>
                  <a:pt x="211" y="107"/>
                </a:lnTo>
                <a:lnTo>
                  <a:pt x="201" y="105"/>
                </a:lnTo>
                <a:lnTo>
                  <a:pt x="15" y="105"/>
                </a:lnTo>
                <a:lnTo>
                  <a:pt x="6" y="107"/>
                </a:lnTo>
                <a:lnTo>
                  <a:pt x="0" y="114"/>
                </a:lnTo>
                <a:lnTo>
                  <a:pt x="0" y="123"/>
                </a:lnTo>
                <a:lnTo>
                  <a:pt x="0" y="283"/>
                </a:lnTo>
                <a:lnTo>
                  <a:pt x="0" y="290"/>
                </a:lnTo>
                <a:lnTo>
                  <a:pt x="6" y="295"/>
                </a:lnTo>
                <a:lnTo>
                  <a:pt x="15" y="297"/>
                </a:lnTo>
                <a:lnTo>
                  <a:pt x="23" y="295"/>
                </a:lnTo>
                <a:lnTo>
                  <a:pt x="29" y="290"/>
                </a:lnTo>
                <a:lnTo>
                  <a:pt x="31" y="283"/>
                </a:lnTo>
                <a:lnTo>
                  <a:pt x="31" y="148"/>
                </a:lnTo>
                <a:lnTo>
                  <a:pt x="33" y="144"/>
                </a:lnTo>
                <a:lnTo>
                  <a:pt x="38" y="142"/>
                </a:lnTo>
                <a:lnTo>
                  <a:pt x="40" y="144"/>
                </a:lnTo>
                <a:lnTo>
                  <a:pt x="42" y="148"/>
                </a:lnTo>
                <a:lnTo>
                  <a:pt x="42" y="293"/>
                </a:lnTo>
                <a:lnTo>
                  <a:pt x="42" y="478"/>
                </a:lnTo>
                <a:lnTo>
                  <a:pt x="44" y="489"/>
                </a:lnTo>
                <a:lnTo>
                  <a:pt x="54" y="500"/>
                </a:lnTo>
                <a:lnTo>
                  <a:pt x="67" y="503"/>
                </a:lnTo>
                <a:lnTo>
                  <a:pt x="73" y="503"/>
                </a:lnTo>
                <a:lnTo>
                  <a:pt x="86" y="500"/>
                </a:lnTo>
                <a:lnTo>
                  <a:pt x="94" y="489"/>
                </a:lnTo>
                <a:lnTo>
                  <a:pt x="98" y="478"/>
                </a:lnTo>
                <a:lnTo>
                  <a:pt x="98" y="302"/>
                </a:lnTo>
                <a:lnTo>
                  <a:pt x="100" y="295"/>
                </a:lnTo>
                <a:lnTo>
                  <a:pt x="109" y="293"/>
                </a:lnTo>
                <a:lnTo>
                  <a:pt x="117" y="295"/>
                </a:lnTo>
                <a:lnTo>
                  <a:pt x="121" y="302"/>
                </a:lnTo>
                <a:lnTo>
                  <a:pt x="121" y="478"/>
                </a:lnTo>
                <a:lnTo>
                  <a:pt x="59" y="45"/>
                </a:lnTo>
                <a:lnTo>
                  <a:pt x="63" y="29"/>
                </a:lnTo>
                <a:lnTo>
                  <a:pt x="71" y="16"/>
                </a:lnTo>
                <a:lnTo>
                  <a:pt x="84" y="5"/>
                </a:lnTo>
                <a:lnTo>
                  <a:pt x="100" y="0"/>
                </a:lnTo>
                <a:lnTo>
                  <a:pt x="117" y="0"/>
                </a:lnTo>
                <a:lnTo>
                  <a:pt x="132" y="5"/>
                </a:lnTo>
                <a:lnTo>
                  <a:pt x="148" y="16"/>
                </a:lnTo>
                <a:lnTo>
                  <a:pt x="153" y="29"/>
                </a:lnTo>
                <a:lnTo>
                  <a:pt x="157" y="45"/>
                </a:lnTo>
                <a:lnTo>
                  <a:pt x="153" y="62"/>
                </a:lnTo>
                <a:lnTo>
                  <a:pt x="148" y="78"/>
                </a:lnTo>
                <a:lnTo>
                  <a:pt x="132" y="87"/>
                </a:lnTo>
                <a:lnTo>
                  <a:pt x="117" y="93"/>
                </a:lnTo>
                <a:lnTo>
                  <a:pt x="100" y="93"/>
                </a:lnTo>
                <a:lnTo>
                  <a:pt x="84" y="87"/>
                </a:lnTo>
                <a:lnTo>
                  <a:pt x="71" y="78"/>
                </a:lnTo>
                <a:lnTo>
                  <a:pt x="63" y="62"/>
                </a:lnTo>
                <a:lnTo>
                  <a:pt x="59" y="45"/>
                </a:lnTo>
                <a:lnTo>
                  <a:pt x="121" y="478"/>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36" name="Freeform 446"/>
          <p:cNvSpPr>
            <a:spLocks/>
          </p:cNvSpPr>
          <p:nvPr/>
        </p:nvSpPr>
        <p:spPr bwMode="auto">
          <a:xfrm>
            <a:off x="5262325" y="2504441"/>
            <a:ext cx="363379" cy="851746"/>
          </a:xfrm>
          <a:custGeom>
            <a:avLst/>
            <a:gdLst>
              <a:gd name="T0" fmla="*/ 2147483647 w 218"/>
              <a:gd name="T1" fmla="*/ 2147483647 h 503"/>
              <a:gd name="T2" fmla="*/ 2147483647 w 218"/>
              <a:gd name="T3" fmla="*/ 2147483647 h 503"/>
              <a:gd name="T4" fmla="*/ 2147483647 w 218"/>
              <a:gd name="T5" fmla="*/ 2147483647 h 503"/>
              <a:gd name="T6" fmla="*/ 2147483647 w 218"/>
              <a:gd name="T7" fmla="*/ 2147483647 h 503"/>
              <a:gd name="T8" fmla="*/ 2147483647 w 218"/>
              <a:gd name="T9" fmla="*/ 2147483647 h 503"/>
              <a:gd name="T10" fmla="*/ 2147483647 w 218"/>
              <a:gd name="T11" fmla="*/ 2147483647 h 503"/>
              <a:gd name="T12" fmla="*/ 2147483647 w 218"/>
              <a:gd name="T13" fmla="*/ 2147483647 h 503"/>
              <a:gd name="T14" fmla="*/ 2147483647 w 218"/>
              <a:gd name="T15" fmla="*/ 2147483647 h 503"/>
              <a:gd name="T16" fmla="*/ 2147483647 w 218"/>
              <a:gd name="T17" fmla="*/ 2147483647 h 503"/>
              <a:gd name="T18" fmla="*/ 2147483647 w 218"/>
              <a:gd name="T19" fmla="*/ 2147483647 h 503"/>
              <a:gd name="T20" fmla="*/ 2147483647 w 218"/>
              <a:gd name="T21" fmla="*/ 2147483647 h 503"/>
              <a:gd name="T22" fmla="*/ 2147483647 w 218"/>
              <a:gd name="T23" fmla="*/ 2147483647 h 503"/>
              <a:gd name="T24" fmla="*/ 2147483647 w 218"/>
              <a:gd name="T25" fmla="*/ 2147483647 h 503"/>
              <a:gd name="T26" fmla="*/ 0 w 218"/>
              <a:gd name="T27" fmla="*/ 2147483647 h 503"/>
              <a:gd name="T28" fmla="*/ 0 w 218"/>
              <a:gd name="T29" fmla="*/ 2147483647 h 503"/>
              <a:gd name="T30" fmla="*/ 2147483647 w 218"/>
              <a:gd name="T31" fmla="*/ 2147483647 h 503"/>
              <a:gd name="T32" fmla="*/ 2147483647 w 218"/>
              <a:gd name="T33" fmla="*/ 2147483647 h 503"/>
              <a:gd name="T34" fmla="*/ 2147483647 w 218"/>
              <a:gd name="T35" fmla="*/ 2147483647 h 503"/>
              <a:gd name="T36" fmla="*/ 2147483647 w 218"/>
              <a:gd name="T37" fmla="*/ 2147483647 h 503"/>
              <a:gd name="T38" fmla="*/ 2147483647 w 218"/>
              <a:gd name="T39" fmla="*/ 2147483647 h 503"/>
              <a:gd name="T40" fmla="*/ 2147483647 w 218"/>
              <a:gd name="T41" fmla="*/ 2147483647 h 503"/>
              <a:gd name="T42" fmla="*/ 2147483647 w 218"/>
              <a:gd name="T43" fmla="*/ 2147483647 h 503"/>
              <a:gd name="T44" fmla="*/ 2147483647 w 218"/>
              <a:gd name="T45" fmla="*/ 2147483647 h 503"/>
              <a:gd name="T46" fmla="*/ 2147483647 w 218"/>
              <a:gd name="T47" fmla="*/ 2147483647 h 503"/>
              <a:gd name="T48" fmla="*/ 2147483647 w 218"/>
              <a:gd name="T49" fmla="*/ 2147483647 h 503"/>
              <a:gd name="T50" fmla="*/ 2147483647 w 218"/>
              <a:gd name="T51" fmla="*/ 2147483647 h 503"/>
              <a:gd name="T52" fmla="*/ 2147483647 w 218"/>
              <a:gd name="T53" fmla="*/ 2147483647 h 503"/>
              <a:gd name="T54" fmla="*/ 2147483647 w 218"/>
              <a:gd name="T55" fmla="*/ 2147483647 h 503"/>
              <a:gd name="T56" fmla="*/ 2147483647 w 218"/>
              <a:gd name="T57" fmla="*/ 2147483647 h 503"/>
              <a:gd name="T58" fmla="*/ 2147483647 w 218"/>
              <a:gd name="T59" fmla="*/ 2147483647 h 503"/>
              <a:gd name="T60" fmla="*/ 2147483647 w 218"/>
              <a:gd name="T61" fmla="*/ 0 h 503"/>
              <a:gd name="T62" fmla="*/ 2147483647 w 218"/>
              <a:gd name="T63" fmla="*/ 2147483647 h 503"/>
              <a:gd name="T64" fmla="*/ 2147483647 w 218"/>
              <a:gd name="T65" fmla="*/ 2147483647 h 503"/>
              <a:gd name="T66" fmla="*/ 2147483647 w 218"/>
              <a:gd name="T67" fmla="*/ 2147483647 h 503"/>
              <a:gd name="T68" fmla="*/ 2147483647 w 218"/>
              <a:gd name="T69" fmla="*/ 2147483647 h 503"/>
              <a:gd name="T70" fmla="*/ 2147483647 w 218"/>
              <a:gd name="T71" fmla="*/ 2147483647 h 503"/>
              <a:gd name="T72" fmla="*/ 2147483647 w 218"/>
              <a:gd name="T73" fmla="*/ 2147483647 h 503"/>
              <a:gd name="T74" fmla="*/ 2147483647 w 218"/>
              <a:gd name="T75" fmla="*/ 2147483647 h 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8"/>
              <a:gd name="T115" fmla="*/ 0 h 503"/>
              <a:gd name="T116" fmla="*/ 218 w 218"/>
              <a:gd name="T117" fmla="*/ 503 h 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8" h="503">
                <a:moveTo>
                  <a:pt x="121" y="478"/>
                </a:moveTo>
                <a:lnTo>
                  <a:pt x="123" y="489"/>
                </a:lnTo>
                <a:lnTo>
                  <a:pt x="132" y="500"/>
                </a:lnTo>
                <a:lnTo>
                  <a:pt x="146" y="503"/>
                </a:lnTo>
                <a:lnTo>
                  <a:pt x="149" y="503"/>
                </a:lnTo>
                <a:lnTo>
                  <a:pt x="163" y="500"/>
                </a:lnTo>
                <a:lnTo>
                  <a:pt x="172" y="489"/>
                </a:lnTo>
                <a:lnTo>
                  <a:pt x="174" y="478"/>
                </a:lnTo>
                <a:lnTo>
                  <a:pt x="174" y="293"/>
                </a:lnTo>
                <a:lnTo>
                  <a:pt x="174" y="148"/>
                </a:lnTo>
                <a:lnTo>
                  <a:pt x="176" y="144"/>
                </a:lnTo>
                <a:lnTo>
                  <a:pt x="180" y="142"/>
                </a:lnTo>
                <a:lnTo>
                  <a:pt x="184" y="144"/>
                </a:lnTo>
                <a:lnTo>
                  <a:pt x="186" y="148"/>
                </a:lnTo>
                <a:lnTo>
                  <a:pt x="186" y="283"/>
                </a:lnTo>
                <a:lnTo>
                  <a:pt x="188" y="290"/>
                </a:lnTo>
                <a:lnTo>
                  <a:pt x="194" y="295"/>
                </a:lnTo>
                <a:lnTo>
                  <a:pt x="201" y="297"/>
                </a:lnTo>
                <a:lnTo>
                  <a:pt x="211" y="295"/>
                </a:lnTo>
                <a:lnTo>
                  <a:pt x="217" y="290"/>
                </a:lnTo>
                <a:lnTo>
                  <a:pt x="218" y="283"/>
                </a:lnTo>
                <a:lnTo>
                  <a:pt x="218" y="123"/>
                </a:lnTo>
                <a:lnTo>
                  <a:pt x="217" y="114"/>
                </a:lnTo>
                <a:lnTo>
                  <a:pt x="211" y="107"/>
                </a:lnTo>
                <a:lnTo>
                  <a:pt x="201" y="105"/>
                </a:lnTo>
                <a:lnTo>
                  <a:pt x="15" y="105"/>
                </a:lnTo>
                <a:lnTo>
                  <a:pt x="6" y="107"/>
                </a:lnTo>
                <a:lnTo>
                  <a:pt x="0" y="114"/>
                </a:lnTo>
                <a:lnTo>
                  <a:pt x="0" y="123"/>
                </a:lnTo>
                <a:lnTo>
                  <a:pt x="0" y="283"/>
                </a:lnTo>
                <a:lnTo>
                  <a:pt x="0" y="290"/>
                </a:lnTo>
                <a:lnTo>
                  <a:pt x="6" y="295"/>
                </a:lnTo>
                <a:lnTo>
                  <a:pt x="15" y="297"/>
                </a:lnTo>
                <a:lnTo>
                  <a:pt x="23" y="295"/>
                </a:lnTo>
                <a:lnTo>
                  <a:pt x="29" y="290"/>
                </a:lnTo>
                <a:lnTo>
                  <a:pt x="31" y="283"/>
                </a:lnTo>
                <a:lnTo>
                  <a:pt x="31" y="148"/>
                </a:lnTo>
                <a:lnTo>
                  <a:pt x="33" y="144"/>
                </a:lnTo>
                <a:lnTo>
                  <a:pt x="38" y="142"/>
                </a:lnTo>
                <a:lnTo>
                  <a:pt x="40" y="144"/>
                </a:lnTo>
                <a:lnTo>
                  <a:pt x="42" y="148"/>
                </a:lnTo>
                <a:lnTo>
                  <a:pt x="42" y="293"/>
                </a:lnTo>
                <a:lnTo>
                  <a:pt x="42" y="478"/>
                </a:lnTo>
                <a:lnTo>
                  <a:pt x="44" y="489"/>
                </a:lnTo>
                <a:lnTo>
                  <a:pt x="54" y="500"/>
                </a:lnTo>
                <a:lnTo>
                  <a:pt x="67" y="503"/>
                </a:lnTo>
                <a:lnTo>
                  <a:pt x="73" y="503"/>
                </a:lnTo>
                <a:lnTo>
                  <a:pt x="86" y="500"/>
                </a:lnTo>
                <a:lnTo>
                  <a:pt x="94" y="489"/>
                </a:lnTo>
                <a:lnTo>
                  <a:pt x="98" y="478"/>
                </a:lnTo>
                <a:lnTo>
                  <a:pt x="98" y="302"/>
                </a:lnTo>
                <a:lnTo>
                  <a:pt x="100" y="295"/>
                </a:lnTo>
                <a:lnTo>
                  <a:pt x="109" y="293"/>
                </a:lnTo>
                <a:lnTo>
                  <a:pt x="117" y="295"/>
                </a:lnTo>
                <a:lnTo>
                  <a:pt x="121" y="302"/>
                </a:lnTo>
                <a:lnTo>
                  <a:pt x="121" y="478"/>
                </a:lnTo>
                <a:lnTo>
                  <a:pt x="59" y="45"/>
                </a:lnTo>
                <a:lnTo>
                  <a:pt x="63" y="29"/>
                </a:lnTo>
                <a:lnTo>
                  <a:pt x="71" y="16"/>
                </a:lnTo>
                <a:lnTo>
                  <a:pt x="84" y="5"/>
                </a:lnTo>
                <a:lnTo>
                  <a:pt x="100" y="0"/>
                </a:lnTo>
                <a:lnTo>
                  <a:pt x="117" y="0"/>
                </a:lnTo>
                <a:lnTo>
                  <a:pt x="132" y="5"/>
                </a:lnTo>
                <a:lnTo>
                  <a:pt x="148" y="16"/>
                </a:lnTo>
                <a:lnTo>
                  <a:pt x="153" y="29"/>
                </a:lnTo>
                <a:lnTo>
                  <a:pt x="157" y="45"/>
                </a:lnTo>
                <a:lnTo>
                  <a:pt x="153" y="62"/>
                </a:lnTo>
                <a:lnTo>
                  <a:pt x="148" y="78"/>
                </a:lnTo>
                <a:lnTo>
                  <a:pt x="132" y="87"/>
                </a:lnTo>
                <a:lnTo>
                  <a:pt x="117" y="93"/>
                </a:lnTo>
                <a:lnTo>
                  <a:pt x="100" y="93"/>
                </a:lnTo>
                <a:lnTo>
                  <a:pt x="84" y="87"/>
                </a:lnTo>
                <a:lnTo>
                  <a:pt x="71" y="78"/>
                </a:lnTo>
                <a:lnTo>
                  <a:pt x="63" y="62"/>
                </a:lnTo>
                <a:lnTo>
                  <a:pt x="59" y="45"/>
                </a:lnTo>
                <a:lnTo>
                  <a:pt x="121" y="478"/>
                </a:lnTo>
                <a:close/>
              </a:path>
            </a:pathLst>
          </a:custGeom>
          <a:solidFill>
            <a:srgbClr val="00B7A5"/>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37" name="Freeform 447"/>
          <p:cNvSpPr>
            <a:spLocks/>
          </p:cNvSpPr>
          <p:nvPr/>
        </p:nvSpPr>
        <p:spPr bwMode="auto">
          <a:xfrm>
            <a:off x="5262325" y="2689014"/>
            <a:ext cx="363379" cy="667173"/>
          </a:xfrm>
          <a:custGeom>
            <a:avLst/>
            <a:gdLst>
              <a:gd name="T0" fmla="*/ 2147483647 w 218"/>
              <a:gd name="T1" fmla="*/ 2147483647 h 394"/>
              <a:gd name="T2" fmla="*/ 2147483647 w 218"/>
              <a:gd name="T3" fmla="*/ 2147483647 h 394"/>
              <a:gd name="T4" fmla="*/ 2147483647 w 218"/>
              <a:gd name="T5" fmla="*/ 2147483647 h 394"/>
              <a:gd name="T6" fmla="*/ 2147483647 w 218"/>
              <a:gd name="T7" fmla="*/ 2147483647 h 394"/>
              <a:gd name="T8" fmla="*/ 2147483647 w 218"/>
              <a:gd name="T9" fmla="*/ 2147483647 h 394"/>
              <a:gd name="T10" fmla="*/ 2147483647 w 218"/>
              <a:gd name="T11" fmla="*/ 2147483647 h 394"/>
              <a:gd name="T12" fmla="*/ 2147483647 w 218"/>
              <a:gd name="T13" fmla="*/ 2147483647 h 394"/>
              <a:gd name="T14" fmla="*/ 2147483647 w 218"/>
              <a:gd name="T15" fmla="*/ 2147483647 h 394"/>
              <a:gd name="T16" fmla="*/ 2147483647 w 218"/>
              <a:gd name="T17" fmla="*/ 2147483647 h 394"/>
              <a:gd name="T18" fmla="*/ 2147483647 w 218"/>
              <a:gd name="T19" fmla="*/ 2147483647 h 394"/>
              <a:gd name="T20" fmla="*/ 2147483647 w 218"/>
              <a:gd name="T21" fmla="*/ 2147483647 h 394"/>
              <a:gd name="T22" fmla="*/ 2147483647 w 218"/>
              <a:gd name="T23" fmla="*/ 2147483647 h 394"/>
              <a:gd name="T24" fmla="*/ 2147483647 w 218"/>
              <a:gd name="T25" fmla="*/ 2147483647 h 394"/>
              <a:gd name="T26" fmla="*/ 2147483647 w 218"/>
              <a:gd name="T27" fmla="*/ 2147483647 h 394"/>
              <a:gd name="T28" fmla="*/ 2147483647 w 218"/>
              <a:gd name="T29" fmla="*/ 2147483647 h 394"/>
              <a:gd name="T30" fmla="*/ 2147483647 w 218"/>
              <a:gd name="T31" fmla="*/ 2147483647 h 394"/>
              <a:gd name="T32" fmla="*/ 2147483647 w 218"/>
              <a:gd name="T33" fmla="*/ 2147483647 h 394"/>
              <a:gd name="T34" fmla="*/ 2147483647 w 218"/>
              <a:gd name="T35" fmla="*/ 2147483647 h 394"/>
              <a:gd name="T36" fmla="*/ 2147483647 w 218"/>
              <a:gd name="T37" fmla="*/ 2147483647 h 394"/>
              <a:gd name="T38" fmla="*/ 2147483647 w 218"/>
              <a:gd name="T39" fmla="*/ 2147483647 h 394"/>
              <a:gd name="T40" fmla="*/ 2147483647 w 218"/>
              <a:gd name="T41" fmla="*/ 2147483647 h 394"/>
              <a:gd name="T42" fmla="*/ 2147483647 w 218"/>
              <a:gd name="T43" fmla="*/ 2147483647 h 394"/>
              <a:gd name="T44" fmla="*/ 2147483647 w 218"/>
              <a:gd name="T45" fmla="*/ 2147483647 h 394"/>
              <a:gd name="T46" fmla="*/ 2147483647 w 218"/>
              <a:gd name="T47" fmla="*/ 0 h 394"/>
              <a:gd name="T48" fmla="*/ 2147483647 w 218"/>
              <a:gd name="T49" fmla="*/ 0 h 394"/>
              <a:gd name="T50" fmla="*/ 2147483647 w 218"/>
              <a:gd name="T51" fmla="*/ 0 h 394"/>
              <a:gd name="T52" fmla="*/ 2147483647 w 218"/>
              <a:gd name="T53" fmla="*/ 0 h 394"/>
              <a:gd name="T54" fmla="*/ 0 w 218"/>
              <a:gd name="T55" fmla="*/ 2147483647 h 394"/>
              <a:gd name="T56" fmla="*/ 0 w 218"/>
              <a:gd name="T57" fmla="*/ 2147483647 h 394"/>
              <a:gd name="T58" fmla="*/ 0 w 218"/>
              <a:gd name="T59" fmla="*/ 2147483647 h 394"/>
              <a:gd name="T60" fmla="*/ 0 w 218"/>
              <a:gd name="T61" fmla="*/ 2147483647 h 394"/>
              <a:gd name="T62" fmla="*/ 2147483647 w 218"/>
              <a:gd name="T63" fmla="*/ 2147483647 h 394"/>
              <a:gd name="T64" fmla="*/ 2147483647 w 218"/>
              <a:gd name="T65" fmla="*/ 2147483647 h 394"/>
              <a:gd name="T66" fmla="*/ 2147483647 w 218"/>
              <a:gd name="T67" fmla="*/ 2147483647 h 394"/>
              <a:gd name="T68" fmla="*/ 2147483647 w 218"/>
              <a:gd name="T69" fmla="*/ 2147483647 h 394"/>
              <a:gd name="T70" fmla="*/ 2147483647 w 218"/>
              <a:gd name="T71" fmla="*/ 2147483647 h 394"/>
              <a:gd name="T72" fmla="*/ 2147483647 w 218"/>
              <a:gd name="T73" fmla="*/ 2147483647 h 394"/>
              <a:gd name="T74" fmla="*/ 2147483647 w 218"/>
              <a:gd name="T75" fmla="*/ 2147483647 h 394"/>
              <a:gd name="T76" fmla="*/ 2147483647 w 218"/>
              <a:gd name="T77" fmla="*/ 2147483647 h 394"/>
              <a:gd name="T78" fmla="*/ 2147483647 w 218"/>
              <a:gd name="T79" fmla="*/ 2147483647 h 394"/>
              <a:gd name="T80" fmla="*/ 2147483647 w 218"/>
              <a:gd name="T81" fmla="*/ 2147483647 h 394"/>
              <a:gd name="T82" fmla="*/ 2147483647 w 218"/>
              <a:gd name="T83" fmla="*/ 2147483647 h 394"/>
              <a:gd name="T84" fmla="*/ 2147483647 w 218"/>
              <a:gd name="T85" fmla="*/ 2147483647 h 394"/>
              <a:gd name="T86" fmla="*/ 2147483647 w 218"/>
              <a:gd name="T87" fmla="*/ 2147483647 h 394"/>
              <a:gd name="T88" fmla="*/ 2147483647 w 218"/>
              <a:gd name="T89" fmla="*/ 2147483647 h 394"/>
              <a:gd name="T90" fmla="*/ 2147483647 w 218"/>
              <a:gd name="T91" fmla="*/ 2147483647 h 394"/>
              <a:gd name="T92" fmla="*/ 2147483647 w 218"/>
              <a:gd name="T93" fmla="*/ 2147483647 h 394"/>
              <a:gd name="T94" fmla="*/ 2147483647 w 218"/>
              <a:gd name="T95" fmla="*/ 2147483647 h 394"/>
              <a:gd name="T96" fmla="*/ 2147483647 w 218"/>
              <a:gd name="T97" fmla="*/ 2147483647 h 394"/>
              <a:gd name="T98" fmla="*/ 2147483647 w 218"/>
              <a:gd name="T99" fmla="*/ 2147483647 h 394"/>
              <a:gd name="T100" fmla="*/ 2147483647 w 218"/>
              <a:gd name="T101" fmla="*/ 2147483647 h 394"/>
              <a:gd name="T102" fmla="*/ 2147483647 w 218"/>
              <a:gd name="T103" fmla="*/ 2147483647 h 394"/>
              <a:gd name="T104" fmla="*/ 2147483647 w 218"/>
              <a:gd name="T105" fmla="*/ 2147483647 h 394"/>
              <a:gd name="T106" fmla="*/ 2147483647 w 218"/>
              <a:gd name="T107" fmla="*/ 2147483647 h 394"/>
              <a:gd name="T108" fmla="*/ 2147483647 w 218"/>
              <a:gd name="T109" fmla="*/ 2147483647 h 394"/>
              <a:gd name="T110" fmla="*/ 2147483647 w 218"/>
              <a:gd name="T111" fmla="*/ 2147483647 h 39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8"/>
              <a:gd name="T169" fmla="*/ 0 h 394"/>
              <a:gd name="T170" fmla="*/ 218 w 218"/>
              <a:gd name="T171" fmla="*/ 394 h 39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8" h="394">
                <a:moveTo>
                  <a:pt x="121" y="369"/>
                </a:moveTo>
                <a:lnTo>
                  <a:pt x="123" y="380"/>
                </a:lnTo>
                <a:lnTo>
                  <a:pt x="132" y="391"/>
                </a:lnTo>
                <a:lnTo>
                  <a:pt x="146" y="394"/>
                </a:lnTo>
                <a:lnTo>
                  <a:pt x="149" y="394"/>
                </a:lnTo>
                <a:lnTo>
                  <a:pt x="163" y="391"/>
                </a:lnTo>
                <a:lnTo>
                  <a:pt x="172" y="380"/>
                </a:lnTo>
                <a:lnTo>
                  <a:pt x="174" y="369"/>
                </a:lnTo>
                <a:lnTo>
                  <a:pt x="174" y="184"/>
                </a:lnTo>
                <a:lnTo>
                  <a:pt x="174" y="40"/>
                </a:lnTo>
                <a:lnTo>
                  <a:pt x="176" y="35"/>
                </a:lnTo>
                <a:lnTo>
                  <a:pt x="180" y="33"/>
                </a:lnTo>
                <a:lnTo>
                  <a:pt x="184" y="35"/>
                </a:lnTo>
                <a:lnTo>
                  <a:pt x="186" y="40"/>
                </a:lnTo>
                <a:lnTo>
                  <a:pt x="186" y="174"/>
                </a:lnTo>
                <a:lnTo>
                  <a:pt x="188" y="181"/>
                </a:lnTo>
                <a:lnTo>
                  <a:pt x="194" y="188"/>
                </a:lnTo>
                <a:lnTo>
                  <a:pt x="201" y="190"/>
                </a:lnTo>
                <a:lnTo>
                  <a:pt x="211" y="188"/>
                </a:lnTo>
                <a:lnTo>
                  <a:pt x="217" y="181"/>
                </a:lnTo>
                <a:lnTo>
                  <a:pt x="218" y="174"/>
                </a:lnTo>
                <a:lnTo>
                  <a:pt x="218" y="16"/>
                </a:lnTo>
                <a:lnTo>
                  <a:pt x="217" y="7"/>
                </a:lnTo>
                <a:lnTo>
                  <a:pt x="211" y="0"/>
                </a:lnTo>
                <a:lnTo>
                  <a:pt x="201" y="0"/>
                </a:lnTo>
                <a:lnTo>
                  <a:pt x="15" y="0"/>
                </a:lnTo>
                <a:lnTo>
                  <a:pt x="6" y="0"/>
                </a:lnTo>
                <a:lnTo>
                  <a:pt x="0" y="7"/>
                </a:lnTo>
                <a:lnTo>
                  <a:pt x="0" y="16"/>
                </a:lnTo>
                <a:lnTo>
                  <a:pt x="0" y="174"/>
                </a:lnTo>
                <a:lnTo>
                  <a:pt x="0" y="181"/>
                </a:lnTo>
                <a:lnTo>
                  <a:pt x="6" y="188"/>
                </a:lnTo>
                <a:lnTo>
                  <a:pt x="15" y="190"/>
                </a:lnTo>
                <a:lnTo>
                  <a:pt x="23" y="188"/>
                </a:lnTo>
                <a:lnTo>
                  <a:pt x="29" y="181"/>
                </a:lnTo>
                <a:lnTo>
                  <a:pt x="31" y="174"/>
                </a:lnTo>
                <a:lnTo>
                  <a:pt x="31" y="40"/>
                </a:lnTo>
                <a:lnTo>
                  <a:pt x="33" y="35"/>
                </a:lnTo>
                <a:lnTo>
                  <a:pt x="38" y="33"/>
                </a:lnTo>
                <a:lnTo>
                  <a:pt x="40" y="35"/>
                </a:lnTo>
                <a:lnTo>
                  <a:pt x="42" y="40"/>
                </a:lnTo>
                <a:lnTo>
                  <a:pt x="42" y="184"/>
                </a:lnTo>
                <a:lnTo>
                  <a:pt x="42" y="369"/>
                </a:lnTo>
                <a:lnTo>
                  <a:pt x="44" y="380"/>
                </a:lnTo>
                <a:lnTo>
                  <a:pt x="54" y="391"/>
                </a:lnTo>
                <a:lnTo>
                  <a:pt x="67" y="394"/>
                </a:lnTo>
                <a:lnTo>
                  <a:pt x="73" y="394"/>
                </a:lnTo>
                <a:lnTo>
                  <a:pt x="86" y="391"/>
                </a:lnTo>
                <a:lnTo>
                  <a:pt x="94" y="380"/>
                </a:lnTo>
                <a:lnTo>
                  <a:pt x="98" y="369"/>
                </a:lnTo>
                <a:lnTo>
                  <a:pt x="98" y="195"/>
                </a:lnTo>
                <a:lnTo>
                  <a:pt x="100" y="188"/>
                </a:lnTo>
                <a:lnTo>
                  <a:pt x="109" y="184"/>
                </a:lnTo>
                <a:lnTo>
                  <a:pt x="117" y="188"/>
                </a:lnTo>
                <a:lnTo>
                  <a:pt x="121" y="195"/>
                </a:lnTo>
                <a:lnTo>
                  <a:pt x="121" y="369"/>
                </a:lnTo>
                <a:close/>
              </a:path>
            </a:pathLst>
          </a:custGeom>
          <a:solidFill>
            <a:srgbClr val="00A898"/>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38" name="Freeform 448"/>
          <p:cNvSpPr>
            <a:spLocks/>
          </p:cNvSpPr>
          <p:nvPr/>
        </p:nvSpPr>
        <p:spPr bwMode="auto">
          <a:xfrm>
            <a:off x="5367337" y="2504441"/>
            <a:ext cx="153353" cy="147319"/>
          </a:xfrm>
          <a:custGeom>
            <a:avLst/>
            <a:gdLst>
              <a:gd name="T0" fmla="*/ 0 w 92"/>
              <a:gd name="T1" fmla="*/ 2147483647 h 87"/>
              <a:gd name="T2" fmla="*/ 2147483647 w 92"/>
              <a:gd name="T3" fmla="*/ 2147483647 h 87"/>
              <a:gd name="T4" fmla="*/ 2147483647 w 92"/>
              <a:gd name="T5" fmla="*/ 2147483647 h 87"/>
              <a:gd name="T6" fmla="*/ 2147483647 w 92"/>
              <a:gd name="T7" fmla="*/ 2147483647 h 87"/>
              <a:gd name="T8" fmla="*/ 2147483647 w 92"/>
              <a:gd name="T9" fmla="*/ 0 h 87"/>
              <a:gd name="T10" fmla="*/ 2147483647 w 92"/>
              <a:gd name="T11" fmla="*/ 0 h 87"/>
              <a:gd name="T12" fmla="*/ 2147483647 w 92"/>
              <a:gd name="T13" fmla="*/ 2147483647 h 87"/>
              <a:gd name="T14" fmla="*/ 2147483647 w 92"/>
              <a:gd name="T15" fmla="*/ 2147483647 h 87"/>
              <a:gd name="T16" fmla="*/ 2147483647 w 92"/>
              <a:gd name="T17" fmla="*/ 2147483647 h 87"/>
              <a:gd name="T18" fmla="*/ 2147483647 w 92"/>
              <a:gd name="T19" fmla="*/ 2147483647 h 87"/>
              <a:gd name="T20" fmla="*/ 2147483647 w 92"/>
              <a:gd name="T21" fmla="*/ 2147483647 h 87"/>
              <a:gd name="T22" fmla="*/ 2147483647 w 92"/>
              <a:gd name="T23" fmla="*/ 2147483647 h 87"/>
              <a:gd name="T24" fmla="*/ 2147483647 w 92"/>
              <a:gd name="T25" fmla="*/ 2147483647 h 87"/>
              <a:gd name="T26" fmla="*/ 2147483647 w 92"/>
              <a:gd name="T27" fmla="*/ 2147483647 h 87"/>
              <a:gd name="T28" fmla="*/ 2147483647 w 92"/>
              <a:gd name="T29" fmla="*/ 2147483647 h 87"/>
              <a:gd name="T30" fmla="*/ 2147483647 w 92"/>
              <a:gd name="T31" fmla="*/ 2147483647 h 87"/>
              <a:gd name="T32" fmla="*/ 2147483647 w 92"/>
              <a:gd name="T33" fmla="*/ 2147483647 h 87"/>
              <a:gd name="T34" fmla="*/ 2147483647 w 92"/>
              <a:gd name="T35" fmla="*/ 2147483647 h 87"/>
              <a:gd name="T36" fmla="*/ 0 w 92"/>
              <a:gd name="T37" fmla="*/ 2147483647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2"/>
              <a:gd name="T58" fmla="*/ 0 h 87"/>
              <a:gd name="T59" fmla="*/ 92 w 92"/>
              <a:gd name="T60" fmla="*/ 87 h 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2" h="87">
                <a:moveTo>
                  <a:pt x="0" y="43"/>
                </a:moveTo>
                <a:lnTo>
                  <a:pt x="2" y="27"/>
                </a:lnTo>
                <a:lnTo>
                  <a:pt x="10" y="14"/>
                </a:lnTo>
                <a:lnTo>
                  <a:pt x="23" y="4"/>
                </a:lnTo>
                <a:lnTo>
                  <a:pt x="39" y="0"/>
                </a:lnTo>
                <a:lnTo>
                  <a:pt x="52" y="0"/>
                </a:lnTo>
                <a:lnTo>
                  <a:pt x="67" y="4"/>
                </a:lnTo>
                <a:lnTo>
                  <a:pt x="83" y="14"/>
                </a:lnTo>
                <a:lnTo>
                  <a:pt x="88" y="27"/>
                </a:lnTo>
                <a:lnTo>
                  <a:pt x="92" y="43"/>
                </a:lnTo>
                <a:lnTo>
                  <a:pt x="88" y="59"/>
                </a:lnTo>
                <a:lnTo>
                  <a:pt x="83" y="73"/>
                </a:lnTo>
                <a:lnTo>
                  <a:pt x="67" y="82"/>
                </a:lnTo>
                <a:lnTo>
                  <a:pt x="52" y="87"/>
                </a:lnTo>
                <a:lnTo>
                  <a:pt x="39" y="87"/>
                </a:lnTo>
                <a:lnTo>
                  <a:pt x="23" y="82"/>
                </a:lnTo>
                <a:lnTo>
                  <a:pt x="10" y="73"/>
                </a:lnTo>
                <a:lnTo>
                  <a:pt x="2" y="59"/>
                </a:lnTo>
                <a:lnTo>
                  <a:pt x="0" y="43"/>
                </a:lnTo>
                <a:close/>
              </a:path>
            </a:pathLst>
          </a:custGeom>
          <a:solidFill>
            <a:srgbClr val="00A898"/>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39" name="Freeform 449"/>
          <p:cNvSpPr>
            <a:spLocks/>
          </p:cNvSpPr>
          <p:nvPr/>
        </p:nvSpPr>
        <p:spPr bwMode="auto">
          <a:xfrm>
            <a:off x="7102556" y="2504441"/>
            <a:ext cx="361711" cy="851746"/>
          </a:xfrm>
          <a:custGeom>
            <a:avLst/>
            <a:gdLst>
              <a:gd name="T0" fmla="*/ 2147483647 w 217"/>
              <a:gd name="T1" fmla="*/ 2147483647 h 503"/>
              <a:gd name="T2" fmla="*/ 2147483647 w 217"/>
              <a:gd name="T3" fmla="*/ 2147483647 h 503"/>
              <a:gd name="T4" fmla="*/ 2147483647 w 217"/>
              <a:gd name="T5" fmla="*/ 2147483647 h 503"/>
              <a:gd name="T6" fmla="*/ 2147483647 w 217"/>
              <a:gd name="T7" fmla="*/ 2147483647 h 503"/>
              <a:gd name="T8" fmla="*/ 2147483647 w 217"/>
              <a:gd name="T9" fmla="*/ 2147483647 h 503"/>
              <a:gd name="T10" fmla="*/ 2147483647 w 217"/>
              <a:gd name="T11" fmla="*/ 2147483647 h 503"/>
              <a:gd name="T12" fmla="*/ 2147483647 w 217"/>
              <a:gd name="T13" fmla="*/ 2147483647 h 503"/>
              <a:gd name="T14" fmla="*/ 2147483647 w 217"/>
              <a:gd name="T15" fmla="*/ 2147483647 h 503"/>
              <a:gd name="T16" fmla="*/ 2147483647 w 217"/>
              <a:gd name="T17" fmla="*/ 2147483647 h 503"/>
              <a:gd name="T18" fmla="*/ 2147483647 w 217"/>
              <a:gd name="T19" fmla="*/ 2147483647 h 503"/>
              <a:gd name="T20" fmla="*/ 2147483647 w 217"/>
              <a:gd name="T21" fmla="*/ 2147483647 h 503"/>
              <a:gd name="T22" fmla="*/ 2147483647 w 217"/>
              <a:gd name="T23" fmla="*/ 2147483647 h 503"/>
              <a:gd name="T24" fmla="*/ 2147483647 w 217"/>
              <a:gd name="T25" fmla="*/ 2147483647 h 503"/>
              <a:gd name="T26" fmla="*/ 0 w 217"/>
              <a:gd name="T27" fmla="*/ 2147483647 h 503"/>
              <a:gd name="T28" fmla="*/ 0 w 217"/>
              <a:gd name="T29" fmla="*/ 2147483647 h 503"/>
              <a:gd name="T30" fmla="*/ 2147483647 w 217"/>
              <a:gd name="T31" fmla="*/ 2147483647 h 503"/>
              <a:gd name="T32" fmla="*/ 2147483647 w 217"/>
              <a:gd name="T33" fmla="*/ 2147483647 h 503"/>
              <a:gd name="T34" fmla="*/ 2147483647 w 217"/>
              <a:gd name="T35" fmla="*/ 2147483647 h 503"/>
              <a:gd name="T36" fmla="*/ 2147483647 w 217"/>
              <a:gd name="T37" fmla="*/ 2147483647 h 503"/>
              <a:gd name="T38" fmla="*/ 2147483647 w 217"/>
              <a:gd name="T39" fmla="*/ 2147483647 h 503"/>
              <a:gd name="T40" fmla="*/ 2147483647 w 217"/>
              <a:gd name="T41" fmla="*/ 2147483647 h 503"/>
              <a:gd name="T42" fmla="*/ 2147483647 w 217"/>
              <a:gd name="T43" fmla="*/ 2147483647 h 503"/>
              <a:gd name="T44" fmla="*/ 2147483647 w 217"/>
              <a:gd name="T45" fmla="*/ 2147483647 h 503"/>
              <a:gd name="T46" fmla="*/ 2147483647 w 217"/>
              <a:gd name="T47" fmla="*/ 2147483647 h 503"/>
              <a:gd name="T48" fmla="*/ 2147483647 w 217"/>
              <a:gd name="T49" fmla="*/ 2147483647 h 503"/>
              <a:gd name="T50" fmla="*/ 2147483647 w 217"/>
              <a:gd name="T51" fmla="*/ 2147483647 h 503"/>
              <a:gd name="T52" fmla="*/ 2147483647 w 217"/>
              <a:gd name="T53" fmla="*/ 2147483647 h 503"/>
              <a:gd name="T54" fmla="*/ 2147483647 w 217"/>
              <a:gd name="T55" fmla="*/ 2147483647 h 503"/>
              <a:gd name="T56" fmla="*/ 2147483647 w 217"/>
              <a:gd name="T57" fmla="*/ 2147483647 h 503"/>
              <a:gd name="T58" fmla="*/ 2147483647 w 217"/>
              <a:gd name="T59" fmla="*/ 2147483647 h 503"/>
              <a:gd name="T60" fmla="*/ 2147483647 w 217"/>
              <a:gd name="T61" fmla="*/ 0 h 503"/>
              <a:gd name="T62" fmla="*/ 2147483647 w 217"/>
              <a:gd name="T63" fmla="*/ 2147483647 h 503"/>
              <a:gd name="T64" fmla="*/ 2147483647 w 217"/>
              <a:gd name="T65" fmla="*/ 2147483647 h 503"/>
              <a:gd name="T66" fmla="*/ 2147483647 w 217"/>
              <a:gd name="T67" fmla="*/ 2147483647 h 503"/>
              <a:gd name="T68" fmla="*/ 2147483647 w 217"/>
              <a:gd name="T69" fmla="*/ 2147483647 h 503"/>
              <a:gd name="T70" fmla="*/ 2147483647 w 217"/>
              <a:gd name="T71" fmla="*/ 2147483647 h 503"/>
              <a:gd name="T72" fmla="*/ 2147483647 w 217"/>
              <a:gd name="T73" fmla="*/ 2147483647 h 503"/>
              <a:gd name="T74" fmla="*/ 2147483647 w 217"/>
              <a:gd name="T75" fmla="*/ 2147483647 h 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7"/>
              <a:gd name="T115" fmla="*/ 0 h 503"/>
              <a:gd name="T116" fmla="*/ 217 w 217"/>
              <a:gd name="T117" fmla="*/ 503 h 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7" h="503">
                <a:moveTo>
                  <a:pt x="121" y="478"/>
                </a:moveTo>
                <a:lnTo>
                  <a:pt x="123" y="489"/>
                </a:lnTo>
                <a:lnTo>
                  <a:pt x="132" y="500"/>
                </a:lnTo>
                <a:lnTo>
                  <a:pt x="146" y="503"/>
                </a:lnTo>
                <a:lnTo>
                  <a:pt x="149" y="503"/>
                </a:lnTo>
                <a:lnTo>
                  <a:pt x="163" y="500"/>
                </a:lnTo>
                <a:lnTo>
                  <a:pt x="172" y="489"/>
                </a:lnTo>
                <a:lnTo>
                  <a:pt x="174" y="478"/>
                </a:lnTo>
                <a:lnTo>
                  <a:pt x="174" y="293"/>
                </a:lnTo>
                <a:lnTo>
                  <a:pt x="174" y="148"/>
                </a:lnTo>
                <a:lnTo>
                  <a:pt x="176" y="144"/>
                </a:lnTo>
                <a:lnTo>
                  <a:pt x="180" y="142"/>
                </a:lnTo>
                <a:lnTo>
                  <a:pt x="184" y="144"/>
                </a:lnTo>
                <a:lnTo>
                  <a:pt x="186" y="148"/>
                </a:lnTo>
                <a:lnTo>
                  <a:pt x="186" y="283"/>
                </a:lnTo>
                <a:lnTo>
                  <a:pt x="188" y="290"/>
                </a:lnTo>
                <a:lnTo>
                  <a:pt x="194" y="295"/>
                </a:lnTo>
                <a:lnTo>
                  <a:pt x="201" y="297"/>
                </a:lnTo>
                <a:lnTo>
                  <a:pt x="211" y="295"/>
                </a:lnTo>
                <a:lnTo>
                  <a:pt x="217" y="290"/>
                </a:lnTo>
                <a:lnTo>
                  <a:pt x="217" y="283"/>
                </a:lnTo>
                <a:lnTo>
                  <a:pt x="217" y="123"/>
                </a:lnTo>
                <a:lnTo>
                  <a:pt x="217" y="114"/>
                </a:lnTo>
                <a:lnTo>
                  <a:pt x="211" y="107"/>
                </a:lnTo>
                <a:lnTo>
                  <a:pt x="201" y="105"/>
                </a:lnTo>
                <a:lnTo>
                  <a:pt x="15" y="105"/>
                </a:lnTo>
                <a:lnTo>
                  <a:pt x="6" y="107"/>
                </a:lnTo>
                <a:lnTo>
                  <a:pt x="0" y="114"/>
                </a:lnTo>
                <a:lnTo>
                  <a:pt x="0" y="123"/>
                </a:lnTo>
                <a:lnTo>
                  <a:pt x="0" y="283"/>
                </a:lnTo>
                <a:lnTo>
                  <a:pt x="0" y="290"/>
                </a:lnTo>
                <a:lnTo>
                  <a:pt x="6" y="295"/>
                </a:lnTo>
                <a:lnTo>
                  <a:pt x="15" y="297"/>
                </a:lnTo>
                <a:lnTo>
                  <a:pt x="23" y="295"/>
                </a:lnTo>
                <a:lnTo>
                  <a:pt x="29" y="290"/>
                </a:lnTo>
                <a:lnTo>
                  <a:pt x="31" y="283"/>
                </a:lnTo>
                <a:lnTo>
                  <a:pt x="31" y="148"/>
                </a:lnTo>
                <a:lnTo>
                  <a:pt x="33" y="144"/>
                </a:lnTo>
                <a:lnTo>
                  <a:pt x="38" y="142"/>
                </a:lnTo>
                <a:lnTo>
                  <a:pt x="40" y="144"/>
                </a:lnTo>
                <a:lnTo>
                  <a:pt x="42" y="148"/>
                </a:lnTo>
                <a:lnTo>
                  <a:pt x="42" y="293"/>
                </a:lnTo>
                <a:lnTo>
                  <a:pt x="42" y="478"/>
                </a:lnTo>
                <a:lnTo>
                  <a:pt x="44" y="489"/>
                </a:lnTo>
                <a:lnTo>
                  <a:pt x="54" y="500"/>
                </a:lnTo>
                <a:lnTo>
                  <a:pt x="67" y="503"/>
                </a:lnTo>
                <a:lnTo>
                  <a:pt x="73" y="503"/>
                </a:lnTo>
                <a:lnTo>
                  <a:pt x="86" y="500"/>
                </a:lnTo>
                <a:lnTo>
                  <a:pt x="94" y="489"/>
                </a:lnTo>
                <a:lnTo>
                  <a:pt x="98" y="478"/>
                </a:lnTo>
                <a:lnTo>
                  <a:pt x="98" y="302"/>
                </a:lnTo>
                <a:lnTo>
                  <a:pt x="100" y="295"/>
                </a:lnTo>
                <a:lnTo>
                  <a:pt x="109" y="293"/>
                </a:lnTo>
                <a:lnTo>
                  <a:pt x="117" y="295"/>
                </a:lnTo>
                <a:lnTo>
                  <a:pt x="121" y="302"/>
                </a:lnTo>
                <a:lnTo>
                  <a:pt x="121" y="478"/>
                </a:lnTo>
                <a:lnTo>
                  <a:pt x="59" y="45"/>
                </a:lnTo>
                <a:lnTo>
                  <a:pt x="63" y="29"/>
                </a:lnTo>
                <a:lnTo>
                  <a:pt x="71" y="16"/>
                </a:lnTo>
                <a:lnTo>
                  <a:pt x="84" y="5"/>
                </a:lnTo>
                <a:lnTo>
                  <a:pt x="100" y="0"/>
                </a:lnTo>
                <a:lnTo>
                  <a:pt x="117" y="0"/>
                </a:lnTo>
                <a:lnTo>
                  <a:pt x="132" y="5"/>
                </a:lnTo>
                <a:lnTo>
                  <a:pt x="148" y="16"/>
                </a:lnTo>
                <a:lnTo>
                  <a:pt x="153" y="29"/>
                </a:lnTo>
                <a:lnTo>
                  <a:pt x="157" y="45"/>
                </a:lnTo>
                <a:lnTo>
                  <a:pt x="153" y="62"/>
                </a:lnTo>
                <a:lnTo>
                  <a:pt x="148" y="78"/>
                </a:lnTo>
                <a:lnTo>
                  <a:pt x="132" y="87"/>
                </a:lnTo>
                <a:lnTo>
                  <a:pt x="117" y="93"/>
                </a:lnTo>
                <a:lnTo>
                  <a:pt x="100" y="93"/>
                </a:lnTo>
                <a:lnTo>
                  <a:pt x="84" y="87"/>
                </a:lnTo>
                <a:lnTo>
                  <a:pt x="71" y="78"/>
                </a:lnTo>
                <a:lnTo>
                  <a:pt x="63" y="62"/>
                </a:lnTo>
                <a:lnTo>
                  <a:pt x="59" y="45"/>
                </a:lnTo>
                <a:lnTo>
                  <a:pt x="121" y="478"/>
                </a:lnTo>
                <a:close/>
              </a:path>
            </a:pathLst>
          </a:custGeom>
          <a:solidFill>
            <a:srgbClr val="00B7A5"/>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40" name="Freeform 450"/>
          <p:cNvSpPr>
            <a:spLocks/>
          </p:cNvSpPr>
          <p:nvPr/>
        </p:nvSpPr>
        <p:spPr bwMode="auto">
          <a:xfrm>
            <a:off x="7102556" y="2689014"/>
            <a:ext cx="361711" cy="667173"/>
          </a:xfrm>
          <a:custGeom>
            <a:avLst/>
            <a:gdLst>
              <a:gd name="T0" fmla="*/ 2147483647 w 217"/>
              <a:gd name="T1" fmla="*/ 2147483647 h 394"/>
              <a:gd name="T2" fmla="*/ 2147483647 w 217"/>
              <a:gd name="T3" fmla="*/ 2147483647 h 394"/>
              <a:gd name="T4" fmla="*/ 2147483647 w 217"/>
              <a:gd name="T5" fmla="*/ 2147483647 h 394"/>
              <a:gd name="T6" fmla="*/ 2147483647 w 217"/>
              <a:gd name="T7" fmla="*/ 2147483647 h 394"/>
              <a:gd name="T8" fmla="*/ 2147483647 w 217"/>
              <a:gd name="T9" fmla="*/ 2147483647 h 394"/>
              <a:gd name="T10" fmla="*/ 2147483647 w 217"/>
              <a:gd name="T11" fmla="*/ 2147483647 h 394"/>
              <a:gd name="T12" fmla="*/ 2147483647 w 217"/>
              <a:gd name="T13" fmla="*/ 2147483647 h 394"/>
              <a:gd name="T14" fmla="*/ 2147483647 w 217"/>
              <a:gd name="T15" fmla="*/ 2147483647 h 394"/>
              <a:gd name="T16" fmla="*/ 2147483647 w 217"/>
              <a:gd name="T17" fmla="*/ 2147483647 h 394"/>
              <a:gd name="T18" fmla="*/ 2147483647 w 217"/>
              <a:gd name="T19" fmla="*/ 2147483647 h 394"/>
              <a:gd name="T20" fmla="*/ 2147483647 w 217"/>
              <a:gd name="T21" fmla="*/ 2147483647 h 394"/>
              <a:gd name="T22" fmla="*/ 2147483647 w 217"/>
              <a:gd name="T23" fmla="*/ 2147483647 h 394"/>
              <a:gd name="T24" fmla="*/ 2147483647 w 217"/>
              <a:gd name="T25" fmla="*/ 2147483647 h 394"/>
              <a:gd name="T26" fmla="*/ 2147483647 w 217"/>
              <a:gd name="T27" fmla="*/ 2147483647 h 394"/>
              <a:gd name="T28" fmla="*/ 2147483647 w 217"/>
              <a:gd name="T29" fmla="*/ 2147483647 h 394"/>
              <a:gd name="T30" fmla="*/ 2147483647 w 217"/>
              <a:gd name="T31" fmla="*/ 2147483647 h 394"/>
              <a:gd name="T32" fmla="*/ 2147483647 w 217"/>
              <a:gd name="T33" fmla="*/ 2147483647 h 394"/>
              <a:gd name="T34" fmla="*/ 2147483647 w 217"/>
              <a:gd name="T35" fmla="*/ 2147483647 h 394"/>
              <a:gd name="T36" fmla="*/ 2147483647 w 217"/>
              <a:gd name="T37" fmla="*/ 2147483647 h 394"/>
              <a:gd name="T38" fmla="*/ 2147483647 w 217"/>
              <a:gd name="T39" fmla="*/ 2147483647 h 394"/>
              <a:gd name="T40" fmla="*/ 2147483647 w 217"/>
              <a:gd name="T41" fmla="*/ 2147483647 h 394"/>
              <a:gd name="T42" fmla="*/ 2147483647 w 217"/>
              <a:gd name="T43" fmla="*/ 2147483647 h 394"/>
              <a:gd name="T44" fmla="*/ 2147483647 w 217"/>
              <a:gd name="T45" fmla="*/ 2147483647 h 394"/>
              <a:gd name="T46" fmla="*/ 2147483647 w 217"/>
              <a:gd name="T47" fmla="*/ 0 h 394"/>
              <a:gd name="T48" fmla="*/ 2147483647 w 217"/>
              <a:gd name="T49" fmla="*/ 0 h 394"/>
              <a:gd name="T50" fmla="*/ 2147483647 w 217"/>
              <a:gd name="T51" fmla="*/ 0 h 394"/>
              <a:gd name="T52" fmla="*/ 2147483647 w 217"/>
              <a:gd name="T53" fmla="*/ 0 h 394"/>
              <a:gd name="T54" fmla="*/ 0 w 217"/>
              <a:gd name="T55" fmla="*/ 2147483647 h 394"/>
              <a:gd name="T56" fmla="*/ 0 w 217"/>
              <a:gd name="T57" fmla="*/ 2147483647 h 394"/>
              <a:gd name="T58" fmla="*/ 0 w 217"/>
              <a:gd name="T59" fmla="*/ 2147483647 h 394"/>
              <a:gd name="T60" fmla="*/ 0 w 217"/>
              <a:gd name="T61" fmla="*/ 2147483647 h 394"/>
              <a:gd name="T62" fmla="*/ 2147483647 w 217"/>
              <a:gd name="T63" fmla="*/ 2147483647 h 394"/>
              <a:gd name="T64" fmla="*/ 2147483647 w 217"/>
              <a:gd name="T65" fmla="*/ 2147483647 h 394"/>
              <a:gd name="T66" fmla="*/ 2147483647 w 217"/>
              <a:gd name="T67" fmla="*/ 2147483647 h 394"/>
              <a:gd name="T68" fmla="*/ 2147483647 w 217"/>
              <a:gd name="T69" fmla="*/ 2147483647 h 394"/>
              <a:gd name="T70" fmla="*/ 2147483647 w 217"/>
              <a:gd name="T71" fmla="*/ 2147483647 h 394"/>
              <a:gd name="T72" fmla="*/ 2147483647 w 217"/>
              <a:gd name="T73" fmla="*/ 2147483647 h 394"/>
              <a:gd name="T74" fmla="*/ 2147483647 w 217"/>
              <a:gd name="T75" fmla="*/ 2147483647 h 394"/>
              <a:gd name="T76" fmla="*/ 2147483647 w 217"/>
              <a:gd name="T77" fmla="*/ 2147483647 h 394"/>
              <a:gd name="T78" fmla="*/ 2147483647 w 217"/>
              <a:gd name="T79" fmla="*/ 2147483647 h 394"/>
              <a:gd name="T80" fmla="*/ 2147483647 w 217"/>
              <a:gd name="T81" fmla="*/ 2147483647 h 394"/>
              <a:gd name="T82" fmla="*/ 2147483647 w 217"/>
              <a:gd name="T83" fmla="*/ 2147483647 h 394"/>
              <a:gd name="T84" fmla="*/ 2147483647 w 217"/>
              <a:gd name="T85" fmla="*/ 2147483647 h 394"/>
              <a:gd name="T86" fmla="*/ 2147483647 w 217"/>
              <a:gd name="T87" fmla="*/ 2147483647 h 394"/>
              <a:gd name="T88" fmla="*/ 2147483647 w 217"/>
              <a:gd name="T89" fmla="*/ 2147483647 h 394"/>
              <a:gd name="T90" fmla="*/ 2147483647 w 217"/>
              <a:gd name="T91" fmla="*/ 2147483647 h 394"/>
              <a:gd name="T92" fmla="*/ 2147483647 w 217"/>
              <a:gd name="T93" fmla="*/ 2147483647 h 394"/>
              <a:gd name="T94" fmla="*/ 2147483647 w 217"/>
              <a:gd name="T95" fmla="*/ 2147483647 h 394"/>
              <a:gd name="T96" fmla="*/ 2147483647 w 217"/>
              <a:gd name="T97" fmla="*/ 2147483647 h 394"/>
              <a:gd name="T98" fmla="*/ 2147483647 w 217"/>
              <a:gd name="T99" fmla="*/ 2147483647 h 394"/>
              <a:gd name="T100" fmla="*/ 2147483647 w 217"/>
              <a:gd name="T101" fmla="*/ 2147483647 h 394"/>
              <a:gd name="T102" fmla="*/ 2147483647 w 217"/>
              <a:gd name="T103" fmla="*/ 2147483647 h 394"/>
              <a:gd name="T104" fmla="*/ 2147483647 w 217"/>
              <a:gd name="T105" fmla="*/ 2147483647 h 394"/>
              <a:gd name="T106" fmla="*/ 2147483647 w 217"/>
              <a:gd name="T107" fmla="*/ 2147483647 h 394"/>
              <a:gd name="T108" fmla="*/ 2147483647 w 217"/>
              <a:gd name="T109" fmla="*/ 2147483647 h 394"/>
              <a:gd name="T110" fmla="*/ 2147483647 w 217"/>
              <a:gd name="T111" fmla="*/ 2147483647 h 39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7"/>
              <a:gd name="T169" fmla="*/ 0 h 394"/>
              <a:gd name="T170" fmla="*/ 217 w 217"/>
              <a:gd name="T171" fmla="*/ 394 h 39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7" h="394">
                <a:moveTo>
                  <a:pt x="121" y="369"/>
                </a:moveTo>
                <a:lnTo>
                  <a:pt x="123" y="380"/>
                </a:lnTo>
                <a:lnTo>
                  <a:pt x="132" y="391"/>
                </a:lnTo>
                <a:lnTo>
                  <a:pt x="146" y="394"/>
                </a:lnTo>
                <a:lnTo>
                  <a:pt x="149" y="394"/>
                </a:lnTo>
                <a:lnTo>
                  <a:pt x="163" y="391"/>
                </a:lnTo>
                <a:lnTo>
                  <a:pt x="172" y="380"/>
                </a:lnTo>
                <a:lnTo>
                  <a:pt x="174" y="369"/>
                </a:lnTo>
                <a:lnTo>
                  <a:pt x="174" y="184"/>
                </a:lnTo>
                <a:lnTo>
                  <a:pt x="174" y="40"/>
                </a:lnTo>
                <a:lnTo>
                  <a:pt x="176" y="35"/>
                </a:lnTo>
                <a:lnTo>
                  <a:pt x="180" y="33"/>
                </a:lnTo>
                <a:lnTo>
                  <a:pt x="184" y="35"/>
                </a:lnTo>
                <a:lnTo>
                  <a:pt x="186" y="40"/>
                </a:lnTo>
                <a:lnTo>
                  <a:pt x="186" y="174"/>
                </a:lnTo>
                <a:lnTo>
                  <a:pt x="188" y="181"/>
                </a:lnTo>
                <a:lnTo>
                  <a:pt x="194" y="188"/>
                </a:lnTo>
                <a:lnTo>
                  <a:pt x="201" y="190"/>
                </a:lnTo>
                <a:lnTo>
                  <a:pt x="211" y="188"/>
                </a:lnTo>
                <a:lnTo>
                  <a:pt x="217" y="181"/>
                </a:lnTo>
                <a:lnTo>
                  <a:pt x="217" y="174"/>
                </a:lnTo>
                <a:lnTo>
                  <a:pt x="217" y="16"/>
                </a:lnTo>
                <a:lnTo>
                  <a:pt x="217" y="7"/>
                </a:lnTo>
                <a:lnTo>
                  <a:pt x="211" y="0"/>
                </a:lnTo>
                <a:lnTo>
                  <a:pt x="201" y="0"/>
                </a:lnTo>
                <a:lnTo>
                  <a:pt x="15" y="0"/>
                </a:lnTo>
                <a:lnTo>
                  <a:pt x="6" y="0"/>
                </a:lnTo>
                <a:lnTo>
                  <a:pt x="0" y="7"/>
                </a:lnTo>
                <a:lnTo>
                  <a:pt x="0" y="16"/>
                </a:lnTo>
                <a:lnTo>
                  <a:pt x="0" y="174"/>
                </a:lnTo>
                <a:lnTo>
                  <a:pt x="0" y="181"/>
                </a:lnTo>
                <a:lnTo>
                  <a:pt x="6" y="188"/>
                </a:lnTo>
                <a:lnTo>
                  <a:pt x="15" y="190"/>
                </a:lnTo>
                <a:lnTo>
                  <a:pt x="23" y="188"/>
                </a:lnTo>
                <a:lnTo>
                  <a:pt x="29" y="181"/>
                </a:lnTo>
                <a:lnTo>
                  <a:pt x="31" y="174"/>
                </a:lnTo>
                <a:lnTo>
                  <a:pt x="31" y="40"/>
                </a:lnTo>
                <a:lnTo>
                  <a:pt x="33" y="35"/>
                </a:lnTo>
                <a:lnTo>
                  <a:pt x="38" y="33"/>
                </a:lnTo>
                <a:lnTo>
                  <a:pt x="40" y="35"/>
                </a:lnTo>
                <a:lnTo>
                  <a:pt x="42" y="40"/>
                </a:lnTo>
                <a:lnTo>
                  <a:pt x="42" y="184"/>
                </a:lnTo>
                <a:lnTo>
                  <a:pt x="42" y="369"/>
                </a:lnTo>
                <a:lnTo>
                  <a:pt x="44" y="380"/>
                </a:lnTo>
                <a:lnTo>
                  <a:pt x="54" y="391"/>
                </a:lnTo>
                <a:lnTo>
                  <a:pt x="67" y="394"/>
                </a:lnTo>
                <a:lnTo>
                  <a:pt x="73" y="394"/>
                </a:lnTo>
                <a:lnTo>
                  <a:pt x="86" y="391"/>
                </a:lnTo>
                <a:lnTo>
                  <a:pt x="94" y="380"/>
                </a:lnTo>
                <a:lnTo>
                  <a:pt x="98" y="369"/>
                </a:lnTo>
                <a:lnTo>
                  <a:pt x="98" y="195"/>
                </a:lnTo>
                <a:lnTo>
                  <a:pt x="100" y="188"/>
                </a:lnTo>
                <a:lnTo>
                  <a:pt x="109" y="184"/>
                </a:lnTo>
                <a:lnTo>
                  <a:pt x="117" y="188"/>
                </a:lnTo>
                <a:lnTo>
                  <a:pt x="121" y="195"/>
                </a:lnTo>
                <a:lnTo>
                  <a:pt x="121" y="369"/>
                </a:lnTo>
                <a:close/>
              </a:path>
            </a:pathLst>
          </a:custGeom>
          <a:solidFill>
            <a:srgbClr val="00A898"/>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41" name="Freeform 451"/>
          <p:cNvSpPr>
            <a:spLocks/>
          </p:cNvSpPr>
          <p:nvPr/>
        </p:nvSpPr>
        <p:spPr bwMode="auto">
          <a:xfrm>
            <a:off x="7207567" y="2504441"/>
            <a:ext cx="153353" cy="147319"/>
          </a:xfrm>
          <a:custGeom>
            <a:avLst/>
            <a:gdLst>
              <a:gd name="T0" fmla="*/ 0 w 92"/>
              <a:gd name="T1" fmla="*/ 2147483647 h 87"/>
              <a:gd name="T2" fmla="*/ 2147483647 w 92"/>
              <a:gd name="T3" fmla="*/ 2147483647 h 87"/>
              <a:gd name="T4" fmla="*/ 2147483647 w 92"/>
              <a:gd name="T5" fmla="*/ 2147483647 h 87"/>
              <a:gd name="T6" fmla="*/ 2147483647 w 92"/>
              <a:gd name="T7" fmla="*/ 2147483647 h 87"/>
              <a:gd name="T8" fmla="*/ 2147483647 w 92"/>
              <a:gd name="T9" fmla="*/ 0 h 87"/>
              <a:gd name="T10" fmla="*/ 2147483647 w 92"/>
              <a:gd name="T11" fmla="*/ 0 h 87"/>
              <a:gd name="T12" fmla="*/ 2147483647 w 92"/>
              <a:gd name="T13" fmla="*/ 2147483647 h 87"/>
              <a:gd name="T14" fmla="*/ 2147483647 w 92"/>
              <a:gd name="T15" fmla="*/ 2147483647 h 87"/>
              <a:gd name="T16" fmla="*/ 2147483647 w 92"/>
              <a:gd name="T17" fmla="*/ 2147483647 h 87"/>
              <a:gd name="T18" fmla="*/ 2147483647 w 92"/>
              <a:gd name="T19" fmla="*/ 2147483647 h 87"/>
              <a:gd name="T20" fmla="*/ 2147483647 w 92"/>
              <a:gd name="T21" fmla="*/ 2147483647 h 87"/>
              <a:gd name="T22" fmla="*/ 2147483647 w 92"/>
              <a:gd name="T23" fmla="*/ 2147483647 h 87"/>
              <a:gd name="T24" fmla="*/ 2147483647 w 92"/>
              <a:gd name="T25" fmla="*/ 2147483647 h 87"/>
              <a:gd name="T26" fmla="*/ 2147483647 w 92"/>
              <a:gd name="T27" fmla="*/ 2147483647 h 87"/>
              <a:gd name="T28" fmla="*/ 2147483647 w 92"/>
              <a:gd name="T29" fmla="*/ 2147483647 h 87"/>
              <a:gd name="T30" fmla="*/ 2147483647 w 92"/>
              <a:gd name="T31" fmla="*/ 2147483647 h 87"/>
              <a:gd name="T32" fmla="*/ 2147483647 w 92"/>
              <a:gd name="T33" fmla="*/ 2147483647 h 87"/>
              <a:gd name="T34" fmla="*/ 2147483647 w 92"/>
              <a:gd name="T35" fmla="*/ 2147483647 h 87"/>
              <a:gd name="T36" fmla="*/ 0 w 92"/>
              <a:gd name="T37" fmla="*/ 2147483647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2"/>
              <a:gd name="T58" fmla="*/ 0 h 87"/>
              <a:gd name="T59" fmla="*/ 92 w 92"/>
              <a:gd name="T60" fmla="*/ 87 h 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2" h="87">
                <a:moveTo>
                  <a:pt x="0" y="43"/>
                </a:moveTo>
                <a:lnTo>
                  <a:pt x="2" y="27"/>
                </a:lnTo>
                <a:lnTo>
                  <a:pt x="10" y="14"/>
                </a:lnTo>
                <a:lnTo>
                  <a:pt x="21" y="4"/>
                </a:lnTo>
                <a:lnTo>
                  <a:pt x="39" y="0"/>
                </a:lnTo>
                <a:lnTo>
                  <a:pt x="52" y="0"/>
                </a:lnTo>
                <a:lnTo>
                  <a:pt x="67" y="4"/>
                </a:lnTo>
                <a:lnTo>
                  <a:pt x="83" y="14"/>
                </a:lnTo>
                <a:lnTo>
                  <a:pt x="88" y="27"/>
                </a:lnTo>
                <a:lnTo>
                  <a:pt x="92" y="43"/>
                </a:lnTo>
                <a:lnTo>
                  <a:pt x="88" y="59"/>
                </a:lnTo>
                <a:lnTo>
                  <a:pt x="83" y="73"/>
                </a:lnTo>
                <a:lnTo>
                  <a:pt x="67" y="82"/>
                </a:lnTo>
                <a:lnTo>
                  <a:pt x="52" y="87"/>
                </a:lnTo>
                <a:lnTo>
                  <a:pt x="39" y="87"/>
                </a:lnTo>
                <a:lnTo>
                  <a:pt x="21" y="82"/>
                </a:lnTo>
                <a:lnTo>
                  <a:pt x="10" y="73"/>
                </a:lnTo>
                <a:lnTo>
                  <a:pt x="2" y="59"/>
                </a:lnTo>
                <a:lnTo>
                  <a:pt x="0" y="43"/>
                </a:lnTo>
                <a:close/>
              </a:path>
            </a:pathLst>
          </a:custGeom>
          <a:solidFill>
            <a:srgbClr val="00A898"/>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42" name="Freeform 452"/>
          <p:cNvSpPr>
            <a:spLocks/>
          </p:cNvSpPr>
          <p:nvPr/>
        </p:nvSpPr>
        <p:spPr bwMode="auto">
          <a:xfrm>
            <a:off x="4802268" y="2504441"/>
            <a:ext cx="363379" cy="851746"/>
          </a:xfrm>
          <a:custGeom>
            <a:avLst/>
            <a:gdLst>
              <a:gd name="T0" fmla="*/ 2147483647 w 218"/>
              <a:gd name="T1" fmla="*/ 2147483647 h 503"/>
              <a:gd name="T2" fmla="*/ 2147483647 w 218"/>
              <a:gd name="T3" fmla="*/ 2147483647 h 503"/>
              <a:gd name="T4" fmla="*/ 2147483647 w 218"/>
              <a:gd name="T5" fmla="*/ 2147483647 h 503"/>
              <a:gd name="T6" fmla="*/ 2147483647 w 218"/>
              <a:gd name="T7" fmla="*/ 2147483647 h 503"/>
              <a:gd name="T8" fmla="*/ 2147483647 w 218"/>
              <a:gd name="T9" fmla="*/ 2147483647 h 503"/>
              <a:gd name="T10" fmla="*/ 2147483647 w 218"/>
              <a:gd name="T11" fmla="*/ 2147483647 h 503"/>
              <a:gd name="T12" fmla="*/ 2147483647 w 218"/>
              <a:gd name="T13" fmla="*/ 2147483647 h 503"/>
              <a:gd name="T14" fmla="*/ 2147483647 w 218"/>
              <a:gd name="T15" fmla="*/ 2147483647 h 503"/>
              <a:gd name="T16" fmla="*/ 2147483647 w 218"/>
              <a:gd name="T17" fmla="*/ 2147483647 h 503"/>
              <a:gd name="T18" fmla="*/ 2147483647 w 218"/>
              <a:gd name="T19" fmla="*/ 2147483647 h 503"/>
              <a:gd name="T20" fmla="*/ 2147483647 w 218"/>
              <a:gd name="T21" fmla="*/ 2147483647 h 503"/>
              <a:gd name="T22" fmla="*/ 2147483647 w 218"/>
              <a:gd name="T23" fmla="*/ 2147483647 h 503"/>
              <a:gd name="T24" fmla="*/ 2147483647 w 218"/>
              <a:gd name="T25" fmla="*/ 2147483647 h 503"/>
              <a:gd name="T26" fmla="*/ 0 w 218"/>
              <a:gd name="T27" fmla="*/ 2147483647 h 503"/>
              <a:gd name="T28" fmla="*/ 0 w 218"/>
              <a:gd name="T29" fmla="*/ 2147483647 h 503"/>
              <a:gd name="T30" fmla="*/ 2147483647 w 218"/>
              <a:gd name="T31" fmla="*/ 2147483647 h 503"/>
              <a:gd name="T32" fmla="*/ 2147483647 w 218"/>
              <a:gd name="T33" fmla="*/ 2147483647 h 503"/>
              <a:gd name="T34" fmla="*/ 2147483647 w 218"/>
              <a:gd name="T35" fmla="*/ 2147483647 h 503"/>
              <a:gd name="T36" fmla="*/ 2147483647 w 218"/>
              <a:gd name="T37" fmla="*/ 2147483647 h 503"/>
              <a:gd name="T38" fmla="*/ 2147483647 w 218"/>
              <a:gd name="T39" fmla="*/ 2147483647 h 503"/>
              <a:gd name="T40" fmla="*/ 2147483647 w 218"/>
              <a:gd name="T41" fmla="*/ 2147483647 h 503"/>
              <a:gd name="T42" fmla="*/ 2147483647 w 218"/>
              <a:gd name="T43" fmla="*/ 2147483647 h 503"/>
              <a:gd name="T44" fmla="*/ 2147483647 w 218"/>
              <a:gd name="T45" fmla="*/ 2147483647 h 503"/>
              <a:gd name="T46" fmla="*/ 2147483647 w 218"/>
              <a:gd name="T47" fmla="*/ 2147483647 h 503"/>
              <a:gd name="T48" fmla="*/ 2147483647 w 218"/>
              <a:gd name="T49" fmla="*/ 2147483647 h 503"/>
              <a:gd name="T50" fmla="*/ 2147483647 w 218"/>
              <a:gd name="T51" fmla="*/ 2147483647 h 503"/>
              <a:gd name="T52" fmla="*/ 2147483647 w 218"/>
              <a:gd name="T53" fmla="*/ 2147483647 h 503"/>
              <a:gd name="T54" fmla="*/ 2147483647 w 218"/>
              <a:gd name="T55" fmla="*/ 2147483647 h 503"/>
              <a:gd name="T56" fmla="*/ 2147483647 w 218"/>
              <a:gd name="T57" fmla="*/ 2147483647 h 503"/>
              <a:gd name="T58" fmla="*/ 2147483647 w 218"/>
              <a:gd name="T59" fmla="*/ 2147483647 h 503"/>
              <a:gd name="T60" fmla="*/ 2147483647 w 218"/>
              <a:gd name="T61" fmla="*/ 0 h 503"/>
              <a:gd name="T62" fmla="*/ 2147483647 w 218"/>
              <a:gd name="T63" fmla="*/ 2147483647 h 503"/>
              <a:gd name="T64" fmla="*/ 2147483647 w 218"/>
              <a:gd name="T65" fmla="*/ 2147483647 h 503"/>
              <a:gd name="T66" fmla="*/ 2147483647 w 218"/>
              <a:gd name="T67" fmla="*/ 2147483647 h 503"/>
              <a:gd name="T68" fmla="*/ 2147483647 w 218"/>
              <a:gd name="T69" fmla="*/ 2147483647 h 503"/>
              <a:gd name="T70" fmla="*/ 2147483647 w 218"/>
              <a:gd name="T71" fmla="*/ 2147483647 h 503"/>
              <a:gd name="T72" fmla="*/ 2147483647 w 218"/>
              <a:gd name="T73" fmla="*/ 2147483647 h 503"/>
              <a:gd name="T74" fmla="*/ 2147483647 w 218"/>
              <a:gd name="T75" fmla="*/ 2147483647 h 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8"/>
              <a:gd name="T115" fmla="*/ 0 h 503"/>
              <a:gd name="T116" fmla="*/ 218 w 218"/>
              <a:gd name="T117" fmla="*/ 503 h 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8" h="503">
                <a:moveTo>
                  <a:pt x="121" y="478"/>
                </a:moveTo>
                <a:lnTo>
                  <a:pt x="123" y="489"/>
                </a:lnTo>
                <a:lnTo>
                  <a:pt x="132" y="500"/>
                </a:lnTo>
                <a:lnTo>
                  <a:pt x="146" y="503"/>
                </a:lnTo>
                <a:lnTo>
                  <a:pt x="149" y="503"/>
                </a:lnTo>
                <a:lnTo>
                  <a:pt x="163" y="500"/>
                </a:lnTo>
                <a:lnTo>
                  <a:pt x="172" y="489"/>
                </a:lnTo>
                <a:lnTo>
                  <a:pt x="174" y="478"/>
                </a:lnTo>
                <a:lnTo>
                  <a:pt x="174" y="293"/>
                </a:lnTo>
                <a:lnTo>
                  <a:pt x="174" y="148"/>
                </a:lnTo>
                <a:lnTo>
                  <a:pt x="176" y="144"/>
                </a:lnTo>
                <a:lnTo>
                  <a:pt x="180" y="142"/>
                </a:lnTo>
                <a:lnTo>
                  <a:pt x="184" y="144"/>
                </a:lnTo>
                <a:lnTo>
                  <a:pt x="186" y="148"/>
                </a:lnTo>
                <a:lnTo>
                  <a:pt x="186" y="283"/>
                </a:lnTo>
                <a:lnTo>
                  <a:pt x="188" y="290"/>
                </a:lnTo>
                <a:lnTo>
                  <a:pt x="194" y="295"/>
                </a:lnTo>
                <a:lnTo>
                  <a:pt x="201" y="297"/>
                </a:lnTo>
                <a:lnTo>
                  <a:pt x="211" y="295"/>
                </a:lnTo>
                <a:lnTo>
                  <a:pt x="217" y="290"/>
                </a:lnTo>
                <a:lnTo>
                  <a:pt x="218" y="283"/>
                </a:lnTo>
                <a:lnTo>
                  <a:pt x="218" y="123"/>
                </a:lnTo>
                <a:lnTo>
                  <a:pt x="217" y="114"/>
                </a:lnTo>
                <a:lnTo>
                  <a:pt x="211" y="107"/>
                </a:lnTo>
                <a:lnTo>
                  <a:pt x="201" y="105"/>
                </a:lnTo>
                <a:lnTo>
                  <a:pt x="15" y="105"/>
                </a:lnTo>
                <a:lnTo>
                  <a:pt x="6" y="107"/>
                </a:lnTo>
                <a:lnTo>
                  <a:pt x="0" y="114"/>
                </a:lnTo>
                <a:lnTo>
                  <a:pt x="0" y="123"/>
                </a:lnTo>
                <a:lnTo>
                  <a:pt x="0" y="283"/>
                </a:lnTo>
                <a:lnTo>
                  <a:pt x="0" y="290"/>
                </a:lnTo>
                <a:lnTo>
                  <a:pt x="6" y="295"/>
                </a:lnTo>
                <a:lnTo>
                  <a:pt x="15" y="297"/>
                </a:lnTo>
                <a:lnTo>
                  <a:pt x="23" y="295"/>
                </a:lnTo>
                <a:lnTo>
                  <a:pt x="29" y="290"/>
                </a:lnTo>
                <a:lnTo>
                  <a:pt x="31" y="283"/>
                </a:lnTo>
                <a:lnTo>
                  <a:pt x="31" y="148"/>
                </a:lnTo>
                <a:lnTo>
                  <a:pt x="33" y="144"/>
                </a:lnTo>
                <a:lnTo>
                  <a:pt x="38" y="142"/>
                </a:lnTo>
                <a:lnTo>
                  <a:pt x="40" y="144"/>
                </a:lnTo>
                <a:lnTo>
                  <a:pt x="42" y="148"/>
                </a:lnTo>
                <a:lnTo>
                  <a:pt x="42" y="293"/>
                </a:lnTo>
                <a:lnTo>
                  <a:pt x="42" y="478"/>
                </a:lnTo>
                <a:lnTo>
                  <a:pt x="44" y="489"/>
                </a:lnTo>
                <a:lnTo>
                  <a:pt x="54" y="500"/>
                </a:lnTo>
                <a:lnTo>
                  <a:pt x="67" y="503"/>
                </a:lnTo>
                <a:lnTo>
                  <a:pt x="73" y="503"/>
                </a:lnTo>
                <a:lnTo>
                  <a:pt x="86" y="500"/>
                </a:lnTo>
                <a:lnTo>
                  <a:pt x="94" y="489"/>
                </a:lnTo>
                <a:lnTo>
                  <a:pt x="98" y="478"/>
                </a:lnTo>
                <a:lnTo>
                  <a:pt x="98" y="302"/>
                </a:lnTo>
                <a:lnTo>
                  <a:pt x="100" y="295"/>
                </a:lnTo>
                <a:lnTo>
                  <a:pt x="109" y="293"/>
                </a:lnTo>
                <a:lnTo>
                  <a:pt x="117" y="295"/>
                </a:lnTo>
                <a:lnTo>
                  <a:pt x="121" y="302"/>
                </a:lnTo>
                <a:lnTo>
                  <a:pt x="121" y="478"/>
                </a:lnTo>
                <a:lnTo>
                  <a:pt x="59" y="45"/>
                </a:lnTo>
                <a:lnTo>
                  <a:pt x="63" y="29"/>
                </a:lnTo>
                <a:lnTo>
                  <a:pt x="71" y="16"/>
                </a:lnTo>
                <a:lnTo>
                  <a:pt x="84" y="5"/>
                </a:lnTo>
                <a:lnTo>
                  <a:pt x="100" y="0"/>
                </a:lnTo>
                <a:lnTo>
                  <a:pt x="117" y="0"/>
                </a:lnTo>
                <a:lnTo>
                  <a:pt x="132" y="5"/>
                </a:lnTo>
                <a:lnTo>
                  <a:pt x="148" y="16"/>
                </a:lnTo>
                <a:lnTo>
                  <a:pt x="153" y="29"/>
                </a:lnTo>
                <a:lnTo>
                  <a:pt x="157" y="45"/>
                </a:lnTo>
                <a:lnTo>
                  <a:pt x="153" y="62"/>
                </a:lnTo>
                <a:lnTo>
                  <a:pt x="148" y="78"/>
                </a:lnTo>
                <a:lnTo>
                  <a:pt x="132" y="87"/>
                </a:lnTo>
                <a:lnTo>
                  <a:pt x="117" y="93"/>
                </a:lnTo>
                <a:lnTo>
                  <a:pt x="100" y="93"/>
                </a:lnTo>
                <a:lnTo>
                  <a:pt x="84" y="87"/>
                </a:lnTo>
                <a:lnTo>
                  <a:pt x="71" y="78"/>
                </a:lnTo>
                <a:lnTo>
                  <a:pt x="63" y="62"/>
                </a:lnTo>
                <a:lnTo>
                  <a:pt x="59" y="45"/>
                </a:lnTo>
                <a:lnTo>
                  <a:pt x="121" y="478"/>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43" name="Freeform 453"/>
          <p:cNvSpPr>
            <a:spLocks/>
          </p:cNvSpPr>
          <p:nvPr/>
        </p:nvSpPr>
        <p:spPr bwMode="auto">
          <a:xfrm>
            <a:off x="5722383" y="2504441"/>
            <a:ext cx="363379" cy="851746"/>
          </a:xfrm>
          <a:custGeom>
            <a:avLst/>
            <a:gdLst>
              <a:gd name="T0" fmla="*/ 2147483647 w 218"/>
              <a:gd name="T1" fmla="*/ 2147483647 h 503"/>
              <a:gd name="T2" fmla="*/ 2147483647 w 218"/>
              <a:gd name="T3" fmla="*/ 2147483647 h 503"/>
              <a:gd name="T4" fmla="*/ 2147483647 w 218"/>
              <a:gd name="T5" fmla="*/ 2147483647 h 503"/>
              <a:gd name="T6" fmla="*/ 2147483647 w 218"/>
              <a:gd name="T7" fmla="*/ 2147483647 h 503"/>
              <a:gd name="T8" fmla="*/ 2147483647 w 218"/>
              <a:gd name="T9" fmla="*/ 2147483647 h 503"/>
              <a:gd name="T10" fmla="*/ 2147483647 w 218"/>
              <a:gd name="T11" fmla="*/ 2147483647 h 503"/>
              <a:gd name="T12" fmla="*/ 2147483647 w 218"/>
              <a:gd name="T13" fmla="*/ 2147483647 h 503"/>
              <a:gd name="T14" fmla="*/ 2147483647 w 218"/>
              <a:gd name="T15" fmla="*/ 2147483647 h 503"/>
              <a:gd name="T16" fmla="*/ 2147483647 w 218"/>
              <a:gd name="T17" fmla="*/ 2147483647 h 503"/>
              <a:gd name="T18" fmla="*/ 2147483647 w 218"/>
              <a:gd name="T19" fmla="*/ 2147483647 h 503"/>
              <a:gd name="T20" fmla="*/ 2147483647 w 218"/>
              <a:gd name="T21" fmla="*/ 2147483647 h 503"/>
              <a:gd name="T22" fmla="*/ 2147483647 w 218"/>
              <a:gd name="T23" fmla="*/ 2147483647 h 503"/>
              <a:gd name="T24" fmla="*/ 2147483647 w 218"/>
              <a:gd name="T25" fmla="*/ 2147483647 h 503"/>
              <a:gd name="T26" fmla="*/ 0 w 218"/>
              <a:gd name="T27" fmla="*/ 2147483647 h 503"/>
              <a:gd name="T28" fmla="*/ 0 w 218"/>
              <a:gd name="T29" fmla="*/ 2147483647 h 503"/>
              <a:gd name="T30" fmla="*/ 2147483647 w 218"/>
              <a:gd name="T31" fmla="*/ 2147483647 h 503"/>
              <a:gd name="T32" fmla="*/ 2147483647 w 218"/>
              <a:gd name="T33" fmla="*/ 2147483647 h 503"/>
              <a:gd name="T34" fmla="*/ 2147483647 w 218"/>
              <a:gd name="T35" fmla="*/ 2147483647 h 503"/>
              <a:gd name="T36" fmla="*/ 2147483647 w 218"/>
              <a:gd name="T37" fmla="*/ 2147483647 h 503"/>
              <a:gd name="T38" fmla="*/ 2147483647 w 218"/>
              <a:gd name="T39" fmla="*/ 2147483647 h 503"/>
              <a:gd name="T40" fmla="*/ 2147483647 w 218"/>
              <a:gd name="T41" fmla="*/ 2147483647 h 503"/>
              <a:gd name="T42" fmla="*/ 2147483647 w 218"/>
              <a:gd name="T43" fmla="*/ 2147483647 h 503"/>
              <a:gd name="T44" fmla="*/ 2147483647 w 218"/>
              <a:gd name="T45" fmla="*/ 2147483647 h 503"/>
              <a:gd name="T46" fmla="*/ 2147483647 w 218"/>
              <a:gd name="T47" fmla="*/ 2147483647 h 503"/>
              <a:gd name="T48" fmla="*/ 2147483647 w 218"/>
              <a:gd name="T49" fmla="*/ 2147483647 h 503"/>
              <a:gd name="T50" fmla="*/ 2147483647 w 218"/>
              <a:gd name="T51" fmla="*/ 2147483647 h 503"/>
              <a:gd name="T52" fmla="*/ 2147483647 w 218"/>
              <a:gd name="T53" fmla="*/ 2147483647 h 503"/>
              <a:gd name="T54" fmla="*/ 2147483647 w 218"/>
              <a:gd name="T55" fmla="*/ 2147483647 h 503"/>
              <a:gd name="T56" fmla="*/ 2147483647 w 218"/>
              <a:gd name="T57" fmla="*/ 2147483647 h 503"/>
              <a:gd name="T58" fmla="*/ 2147483647 w 218"/>
              <a:gd name="T59" fmla="*/ 2147483647 h 503"/>
              <a:gd name="T60" fmla="*/ 2147483647 w 218"/>
              <a:gd name="T61" fmla="*/ 0 h 503"/>
              <a:gd name="T62" fmla="*/ 2147483647 w 218"/>
              <a:gd name="T63" fmla="*/ 2147483647 h 503"/>
              <a:gd name="T64" fmla="*/ 2147483647 w 218"/>
              <a:gd name="T65" fmla="*/ 2147483647 h 503"/>
              <a:gd name="T66" fmla="*/ 2147483647 w 218"/>
              <a:gd name="T67" fmla="*/ 2147483647 h 503"/>
              <a:gd name="T68" fmla="*/ 2147483647 w 218"/>
              <a:gd name="T69" fmla="*/ 2147483647 h 503"/>
              <a:gd name="T70" fmla="*/ 2147483647 w 218"/>
              <a:gd name="T71" fmla="*/ 2147483647 h 503"/>
              <a:gd name="T72" fmla="*/ 2147483647 w 218"/>
              <a:gd name="T73" fmla="*/ 2147483647 h 503"/>
              <a:gd name="T74" fmla="*/ 2147483647 w 218"/>
              <a:gd name="T75" fmla="*/ 2147483647 h 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8"/>
              <a:gd name="T115" fmla="*/ 0 h 503"/>
              <a:gd name="T116" fmla="*/ 218 w 218"/>
              <a:gd name="T117" fmla="*/ 503 h 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8" h="503">
                <a:moveTo>
                  <a:pt x="121" y="478"/>
                </a:moveTo>
                <a:lnTo>
                  <a:pt x="123" y="489"/>
                </a:lnTo>
                <a:lnTo>
                  <a:pt x="132" y="500"/>
                </a:lnTo>
                <a:lnTo>
                  <a:pt x="146" y="503"/>
                </a:lnTo>
                <a:lnTo>
                  <a:pt x="149" y="503"/>
                </a:lnTo>
                <a:lnTo>
                  <a:pt x="163" y="500"/>
                </a:lnTo>
                <a:lnTo>
                  <a:pt x="172" y="489"/>
                </a:lnTo>
                <a:lnTo>
                  <a:pt x="174" y="478"/>
                </a:lnTo>
                <a:lnTo>
                  <a:pt x="174" y="293"/>
                </a:lnTo>
                <a:lnTo>
                  <a:pt x="174" y="148"/>
                </a:lnTo>
                <a:lnTo>
                  <a:pt x="176" y="144"/>
                </a:lnTo>
                <a:lnTo>
                  <a:pt x="180" y="142"/>
                </a:lnTo>
                <a:lnTo>
                  <a:pt x="184" y="144"/>
                </a:lnTo>
                <a:lnTo>
                  <a:pt x="186" y="148"/>
                </a:lnTo>
                <a:lnTo>
                  <a:pt x="186" y="283"/>
                </a:lnTo>
                <a:lnTo>
                  <a:pt x="188" y="290"/>
                </a:lnTo>
                <a:lnTo>
                  <a:pt x="194" y="295"/>
                </a:lnTo>
                <a:lnTo>
                  <a:pt x="201" y="297"/>
                </a:lnTo>
                <a:lnTo>
                  <a:pt x="211" y="295"/>
                </a:lnTo>
                <a:lnTo>
                  <a:pt x="217" y="290"/>
                </a:lnTo>
                <a:lnTo>
                  <a:pt x="218" y="283"/>
                </a:lnTo>
                <a:lnTo>
                  <a:pt x="218" y="123"/>
                </a:lnTo>
                <a:lnTo>
                  <a:pt x="217" y="114"/>
                </a:lnTo>
                <a:lnTo>
                  <a:pt x="211" y="107"/>
                </a:lnTo>
                <a:lnTo>
                  <a:pt x="201" y="105"/>
                </a:lnTo>
                <a:lnTo>
                  <a:pt x="15" y="105"/>
                </a:lnTo>
                <a:lnTo>
                  <a:pt x="6" y="107"/>
                </a:lnTo>
                <a:lnTo>
                  <a:pt x="0" y="114"/>
                </a:lnTo>
                <a:lnTo>
                  <a:pt x="0" y="123"/>
                </a:lnTo>
                <a:lnTo>
                  <a:pt x="0" y="283"/>
                </a:lnTo>
                <a:lnTo>
                  <a:pt x="0" y="290"/>
                </a:lnTo>
                <a:lnTo>
                  <a:pt x="6" y="295"/>
                </a:lnTo>
                <a:lnTo>
                  <a:pt x="15" y="297"/>
                </a:lnTo>
                <a:lnTo>
                  <a:pt x="23" y="295"/>
                </a:lnTo>
                <a:lnTo>
                  <a:pt x="29" y="290"/>
                </a:lnTo>
                <a:lnTo>
                  <a:pt x="31" y="283"/>
                </a:lnTo>
                <a:lnTo>
                  <a:pt x="31" y="148"/>
                </a:lnTo>
                <a:lnTo>
                  <a:pt x="33" y="144"/>
                </a:lnTo>
                <a:lnTo>
                  <a:pt x="38" y="142"/>
                </a:lnTo>
                <a:lnTo>
                  <a:pt x="40" y="144"/>
                </a:lnTo>
                <a:lnTo>
                  <a:pt x="42" y="148"/>
                </a:lnTo>
                <a:lnTo>
                  <a:pt x="42" y="293"/>
                </a:lnTo>
                <a:lnTo>
                  <a:pt x="42" y="478"/>
                </a:lnTo>
                <a:lnTo>
                  <a:pt x="44" y="489"/>
                </a:lnTo>
                <a:lnTo>
                  <a:pt x="54" y="500"/>
                </a:lnTo>
                <a:lnTo>
                  <a:pt x="67" y="503"/>
                </a:lnTo>
                <a:lnTo>
                  <a:pt x="73" y="503"/>
                </a:lnTo>
                <a:lnTo>
                  <a:pt x="86" y="500"/>
                </a:lnTo>
                <a:lnTo>
                  <a:pt x="94" y="489"/>
                </a:lnTo>
                <a:lnTo>
                  <a:pt x="98" y="478"/>
                </a:lnTo>
                <a:lnTo>
                  <a:pt x="98" y="302"/>
                </a:lnTo>
                <a:lnTo>
                  <a:pt x="100" y="295"/>
                </a:lnTo>
                <a:lnTo>
                  <a:pt x="109" y="293"/>
                </a:lnTo>
                <a:lnTo>
                  <a:pt x="117" y="295"/>
                </a:lnTo>
                <a:lnTo>
                  <a:pt x="121" y="302"/>
                </a:lnTo>
                <a:lnTo>
                  <a:pt x="121" y="478"/>
                </a:lnTo>
                <a:lnTo>
                  <a:pt x="59" y="45"/>
                </a:lnTo>
                <a:lnTo>
                  <a:pt x="63" y="29"/>
                </a:lnTo>
                <a:lnTo>
                  <a:pt x="71" y="16"/>
                </a:lnTo>
                <a:lnTo>
                  <a:pt x="84" y="5"/>
                </a:lnTo>
                <a:lnTo>
                  <a:pt x="100" y="0"/>
                </a:lnTo>
                <a:lnTo>
                  <a:pt x="117" y="0"/>
                </a:lnTo>
                <a:lnTo>
                  <a:pt x="132" y="5"/>
                </a:lnTo>
                <a:lnTo>
                  <a:pt x="148" y="16"/>
                </a:lnTo>
                <a:lnTo>
                  <a:pt x="153" y="29"/>
                </a:lnTo>
                <a:lnTo>
                  <a:pt x="157" y="45"/>
                </a:lnTo>
                <a:lnTo>
                  <a:pt x="153" y="62"/>
                </a:lnTo>
                <a:lnTo>
                  <a:pt x="148" y="78"/>
                </a:lnTo>
                <a:lnTo>
                  <a:pt x="132" y="87"/>
                </a:lnTo>
                <a:lnTo>
                  <a:pt x="117" y="93"/>
                </a:lnTo>
                <a:lnTo>
                  <a:pt x="100" y="93"/>
                </a:lnTo>
                <a:lnTo>
                  <a:pt x="84" y="87"/>
                </a:lnTo>
                <a:lnTo>
                  <a:pt x="71" y="78"/>
                </a:lnTo>
                <a:lnTo>
                  <a:pt x="63" y="62"/>
                </a:lnTo>
                <a:lnTo>
                  <a:pt x="59" y="45"/>
                </a:lnTo>
                <a:lnTo>
                  <a:pt x="121" y="478"/>
                </a:lnTo>
                <a:close/>
              </a:path>
            </a:pathLst>
          </a:custGeom>
          <a:solidFill>
            <a:srgbClr val="00B7A5"/>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44" name="Freeform 454"/>
          <p:cNvSpPr>
            <a:spLocks/>
          </p:cNvSpPr>
          <p:nvPr/>
        </p:nvSpPr>
        <p:spPr bwMode="auto">
          <a:xfrm>
            <a:off x="5722383" y="2689014"/>
            <a:ext cx="363379" cy="667173"/>
          </a:xfrm>
          <a:custGeom>
            <a:avLst/>
            <a:gdLst>
              <a:gd name="T0" fmla="*/ 2147483647 w 218"/>
              <a:gd name="T1" fmla="*/ 2147483647 h 394"/>
              <a:gd name="T2" fmla="*/ 2147483647 w 218"/>
              <a:gd name="T3" fmla="*/ 2147483647 h 394"/>
              <a:gd name="T4" fmla="*/ 2147483647 w 218"/>
              <a:gd name="T5" fmla="*/ 2147483647 h 394"/>
              <a:gd name="T6" fmla="*/ 2147483647 w 218"/>
              <a:gd name="T7" fmla="*/ 2147483647 h 394"/>
              <a:gd name="T8" fmla="*/ 2147483647 w 218"/>
              <a:gd name="T9" fmla="*/ 2147483647 h 394"/>
              <a:gd name="T10" fmla="*/ 2147483647 w 218"/>
              <a:gd name="T11" fmla="*/ 2147483647 h 394"/>
              <a:gd name="T12" fmla="*/ 2147483647 w 218"/>
              <a:gd name="T13" fmla="*/ 2147483647 h 394"/>
              <a:gd name="T14" fmla="*/ 2147483647 w 218"/>
              <a:gd name="T15" fmla="*/ 2147483647 h 394"/>
              <a:gd name="T16" fmla="*/ 2147483647 w 218"/>
              <a:gd name="T17" fmla="*/ 2147483647 h 394"/>
              <a:gd name="T18" fmla="*/ 2147483647 w 218"/>
              <a:gd name="T19" fmla="*/ 2147483647 h 394"/>
              <a:gd name="T20" fmla="*/ 2147483647 w 218"/>
              <a:gd name="T21" fmla="*/ 2147483647 h 394"/>
              <a:gd name="T22" fmla="*/ 2147483647 w 218"/>
              <a:gd name="T23" fmla="*/ 2147483647 h 394"/>
              <a:gd name="T24" fmla="*/ 2147483647 w 218"/>
              <a:gd name="T25" fmla="*/ 2147483647 h 394"/>
              <a:gd name="T26" fmla="*/ 2147483647 w 218"/>
              <a:gd name="T27" fmla="*/ 2147483647 h 394"/>
              <a:gd name="T28" fmla="*/ 2147483647 w 218"/>
              <a:gd name="T29" fmla="*/ 2147483647 h 394"/>
              <a:gd name="T30" fmla="*/ 2147483647 w 218"/>
              <a:gd name="T31" fmla="*/ 2147483647 h 394"/>
              <a:gd name="T32" fmla="*/ 2147483647 w 218"/>
              <a:gd name="T33" fmla="*/ 2147483647 h 394"/>
              <a:gd name="T34" fmla="*/ 2147483647 w 218"/>
              <a:gd name="T35" fmla="*/ 2147483647 h 394"/>
              <a:gd name="T36" fmla="*/ 2147483647 w 218"/>
              <a:gd name="T37" fmla="*/ 2147483647 h 394"/>
              <a:gd name="T38" fmla="*/ 2147483647 w 218"/>
              <a:gd name="T39" fmla="*/ 2147483647 h 394"/>
              <a:gd name="T40" fmla="*/ 2147483647 w 218"/>
              <a:gd name="T41" fmla="*/ 2147483647 h 394"/>
              <a:gd name="T42" fmla="*/ 2147483647 w 218"/>
              <a:gd name="T43" fmla="*/ 2147483647 h 394"/>
              <a:gd name="T44" fmla="*/ 2147483647 w 218"/>
              <a:gd name="T45" fmla="*/ 2147483647 h 394"/>
              <a:gd name="T46" fmla="*/ 2147483647 w 218"/>
              <a:gd name="T47" fmla="*/ 0 h 394"/>
              <a:gd name="T48" fmla="*/ 2147483647 w 218"/>
              <a:gd name="T49" fmla="*/ 0 h 394"/>
              <a:gd name="T50" fmla="*/ 2147483647 w 218"/>
              <a:gd name="T51" fmla="*/ 0 h 394"/>
              <a:gd name="T52" fmla="*/ 2147483647 w 218"/>
              <a:gd name="T53" fmla="*/ 0 h 394"/>
              <a:gd name="T54" fmla="*/ 0 w 218"/>
              <a:gd name="T55" fmla="*/ 2147483647 h 394"/>
              <a:gd name="T56" fmla="*/ 0 w 218"/>
              <a:gd name="T57" fmla="*/ 2147483647 h 394"/>
              <a:gd name="T58" fmla="*/ 0 w 218"/>
              <a:gd name="T59" fmla="*/ 2147483647 h 394"/>
              <a:gd name="T60" fmla="*/ 0 w 218"/>
              <a:gd name="T61" fmla="*/ 2147483647 h 394"/>
              <a:gd name="T62" fmla="*/ 2147483647 w 218"/>
              <a:gd name="T63" fmla="*/ 2147483647 h 394"/>
              <a:gd name="T64" fmla="*/ 2147483647 w 218"/>
              <a:gd name="T65" fmla="*/ 2147483647 h 394"/>
              <a:gd name="T66" fmla="*/ 2147483647 w 218"/>
              <a:gd name="T67" fmla="*/ 2147483647 h 394"/>
              <a:gd name="T68" fmla="*/ 2147483647 w 218"/>
              <a:gd name="T69" fmla="*/ 2147483647 h 394"/>
              <a:gd name="T70" fmla="*/ 2147483647 w 218"/>
              <a:gd name="T71" fmla="*/ 2147483647 h 394"/>
              <a:gd name="T72" fmla="*/ 2147483647 w 218"/>
              <a:gd name="T73" fmla="*/ 2147483647 h 394"/>
              <a:gd name="T74" fmla="*/ 2147483647 w 218"/>
              <a:gd name="T75" fmla="*/ 2147483647 h 394"/>
              <a:gd name="T76" fmla="*/ 2147483647 w 218"/>
              <a:gd name="T77" fmla="*/ 2147483647 h 394"/>
              <a:gd name="T78" fmla="*/ 2147483647 w 218"/>
              <a:gd name="T79" fmla="*/ 2147483647 h 394"/>
              <a:gd name="T80" fmla="*/ 2147483647 w 218"/>
              <a:gd name="T81" fmla="*/ 2147483647 h 394"/>
              <a:gd name="T82" fmla="*/ 2147483647 w 218"/>
              <a:gd name="T83" fmla="*/ 2147483647 h 394"/>
              <a:gd name="T84" fmla="*/ 2147483647 w 218"/>
              <a:gd name="T85" fmla="*/ 2147483647 h 394"/>
              <a:gd name="T86" fmla="*/ 2147483647 w 218"/>
              <a:gd name="T87" fmla="*/ 2147483647 h 394"/>
              <a:gd name="T88" fmla="*/ 2147483647 w 218"/>
              <a:gd name="T89" fmla="*/ 2147483647 h 394"/>
              <a:gd name="T90" fmla="*/ 2147483647 w 218"/>
              <a:gd name="T91" fmla="*/ 2147483647 h 394"/>
              <a:gd name="T92" fmla="*/ 2147483647 w 218"/>
              <a:gd name="T93" fmla="*/ 2147483647 h 394"/>
              <a:gd name="T94" fmla="*/ 2147483647 w 218"/>
              <a:gd name="T95" fmla="*/ 2147483647 h 394"/>
              <a:gd name="T96" fmla="*/ 2147483647 w 218"/>
              <a:gd name="T97" fmla="*/ 2147483647 h 394"/>
              <a:gd name="T98" fmla="*/ 2147483647 w 218"/>
              <a:gd name="T99" fmla="*/ 2147483647 h 394"/>
              <a:gd name="T100" fmla="*/ 2147483647 w 218"/>
              <a:gd name="T101" fmla="*/ 2147483647 h 394"/>
              <a:gd name="T102" fmla="*/ 2147483647 w 218"/>
              <a:gd name="T103" fmla="*/ 2147483647 h 394"/>
              <a:gd name="T104" fmla="*/ 2147483647 w 218"/>
              <a:gd name="T105" fmla="*/ 2147483647 h 394"/>
              <a:gd name="T106" fmla="*/ 2147483647 w 218"/>
              <a:gd name="T107" fmla="*/ 2147483647 h 394"/>
              <a:gd name="T108" fmla="*/ 2147483647 w 218"/>
              <a:gd name="T109" fmla="*/ 2147483647 h 394"/>
              <a:gd name="T110" fmla="*/ 2147483647 w 218"/>
              <a:gd name="T111" fmla="*/ 2147483647 h 39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8"/>
              <a:gd name="T169" fmla="*/ 0 h 394"/>
              <a:gd name="T170" fmla="*/ 218 w 218"/>
              <a:gd name="T171" fmla="*/ 394 h 39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8" h="394">
                <a:moveTo>
                  <a:pt x="121" y="369"/>
                </a:moveTo>
                <a:lnTo>
                  <a:pt x="123" y="380"/>
                </a:lnTo>
                <a:lnTo>
                  <a:pt x="132" y="391"/>
                </a:lnTo>
                <a:lnTo>
                  <a:pt x="146" y="394"/>
                </a:lnTo>
                <a:lnTo>
                  <a:pt x="149" y="394"/>
                </a:lnTo>
                <a:lnTo>
                  <a:pt x="163" y="391"/>
                </a:lnTo>
                <a:lnTo>
                  <a:pt x="172" y="380"/>
                </a:lnTo>
                <a:lnTo>
                  <a:pt x="174" y="369"/>
                </a:lnTo>
                <a:lnTo>
                  <a:pt x="174" y="184"/>
                </a:lnTo>
                <a:lnTo>
                  <a:pt x="174" y="40"/>
                </a:lnTo>
                <a:lnTo>
                  <a:pt x="176" y="35"/>
                </a:lnTo>
                <a:lnTo>
                  <a:pt x="180" y="33"/>
                </a:lnTo>
                <a:lnTo>
                  <a:pt x="184" y="35"/>
                </a:lnTo>
                <a:lnTo>
                  <a:pt x="186" y="40"/>
                </a:lnTo>
                <a:lnTo>
                  <a:pt x="186" y="174"/>
                </a:lnTo>
                <a:lnTo>
                  <a:pt x="188" y="181"/>
                </a:lnTo>
                <a:lnTo>
                  <a:pt x="194" y="188"/>
                </a:lnTo>
                <a:lnTo>
                  <a:pt x="201" y="190"/>
                </a:lnTo>
                <a:lnTo>
                  <a:pt x="211" y="188"/>
                </a:lnTo>
                <a:lnTo>
                  <a:pt x="217" y="181"/>
                </a:lnTo>
                <a:lnTo>
                  <a:pt x="218" y="174"/>
                </a:lnTo>
                <a:lnTo>
                  <a:pt x="218" y="16"/>
                </a:lnTo>
                <a:lnTo>
                  <a:pt x="217" y="7"/>
                </a:lnTo>
                <a:lnTo>
                  <a:pt x="211" y="0"/>
                </a:lnTo>
                <a:lnTo>
                  <a:pt x="201" y="0"/>
                </a:lnTo>
                <a:lnTo>
                  <a:pt x="15" y="0"/>
                </a:lnTo>
                <a:lnTo>
                  <a:pt x="6" y="0"/>
                </a:lnTo>
                <a:lnTo>
                  <a:pt x="0" y="7"/>
                </a:lnTo>
                <a:lnTo>
                  <a:pt x="0" y="16"/>
                </a:lnTo>
                <a:lnTo>
                  <a:pt x="0" y="174"/>
                </a:lnTo>
                <a:lnTo>
                  <a:pt x="0" y="181"/>
                </a:lnTo>
                <a:lnTo>
                  <a:pt x="6" y="188"/>
                </a:lnTo>
                <a:lnTo>
                  <a:pt x="15" y="190"/>
                </a:lnTo>
                <a:lnTo>
                  <a:pt x="23" y="188"/>
                </a:lnTo>
                <a:lnTo>
                  <a:pt x="29" y="181"/>
                </a:lnTo>
                <a:lnTo>
                  <a:pt x="31" y="174"/>
                </a:lnTo>
                <a:lnTo>
                  <a:pt x="31" y="40"/>
                </a:lnTo>
                <a:lnTo>
                  <a:pt x="33" y="35"/>
                </a:lnTo>
                <a:lnTo>
                  <a:pt x="38" y="33"/>
                </a:lnTo>
                <a:lnTo>
                  <a:pt x="40" y="35"/>
                </a:lnTo>
                <a:lnTo>
                  <a:pt x="42" y="40"/>
                </a:lnTo>
                <a:lnTo>
                  <a:pt x="42" y="184"/>
                </a:lnTo>
                <a:lnTo>
                  <a:pt x="42" y="369"/>
                </a:lnTo>
                <a:lnTo>
                  <a:pt x="44" y="380"/>
                </a:lnTo>
                <a:lnTo>
                  <a:pt x="54" y="391"/>
                </a:lnTo>
                <a:lnTo>
                  <a:pt x="67" y="394"/>
                </a:lnTo>
                <a:lnTo>
                  <a:pt x="73" y="394"/>
                </a:lnTo>
                <a:lnTo>
                  <a:pt x="86" y="391"/>
                </a:lnTo>
                <a:lnTo>
                  <a:pt x="94" y="380"/>
                </a:lnTo>
                <a:lnTo>
                  <a:pt x="98" y="369"/>
                </a:lnTo>
                <a:lnTo>
                  <a:pt x="98" y="195"/>
                </a:lnTo>
                <a:lnTo>
                  <a:pt x="100" y="188"/>
                </a:lnTo>
                <a:lnTo>
                  <a:pt x="109" y="184"/>
                </a:lnTo>
                <a:lnTo>
                  <a:pt x="117" y="188"/>
                </a:lnTo>
                <a:lnTo>
                  <a:pt x="121" y="195"/>
                </a:lnTo>
                <a:lnTo>
                  <a:pt x="121" y="369"/>
                </a:lnTo>
                <a:close/>
              </a:path>
            </a:pathLst>
          </a:custGeom>
          <a:solidFill>
            <a:srgbClr val="00A898"/>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45" name="Freeform 455"/>
          <p:cNvSpPr>
            <a:spLocks/>
          </p:cNvSpPr>
          <p:nvPr/>
        </p:nvSpPr>
        <p:spPr bwMode="auto">
          <a:xfrm>
            <a:off x="5827395" y="2504441"/>
            <a:ext cx="153353" cy="147319"/>
          </a:xfrm>
          <a:custGeom>
            <a:avLst/>
            <a:gdLst>
              <a:gd name="T0" fmla="*/ 0 w 92"/>
              <a:gd name="T1" fmla="*/ 2147483647 h 87"/>
              <a:gd name="T2" fmla="*/ 2147483647 w 92"/>
              <a:gd name="T3" fmla="*/ 2147483647 h 87"/>
              <a:gd name="T4" fmla="*/ 2147483647 w 92"/>
              <a:gd name="T5" fmla="*/ 2147483647 h 87"/>
              <a:gd name="T6" fmla="*/ 2147483647 w 92"/>
              <a:gd name="T7" fmla="*/ 2147483647 h 87"/>
              <a:gd name="T8" fmla="*/ 2147483647 w 92"/>
              <a:gd name="T9" fmla="*/ 0 h 87"/>
              <a:gd name="T10" fmla="*/ 2147483647 w 92"/>
              <a:gd name="T11" fmla="*/ 0 h 87"/>
              <a:gd name="T12" fmla="*/ 2147483647 w 92"/>
              <a:gd name="T13" fmla="*/ 2147483647 h 87"/>
              <a:gd name="T14" fmla="*/ 2147483647 w 92"/>
              <a:gd name="T15" fmla="*/ 2147483647 h 87"/>
              <a:gd name="T16" fmla="*/ 2147483647 w 92"/>
              <a:gd name="T17" fmla="*/ 2147483647 h 87"/>
              <a:gd name="T18" fmla="*/ 2147483647 w 92"/>
              <a:gd name="T19" fmla="*/ 2147483647 h 87"/>
              <a:gd name="T20" fmla="*/ 2147483647 w 92"/>
              <a:gd name="T21" fmla="*/ 2147483647 h 87"/>
              <a:gd name="T22" fmla="*/ 2147483647 w 92"/>
              <a:gd name="T23" fmla="*/ 2147483647 h 87"/>
              <a:gd name="T24" fmla="*/ 2147483647 w 92"/>
              <a:gd name="T25" fmla="*/ 2147483647 h 87"/>
              <a:gd name="T26" fmla="*/ 2147483647 w 92"/>
              <a:gd name="T27" fmla="*/ 2147483647 h 87"/>
              <a:gd name="T28" fmla="*/ 2147483647 w 92"/>
              <a:gd name="T29" fmla="*/ 2147483647 h 87"/>
              <a:gd name="T30" fmla="*/ 2147483647 w 92"/>
              <a:gd name="T31" fmla="*/ 2147483647 h 87"/>
              <a:gd name="T32" fmla="*/ 2147483647 w 92"/>
              <a:gd name="T33" fmla="*/ 2147483647 h 87"/>
              <a:gd name="T34" fmla="*/ 2147483647 w 92"/>
              <a:gd name="T35" fmla="*/ 2147483647 h 87"/>
              <a:gd name="T36" fmla="*/ 0 w 92"/>
              <a:gd name="T37" fmla="*/ 2147483647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2"/>
              <a:gd name="T58" fmla="*/ 0 h 87"/>
              <a:gd name="T59" fmla="*/ 92 w 92"/>
              <a:gd name="T60" fmla="*/ 87 h 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2" h="87">
                <a:moveTo>
                  <a:pt x="0" y="43"/>
                </a:moveTo>
                <a:lnTo>
                  <a:pt x="2" y="27"/>
                </a:lnTo>
                <a:lnTo>
                  <a:pt x="10" y="14"/>
                </a:lnTo>
                <a:lnTo>
                  <a:pt x="23" y="4"/>
                </a:lnTo>
                <a:lnTo>
                  <a:pt x="39" y="0"/>
                </a:lnTo>
                <a:lnTo>
                  <a:pt x="52" y="0"/>
                </a:lnTo>
                <a:lnTo>
                  <a:pt x="67" y="4"/>
                </a:lnTo>
                <a:lnTo>
                  <a:pt x="83" y="14"/>
                </a:lnTo>
                <a:lnTo>
                  <a:pt x="88" y="27"/>
                </a:lnTo>
                <a:lnTo>
                  <a:pt x="92" y="43"/>
                </a:lnTo>
                <a:lnTo>
                  <a:pt x="88" y="59"/>
                </a:lnTo>
                <a:lnTo>
                  <a:pt x="83" y="73"/>
                </a:lnTo>
                <a:lnTo>
                  <a:pt x="67" y="82"/>
                </a:lnTo>
                <a:lnTo>
                  <a:pt x="52" y="87"/>
                </a:lnTo>
                <a:lnTo>
                  <a:pt x="39" y="87"/>
                </a:lnTo>
                <a:lnTo>
                  <a:pt x="23" y="82"/>
                </a:lnTo>
                <a:lnTo>
                  <a:pt x="10" y="73"/>
                </a:lnTo>
                <a:lnTo>
                  <a:pt x="2" y="59"/>
                </a:lnTo>
                <a:lnTo>
                  <a:pt x="0" y="43"/>
                </a:lnTo>
                <a:close/>
              </a:path>
            </a:pathLst>
          </a:custGeom>
          <a:solidFill>
            <a:srgbClr val="00A898"/>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46" name="Freeform 456"/>
          <p:cNvSpPr>
            <a:spLocks/>
          </p:cNvSpPr>
          <p:nvPr/>
        </p:nvSpPr>
        <p:spPr bwMode="auto">
          <a:xfrm>
            <a:off x="6642498" y="2504441"/>
            <a:ext cx="361711" cy="851746"/>
          </a:xfrm>
          <a:custGeom>
            <a:avLst/>
            <a:gdLst>
              <a:gd name="T0" fmla="*/ 2147483647 w 217"/>
              <a:gd name="T1" fmla="*/ 2147483647 h 503"/>
              <a:gd name="T2" fmla="*/ 2147483647 w 217"/>
              <a:gd name="T3" fmla="*/ 2147483647 h 503"/>
              <a:gd name="T4" fmla="*/ 2147483647 w 217"/>
              <a:gd name="T5" fmla="*/ 2147483647 h 503"/>
              <a:gd name="T6" fmla="*/ 2147483647 w 217"/>
              <a:gd name="T7" fmla="*/ 2147483647 h 503"/>
              <a:gd name="T8" fmla="*/ 2147483647 w 217"/>
              <a:gd name="T9" fmla="*/ 2147483647 h 503"/>
              <a:gd name="T10" fmla="*/ 2147483647 w 217"/>
              <a:gd name="T11" fmla="*/ 2147483647 h 503"/>
              <a:gd name="T12" fmla="*/ 2147483647 w 217"/>
              <a:gd name="T13" fmla="*/ 2147483647 h 503"/>
              <a:gd name="T14" fmla="*/ 2147483647 w 217"/>
              <a:gd name="T15" fmla="*/ 2147483647 h 503"/>
              <a:gd name="T16" fmla="*/ 2147483647 w 217"/>
              <a:gd name="T17" fmla="*/ 2147483647 h 503"/>
              <a:gd name="T18" fmla="*/ 2147483647 w 217"/>
              <a:gd name="T19" fmla="*/ 2147483647 h 503"/>
              <a:gd name="T20" fmla="*/ 2147483647 w 217"/>
              <a:gd name="T21" fmla="*/ 2147483647 h 503"/>
              <a:gd name="T22" fmla="*/ 2147483647 w 217"/>
              <a:gd name="T23" fmla="*/ 2147483647 h 503"/>
              <a:gd name="T24" fmla="*/ 2147483647 w 217"/>
              <a:gd name="T25" fmla="*/ 2147483647 h 503"/>
              <a:gd name="T26" fmla="*/ 0 w 217"/>
              <a:gd name="T27" fmla="*/ 2147483647 h 503"/>
              <a:gd name="T28" fmla="*/ 0 w 217"/>
              <a:gd name="T29" fmla="*/ 2147483647 h 503"/>
              <a:gd name="T30" fmla="*/ 2147483647 w 217"/>
              <a:gd name="T31" fmla="*/ 2147483647 h 503"/>
              <a:gd name="T32" fmla="*/ 2147483647 w 217"/>
              <a:gd name="T33" fmla="*/ 2147483647 h 503"/>
              <a:gd name="T34" fmla="*/ 2147483647 w 217"/>
              <a:gd name="T35" fmla="*/ 2147483647 h 503"/>
              <a:gd name="T36" fmla="*/ 2147483647 w 217"/>
              <a:gd name="T37" fmla="*/ 2147483647 h 503"/>
              <a:gd name="T38" fmla="*/ 2147483647 w 217"/>
              <a:gd name="T39" fmla="*/ 2147483647 h 503"/>
              <a:gd name="T40" fmla="*/ 2147483647 w 217"/>
              <a:gd name="T41" fmla="*/ 2147483647 h 503"/>
              <a:gd name="T42" fmla="*/ 2147483647 w 217"/>
              <a:gd name="T43" fmla="*/ 2147483647 h 503"/>
              <a:gd name="T44" fmla="*/ 2147483647 w 217"/>
              <a:gd name="T45" fmla="*/ 2147483647 h 503"/>
              <a:gd name="T46" fmla="*/ 2147483647 w 217"/>
              <a:gd name="T47" fmla="*/ 2147483647 h 503"/>
              <a:gd name="T48" fmla="*/ 2147483647 w 217"/>
              <a:gd name="T49" fmla="*/ 2147483647 h 503"/>
              <a:gd name="T50" fmla="*/ 2147483647 w 217"/>
              <a:gd name="T51" fmla="*/ 2147483647 h 503"/>
              <a:gd name="T52" fmla="*/ 2147483647 w 217"/>
              <a:gd name="T53" fmla="*/ 2147483647 h 503"/>
              <a:gd name="T54" fmla="*/ 2147483647 w 217"/>
              <a:gd name="T55" fmla="*/ 2147483647 h 503"/>
              <a:gd name="T56" fmla="*/ 2147483647 w 217"/>
              <a:gd name="T57" fmla="*/ 2147483647 h 503"/>
              <a:gd name="T58" fmla="*/ 2147483647 w 217"/>
              <a:gd name="T59" fmla="*/ 2147483647 h 503"/>
              <a:gd name="T60" fmla="*/ 2147483647 w 217"/>
              <a:gd name="T61" fmla="*/ 0 h 503"/>
              <a:gd name="T62" fmla="*/ 2147483647 w 217"/>
              <a:gd name="T63" fmla="*/ 2147483647 h 503"/>
              <a:gd name="T64" fmla="*/ 2147483647 w 217"/>
              <a:gd name="T65" fmla="*/ 2147483647 h 503"/>
              <a:gd name="T66" fmla="*/ 2147483647 w 217"/>
              <a:gd name="T67" fmla="*/ 2147483647 h 503"/>
              <a:gd name="T68" fmla="*/ 2147483647 w 217"/>
              <a:gd name="T69" fmla="*/ 2147483647 h 503"/>
              <a:gd name="T70" fmla="*/ 2147483647 w 217"/>
              <a:gd name="T71" fmla="*/ 2147483647 h 503"/>
              <a:gd name="T72" fmla="*/ 2147483647 w 217"/>
              <a:gd name="T73" fmla="*/ 2147483647 h 503"/>
              <a:gd name="T74" fmla="*/ 2147483647 w 217"/>
              <a:gd name="T75" fmla="*/ 2147483647 h 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7"/>
              <a:gd name="T115" fmla="*/ 0 h 503"/>
              <a:gd name="T116" fmla="*/ 217 w 217"/>
              <a:gd name="T117" fmla="*/ 503 h 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7" h="503">
                <a:moveTo>
                  <a:pt x="121" y="478"/>
                </a:moveTo>
                <a:lnTo>
                  <a:pt x="123" y="489"/>
                </a:lnTo>
                <a:lnTo>
                  <a:pt x="132" y="500"/>
                </a:lnTo>
                <a:lnTo>
                  <a:pt x="146" y="503"/>
                </a:lnTo>
                <a:lnTo>
                  <a:pt x="149" y="503"/>
                </a:lnTo>
                <a:lnTo>
                  <a:pt x="163" y="500"/>
                </a:lnTo>
                <a:lnTo>
                  <a:pt x="172" y="489"/>
                </a:lnTo>
                <a:lnTo>
                  <a:pt x="174" y="478"/>
                </a:lnTo>
                <a:lnTo>
                  <a:pt x="174" y="293"/>
                </a:lnTo>
                <a:lnTo>
                  <a:pt x="174" y="148"/>
                </a:lnTo>
                <a:lnTo>
                  <a:pt x="176" y="144"/>
                </a:lnTo>
                <a:lnTo>
                  <a:pt x="180" y="142"/>
                </a:lnTo>
                <a:lnTo>
                  <a:pt x="184" y="144"/>
                </a:lnTo>
                <a:lnTo>
                  <a:pt x="186" y="148"/>
                </a:lnTo>
                <a:lnTo>
                  <a:pt x="186" y="283"/>
                </a:lnTo>
                <a:lnTo>
                  <a:pt x="188" y="290"/>
                </a:lnTo>
                <a:lnTo>
                  <a:pt x="194" y="295"/>
                </a:lnTo>
                <a:lnTo>
                  <a:pt x="201" y="297"/>
                </a:lnTo>
                <a:lnTo>
                  <a:pt x="211" y="295"/>
                </a:lnTo>
                <a:lnTo>
                  <a:pt x="217" y="290"/>
                </a:lnTo>
                <a:lnTo>
                  <a:pt x="217" y="283"/>
                </a:lnTo>
                <a:lnTo>
                  <a:pt x="217" y="123"/>
                </a:lnTo>
                <a:lnTo>
                  <a:pt x="217" y="114"/>
                </a:lnTo>
                <a:lnTo>
                  <a:pt x="211" y="107"/>
                </a:lnTo>
                <a:lnTo>
                  <a:pt x="201" y="105"/>
                </a:lnTo>
                <a:lnTo>
                  <a:pt x="15" y="105"/>
                </a:lnTo>
                <a:lnTo>
                  <a:pt x="6" y="107"/>
                </a:lnTo>
                <a:lnTo>
                  <a:pt x="0" y="114"/>
                </a:lnTo>
                <a:lnTo>
                  <a:pt x="0" y="123"/>
                </a:lnTo>
                <a:lnTo>
                  <a:pt x="0" y="283"/>
                </a:lnTo>
                <a:lnTo>
                  <a:pt x="0" y="290"/>
                </a:lnTo>
                <a:lnTo>
                  <a:pt x="6" y="295"/>
                </a:lnTo>
                <a:lnTo>
                  <a:pt x="15" y="297"/>
                </a:lnTo>
                <a:lnTo>
                  <a:pt x="23" y="295"/>
                </a:lnTo>
                <a:lnTo>
                  <a:pt x="29" y="290"/>
                </a:lnTo>
                <a:lnTo>
                  <a:pt x="31" y="283"/>
                </a:lnTo>
                <a:lnTo>
                  <a:pt x="31" y="148"/>
                </a:lnTo>
                <a:lnTo>
                  <a:pt x="33" y="144"/>
                </a:lnTo>
                <a:lnTo>
                  <a:pt x="38" y="142"/>
                </a:lnTo>
                <a:lnTo>
                  <a:pt x="40" y="144"/>
                </a:lnTo>
                <a:lnTo>
                  <a:pt x="42" y="148"/>
                </a:lnTo>
                <a:lnTo>
                  <a:pt x="42" y="293"/>
                </a:lnTo>
                <a:lnTo>
                  <a:pt x="42" y="478"/>
                </a:lnTo>
                <a:lnTo>
                  <a:pt x="44" y="489"/>
                </a:lnTo>
                <a:lnTo>
                  <a:pt x="54" y="500"/>
                </a:lnTo>
                <a:lnTo>
                  <a:pt x="67" y="503"/>
                </a:lnTo>
                <a:lnTo>
                  <a:pt x="73" y="503"/>
                </a:lnTo>
                <a:lnTo>
                  <a:pt x="86" y="500"/>
                </a:lnTo>
                <a:lnTo>
                  <a:pt x="94" y="489"/>
                </a:lnTo>
                <a:lnTo>
                  <a:pt x="98" y="478"/>
                </a:lnTo>
                <a:lnTo>
                  <a:pt x="98" y="302"/>
                </a:lnTo>
                <a:lnTo>
                  <a:pt x="100" y="295"/>
                </a:lnTo>
                <a:lnTo>
                  <a:pt x="109" y="293"/>
                </a:lnTo>
                <a:lnTo>
                  <a:pt x="117" y="295"/>
                </a:lnTo>
                <a:lnTo>
                  <a:pt x="121" y="302"/>
                </a:lnTo>
                <a:lnTo>
                  <a:pt x="121" y="478"/>
                </a:lnTo>
                <a:lnTo>
                  <a:pt x="59" y="45"/>
                </a:lnTo>
                <a:lnTo>
                  <a:pt x="63" y="29"/>
                </a:lnTo>
                <a:lnTo>
                  <a:pt x="71" y="16"/>
                </a:lnTo>
                <a:lnTo>
                  <a:pt x="84" y="5"/>
                </a:lnTo>
                <a:lnTo>
                  <a:pt x="100" y="0"/>
                </a:lnTo>
                <a:lnTo>
                  <a:pt x="117" y="0"/>
                </a:lnTo>
                <a:lnTo>
                  <a:pt x="132" y="5"/>
                </a:lnTo>
                <a:lnTo>
                  <a:pt x="148" y="16"/>
                </a:lnTo>
                <a:lnTo>
                  <a:pt x="153" y="29"/>
                </a:lnTo>
                <a:lnTo>
                  <a:pt x="157" y="45"/>
                </a:lnTo>
                <a:lnTo>
                  <a:pt x="153" y="62"/>
                </a:lnTo>
                <a:lnTo>
                  <a:pt x="148" y="78"/>
                </a:lnTo>
                <a:lnTo>
                  <a:pt x="132" y="87"/>
                </a:lnTo>
                <a:lnTo>
                  <a:pt x="117" y="93"/>
                </a:lnTo>
                <a:lnTo>
                  <a:pt x="100" y="93"/>
                </a:lnTo>
                <a:lnTo>
                  <a:pt x="84" y="87"/>
                </a:lnTo>
                <a:lnTo>
                  <a:pt x="71" y="78"/>
                </a:lnTo>
                <a:lnTo>
                  <a:pt x="63" y="62"/>
                </a:lnTo>
                <a:lnTo>
                  <a:pt x="59" y="45"/>
                </a:lnTo>
                <a:lnTo>
                  <a:pt x="121" y="478"/>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47" name="Freeform 457"/>
          <p:cNvSpPr>
            <a:spLocks/>
          </p:cNvSpPr>
          <p:nvPr/>
        </p:nvSpPr>
        <p:spPr bwMode="auto">
          <a:xfrm>
            <a:off x="7562613" y="2504441"/>
            <a:ext cx="361711" cy="851746"/>
          </a:xfrm>
          <a:custGeom>
            <a:avLst/>
            <a:gdLst>
              <a:gd name="T0" fmla="*/ 2147483647 w 217"/>
              <a:gd name="T1" fmla="*/ 2147483647 h 503"/>
              <a:gd name="T2" fmla="*/ 2147483647 w 217"/>
              <a:gd name="T3" fmla="*/ 2147483647 h 503"/>
              <a:gd name="T4" fmla="*/ 2147483647 w 217"/>
              <a:gd name="T5" fmla="*/ 2147483647 h 503"/>
              <a:gd name="T6" fmla="*/ 2147483647 w 217"/>
              <a:gd name="T7" fmla="*/ 2147483647 h 503"/>
              <a:gd name="T8" fmla="*/ 2147483647 w 217"/>
              <a:gd name="T9" fmla="*/ 2147483647 h 503"/>
              <a:gd name="T10" fmla="*/ 2147483647 w 217"/>
              <a:gd name="T11" fmla="*/ 2147483647 h 503"/>
              <a:gd name="T12" fmla="*/ 2147483647 w 217"/>
              <a:gd name="T13" fmla="*/ 2147483647 h 503"/>
              <a:gd name="T14" fmla="*/ 2147483647 w 217"/>
              <a:gd name="T15" fmla="*/ 2147483647 h 503"/>
              <a:gd name="T16" fmla="*/ 2147483647 w 217"/>
              <a:gd name="T17" fmla="*/ 2147483647 h 503"/>
              <a:gd name="T18" fmla="*/ 2147483647 w 217"/>
              <a:gd name="T19" fmla="*/ 2147483647 h 503"/>
              <a:gd name="T20" fmla="*/ 2147483647 w 217"/>
              <a:gd name="T21" fmla="*/ 2147483647 h 503"/>
              <a:gd name="T22" fmla="*/ 2147483647 w 217"/>
              <a:gd name="T23" fmla="*/ 2147483647 h 503"/>
              <a:gd name="T24" fmla="*/ 2147483647 w 217"/>
              <a:gd name="T25" fmla="*/ 2147483647 h 503"/>
              <a:gd name="T26" fmla="*/ 0 w 217"/>
              <a:gd name="T27" fmla="*/ 2147483647 h 503"/>
              <a:gd name="T28" fmla="*/ 0 w 217"/>
              <a:gd name="T29" fmla="*/ 2147483647 h 503"/>
              <a:gd name="T30" fmla="*/ 2147483647 w 217"/>
              <a:gd name="T31" fmla="*/ 2147483647 h 503"/>
              <a:gd name="T32" fmla="*/ 2147483647 w 217"/>
              <a:gd name="T33" fmla="*/ 2147483647 h 503"/>
              <a:gd name="T34" fmla="*/ 2147483647 w 217"/>
              <a:gd name="T35" fmla="*/ 2147483647 h 503"/>
              <a:gd name="T36" fmla="*/ 2147483647 w 217"/>
              <a:gd name="T37" fmla="*/ 2147483647 h 503"/>
              <a:gd name="T38" fmla="*/ 2147483647 w 217"/>
              <a:gd name="T39" fmla="*/ 2147483647 h 503"/>
              <a:gd name="T40" fmla="*/ 2147483647 w 217"/>
              <a:gd name="T41" fmla="*/ 2147483647 h 503"/>
              <a:gd name="T42" fmla="*/ 2147483647 w 217"/>
              <a:gd name="T43" fmla="*/ 2147483647 h 503"/>
              <a:gd name="T44" fmla="*/ 2147483647 w 217"/>
              <a:gd name="T45" fmla="*/ 2147483647 h 503"/>
              <a:gd name="T46" fmla="*/ 2147483647 w 217"/>
              <a:gd name="T47" fmla="*/ 2147483647 h 503"/>
              <a:gd name="T48" fmla="*/ 2147483647 w 217"/>
              <a:gd name="T49" fmla="*/ 2147483647 h 503"/>
              <a:gd name="T50" fmla="*/ 2147483647 w 217"/>
              <a:gd name="T51" fmla="*/ 2147483647 h 503"/>
              <a:gd name="T52" fmla="*/ 2147483647 w 217"/>
              <a:gd name="T53" fmla="*/ 2147483647 h 503"/>
              <a:gd name="T54" fmla="*/ 2147483647 w 217"/>
              <a:gd name="T55" fmla="*/ 2147483647 h 503"/>
              <a:gd name="T56" fmla="*/ 2147483647 w 217"/>
              <a:gd name="T57" fmla="*/ 2147483647 h 503"/>
              <a:gd name="T58" fmla="*/ 2147483647 w 217"/>
              <a:gd name="T59" fmla="*/ 2147483647 h 503"/>
              <a:gd name="T60" fmla="*/ 2147483647 w 217"/>
              <a:gd name="T61" fmla="*/ 0 h 503"/>
              <a:gd name="T62" fmla="*/ 2147483647 w 217"/>
              <a:gd name="T63" fmla="*/ 2147483647 h 503"/>
              <a:gd name="T64" fmla="*/ 2147483647 w 217"/>
              <a:gd name="T65" fmla="*/ 2147483647 h 503"/>
              <a:gd name="T66" fmla="*/ 2147483647 w 217"/>
              <a:gd name="T67" fmla="*/ 2147483647 h 503"/>
              <a:gd name="T68" fmla="*/ 2147483647 w 217"/>
              <a:gd name="T69" fmla="*/ 2147483647 h 503"/>
              <a:gd name="T70" fmla="*/ 2147483647 w 217"/>
              <a:gd name="T71" fmla="*/ 2147483647 h 503"/>
              <a:gd name="T72" fmla="*/ 2147483647 w 217"/>
              <a:gd name="T73" fmla="*/ 2147483647 h 503"/>
              <a:gd name="T74" fmla="*/ 2147483647 w 217"/>
              <a:gd name="T75" fmla="*/ 2147483647 h 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7"/>
              <a:gd name="T115" fmla="*/ 0 h 503"/>
              <a:gd name="T116" fmla="*/ 217 w 217"/>
              <a:gd name="T117" fmla="*/ 503 h 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7" h="503">
                <a:moveTo>
                  <a:pt x="121" y="478"/>
                </a:moveTo>
                <a:lnTo>
                  <a:pt x="123" y="489"/>
                </a:lnTo>
                <a:lnTo>
                  <a:pt x="132" y="500"/>
                </a:lnTo>
                <a:lnTo>
                  <a:pt x="146" y="503"/>
                </a:lnTo>
                <a:lnTo>
                  <a:pt x="149" y="503"/>
                </a:lnTo>
                <a:lnTo>
                  <a:pt x="163" y="500"/>
                </a:lnTo>
                <a:lnTo>
                  <a:pt x="172" y="489"/>
                </a:lnTo>
                <a:lnTo>
                  <a:pt x="174" y="478"/>
                </a:lnTo>
                <a:lnTo>
                  <a:pt x="174" y="293"/>
                </a:lnTo>
                <a:lnTo>
                  <a:pt x="174" y="148"/>
                </a:lnTo>
                <a:lnTo>
                  <a:pt x="176" y="144"/>
                </a:lnTo>
                <a:lnTo>
                  <a:pt x="180" y="142"/>
                </a:lnTo>
                <a:lnTo>
                  <a:pt x="184" y="144"/>
                </a:lnTo>
                <a:lnTo>
                  <a:pt x="186" y="148"/>
                </a:lnTo>
                <a:lnTo>
                  <a:pt x="186" y="283"/>
                </a:lnTo>
                <a:lnTo>
                  <a:pt x="188" y="290"/>
                </a:lnTo>
                <a:lnTo>
                  <a:pt x="194" y="295"/>
                </a:lnTo>
                <a:lnTo>
                  <a:pt x="201" y="297"/>
                </a:lnTo>
                <a:lnTo>
                  <a:pt x="211" y="295"/>
                </a:lnTo>
                <a:lnTo>
                  <a:pt x="217" y="290"/>
                </a:lnTo>
                <a:lnTo>
                  <a:pt x="217" y="283"/>
                </a:lnTo>
                <a:lnTo>
                  <a:pt x="217" y="123"/>
                </a:lnTo>
                <a:lnTo>
                  <a:pt x="217" y="114"/>
                </a:lnTo>
                <a:lnTo>
                  <a:pt x="211" y="107"/>
                </a:lnTo>
                <a:lnTo>
                  <a:pt x="201" y="105"/>
                </a:lnTo>
                <a:lnTo>
                  <a:pt x="15" y="105"/>
                </a:lnTo>
                <a:lnTo>
                  <a:pt x="6" y="107"/>
                </a:lnTo>
                <a:lnTo>
                  <a:pt x="0" y="114"/>
                </a:lnTo>
                <a:lnTo>
                  <a:pt x="0" y="123"/>
                </a:lnTo>
                <a:lnTo>
                  <a:pt x="0" y="283"/>
                </a:lnTo>
                <a:lnTo>
                  <a:pt x="0" y="290"/>
                </a:lnTo>
                <a:lnTo>
                  <a:pt x="6" y="295"/>
                </a:lnTo>
                <a:lnTo>
                  <a:pt x="15" y="297"/>
                </a:lnTo>
                <a:lnTo>
                  <a:pt x="23" y="295"/>
                </a:lnTo>
                <a:lnTo>
                  <a:pt x="29" y="290"/>
                </a:lnTo>
                <a:lnTo>
                  <a:pt x="31" y="283"/>
                </a:lnTo>
                <a:lnTo>
                  <a:pt x="31" y="148"/>
                </a:lnTo>
                <a:lnTo>
                  <a:pt x="33" y="144"/>
                </a:lnTo>
                <a:lnTo>
                  <a:pt x="38" y="142"/>
                </a:lnTo>
                <a:lnTo>
                  <a:pt x="40" y="144"/>
                </a:lnTo>
                <a:lnTo>
                  <a:pt x="42" y="148"/>
                </a:lnTo>
                <a:lnTo>
                  <a:pt x="42" y="293"/>
                </a:lnTo>
                <a:lnTo>
                  <a:pt x="42" y="478"/>
                </a:lnTo>
                <a:lnTo>
                  <a:pt x="44" y="489"/>
                </a:lnTo>
                <a:lnTo>
                  <a:pt x="54" y="500"/>
                </a:lnTo>
                <a:lnTo>
                  <a:pt x="67" y="503"/>
                </a:lnTo>
                <a:lnTo>
                  <a:pt x="73" y="503"/>
                </a:lnTo>
                <a:lnTo>
                  <a:pt x="86" y="500"/>
                </a:lnTo>
                <a:lnTo>
                  <a:pt x="94" y="489"/>
                </a:lnTo>
                <a:lnTo>
                  <a:pt x="98" y="478"/>
                </a:lnTo>
                <a:lnTo>
                  <a:pt x="98" y="302"/>
                </a:lnTo>
                <a:lnTo>
                  <a:pt x="100" y="295"/>
                </a:lnTo>
                <a:lnTo>
                  <a:pt x="109" y="293"/>
                </a:lnTo>
                <a:lnTo>
                  <a:pt x="117" y="295"/>
                </a:lnTo>
                <a:lnTo>
                  <a:pt x="121" y="302"/>
                </a:lnTo>
                <a:lnTo>
                  <a:pt x="121" y="478"/>
                </a:lnTo>
                <a:lnTo>
                  <a:pt x="59" y="45"/>
                </a:lnTo>
                <a:lnTo>
                  <a:pt x="63" y="29"/>
                </a:lnTo>
                <a:lnTo>
                  <a:pt x="71" y="16"/>
                </a:lnTo>
                <a:lnTo>
                  <a:pt x="84" y="5"/>
                </a:lnTo>
                <a:lnTo>
                  <a:pt x="100" y="0"/>
                </a:lnTo>
                <a:lnTo>
                  <a:pt x="117" y="0"/>
                </a:lnTo>
                <a:lnTo>
                  <a:pt x="132" y="5"/>
                </a:lnTo>
                <a:lnTo>
                  <a:pt x="148" y="16"/>
                </a:lnTo>
                <a:lnTo>
                  <a:pt x="153" y="29"/>
                </a:lnTo>
                <a:lnTo>
                  <a:pt x="157" y="45"/>
                </a:lnTo>
                <a:lnTo>
                  <a:pt x="153" y="62"/>
                </a:lnTo>
                <a:lnTo>
                  <a:pt x="148" y="78"/>
                </a:lnTo>
                <a:lnTo>
                  <a:pt x="132" y="87"/>
                </a:lnTo>
                <a:lnTo>
                  <a:pt x="117" y="93"/>
                </a:lnTo>
                <a:lnTo>
                  <a:pt x="100" y="93"/>
                </a:lnTo>
                <a:lnTo>
                  <a:pt x="84" y="87"/>
                </a:lnTo>
                <a:lnTo>
                  <a:pt x="71" y="78"/>
                </a:lnTo>
                <a:lnTo>
                  <a:pt x="63" y="62"/>
                </a:lnTo>
                <a:lnTo>
                  <a:pt x="59" y="45"/>
                </a:lnTo>
                <a:lnTo>
                  <a:pt x="121" y="478"/>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48" name="Freeform 458"/>
          <p:cNvSpPr>
            <a:spLocks/>
          </p:cNvSpPr>
          <p:nvPr/>
        </p:nvSpPr>
        <p:spPr bwMode="auto">
          <a:xfrm>
            <a:off x="8022671" y="2504441"/>
            <a:ext cx="361711" cy="851746"/>
          </a:xfrm>
          <a:custGeom>
            <a:avLst/>
            <a:gdLst>
              <a:gd name="T0" fmla="*/ 2147483647 w 217"/>
              <a:gd name="T1" fmla="*/ 2147483647 h 503"/>
              <a:gd name="T2" fmla="*/ 2147483647 w 217"/>
              <a:gd name="T3" fmla="*/ 2147483647 h 503"/>
              <a:gd name="T4" fmla="*/ 2147483647 w 217"/>
              <a:gd name="T5" fmla="*/ 2147483647 h 503"/>
              <a:gd name="T6" fmla="*/ 2147483647 w 217"/>
              <a:gd name="T7" fmla="*/ 2147483647 h 503"/>
              <a:gd name="T8" fmla="*/ 2147483647 w 217"/>
              <a:gd name="T9" fmla="*/ 2147483647 h 503"/>
              <a:gd name="T10" fmla="*/ 2147483647 w 217"/>
              <a:gd name="T11" fmla="*/ 2147483647 h 503"/>
              <a:gd name="T12" fmla="*/ 2147483647 w 217"/>
              <a:gd name="T13" fmla="*/ 2147483647 h 503"/>
              <a:gd name="T14" fmla="*/ 2147483647 w 217"/>
              <a:gd name="T15" fmla="*/ 2147483647 h 503"/>
              <a:gd name="T16" fmla="*/ 2147483647 w 217"/>
              <a:gd name="T17" fmla="*/ 2147483647 h 503"/>
              <a:gd name="T18" fmla="*/ 2147483647 w 217"/>
              <a:gd name="T19" fmla="*/ 2147483647 h 503"/>
              <a:gd name="T20" fmla="*/ 2147483647 w 217"/>
              <a:gd name="T21" fmla="*/ 2147483647 h 503"/>
              <a:gd name="T22" fmla="*/ 2147483647 w 217"/>
              <a:gd name="T23" fmla="*/ 2147483647 h 503"/>
              <a:gd name="T24" fmla="*/ 2147483647 w 217"/>
              <a:gd name="T25" fmla="*/ 2147483647 h 503"/>
              <a:gd name="T26" fmla="*/ 0 w 217"/>
              <a:gd name="T27" fmla="*/ 2147483647 h 503"/>
              <a:gd name="T28" fmla="*/ 0 w 217"/>
              <a:gd name="T29" fmla="*/ 2147483647 h 503"/>
              <a:gd name="T30" fmla="*/ 2147483647 w 217"/>
              <a:gd name="T31" fmla="*/ 2147483647 h 503"/>
              <a:gd name="T32" fmla="*/ 2147483647 w 217"/>
              <a:gd name="T33" fmla="*/ 2147483647 h 503"/>
              <a:gd name="T34" fmla="*/ 2147483647 w 217"/>
              <a:gd name="T35" fmla="*/ 2147483647 h 503"/>
              <a:gd name="T36" fmla="*/ 2147483647 w 217"/>
              <a:gd name="T37" fmla="*/ 2147483647 h 503"/>
              <a:gd name="T38" fmla="*/ 2147483647 w 217"/>
              <a:gd name="T39" fmla="*/ 2147483647 h 503"/>
              <a:gd name="T40" fmla="*/ 2147483647 w 217"/>
              <a:gd name="T41" fmla="*/ 2147483647 h 503"/>
              <a:gd name="T42" fmla="*/ 2147483647 w 217"/>
              <a:gd name="T43" fmla="*/ 2147483647 h 503"/>
              <a:gd name="T44" fmla="*/ 2147483647 w 217"/>
              <a:gd name="T45" fmla="*/ 2147483647 h 503"/>
              <a:gd name="T46" fmla="*/ 2147483647 w 217"/>
              <a:gd name="T47" fmla="*/ 2147483647 h 503"/>
              <a:gd name="T48" fmla="*/ 2147483647 w 217"/>
              <a:gd name="T49" fmla="*/ 2147483647 h 503"/>
              <a:gd name="T50" fmla="*/ 2147483647 w 217"/>
              <a:gd name="T51" fmla="*/ 2147483647 h 503"/>
              <a:gd name="T52" fmla="*/ 2147483647 w 217"/>
              <a:gd name="T53" fmla="*/ 2147483647 h 503"/>
              <a:gd name="T54" fmla="*/ 2147483647 w 217"/>
              <a:gd name="T55" fmla="*/ 2147483647 h 503"/>
              <a:gd name="T56" fmla="*/ 2147483647 w 217"/>
              <a:gd name="T57" fmla="*/ 2147483647 h 503"/>
              <a:gd name="T58" fmla="*/ 2147483647 w 217"/>
              <a:gd name="T59" fmla="*/ 2147483647 h 503"/>
              <a:gd name="T60" fmla="*/ 2147483647 w 217"/>
              <a:gd name="T61" fmla="*/ 0 h 503"/>
              <a:gd name="T62" fmla="*/ 2147483647 w 217"/>
              <a:gd name="T63" fmla="*/ 2147483647 h 503"/>
              <a:gd name="T64" fmla="*/ 2147483647 w 217"/>
              <a:gd name="T65" fmla="*/ 2147483647 h 503"/>
              <a:gd name="T66" fmla="*/ 2147483647 w 217"/>
              <a:gd name="T67" fmla="*/ 2147483647 h 503"/>
              <a:gd name="T68" fmla="*/ 2147483647 w 217"/>
              <a:gd name="T69" fmla="*/ 2147483647 h 503"/>
              <a:gd name="T70" fmla="*/ 2147483647 w 217"/>
              <a:gd name="T71" fmla="*/ 2147483647 h 503"/>
              <a:gd name="T72" fmla="*/ 2147483647 w 217"/>
              <a:gd name="T73" fmla="*/ 2147483647 h 503"/>
              <a:gd name="T74" fmla="*/ 2147483647 w 217"/>
              <a:gd name="T75" fmla="*/ 2147483647 h 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7"/>
              <a:gd name="T115" fmla="*/ 0 h 503"/>
              <a:gd name="T116" fmla="*/ 217 w 217"/>
              <a:gd name="T117" fmla="*/ 503 h 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7" h="503">
                <a:moveTo>
                  <a:pt x="121" y="478"/>
                </a:moveTo>
                <a:lnTo>
                  <a:pt x="123" y="489"/>
                </a:lnTo>
                <a:lnTo>
                  <a:pt x="132" y="500"/>
                </a:lnTo>
                <a:lnTo>
                  <a:pt x="146" y="503"/>
                </a:lnTo>
                <a:lnTo>
                  <a:pt x="149" y="503"/>
                </a:lnTo>
                <a:lnTo>
                  <a:pt x="163" y="500"/>
                </a:lnTo>
                <a:lnTo>
                  <a:pt x="172" y="489"/>
                </a:lnTo>
                <a:lnTo>
                  <a:pt x="174" y="478"/>
                </a:lnTo>
                <a:lnTo>
                  <a:pt x="174" y="293"/>
                </a:lnTo>
                <a:lnTo>
                  <a:pt x="174" y="148"/>
                </a:lnTo>
                <a:lnTo>
                  <a:pt x="176" y="144"/>
                </a:lnTo>
                <a:lnTo>
                  <a:pt x="180" y="142"/>
                </a:lnTo>
                <a:lnTo>
                  <a:pt x="184" y="144"/>
                </a:lnTo>
                <a:lnTo>
                  <a:pt x="186" y="148"/>
                </a:lnTo>
                <a:lnTo>
                  <a:pt x="186" y="283"/>
                </a:lnTo>
                <a:lnTo>
                  <a:pt x="188" y="290"/>
                </a:lnTo>
                <a:lnTo>
                  <a:pt x="194" y="295"/>
                </a:lnTo>
                <a:lnTo>
                  <a:pt x="201" y="297"/>
                </a:lnTo>
                <a:lnTo>
                  <a:pt x="211" y="295"/>
                </a:lnTo>
                <a:lnTo>
                  <a:pt x="217" y="290"/>
                </a:lnTo>
                <a:lnTo>
                  <a:pt x="217" y="283"/>
                </a:lnTo>
                <a:lnTo>
                  <a:pt x="217" y="123"/>
                </a:lnTo>
                <a:lnTo>
                  <a:pt x="217" y="114"/>
                </a:lnTo>
                <a:lnTo>
                  <a:pt x="211" y="107"/>
                </a:lnTo>
                <a:lnTo>
                  <a:pt x="201" y="105"/>
                </a:lnTo>
                <a:lnTo>
                  <a:pt x="15" y="105"/>
                </a:lnTo>
                <a:lnTo>
                  <a:pt x="6" y="107"/>
                </a:lnTo>
                <a:lnTo>
                  <a:pt x="0" y="114"/>
                </a:lnTo>
                <a:lnTo>
                  <a:pt x="0" y="123"/>
                </a:lnTo>
                <a:lnTo>
                  <a:pt x="0" y="283"/>
                </a:lnTo>
                <a:lnTo>
                  <a:pt x="0" y="290"/>
                </a:lnTo>
                <a:lnTo>
                  <a:pt x="6" y="295"/>
                </a:lnTo>
                <a:lnTo>
                  <a:pt x="15" y="297"/>
                </a:lnTo>
                <a:lnTo>
                  <a:pt x="23" y="295"/>
                </a:lnTo>
                <a:lnTo>
                  <a:pt x="29" y="290"/>
                </a:lnTo>
                <a:lnTo>
                  <a:pt x="31" y="283"/>
                </a:lnTo>
                <a:lnTo>
                  <a:pt x="31" y="148"/>
                </a:lnTo>
                <a:lnTo>
                  <a:pt x="33" y="144"/>
                </a:lnTo>
                <a:lnTo>
                  <a:pt x="38" y="142"/>
                </a:lnTo>
                <a:lnTo>
                  <a:pt x="40" y="144"/>
                </a:lnTo>
                <a:lnTo>
                  <a:pt x="42" y="148"/>
                </a:lnTo>
                <a:lnTo>
                  <a:pt x="42" y="293"/>
                </a:lnTo>
                <a:lnTo>
                  <a:pt x="42" y="478"/>
                </a:lnTo>
                <a:lnTo>
                  <a:pt x="44" y="489"/>
                </a:lnTo>
                <a:lnTo>
                  <a:pt x="54" y="500"/>
                </a:lnTo>
                <a:lnTo>
                  <a:pt x="67" y="503"/>
                </a:lnTo>
                <a:lnTo>
                  <a:pt x="73" y="503"/>
                </a:lnTo>
                <a:lnTo>
                  <a:pt x="86" y="500"/>
                </a:lnTo>
                <a:lnTo>
                  <a:pt x="94" y="489"/>
                </a:lnTo>
                <a:lnTo>
                  <a:pt x="98" y="478"/>
                </a:lnTo>
                <a:lnTo>
                  <a:pt x="98" y="302"/>
                </a:lnTo>
                <a:lnTo>
                  <a:pt x="100" y="295"/>
                </a:lnTo>
                <a:lnTo>
                  <a:pt x="109" y="293"/>
                </a:lnTo>
                <a:lnTo>
                  <a:pt x="117" y="295"/>
                </a:lnTo>
                <a:lnTo>
                  <a:pt x="121" y="302"/>
                </a:lnTo>
                <a:lnTo>
                  <a:pt x="121" y="478"/>
                </a:lnTo>
                <a:lnTo>
                  <a:pt x="59" y="45"/>
                </a:lnTo>
                <a:lnTo>
                  <a:pt x="63" y="29"/>
                </a:lnTo>
                <a:lnTo>
                  <a:pt x="71" y="16"/>
                </a:lnTo>
                <a:lnTo>
                  <a:pt x="84" y="5"/>
                </a:lnTo>
                <a:lnTo>
                  <a:pt x="100" y="0"/>
                </a:lnTo>
                <a:lnTo>
                  <a:pt x="117" y="0"/>
                </a:lnTo>
                <a:lnTo>
                  <a:pt x="132" y="5"/>
                </a:lnTo>
                <a:lnTo>
                  <a:pt x="148" y="16"/>
                </a:lnTo>
                <a:lnTo>
                  <a:pt x="153" y="29"/>
                </a:lnTo>
                <a:lnTo>
                  <a:pt x="157" y="45"/>
                </a:lnTo>
                <a:lnTo>
                  <a:pt x="153" y="62"/>
                </a:lnTo>
                <a:lnTo>
                  <a:pt x="148" y="78"/>
                </a:lnTo>
                <a:lnTo>
                  <a:pt x="132" y="87"/>
                </a:lnTo>
                <a:lnTo>
                  <a:pt x="117" y="93"/>
                </a:lnTo>
                <a:lnTo>
                  <a:pt x="100" y="93"/>
                </a:lnTo>
                <a:lnTo>
                  <a:pt x="84" y="87"/>
                </a:lnTo>
                <a:lnTo>
                  <a:pt x="71" y="78"/>
                </a:lnTo>
                <a:lnTo>
                  <a:pt x="63" y="62"/>
                </a:lnTo>
                <a:lnTo>
                  <a:pt x="59" y="45"/>
                </a:lnTo>
                <a:lnTo>
                  <a:pt x="121" y="478"/>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49" name="Freeform 459"/>
          <p:cNvSpPr>
            <a:spLocks/>
          </p:cNvSpPr>
          <p:nvPr/>
        </p:nvSpPr>
        <p:spPr bwMode="auto">
          <a:xfrm>
            <a:off x="8022671" y="2689014"/>
            <a:ext cx="361711" cy="667173"/>
          </a:xfrm>
          <a:custGeom>
            <a:avLst/>
            <a:gdLst>
              <a:gd name="T0" fmla="*/ 2147483647 w 217"/>
              <a:gd name="T1" fmla="*/ 2147483647 h 394"/>
              <a:gd name="T2" fmla="*/ 2147483647 w 217"/>
              <a:gd name="T3" fmla="*/ 2147483647 h 394"/>
              <a:gd name="T4" fmla="*/ 2147483647 w 217"/>
              <a:gd name="T5" fmla="*/ 2147483647 h 394"/>
              <a:gd name="T6" fmla="*/ 2147483647 w 217"/>
              <a:gd name="T7" fmla="*/ 2147483647 h 394"/>
              <a:gd name="T8" fmla="*/ 2147483647 w 217"/>
              <a:gd name="T9" fmla="*/ 2147483647 h 394"/>
              <a:gd name="T10" fmla="*/ 2147483647 w 217"/>
              <a:gd name="T11" fmla="*/ 2147483647 h 394"/>
              <a:gd name="T12" fmla="*/ 2147483647 w 217"/>
              <a:gd name="T13" fmla="*/ 2147483647 h 394"/>
              <a:gd name="T14" fmla="*/ 2147483647 w 217"/>
              <a:gd name="T15" fmla="*/ 2147483647 h 394"/>
              <a:gd name="T16" fmla="*/ 2147483647 w 217"/>
              <a:gd name="T17" fmla="*/ 2147483647 h 394"/>
              <a:gd name="T18" fmla="*/ 2147483647 w 217"/>
              <a:gd name="T19" fmla="*/ 2147483647 h 394"/>
              <a:gd name="T20" fmla="*/ 2147483647 w 217"/>
              <a:gd name="T21" fmla="*/ 2147483647 h 394"/>
              <a:gd name="T22" fmla="*/ 2147483647 w 217"/>
              <a:gd name="T23" fmla="*/ 2147483647 h 394"/>
              <a:gd name="T24" fmla="*/ 2147483647 w 217"/>
              <a:gd name="T25" fmla="*/ 2147483647 h 394"/>
              <a:gd name="T26" fmla="*/ 2147483647 w 217"/>
              <a:gd name="T27" fmla="*/ 2147483647 h 394"/>
              <a:gd name="T28" fmla="*/ 2147483647 w 217"/>
              <a:gd name="T29" fmla="*/ 2147483647 h 394"/>
              <a:gd name="T30" fmla="*/ 2147483647 w 217"/>
              <a:gd name="T31" fmla="*/ 2147483647 h 394"/>
              <a:gd name="T32" fmla="*/ 2147483647 w 217"/>
              <a:gd name="T33" fmla="*/ 2147483647 h 394"/>
              <a:gd name="T34" fmla="*/ 2147483647 w 217"/>
              <a:gd name="T35" fmla="*/ 2147483647 h 394"/>
              <a:gd name="T36" fmla="*/ 2147483647 w 217"/>
              <a:gd name="T37" fmla="*/ 2147483647 h 394"/>
              <a:gd name="T38" fmla="*/ 2147483647 w 217"/>
              <a:gd name="T39" fmla="*/ 2147483647 h 394"/>
              <a:gd name="T40" fmla="*/ 2147483647 w 217"/>
              <a:gd name="T41" fmla="*/ 2147483647 h 394"/>
              <a:gd name="T42" fmla="*/ 2147483647 w 217"/>
              <a:gd name="T43" fmla="*/ 2147483647 h 394"/>
              <a:gd name="T44" fmla="*/ 2147483647 w 217"/>
              <a:gd name="T45" fmla="*/ 2147483647 h 394"/>
              <a:gd name="T46" fmla="*/ 2147483647 w 217"/>
              <a:gd name="T47" fmla="*/ 0 h 394"/>
              <a:gd name="T48" fmla="*/ 2147483647 w 217"/>
              <a:gd name="T49" fmla="*/ 0 h 394"/>
              <a:gd name="T50" fmla="*/ 2147483647 w 217"/>
              <a:gd name="T51" fmla="*/ 0 h 394"/>
              <a:gd name="T52" fmla="*/ 2147483647 w 217"/>
              <a:gd name="T53" fmla="*/ 0 h 394"/>
              <a:gd name="T54" fmla="*/ 0 w 217"/>
              <a:gd name="T55" fmla="*/ 2147483647 h 394"/>
              <a:gd name="T56" fmla="*/ 0 w 217"/>
              <a:gd name="T57" fmla="*/ 2147483647 h 394"/>
              <a:gd name="T58" fmla="*/ 0 w 217"/>
              <a:gd name="T59" fmla="*/ 2147483647 h 394"/>
              <a:gd name="T60" fmla="*/ 0 w 217"/>
              <a:gd name="T61" fmla="*/ 2147483647 h 394"/>
              <a:gd name="T62" fmla="*/ 2147483647 w 217"/>
              <a:gd name="T63" fmla="*/ 2147483647 h 394"/>
              <a:gd name="T64" fmla="*/ 2147483647 w 217"/>
              <a:gd name="T65" fmla="*/ 2147483647 h 394"/>
              <a:gd name="T66" fmla="*/ 2147483647 w 217"/>
              <a:gd name="T67" fmla="*/ 2147483647 h 394"/>
              <a:gd name="T68" fmla="*/ 2147483647 w 217"/>
              <a:gd name="T69" fmla="*/ 2147483647 h 394"/>
              <a:gd name="T70" fmla="*/ 2147483647 w 217"/>
              <a:gd name="T71" fmla="*/ 2147483647 h 394"/>
              <a:gd name="T72" fmla="*/ 2147483647 w 217"/>
              <a:gd name="T73" fmla="*/ 2147483647 h 394"/>
              <a:gd name="T74" fmla="*/ 2147483647 w 217"/>
              <a:gd name="T75" fmla="*/ 2147483647 h 394"/>
              <a:gd name="T76" fmla="*/ 2147483647 w 217"/>
              <a:gd name="T77" fmla="*/ 2147483647 h 394"/>
              <a:gd name="T78" fmla="*/ 2147483647 w 217"/>
              <a:gd name="T79" fmla="*/ 2147483647 h 394"/>
              <a:gd name="T80" fmla="*/ 2147483647 w 217"/>
              <a:gd name="T81" fmla="*/ 2147483647 h 394"/>
              <a:gd name="T82" fmla="*/ 2147483647 w 217"/>
              <a:gd name="T83" fmla="*/ 2147483647 h 394"/>
              <a:gd name="T84" fmla="*/ 2147483647 w 217"/>
              <a:gd name="T85" fmla="*/ 2147483647 h 394"/>
              <a:gd name="T86" fmla="*/ 2147483647 w 217"/>
              <a:gd name="T87" fmla="*/ 2147483647 h 394"/>
              <a:gd name="T88" fmla="*/ 2147483647 w 217"/>
              <a:gd name="T89" fmla="*/ 2147483647 h 394"/>
              <a:gd name="T90" fmla="*/ 2147483647 w 217"/>
              <a:gd name="T91" fmla="*/ 2147483647 h 394"/>
              <a:gd name="T92" fmla="*/ 2147483647 w 217"/>
              <a:gd name="T93" fmla="*/ 2147483647 h 394"/>
              <a:gd name="T94" fmla="*/ 2147483647 w 217"/>
              <a:gd name="T95" fmla="*/ 2147483647 h 394"/>
              <a:gd name="T96" fmla="*/ 2147483647 w 217"/>
              <a:gd name="T97" fmla="*/ 2147483647 h 394"/>
              <a:gd name="T98" fmla="*/ 2147483647 w 217"/>
              <a:gd name="T99" fmla="*/ 2147483647 h 394"/>
              <a:gd name="T100" fmla="*/ 2147483647 w 217"/>
              <a:gd name="T101" fmla="*/ 2147483647 h 394"/>
              <a:gd name="T102" fmla="*/ 2147483647 w 217"/>
              <a:gd name="T103" fmla="*/ 2147483647 h 394"/>
              <a:gd name="T104" fmla="*/ 2147483647 w 217"/>
              <a:gd name="T105" fmla="*/ 2147483647 h 394"/>
              <a:gd name="T106" fmla="*/ 2147483647 w 217"/>
              <a:gd name="T107" fmla="*/ 2147483647 h 394"/>
              <a:gd name="T108" fmla="*/ 2147483647 w 217"/>
              <a:gd name="T109" fmla="*/ 2147483647 h 394"/>
              <a:gd name="T110" fmla="*/ 2147483647 w 217"/>
              <a:gd name="T111" fmla="*/ 2147483647 h 39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7"/>
              <a:gd name="T169" fmla="*/ 0 h 394"/>
              <a:gd name="T170" fmla="*/ 217 w 217"/>
              <a:gd name="T171" fmla="*/ 394 h 39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7" h="394">
                <a:moveTo>
                  <a:pt x="121" y="369"/>
                </a:moveTo>
                <a:lnTo>
                  <a:pt x="123" y="380"/>
                </a:lnTo>
                <a:lnTo>
                  <a:pt x="132" y="391"/>
                </a:lnTo>
                <a:lnTo>
                  <a:pt x="146" y="394"/>
                </a:lnTo>
                <a:lnTo>
                  <a:pt x="149" y="394"/>
                </a:lnTo>
                <a:lnTo>
                  <a:pt x="163" y="391"/>
                </a:lnTo>
                <a:lnTo>
                  <a:pt x="172" y="380"/>
                </a:lnTo>
                <a:lnTo>
                  <a:pt x="174" y="369"/>
                </a:lnTo>
                <a:lnTo>
                  <a:pt x="174" y="184"/>
                </a:lnTo>
                <a:lnTo>
                  <a:pt x="174" y="40"/>
                </a:lnTo>
                <a:lnTo>
                  <a:pt x="176" y="35"/>
                </a:lnTo>
                <a:lnTo>
                  <a:pt x="180" y="33"/>
                </a:lnTo>
                <a:lnTo>
                  <a:pt x="184" y="35"/>
                </a:lnTo>
                <a:lnTo>
                  <a:pt x="186" y="40"/>
                </a:lnTo>
                <a:lnTo>
                  <a:pt x="186" y="174"/>
                </a:lnTo>
                <a:lnTo>
                  <a:pt x="188" y="181"/>
                </a:lnTo>
                <a:lnTo>
                  <a:pt x="194" y="188"/>
                </a:lnTo>
                <a:lnTo>
                  <a:pt x="201" y="190"/>
                </a:lnTo>
                <a:lnTo>
                  <a:pt x="211" y="188"/>
                </a:lnTo>
                <a:lnTo>
                  <a:pt x="217" y="181"/>
                </a:lnTo>
                <a:lnTo>
                  <a:pt x="217" y="174"/>
                </a:lnTo>
                <a:lnTo>
                  <a:pt x="217" y="16"/>
                </a:lnTo>
                <a:lnTo>
                  <a:pt x="217" y="7"/>
                </a:lnTo>
                <a:lnTo>
                  <a:pt x="211" y="0"/>
                </a:lnTo>
                <a:lnTo>
                  <a:pt x="201" y="0"/>
                </a:lnTo>
                <a:lnTo>
                  <a:pt x="15" y="0"/>
                </a:lnTo>
                <a:lnTo>
                  <a:pt x="6" y="0"/>
                </a:lnTo>
                <a:lnTo>
                  <a:pt x="0" y="7"/>
                </a:lnTo>
                <a:lnTo>
                  <a:pt x="0" y="16"/>
                </a:lnTo>
                <a:lnTo>
                  <a:pt x="0" y="174"/>
                </a:lnTo>
                <a:lnTo>
                  <a:pt x="0" y="181"/>
                </a:lnTo>
                <a:lnTo>
                  <a:pt x="6" y="188"/>
                </a:lnTo>
                <a:lnTo>
                  <a:pt x="15" y="190"/>
                </a:lnTo>
                <a:lnTo>
                  <a:pt x="23" y="188"/>
                </a:lnTo>
                <a:lnTo>
                  <a:pt x="29" y="181"/>
                </a:lnTo>
                <a:lnTo>
                  <a:pt x="31" y="174"/>
                </a:lnTo>
                <a:lnTo>
                  <a:pt x="31" y="40"/>
                </a:lnTo>
                <a:lnTo>
                  <a:pt x="33" y="35"/>
                </a:lnTo>
                <a:lnTo>
                  <a:pt x="38" y="33"/>
                </a:lnTo>
                <a:lnTo>
                  <a:pt x="40" y="35"/>
                </a:lnTo>
                <a:lnTo>
                  <a:pt x="42" y="40"/>
                </a:lnTo>
                <a:lnTo>
                  <a:pt x="42" y="184"/>
                </a:lnTo>
                <a:lnTo>
                  <a:pt x="42" y="369"/>
                </a:lnTo>
                <a:lnTo>
                  <a:pt x="44" y="380"/>
                </a:lnTo>
                <a:lnTo>
                  <a:pt x="54" y="391"/>
                </a:lnTo>
                <a:lnTo>
                  <a:pt x="67" y="394"/>
                </a:lnTo>
                <a:lnTo>
                  <a:pt x="73" y="394"/>
                </a:lnTo>
                <a:lnTo>
                  <a:pt x="86" y="391"/>
                </a:lnTo>
                <a:lnTo>
                  <a:pt x="94" y="380"/>
                </a:lnTo>
                <a:lnTo>
                  <a:pt x="98" y="369"/>
                </a:lnTo>
                <a:lnTo>
                  <a:pt x="98" y="195"/>
                </a:lnTo>
                <a:lnTo>
                  <a:pt x="100" y="188"/>
                </a:lnTo>
                <a:lnTo>
                  <a:pt x="109" y="184"/>
                </a:lnTo>
                <a:lnTo>
                  <a:pt x="117" y="188"/>
                </a:lnTo>
                <a:lnTo>
                  <a:pt x="121" y="195"/>
                </a:lnTo>
                <a:lnTo>
                  <a:pt x="121" y="369"/>
                </a:lnTo>
                <a:close/>
              </a:path>
            </a:pathLst>
          </a:custGeom>
          <a:solidFill>
            <a:srgbClr val="00A898"/>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50" name="Freeform 460"/>
          <p:cNvSpPr>
            <a:spLocks/>
          </p:cNvSpPr>
          <p:nvPr/>
        </p:nvSpPr>
        <p:spPr bwMode="auto">
          <a:xfrm>
            <a:off x="8127682" y="2504441"/>
            <a:ext cx="153353" cy="147319"/>
          </a:xfrm>
          <a:custGeom>
            <a:avLst/>
            <a:gdLst>
              <a:gd name="T0" fmla="*/ 0 w 92"/>
              <a:gd name="T1" fmla="*/ 2147483647 h 87"/>
              <a:gd name="T2" fmla="*/ 2147483647 w 92"/>
              <a:gd name="T3" fmla="*/ 2147483647 h 87"/>
              <a:gd name="T4" fmla="*/ 2147483647 w 92"/>
              <a:gd name="T5" fmla="*/ 2147483647 h 87"/>
              <a:gd name="T6" fmla="*/ 2147483647 w 92"/>
              <a:gd name="T7" fmla="*/ 2147483647 h 87"/>
              <a:gd name="T8" fmla="*/ 2147483647 w 92"/>
              <a:gd name="T9" fmla="*/ 0 h 87"/>
              <a:gd name="T10" fmla="*/ 2147483647 w 92"/>
              <a:gd name="T11" fmla="*/ 0 h 87"/>
              <a:gd name="T12" fmla="*/ 2147483647 w 92"/>
              <a:gd name="T13" fmla="*/ 2147483647 h 87"/>
              <a:gd name="T14" fmla="*/ 2147483647 w 92"/>
              <a:gd name="T15" fmla="*/ 2147483647 h 87"/>
              <a:gd name="T16" fmla="*/ 2147483647 w 92"/>
              <a:gd name="T17" fmla="*/ 2147483647 h 87"/>
              <a:gd name="T18" fmla="*/ 2147483647 w 92"/>
              <a:gd name="T19" fmla="*/ 2147483647 h 87"/>
              <a:gd name="T20" fmla="*/ 2147483647 w 92"/>
              <a:gd name="T21" fmla="*/ 2147483647 h 87"/>
              <a:gd name="T22" fmla="*/ 2147483647 w 92"/>
              <a:gd name="T23" fmla="*/ 2147483647 h 87"/>
              <a:gd name="T24" fmla="*/ 2147483647 w 92"/>
              <a:gd name="T25" fmla="*/ 2147483647 h 87"/>
              <a:gd name="T26" fmla="*/ 2147483647 w 92"/>
              <a:gd name="T27" fmla="*/ 2147483647 h 87"/>
              <a:gd name="T28" fmla="*/ 2147483647 w 92"/>
              <a:gd name="T29" fmla="*/ 2147483647 h 87"/>
              <a:gd name="T30" fmla="*/ 2147483647 w 92"/>
              <a:gd name="T31" fmla="*/ 2147483647 h 87"/>
              <a:gd name="T32" fmla="*/ 2147483647 w 92"/>
              <a:gd name="T33" fmla="*/ 2147483647 h 87"/>
              <a:gd name="T34" fmla="*/ 2147483647 w 92"/>
              <a:gd name="T35" fmla="*/ 2147483647 h 87"/>
              <a:gd name="T36" fmla="*/ 0 w 92"/>
              <a:gd name="T37" fmla="*/ 2147483647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2"/>
              <a:gd name="T58" fmla="*/ 0 h 87"/>
              <a:gd name="T59" fmla="*/ 92 w 92"/>
              <a:gd name="T60" fmla="*/ 87 h 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2" h="87">
                <a:moveTo>
                  <a:pt x="0" y="43"/>
                </a:moveTo>
                <a:lnTo>
                  <a:pt x="2" y="27"/>
                </a:lnTo>
                <a:lnTo>
                  <a:pt x="10" y="14"/>
                </a:lnTo>
                <a:lnTo>
                  <a:pt x="21" y="4"/>
                </a:lnTo>
                <a:lnTo>
                  <a:pt x="39" y="0"/>
                </a:lnTo>
                <a:lnTo>
                  <a:pt x="52" y="0"/>
                </a:lnTo>
                <a:lnTo>
                  <a:pt x="67" y="4"/>
                </a:lnTo>
                <a:lnTo>
                  <a:pt x="83" y="14"/>
                </a:lnTo>
                <a:lnTo>
                  <a:pt x="88" y="27"/>
                </a:lnTo>
                <a:lnTo>
                  <a:pt x="92" y="43"/>
                </a:lnTo>
                <a:lnTo>
                  <a:pt x="88" y="59"/>
                </a:lnTo>
                <a:lnTo>
                  <a:pt x="83" y="73"/>
                </a:lnTo>
                <a:lnTo>
                  <a:pt x="67" y="82"/>
                </a:lnTo>
                <a:lnTo>
                  <a:pt x="52" y="87"/>
                </a:lnTo>
                <a:lnTo>
                  <a:pt x="39" y="87"/>
                </a:lnTo>
                <a:lnTo>
                  <a:pt x="21" y="82"/>
                </a:lnTo>
                <a:lnTo>
                  <a:pt x="10" y="73"/>
                </a:lnTo>
                <a:lnTo>
                  <a:pt x="2" y="59"/>
                </a:lnTo>
                <a:lnTo>
                  <a:pt x="0" y="43"/>
                </a:lnTo>
                <a:close/>
              </a:path>
            </a:pathLst>
          </a:custGeom>
          <a:solidFill>
            <a:srgbClr val="00A898"/>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51" name="Freeform 461"/>
          <p:cNvSpPr>
            <a:spLocks/>
          </p:cNvSpPr>
          <p:nvPr/>
        </p:nvSpPr>
        <p:spPr bwMode="auto">
          <a:xfrm>
            <a:off x="6600826" y="4885268"/>
            <a:ext cx="365046" cy="855133"/>
          </a:xfrm>
          <a:custGeom>
            <a:avLst/>
            <a:gdLst>
              <a:gd name="T0" fmla="*/ 2147483647 w 219"/>
              <a:gd name="T1" fmla="*/ 2147483647 h 505"/>
              <a:gd name="T2" fmla="*/ 2147483647 w 219"/>
              <a:gd name="T3" fmla="*/ 2147483647 h 505"/>
              <a:gd name="T4" fmla="*/ 2147483647 w 219"/>
              <a:gd name="T5" fmla="*/ 2147483647 h 505"/>
              <a:gd name="T6" fmla="*/ 2147483647 w 219"/>
              <a:gd name="T7" fmla="*/ 2147483647 h 505"/>
              <a:gd name="T8" fmla="*/ 2147483647 w 219"/>
              <a:gd name="T9" fmla="*/ 2147483647 h 505"/>
              <a:gd name="T10" fmla="*/ 2147483647 w 219"/>
              <a:gd name="T11" fmla="*/ 2147483647 h 505"/>
              <a:gd name="T12" fmla="*/ 2147483647 w 219"/>
              <a:gd name="T13" fmla="*/ 2147483647 h 505"/>
              <a:gd name="T14" fmla="*/ 2147483647 w 219"/>
              <a:gd name="T15" fmla="*/ 2147483647 h 505"/>
              <a:gd name="T16" fmla="*/ 2147483647 w 219"/>
              <a:gd name="T17" fmla="*/ 2147483647 h 505"/>
              <a:gd name="T18" fmla="*/ 2147483647 w 219"/>
              <a:gd name="T19" fmla="*/ 2147483647 h 505"/>
              <a:gd name="T20" fmla="*/ 2147483647 w 219"/>
              <a:gd name="T21" fmla="*/ 2147483647 h 505"/>
              <a:gd name="T22" fmla="*/ 2147483647 w 219"/>
              <a:gd name="T23" fmla="*/ 2147483647 h 505"/>
              <a:gd name="T24" fmla="*/ 2147483647 w 219"/>
              <a:gd name="T25" fmla="*/ 2147483647 h 505"/>
              <a:gd name="T26" fmla="*/ 2147483647 w 219"/>
              <a:gd name="T27" fmla="*/ 2147483647 h 505"/>
              <a:gd name="T28" fmla="*/ 0 w 219"/>
              <a:gd name="T29" fmla="*/ 2147483647 h 505"/>
              <a:gd name="T30" fmla="*/ 2147483647 w 219"/>
              <a:gd name="T31" fmla="*/ 2147483647 h 505"/>
              <a:gd name="T32" fmla="*/ 2147483647 w 219"/>
              <a:gd name="T33" fmla="*/ 2147483647 h 505"/>
              <a:gd name="T34" fmla="*/ 2147483647 w 219"/>
              <a:gd name="T35" fmla="*/ 2147483647 h 505"/>
              <a:gd name="T36" fmla="*/ 2147483647 w 219"/>
              <a:gd name="T37" fmla="*/ 2147483647 h 505"/>
              <a:gd name="T38" fmla="*/ 2147483647 w 219"/>
              <a:gd name="T39" fmla="*/ 2147483647 h 505"/>
              <a:gd name="T40" fmla="*/ 2147483647 w 219"/>
              <a:gd name="T41" fmla="*/ 2147483647 h 505"/>
              <a:gd name="T42" fmla="*/ 2147483647 w 219"/>
              <a:gd name="T43" fmla="*/ 2147483647 h 505"/>
              <a:gd name="T44" fmla="*/ 2147483647 w 219"/>
              <a:gd name="T45" fmla="*/ 2147483647 h 505"/>
              <a:gd name="T46" fmla="*/ 2147483647 w 219"/>
              <a:gd name="T47" fmla="*/ 2147483647 h 505"/>
              <a:gd name="T48" fmla="*/ 2147483647 w 219"/>
              <a:gd name="T49" fmla="*/ 2147483647 h 505"/>
              <a:gd name="T50" fmla="*/ 2147483647 w 219"/>
              <a:gd name="T51" fmla="*/ 2147483647 h 505"/>
              <a:gd name="T52" fmla="*/ 2147483647 w 219"/>
              <a:gd name="T53" fmla="*/ 2147483647 h 505"/>
              <a:gd name="T54" fmla="*/ 2147483647 w 219"/>
              <a:gd name="T55" fmla="*/ 2147483647 h 505"/>
              <a:gd name="T56" fmla="*/ 2147483647 w 219"/>
              <a:gd name="T57" fmla="*/ 2147483647 h 505"/>
              <a:gd name="T58" fmla="*/ 2147483647 w 219"/>
              <a:gd name="T59" fmla="*/ 2147483647 h 505"/>
              <a:gd name="T60" fmla="*/ 2147483647 w 219"/>
              <a:gd name="T61" fmla="*/ 0 h 505"/>
              <a:gd name="T62" fmla="*/ 2147483647 w 219"/>
              <a:gd name="T63" fmla="*/ 2147483647 h 505"/>
              <a:gd name="T64" fmla="*/ 2147483647 w 219"/>
              <a:gd name="T65" fmla="*/ 2147483647 h 505"/>
              <a:gd name="T66" fmla="*/ 2147483647 w 219"/>
              <a:gd name="T67" fmla="*/ 2147483647 h 505"/>
              <a:gd name="T68" fmla="*/ 2147483647 w 219"/>
              <a:gd name="T69" fmla="*/ 2147483647 h 505"/>
              <a:gd name="T70" fmla="*/ 2147483647 w 219"/>
              <a:gd name="T71" fmla="*/ 2147483647 h 505"/>
              <a:gd name="T72" fmla="*/ 2147483647 w 219"/>
              <a:gd name="T73" fmla="*/ 2147483647 h 505"/>
              <a:gd name="T74" fmla="*/ 2147483647 w 219"/>
              <a:gd name="T75" fmla="*/ 2147483647 h 50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9"/>
              <a:gd name="T115" fmla="*/ 0 h 505"/>
              <a:gd name="T116" fmla="*/ 219 w 219"/>
              <a:gd name="T117" fmla="*/ 505 h 50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9" h="505">
                <a:moveTo>
                  <a:pt x="121" y="480"/>
                </a:moveTo>
                <a:lnTo>
                  <a:pt x="123" y="491"/>
                </a:lnTo>
                <a:lnTo>
                  <a:pt x="130" y="502"/>
                </a:lnTo>
                <a:lnTo>
                  <a:pt x="144" y="505"/>
                </a:lnTo>
                <a:lnTo>
                  <a:pt x="151" y="505"/>
                </a:lnTo>
                <a:lnTo>
                  <a:pt x="163" y="502"/>
                </a:lnTo>
                <a:lnTo>
                  <a:pt x="173" y="491"/>
                </a:lnTo>
                <a:lnTo>
                  <a:pt x="176" y="480"/>
                </a:lnTo>
                <a:lnTo>
                  <a:pt x="176" y="294"/>
                </a:lnTo>
                <a:lnTo>
                  <a:pt x="176" y="150"/>
                </a:lnTo>
                <a:lnTo>
                  <a:pt x="176" y="146"/>
                </a:lnTo>
                <a:lnTo>
                  <a:pt x="180" y="144"/>
                </a:lnTo>
                <a:lnTo>
                  <a:pt x="184" y="146"/>
                </a:lnTo>
                <a:lnTo>
                  <a:pt x="186" y="150"/>
                </a:lnTo>
                <a:lnTo>
                  <a:pt x="186" y="285"/>
                </a:lnTo>
                <a:lnTo>
                  <a:pt x="188" y="292"/>
                </a:lnTo>
                <a:lnTo>
                  <a:pt x="194" y="297"/>
                </a:lnTo>
                <a:lnTo>
                  <a:pt x="203" y="299"/>
                </a:lnTo>
                <a:lnTo>
                  <a:pt x="211" y="297"/>
                </a:lnTo>
                <a:lnTo>
                  <a:pt x="217" y="292"/>
                </a:lnTo>
                <a:lnTo>
                  <a:pt x="219" y="285"/>
                </a:lnTo>
                <a:lnTo>
                  <a:pt x="219" y="125"/>
                </a:lnTo>
                <a:lnTo>
                  <a:pt x="217" y="116"/>
                </a:lnTo>
                <a:lnTo>
                  <a:pt x="211" y="109"/>
                </a:lnTo>
                <a:lnTo>
                  <a:pt x="203" y="107"/>
                </a:lnTo>
                <a:lnTo>
                  <a:pt x="15" y="107"/>
                </a:lnTo>
                <a:lnTo>
                  <a:pt x="8" y="109"/>
                </a:lnTo>
                <a:lnTo>
                  <a:pt x="2" y="116"/>
                </a:lnTo>
                <a:lnTo>
                  <a:pt x="0" y="125"/>
                </a:lnTo>
                <a:lnTo>
                  <a:pt x="0" y="285"/>
                </a:lnTo>
                <a:lnTo>
                  <a:pt x="2" y="292"/>
                </a:lnTo>
                <a:lnTo>
                  <a:pt x="8" y="297"/>
                </a:lnTo>
                <a:lnTo>
                  <a:pt x="15" y="299"/>
                </a:lnTo>
                <a:lnTo>
                  <a:pt x="25" y="297"/>
                </a:lnTo>
                <a:lnTo>
                  <a:pt x="31" y="292"/>
                </a:lnTo>
                <a:lnTo>
                  <a:pt x="33" y="285"/>
                </a:lnTo>
                <a:lnTo>
                  <a:pt x="33" y="150"/>
                </a:lnTo>
                <a:lnTo>
                  <a:pt x="35" y="146"/>
                </a:lnTo>
                <a:lnTo>
                  <a:pt x="38" y="144"/>
                </a:lnTo>
                <a:lnTo>
                  <a:pt x="42" y="146"/>
                </a:lnTo>
                <a:lnTo>
                  <a:pt x="42" y="150"/>
                </a:lnTo>
                <a:lnTo>
                  <a:pt x="42" y="294"/>
                </a:lnTo>
                <a:lnTo>
                  <a:pt x="42" y="480"/>
                </a:lnTo>
                <a:lnTo>
                  <a:pt x="46" y="491"/>
                </a:lnTo>
                <a:lnTo>
                  <a:pt x="56" y="502"/>
                </a:lnTo>
                <a:lnTo>
                  <a:pt x="67" y="505"/>
                </a:lnTo>
                <a:lnTo>
                  <a:pt x="75" y="505"/>
                </a:lnTo>
                <a:lnTo>
                  <a:pt x="86" y="502"/>
                </a:lnTo>
                <a:lnTo>
                  <a:pt x="96" y="491"/>
                </a:lnTo>
                <a:lnTo>
                  <a:pt x="98" y="480"/>
                </a:lnTo>
                <a:lnTo>
                  <a:pt x="98" y="304"/>
                </a:lnTo>
                <a:lnTo>
                  <a:pt x="102" y="297"/>
                </a:lnTo>
                <a:lnTo>
                  <a:pt x="109" y="294"/>
                </a:lnTo>
                <a:lnTo>
                  <a:pt x="117" y="297"/>
                </a:lnTo>
                <a:lnTo>
                  <a:pt x="121" y="304"/>
                </a:lnTo>
                <a:lnTo>
                  <a:pt x="121" y="480"/>
                </a:lnTo>
                <a:lnTo>
                  <a:pt x="61" y="47"/>
                </a:lnTo>
                <a:lnTo>
                  <a:pt x="65" y="31"/>
                </a:lnTo>
                <a:lnTo>
                  <a:pt x="71" y="18"/>
                </a:lnTo>
                <a:lnTo>
                  <a:pt x="86" y="7"/>
                </a:lnTo>
                <a:lnTo>
                  <a:pt x="102" y="0"/>
                </a:lnTo>
                <a:lnTo>
                  <a:pt x="117" y="0"/>
                </a:lnTo>
                <a:lnTo>
                  <a:pt x="132" y="7"/>
                </a:lnTo>
                <a:lnTo>
                  <a:pt x="146" y="18"/>
                </a:lnTo>
                <a:lnTo>
                  <a:pt x="153" y="31"/>
                </a:lnTo>
                <a:lnTo>
                  <a:pt x="157" y="47"/>
                </a:lnTo>
                <a:lnTo>
                  <a:pt x="153" y="64"/>
                </a:lnTo>
                <a:lnTo>
                  <a:pt x="146" y="80"/>
                </a:lnTo>
                <a:lnTo>
                  <a:pt x="132" y="89"/>
                </a:lnTo>
                <a:lnTo>
                  <a:pt x="117" y="95"/>
                </a:lnTo>
                <a:lnTo>
                  <a:pt x="102" y="95"/>
                </a:lnTo>
                <a:lnTo>
                  <a:pt x="86" y="89"/>
                </a:lnTo>
                <a:lnTo>
                  <a:pt x="71" y="80"/>
                </a:lnTo>
                <a:lnTo>
                  <a:pt x="65" y="64"/>
                </a:lnTo>
                <a:lnTo>
                  <a:pt x="61" y="47"/>
                </a:lnTo>
                <a:lnTo>
                  <a:pt x="121" y="480"/>
                </a:lnTo>
                <a:close/>
              </a:path>
            </a:pathLst>
          </a:custGeom>
          <a:solidFill>
            <a:srgbClr val="00B7A5"/>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52" name="Freeform 462"/>
          <p:cNvSpPr>
            <a:spLocks/>
          </p:cNvSpPr>
          <p:nvPr/>
        </p:nvSpPr>
        <p:spPr bwMode="auto">
          <a:xfrm>
            <a:off x="6600826" y="5073227"/>
            <a:ext cx="365046" cy="667173"/>
          </a:xfrm>
          <a:custGeom>
            <a:avLst/>
            <a:gdLst>
              <a:gd name="T0" fmla="*/ 2147483647 w 219"/>
              <a:gd name="T1" fmla="*/ 2147483647 h 394"/>
              <a:gd name="T2" fmla="*/ 2147483647 w 219"/>
              <a:gd name="T3" fmla="*/ 2147483647 h 394"/>
              <a:gd name="T4" fmla="*/ 2147483647 w 219"/>
              <a:gd name="T5" fmla="*/ 2147483647 h 394"/>
              <a:gd name="T6" fmla="*/ 2147483647 w 219"/>
              <a:gd name="T7" fmla="*/ 2147483647 h 394"/>
              <a:gd name="T8" fmla="*/ 2147483647 w 219"/>
              <a:gd name="T9" fmla="*/ 2147483647 h 394"/>
              <a:gd name="T10" fmla="*/ 2147483647 w 219"/>
              <a:gd name="T11" fmla="*/ 2147483647 h 394"/>
              <a:gd name="T12" fmla="*/ 2147483647 w 219"/>
              <a:gd name="T13" fmla="*/ 2147483647 h 394"/>
              <a:gd name="T14" fmla="*/ 2147483647 w 219"/>
              <a:gd name="T15" fmla="*/ 2147483647 h 394"/>
              <a:gd name="T16" fmla="*/ 2147483647 w 219"/>
              <a:gd name="T17" fmla="*/ 2147483647 h 394"/>
              <a:gd name="T18" fmla="*/ 2147483647 w 219"/>
              <a:gd name="T19" fmla="*/ 2147483647 h 394"/>
              <a:gd name="T20" fmla="*/ 2147483647 w 219"/>
              <a:gd name="T21" fmla="*/ 2147483647 h 394"/>
              <a:gd name="T22" fmla="*/ 2147483647 w 219"/>
              <a:gd name="T23" fmla="*/ 2147483647 h 394"/>
              <a:gd name="T24" fmla="*/ 2147483647 w 219"/>
              <a:gd name="T25" fmla="*/ 2147483647 h 394"/>
              <a:gd name="T26" fmla="*/ 2147483647 w 219"/>
              <a:gd name="T27" fmla="*/ 2147483647 h 394"/>
              <a:gd name="T28" fmla="*/ 2147483647 w 219"/>
              <a:gd name="T29" fmla="*/ 2147483647 h 394"/>
              <a:gd name="T30" fmla="*/ 2147483647 w 219"/>
              <a:gd name="T31" fmla="*/ 2147483647 h 394"/>
              <a:gd name="T32" fmla="*/ 2147483647 w 219"/>
              <a:gd name="T33" fmla="*/ 2147483647 h 394"/>
              <a:gd name="T34" fmla="*/ 2147483647 w 219"/>
              <a:gd name="T35" fmla="*/ 2147483647 h 394"/>
              <a:gd name="T36" fmla="*/ 2147483647 w 219"/>
              <a:gd name="T37" fmla="*/ 2147483647 h 394"/>
              <a:gd name="T38" fmla="*/ 2147483647 w 219"/>
              <a:gd name="T39" fmla="*/ 2147483647 h 394"/>
              <a:gd name="T40" fmla="*/ 2147483647 w 219"/>
              <a:gd name="T41" fmla="*/ 2147483647 h 394"/>
              <a:gd name="T42" fmla="*/ 2147483647 w 219"/>
              <a:gd name="T43" fmla="*/ 2147483647 h 394"/>
              <a:gd name="T44" fmla="*/ 2147483647 w 219"/>
              <a:gd name="T45" fmla="*/ 2147483647 h 394"/>
              <a:gd name="T46" fmla="*/ 2147483647 w 219"/>
              <a:gd name="T47" fmla="*/ 0 h 394"/>
              <a:gd name="T48" fmla="*/ 2147483647 w 219"/>
              <a:gd name="T49" fmla="*/ 0 h 394"/>
              <a:gd name="T50" fmla="*/ 2147483647 w 219"/>
              <a:gd name="T51" fmla="*/ 0 h 394"/>
              <a:gd name="T52" fmla="*/ 2147483647 w 219"/>
              <a:gd name="T53" fmla="*/ 0 h 394"/>
              <a:gd name="T54" fmla="*/ 2147483647 w 219"/>
              <a:gd name="T55" fmla="*/ 2147483647 h 394"/>
              <a:gd name="T56" fmla="*/ 0 w 219"/>
              <a:gd name="T57" fmla="*/ 2147483647 h 394"/>
              <a:gd name="T58" fmla="*/ 0 w 219"/>
              <a:gd name="T59" fmla="*/ 2147483647 h 394"/>
              <a:gd name="T60" fmla="*/ 2147483647 w 219"/>
              <a:gd name="T61" fmla="*/ 2147483647 h 394"/>
              <a:gd name="T62" fmla="*/ 2147483647 w 219"/>
              <a:gd name="T63" fmla="*/ 2147483647 h 394"/>
              <a:gd name="T64" fmla="*/ 2147483647 w 219"/>
              <a:gd name="T65" fmla="*/ 2147483647 h 394"/>
              <a:gd name="T66" fmla="*/ 2147483647 w 219"/>
              <a:gd name="T67" fmla="*/ 2147483647 h 394"/>
              <a:gd name="T68" fmla="*/ 2147483647 w 219"/>
              <a:gd name="T69" fmla="*/ 2147483647 h 394"/>
              <a:gd name="T70" fmla="*/ 2147483647 w 219"/>
              <a:gd name="T71" fmla="*/ 2147483647 h 394"/>
              <a:gd name="T72" fmla="*/ 2147483647 w 219"/>
              <a:gd name="T73" fmla="*/ 2147483647 h 394"/>
              <a:gd name="T74" fmla="*/ 2147483647 w 219"/>
              <a:gd name="T75" fmla="*/ 2147483647 h 394"/>
              <a:gd name="T76" fmla="*/ 2147483647 w 219"/>
              <a:gd name="T77" fmla="*/ 2147483647 h 394"/>
              <a:gd name="T78" fmla="*/ 2147483647 w 219"/>
              <a:gd name="T79" fmla="*/ 2147483647 h 394"/>
              <a:gd name="T80" fmla="*/ 2147483647 w 219"/>
              <a:gd name="T81" fmla="*/ 2147483647 h 394"/>
              <a:gd name="T82" fmla="*/ 2147483647 w 219"/>
              <a:gd name="T83" fmla="*/ 2147483647 h 394"/>
              <a:gd name="T84" fmla="*/ 2147483647 w 219"/>
              <a:gd name="T85" fmla="*/ 2147483647 h 394"/>
              <a:gd name="T86" fmla="*/ 2147483647 w 219"/>
              <a:gd name="T87" fmla="*/ 2147483647 h 394"/>
              <a:gd name="T88" fmla="*/ 2147483647 w 219"/>
              <a:gd name="T89" fmla="*/ 2147483647 h 394"/>
              <a:gd name="T90" fmla="*/ 2147483647 w 219"/>
              <a:gd name="T91" fmla="*/ 2147483647 h 394"/>
              <a:gd name="T92" fmla="*/ 2147483647 w 219"/>
              <a:gd name="T93" fmla="*/ 2147483647 h 394"/>
              <a:gd name="T94" fmla="*/ 2147483647 w 219"/>
              <a:gd name="T95" fmla="*/ 2147483647 h 394"/>
              <a:gd name="T96" fmla="*/ 2147483647 w 219"/>
              <a:gd name="T97" fmla="*/ 2147483647 h 394"/>
              <a:gd name="T98" fmla="*/ 2147483647 w 219"/>
              <a:gd name="T99" fmla="*/ 2147483647 h 394"/>
              <a:gd name="T100" fmla="*/ 2147483647 w 219"/>
              <a:gd name="T101" fmla="*/ 2147483647 h 394"/>
              <a:gd name="T102" fmla="*/ 2147483647 w 219"/>
              <a:gd name="T103" fmla="*/ 2147483647 h 394"/>
              <a:gd name="T104" fmla="*/ 2147483647 w 219"/>
              <a:gd name="T105" fmla="*/ 2147483647 h 394"/>
              <a:gd name="T106" fmla="*/ 2147483647 w 219"/>
              <a:gd name="T107" fmla="*/ 2147483647 h 394"/>
              <a:gd name="T108" fmla="*/ 2147483647 w 219"/>
              <a:gd name="T109" fmla="*/ 2147483647 h 394"/>
              <a:gd name="T110" fmla="*/ 2147483647 w 219"/>
              <a:gd name="T111" fmla="*/ 2147483647 h 39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9"/>
              <a:gd name="T169" fmla="*/ 0 h 394"/>
              <a:gd name="T170" fmla="*/ 219 w 219"/>
              <a:gd name="T171" fmla="*/ 394 h 39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9" h="394">
                <a:moveTo>
                  <a:pt x="121" y="369"/>
                </a:moveTo>
                <a:lnTo>
                  <a:pt x="123" y="380"/>
                </a:lnTo>
                <a:lnTo>
                  <a:pt x="130" y="391"/>
                </a:lnTo>
                <a:lnTo>
                  <a:pt x="144" y="394"/>
                </a:lnTo>
                <a:lnTo>
                  <a:pt x="151" y="394"/>
                </a:lnTo>
                <a:lnTo>
                  <a:pt x="163" y="391"/>
                </a:lnTo>
                <a:lnTo>
                  <a:pt x="173" y="380"/>
                </a:lnTo>
                <a:lnTo>
                  <a:pt x="176" y="369"/>
                </a:lnTo>
                <a:lnTo>
                  <a:pt x="176" y="184"/>
                </a:lnTo>
                <a:lnTo>
                  <a:pt x="176" y="40"/>
                </a:lnTo>
                <a:lnTo>
                  <a:pt x="176" y="35"/>
                </a:lnTo>
                <a:lnTo>
                  <a:pt x="180" y="33"/>
                </a:lnTo>
                <a:lnTo>
                  <a:pt x="184" y="35"/>
                </a:lnTo>
                <a:lnTo>
                  <a:pt x="186" y="40"/>
                </a:lnTo>
                <a:lnTo>
                  <a:pt x="186" y="174"/>
                </a:lnTo>
                <a:lnTo>
                  <a:pt x="188" y="181"/>
                </a:lnTo>
                <a:lnTo>
                  <a:pt x="194" y="188"/>
                </a:lnTo>
                <a:lnTo>
                  <a:pt x="203" y="190"/>
                </a:lnTo>
                <a:lnTo>
                  <a:pt x="211" y="188"/>
                </a:lnTo>
                <a:lnTo>
                  <a:pt x="217" y="181"/>
                </a:lnTo>
                <a:lnTo>
                  <a:pt x="219" y="174"/>
                </a:lnTo>
                <a:lnTo>
                  <a:pt x="219" y="16"/>
                </a:lnTo>
                <a:lnTo>
                  <a:pt x="217" y="7"/>
                </a:lnTo>
                <a:lnTo>
                  <a:pt x="211" y="0"/>
                </a:lnTo>
                <a:lnTo>
                  <a:pt x="203" y="0"/>
                </a:lnTo>
                <a:lnTo>
                  <a:pt x="15" y="0"/>
                </a:lnTo>
                <a:lnTo>
                  <a:pt x="8" y="0"/>
                </a:lnTo>
                <a:lnTo>
                  <a:pt x="2" y="7"/>
                </a:lnTo>
                <a:lnTo>
                  <a:pt x="0" y="16"/>
                </a:lnTo>
                <a:lnTo>
                  <a:pt x="0" y="174"/>
                </a:lnTo>
                <a:lnTo>
                  <a:pt x="2" y="181"/>
                </a:lnTo>
                <a:lnTo>
                  <a:pt x="8" y="188"/>
                </a:lnTo>
                <a:lnTo>
                  <a:pt x="15" y="190"/>
                </a:lnTo>
                <a:lnTo>
                  <a:pt x="25" y="188"/>
                </a:lnTo>
                <a:lnTo>
                  <a:pt x="31" y="181"/>
                </a:lnTo>
                <a:lnTo>
                  <a:pt x="33" y="174"/>
                </a:lnTo>
                <a:lnTo>
                  <a:pt x="33" y="40"/>
                </a:lnTo>
                <a:lnTo>
                  <a:pt x="35" y="35"/>
                </a:lnTo>
                <a:lnTo>
                  <a:pt x="38" y="33"/>
                </a:lnTo>
                <a:lnTo>
                  <a:pt x="42" y="35"/>
                </a:lnTo>
                <a:lnTo>
                  <a:pt x="42" y="40"/>
                </a:lnTo>
                <a:lnTo>
                  <a:pt x="42" y="184"/>
                </a:lnTo>
                <a:lnTo>
                  <a:pt x="42" y="369"/>
                </a:lnTo>
                <a:lnTo>
                  <a:pt x="46" y="380"/>
                </a:lnTo>
                <a:lnTo>
                  <a:pt x="56" y="391"/>
                </a:lnTo>
                <a:lnTo>
                  <a:pt x="67" y="394"/>
                </a:lnTo>
                <a:lnTo>
                  <a:pt x="75" y="394"/>
                </a:lnTo>
                <a:lnTo>
                  <a:pt x="86" y="391"/>
                </a:lnTo>
                <a:lnTo>
                  <a:pt x="96" y="380"/>
                </a:lnTo>
                <a:lnTo>
                  <a:pt x="98" y="369"/>
                </a:lnTo>
                <a:lnTo>
                  <a:pt x="98" y="195"/>
                </a:lnTo>
                <a:lnTo>
                  <a:pt x="102" y="188"/>
                </a:lnTo>
                <a:lnTo>
                  <a:pt x="109" y="184"/>
                </a:lnTo>
                <a:lnTo>
                  <a:pt x="117" y="188"/>
                </a:lnTo>
                <a:lnTo>
                  <a:pt x="121" y="195"/>
                </a:lnTo>
                <a:lnTo>
                  <a:pt x="121" y="369"/>
                </a:lnTo>
                <a:close/>
              </a:path>
            </a:pathLst>
          </a:custGeom>
          <a:solidFill>
            <a:srgbClr val="00A898"/>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53" name="Freeform 463"/>
          <p:cNvSpPr>
            <a:spLocks/>
          </p:cNvSpPr>
          <p:nvPr/>
        </p:nvSpPr>
        <p:spPr bwMode="auto">
          <a:xfrm>
            <a:off x="6705838" y="4885268"/>
            <a:ext cx="153353" cy="150706"/>
          </a:xfrm>
          <a:custGeom>
            <a:avLst/>
            <a:gdLst>
              <a:gd name="T0" fmla="*/ 0 w 92"/>
              <a:gd name="T1" fmla="*/ 2147483647 h 89"/>
              <a:gd name="T2" fmla="*/ 2147483647 w 92"/>
              <a:gd name="T3" fmla="*/ 2147483647 h 89"/>
              <a:gd name="T4" fmla="*/ 2147483647 w 92"/>
              <a:gd name="T5" fmla="*/ 2147483647 h 89"/>
              <a:gd name="T6" fmla="*/ 2147483647 w 92"/>
              <a:gd name="T7" fmla="*/ 2147483647 h 89"/>
              <a:gd name="T8" fmla="*/ 2147483647 w 92"/>
              <a:gd name="T9" fmla="*/ 0 h 89"/>
              <a:gd name="T10" fmla="*/ 2147483647 w 92"/>
              <a:gd name="T11" fmla="*/ 0 h 89"/>
              <a:gd name="T12" fmla="*/ 2147483647 w 92"/>
              <a:gd name="T13" fmla="*/ 2147483647 h 89"/>
              <a:gd name="T14" fmla="*/ 2147483647 w 92"/>
              <a:gd name="T15" fmla="*/ 2147483647 h 89"/>
              <a:gd name="T16" fmla="*/ 2147483647 w 92"/>
              <a:gd name="T17" fmla="*/ 2147483647 h 89"/>
              <a:gd name="T18" fmla="*/ 2147483647 w 92"/>
              <a:gd name="T19" fmla="*/ 2147483647 h 89"/>
              <a:gd name="T20" fmla="*/ 2147483647 w 92"/>
              <a:gd name="T21" fmla="*/ 2147483647 h 89"/>
              <a:gd name="T22" fmla="*/ 2147483647 w 92"/>
              <a:gd name="T23" fmla="*/ 2147483647 h 89"/>
              <a:gd name="T24" fmla="*/ 2147483647 w 92"/>
              <a:gd name="T25" fmla="*/ 2147483647 h 89"/>
              <a:gd name="T26" fmla="*/ 2147483647 w 92"/>
              <a:gd name="T27" fmla="*/ 2147483647 h 89"/>
              <a:gd name="T28" fmla="*/ 2147483647 w 92"/>
              <a:gd name="T29" fmla="*/ 2147483647 h 89"/>
              <a:gd name="T30" fmla="*/ 2147483647 w 92"/>
              <a:gd name="T31" fmla="*/ 2147483647 h 89"/>
              <a:gd name="T32" fmla="*/ 2147483647 w 92"/>
              <a:gd name="T33" fmla="*/ 2147483647 h 89"/>
              <a:gd name="T34" fmla="*/ 2147483647 w 92"/>
              <a:gd name="T35" fmla="*/ 2147483647 h 89"/>
              <a:gd name="T36" fmla="*/ 0 w 92"/>
              <a:gd name="T37" fmla="*/ 2147483647 h 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2"/>
              <a:gd name="T58" fmla="*/ 0 h 89"/>
              <a:gd name="T59" fmla="*/ 92 w 92"/>
              <a:gd name="T60" fmla="*/ 89 h 8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2" h="89">
                <a:moveTo>
                  <a:pt x="0" y="45"/>
                </a:moveTo>
                <a:lnTo>
                  <a:pt x="4" y="29"/>
                </a:lnTo>
                <a:lnTo>
                  <a:pt x="10" y="16"/>
                </a:lnTo>
                <a:lnTo>
                  <a:pt x="23" y="6"/>
                </a:lnTo>
                <a:lnTo>
                  <a:pt x="39" y="0"/>
                </a:lnTo>
                <a:lnTo>
                  <a:pt x="54" y="0"/>
                </a:lnTo>
                <a:lnTo>
                  <a:pt x="69" y="6"/>
                </a:lnTo>
                <a:lnTo>
                  <a:pt x="81" y="16"/>
                </a:lnTo>
                <a:lnTo>
                  <a:pt x="88" y="29"/>
                </a:lnTo>
                <a:lnTo>
                  <a:pt x="92" y="45"/>
                </a:lnTo>
                <a:lnTo>
                  <a:pt x="88" y="61"/>
                </a:lnTo>
                <a:lnTo>
                  <a:pt x="81" y="75"/>
                </a:lnTo>
                <a:lnTo>
                  <a:pt x="69" y="84"/>
                </a:lnTo>
                <a:lnTo>
                  <a:pt x="54" y="89"/>
                </a:lnTo>
                <a:lnTo>
                  <a:pt x="39" y="89"/>
                </a:lnTo>
                <a:lnTo>
                  <a:pt x="23" y="84"/>
                </a:lnTo>
                <a:lnTo>
                  <a:pt x="10" y="75"/>
                </a:lnTo>
                <a:lnTo>
                  <a:pt x="4" y="61"/>
                </a:lnTo>
                <a:lnTo>
                  <a:pt x="0" y="45"/>
                </a:lnTo>
                <a:close/>
              </a:path>
            </a:pathLst>
          </a:custGeom>
          <a:solidFill>
            <a:srgbClr val="00A898"/>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54" name="Freeform 464"/>
          <p:cNvSpPr>
            <a:spLocks/>
          </p:cNvSpPr>
          <p:nvPr/>
        </p:nvSpPr>
        <p:spPr bwMode="auto">
          <a:xfrm>
            <a:off x="7060883" y="4885268"/>
            <a:ext cx="365046" cy="855133"/>
          </a:xfrm>
          <a:custGeom>
            <a:avLst/>
            <a:gdLst>
              <a:gd name="T0" fmla="*/ 2147483647 w 219"/>
              <a:gd name="T1" fmla="*/ 2147483647 h 505"/>
              <a:gd name="T2" fmla="*/ 2147483647 w 219"/>
              <a:gd name="T3" fmla="*/ 2147483647 h 505"/>
              <a:gd name="T4" fmla="*/ 2147483647 w 219"/>
              <a:gd name="T5" fmla="*/ 2147483647 h 505"/>
              <a:gd name="T6" fmla="*/ 2147483647 w 219"/>
              <a:gd name="T7" fmla="*/ 2147483647 h 505"/>
              <a:gd name="T8" fmla="*/ 2147483647 w 219"/>
              <a:gd name="T9" fmla="*/ 2147483647 h 505"/>
              <a:gd name="T10" fmla="*/ 2147483647 w 219"/>
              <a:gd name="T11" fmla="*/ 2147483647 h 505"/>
              <a:gd name="T12" fmla="*/ 2147483647 w 219"/>
              <a:gd name="T13" fmla="*/ 2147483647 h 505"/>
              <a:gd name="T14" fmla="*/ 2147483647 w 219"/>
              <a:gd name="T15" fmla="*/ 2147483647 h 505"/>
              <a:gd name="T16" fmla="*/ 2147483647 w 219"/>
              <a:gd name="T17" fmla="*/ 2147483647 h 505"/>
              <a:gd name="T18" fmla="*/ 2147483647 w 219"/>
              <a:gd name="T19" fmla="*/ 2147483647 h 505"/>
              <a:gd name="T20" fmla="*/ 2147483647 w 219"/>
              <a:gd name="T21" fmla="*/ 2147483647 h 505"/>
              <a:gd name="T22" fmla="*/ 2147483647 w 219"/>
              <a:gd name="T23" fmla="*/ 2147483647 h 505"/>
              <a:gd name="T24" fmla="*/ 2147483647 w 219"/>
              <a:gd name="T25" fmla="*/ 2147483647 h 505"/>
              <a:gd name="T26" fmla="*/ 2147483647 w 219"/>
              <a:gd name="T27" fmla="*/ 2147483647 h 505"/>
              <a:gd name="T28" fmla="*/ 0 w 219"/>
              <a:gd name="T29" fmla="*/ 2147483647 h 505"/>
              <a:gd name="T30" fmla="*/ 2147483647 w 219"/>
              <a:gd name="T31" fmla="*/ 2147483647 h 505"/>
              <a:gd name="T32" fmla="*/ 2147483647 w 219"/>
              <a:gd name="T33" fmla="*/ 2147483647 h 505"/>
              <a:gd name="T34" fmla="*/ 2147483647 w 219"/>
              <a:gd name="T35" fmla="*/ 2147483647 h 505"/>
              <a:gd name="T36" fmla="*/ 2147483647 w 219"/>
              <a:gd name="T37" fmla="*/ 2147483647 h 505"/>
              <a:gd name="T38" fmla="*/ 2147483647 w 219"/>
              <a:gd name="T39" fmla="*/ 2147483647 h 505"/>
              <a:gd name="T40" fmla="*/ 2147483647 w 219"/>
              <a:gd name="T41" fmla="*/ 2147483647 h 505"/>
              <a:gd name="T42" fmla="*/ 2147483647 w 219"/>
              <a:gd name="T43" fmla="*/ 2147483647 h 505"/>
              <a:gd name="T44" fmla="*/ 2147483647 w 219"/>
              <a:gd name="T45" fmla="*/ 2147483647 h 505"/>
              <a:gd name="T46" fmla="*/ 2147483647 w 219"/>
              <a:gd name="T47" fmla="*/ 2147483647 h 505"/>
              <a:gd name="T48" fmla="*/ 2147483647 w 219"/>
              <a:gd name="T49" fmla="*/ 2147483647 h 505"/>
              <a:gd name="T50" fmla="*/ 2147483647 w 219"/>
              <a:gd name="T51" fmla="*/ 2147483647 h 505"/>
              <a:gd name="T52" fmla="*/ 2147483647 w 219"/>
              <a:gd name="T53" fmla="*/ 2147483647 h 505"/>
              <a:gd name="T54" fmla="*/ 2147483647 w 219"/>
              <a:gd name="T55" fmla="*/ 2147483647 h 505"/>
              <a:gd name="T56" fmla="*/ 2147483647 w 219"/>
              <a:gd name="T57" fmla="*/ 2147483647 h 505"/>
              <a:gd name="T58" fmla="*/ 2147483647 w 219"/>
              <a:gd name="T59" fmla="*/ 2147483647 h 505"/>
              <a:gd name="T60" fmla="*/ 2147483647 w 219"/>
              <a:gd name="T61" fmla="*/ 0 h 505"/>
              <a:gd name="T62" fmla="*/ 2147483647 w 219"/>
              <a:gd name="T63" fmla="*/ 2147483647 h 505"/>
              <a:gd name="T64" fmla="*/ 2147483647 w 219"/>
              <a:gd name="T65" fmla="*/ 2147483647 h 505"/>
              <a:gd name="T66" fmla="*/ 2147483647 w 219"/>
              <a:gd name="T67" fmla="*/ 2147483647 h 505"/>
              <a:gd name="T68" fmla="*/ 2147483647 w 219"/>
              <a:gd name="T69" fmla="*/ 2147483647 h 505"/>
              <a:gd name="T70" fmla="*/ 2147483647 w 219"/>
              <a:gd name="T71" fmla="*/ 2147483647 h 505"/>
              <a:gd name="T72" fmla="*/ 2147483647 w 219"/>
              <a:gd name="T73" fmla="*/ 2147483647 h 505"/>
              <a:gd name="T74" fmla="*/ 2147483647 w 219"/>
              <a:gd name="T75" fmla="*/ 2147483647 h 50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9"/>
              <a:gd name="T115" fmla="*/ 0 h 505"/>
              <a:gd name="T116" fmla="*/ 219 w 219"/>
              <a:gd name="T117" fmla="*/ 505 h 50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9" h="505">
                <a:moveTo>
                  <a:pt x="121" y="480"/>
                </a:moveTo>
                <a:lnTo>
                  <a:pt x="123" y="491"/>
                </a:lnTo>
                <a:lnTo>
                  <a:pt x="130" y="502"/>
                </a:lnTo>
                <a:lnTo>
                  <a:pt x="144" y="505"/>
                </a:lnTo>
                <a:lnTo>
                  <a:pt x="151" y="505"/>
                </a:lnTo>
                <a:lnTo>
                  <a:pt x="163" y="502"/>
                </a:lnTo>
                <a:lnTo>
                  <a:pt x="173" y="491"/>
                </a:lnTo>
                <a:lnTo>
                  <a:pt x="176" y="480"/>
                </a:lnTo>
                <a:lnTo>
                  <a:pt x="176" y="294"/>
                </a:lnTo>
                <a:lnTo>
                  <a:pt x="176" y="150"/>
                </a:lnTo>
                <a:lnTo>
                  <a:pt x="176" y="146"/>
                </a:lnTo>
                <a:lnTo>
                  <a:pt x="180" y="144"/>
                </a:lnTo>
                <a:lnTo>
                  <a:pt x="184" y="146"/>
                </a:lnTo>
                <a:lnTo>
                  <a:pt x="186" y="150"/>
                </a:lnTo>
                <a:lnTo>
                  <a:pt x="186" y="285"/>
                </a:lnTo>
                <a:lnTo>
                  <a:pt x="188" y="292"/>
                </a:lnTo>
                <a:lnTo>
                  <a:pt x="194" y="297"/>
                </a:lnTo>
                <a:lnTo>
                  <a:pt x="203" y="299"/>
                </a:lnTo>
                <a:lnTo>
                  <a:pt x="211" y="297"/>
                </a:lnTo>
                <a:lnTo>
                  <a:pt x="217" y="292"/>
                </a:lnTo>
                <a:lnTo>
                  <a:pt x="219" y="285"/>
                </a:lnTo>
                <a:lnTo>
                  <a:pt x="219" y="125"/>
                </a:lnTo>
                <a:lnTo>
                  <a:pt x="217" y="116"/>
                </a:lnTo>
                <a:lnTo>
                  <a:pt x="211" y="109"/>
                </a:lnTo>
                <a:lnTo>
                  <a:pt x="203" y="107"/>
                </a:lnTo>
                <a:lnTo>
                  <a:pt x="15" y="107"/>
                </a:lnTo>
                <a:lnTo>
                  <a:pt x="8" y="109"/>
                </a:lnTo>
                <a:lnTo>
                  <a:pt x="2" y="116"/>
                </a:lnTo>
                <a:lnTo>
                  <a:pt x="0" y="125"/>
                </a:lnTo>
                <a:lnTo>
                  <a:pt x="0" y="285"/>
                </a:lnTo>
                <a:lnTo>
                  <a:pt x="2" y="292"/>
                </a:lnTo>
                <a:lnTo>
                  <a:pt x="8" y="297"/>
                </a:lnTo>
                <a:lnTo>
                  <a:pt x="15" y="299"/>
                </a:lnTo>
                <a:lnTo>
                  <a:pt x="25" y="297"/>
                </a:lnTo>
                <a:lnTo>
                  <a:pt x="31" y="292"/>
                </a:lnTo>
                <a:lnTo>
                  <a:pt x="33" y="285"/>
                </a:lnTo>
                <a:lnTo>
                  <a:pt x="33" y="150"/>
                </a:lnTo>
                <a:lnTo>
                  <a:pt x="35" y="146"/>
                </a:lnTo>
                <a:lnTo>
                  <a:pt x="38" y="144"/>
                </a:lnTo>
                <a:lnTo>
                  <a:pt x="42" y="146"/>
                </a:lnTo>
                <a:lnTo>
                  <a:pt x="42" y="150"/>
                </a:lnTo>
                <a:lnTo>
                  <a:pt x="42" y="294"/>
                </a:lnTo>
                <a:lnTo>
                  <a:pt x="42" y="480"/>
                </a:lnTo>
                <a:lnTo>
                  <a:pt x="46" y="491"/>
                </a:lnTo>
                <a:lnTo>
                  <a:pt x="56" y="502"/>
                </a:lnTo>
                <a:lnTo>
                  <a:pt x="67" y="505"/>
                </a:lnTo>
                <a:lnTo>
                  <a:pt x="75" y="505"/>
                </a:lnTo>
                <a:lnTo>
                  <a:pt x="86" y="502"/>
                </a:lnTo>
                <a:lnTo>
                  <a:pt x="96" y="491"/>
                </a:lnTo>
                <a:lnTo>
                  <a:pt x="98" y="480"/>
                </a:lnTo>
                <a:lnTo>
                  <a:pt x="98" y="304"/>
                </a:lnTo>
                <a:lnTo>
                  <a:pt x="102" y="297"/>
                </a:lnTo>
                <a:lnTo>
                  <a:pt x="107" y="294"/>
                </a:lnTo>
                <a:lnTo>
                  <a:pt x="117" y="297"/>
                </a:lnTo>
                <a:lnTo>
                  <a:pt x="121" y="304"/>
                </a:lnTo>
                <a:lnTo>
                  <a:pt x="121" y="480"/>
                </a:lnTo>
                <a:lnTo>
                  <a:pt x="61" y="47"/>
                </a:lnTo>
                <a:lnTo>
                  <a:pt x="63" y="31"/>
                </a:lnTo>
                <a:lnTo>
                  <a:pt x="71" y="18"/>
                </a:lnTo>
                <a:lnTo>
                  <a:pt x="86" y="7"/>
                </a:lnTo>
                <a:lnTo>
                  <a:pt x="102" y="0"/>
                </a:lnTo>
                <a:lnTo>
                  <a:pt x="117" y="0"/>
                </a:lnTo>
                <a:lnTo>
                  <a:pt x="132" y="7"/>
                </a:lnTo>
                <a:lnTo>
                  <a:pt x="146" y="18"/>
                </a:lnTo>
                <a:lnTo>
                  <a:pt x="153" y="31"/>
                </a:lnTo>
                <a:lnTo>
                  <a:pt x="157" y="47"/>
                </a:lnTo>
                <a:lnTo>
                  <a:pt x="153" y="64"/>
                </a:lnTo>
                <a:lnTo>
                  <a:pt x="146" y="80"/>
                </a:lnTo>
                <a:lnTo>
                  <a:pt x="132" y="89"/>
                </a:lnTo>
                <a:lnTo>
                  <a:pt x="117" y="95"/>
                </a:lnTo>
                <a:lnTo>
                  <a:pt x="102" y="95"/>
                </a:lnTo>
                <a:lnTo>
                  <a:pt x="86" y="89"/>
                </a:lnTo>
                <a:lnTo>
                  <a:pt x="71" y="80"/>
                </a:lnTo>
                <a:lnTo>
                  <a:pt x="63" y="64"/>
                </a:lnTo>
                <a:lnTo>
                  <a:pt x="61" y="47"/>
                </a:lnTo>
                <a:lnTo>
                  <a:pt x="121" y="480"/>
                </a:lnTo>
                <a:close/>
              </a:path>
            </a:pathLst>
          </a:custGeom>
          <a:solidFill>
            <a:srgbClr val="00B7A5"/>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55" name="Freeform 465"/>
          <p:cNvSpPr>
            <a:spLocks/>
          </p:cNvSpPr>
          <p:nvPr/>
        </p:nvSpPr>
        <p:spPr bwMode="auto">
          <a:xfrm>
            <a:off x="7060883" y="5073227"/>
            <a:ext cx="365046" cy="667173"/>
          </a:xfrm>
          <a:custGeom>
            <a:avLst/>
            <a:gdLst>
              <a:gd name="T0" fmla="*/ 2147483647 w 219"/>
              <a:gd name="T1" fmla="*/ 2147483647 h 394"/>
              <a:gd name="T2" fmla="*/ 2147483647 w 219"/>
              <a:gd name="T3" fmla="*/ 2147483647 h 394"/>
              <a:gd name="T4" fmla="*/ 2147483647 w 219"/>
              <a:gd name="T5" fmla="*/ 2147483647 h 394"/>
              <a:gd name="T6" fmla="*/ 2147483647 w 219"/>
              <a:gd name="T7" fmla="*/ 2147483647 h 394"/>
              <a:gd name="T8" fmla="*/ 2147483647 w 219"/>
              <a:gd name="T9" fmla="*/ 2147483647 h 394"/>
              <a:gd name="T10" fmla="*/ 2147483647 w 219"/>
              <a:gd name="T11" fmla="*/ 2147483647 h 394"/>
              <a:gd name="T12" fmla="*/ 2147483647 w 219"/>
              <a:gd name="T13" fmla="*/ 2147483647 h 394"/>
              <a:gd name="T14" fmla="*/ 2147483647 w 219"/>
              <a:gd name="T15" fmla="*/ 2147483647 h 394"/>
              <a:gd name="T16" fmla="*/ 2147483647 w 219"/>
              <a:gd name="T17" fmla="*/ 2147483647 h 394"/>
              <a:gd name="T18" fmla="*/ 2147483647 w 219"/>
              <a:gd name="T19" fmla="*/ 2147483647 h 394"/>
              <a:gd name="T20" fmla="*/ 2147483647 w 219"/>
              <a:gd name="T21" fmla="*/ 2147483647 h 394"/>
              <a:gd name="T22" fmla="*/ 2147483647 w 219"/>
              <a:gd name="T23" fmla="*/ 2147483647 h 394"/>
              <a:gd name="T24" fmla="*/ 2147483647 w 219"/>
              <a:gd name="T25" fmla="*/ 2147483647 h 394"/>
              <a:gd name="T26" fmla="*/ 2147483647 w 219"/>
              <a:gd name="T27" fmla="*/ 2147483647 h 394"/>
              <a:gd name="T28" fmla="*/ 2147483647 w 219"/>
              <a:gd name="T29" fmla="*/ 2147483647 h 394"/>
              <a:gd name="T30" fmla="*/ 2147483647 w 219"/>
              <a:gd name="T31" fmla="*/ 2147483647 h 394"/>
              <a:gd name="T32" fmla="*/ 2147483647 w 219"/>
              <a:gd name="T33" fmla="*/ 2147483647 h 394"/>
              <a:gd name="T34" fmla="*/ 2147483647 w 219"/>
              <a:gd name="T35" fmla="*/ 2147483647 h 394"/>
              <a:gd name="T36" fmla="*/ 2147483647 w 219"/>
              <a:gd name="T37" fmla="*/ 2147483647 h 394"/>
              <a:gd name="T38" fmla="*/ 2147483647 w 219"/>
              <a:gd name="T39" fmla="*/ 2147483647 h 394"/>
              <a:gd name="T40" fmla="*/ 2147483647 w 219"/>
              <a:gd name="T41" fmla="*/ 2147483647 h 394"/>
              <a:gd name="T42" fmla="*/ 2147483647 w 219"/>
              <a:gd name="T43" fmla="*/ 2147483647 h 394"/>
              <a:gd name="T44" fmla="*/ 2147483647 w 219"/>
              <a:gd name="T45" fmla="*/ 2147483647 h 394"/>
              <a:gd name="T46" fmla="*/ 2147483647 w 219"/>
              <a:gd name="T47" fmla="*/ 0 h 394"/>
              <a:gd name="T48" fmla="*/ 2147483647 w 219"/>
              <a:gd name="T49" fmla="*/ 0 h 394"/>
              <a:gd name="T50" fmla="*/ 2147483647 w 219"/>
              <a:gd name="T51" fmla="*/ 0 h 394"/>
              <a:gd name="T52" fmla="*/ 2147483647 w 219"/>
              <a:gd name="T53" fmla="*/ 0 h 394"/>
              <a:gd name="T54" fmla="*/ 2147483647 w 219"/>
              <a:gd name="T55" fmla="*/ 2147483647 h 394"/>
              <a:gd name="T56" fmla="*/ 0 w 219"/>
              <a:gd name="T57" fmla="*/ 2147483647 h 394"/>
              <a:gd name="T58" fmla="*/ 0 w 219"/>
              <a:gd name="T59" fmla="*/ 2147483647 h 394"/>
              <a:gd name="T60" fmla="*/ 2147483647 w 219"/>
              <a:gd name="T61" fmla="*/ 2147483647 h 394"/>
              <a:gd name="T62" fmla="*/ 2147483647 w 219"/>
              <a:gd name="T63" fmla="*/ 2147483647 h 394"/>
              <a:gd name="T64" fmla="*/ 2147483647 w 219"/>
              <a:gd name="T65" fmla="*/ 2147483647 h 394"/>
              <a:gd name="T66" fmla="*/ 2147483647 w 219"/>
              <a:gd name="T67" fmla="*/ 2147483647 h 394"/>
              <a:gd name="T68" fmla="*/ 2147483647 w 219"/>
              <a:gd name="T69" fmla="*/ 2147483647 h 394"/>
              <a:gd name="T70" fmla="*/ 2147483647 w 219"/>
              <a:gd name="T71" fmla="*/ 2147483647 h 394"/>
              <a:gd name="T72" fmla="*/ 2147483647 w 219"/>
              <a:gd name="T73" fmla="*/ 2147483647 h 394"/>
              <a:gd name="T74" fmla="*/ 2147483647 w 219"/>
              <a:gd name="T75" fmla="*/ 2147483647 h 394"/>
              <a:gd name="T76" fmla="*/ 2147483647 w 219"/>
              <a:gd name="T77" fmla="*/ 2147483647 h 394"/>
              <a:gd name="T78" fmla="*/ 2147483647 w 219"/>
              <a:gd name="T79" fmla="*/ 2147483647 h 394"/>
              <a:gd name="T80" fmla="*/ 2147483647 w 219"/>
              <a:gd name="T81" fmla="*/ 2147483647 h 394"/>
              <a:gd name="T82" fmla="*/ 2147483647 w 219"/>
              <a:gd name="T83" fmla="*/ 2147483647 h 394"/>
              <a:gd name="T84" fmla="*/ 2147483647 w 219"/>
              <a:gd name="T85" fmla="*/ 2147483647 h 394"/>
              <a:gd name="T86" fmla="*/ 2147483647 w 219"/>
              <a:gd name="T87" fmla="*/ 2147483647 h 394"/>
              <a:gd name="T88" fmla="*/ 2147483647 w 219"/>
              <a:gd name="T89" fmla="*/ 2147483647 h 394"/>
              <a:gd name="T90" fmla="*/ 2147483647 w 219"/>
              <a:gd name="T91" fmla="*/ 2147483647 h 394"/>
              <a:gd name="T92" fmla="*/ 2147483647 w 219"/>
              <a:gd name="T93" fmla="*/ 2147483647 h 394"/>
              <a:gd name="T94" fmla="*/ 2147483647 w 219"/>
              <a:gd name="T95" fmla="*/ 2147483647 h 394"/>
              <a:gd name="T96" fmla="*/ 2147483647 w 219"/>
              <a:gd name="T97" fmla="*/ 2147483647 h 394"/>
              <a:gd name="T98" fmla="*/ 2147483647 w 219"/>
              <a:gd name="T99" fmla="*/ 2147483647 h 394"/>
              <a:gd name="T100" fmla="*/ 2147483647 w 219"/>
              <a:gd name="T101" fmla="*/ 2147483647 h 394"/>
              <a:gd name="T102" fmla="*/ 2147483647 w 219"/>
              <a:gd name="T103" fmla="*/ 2147483647 h 394"/>
              <a:gd name="T104" fmla="*/ 2147483647 w 219"/>
              <a:gd name="T105" fmla="*/ 2147483647 h 394"/>
              <a:gd name="T106" fmla="*/ 2147483647 w 219"/>
              <a:gd name="T107" fmla="*/ 2147483647 h 394"/>
              <a:gd name="T108" fmla="*/ 2147483647 w 219"/>
              <a:gd name="T109" fmla="*/ 2147483647 h 394"/>
              <a:gd name="T110" fmla="*/ 2147483647 w 219"/>
              <a:gd name="T111" fmla="*/ 2147483647 h 39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9"/>
              <a:gd name="T169" fmla="*/ 0 h 394"/>
              <a:gd name="T170" fmla="*/ 219 w 219"/>
              <a:gd name="T171" fmla="*/ 394 h 39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9" h="394">
                <a:moveTo>
                  <a:pt x="121" y="369"/>
                </a:moveTo>
                <a:lnTo>
                  <a:pt x="123" y="380"/>
                </a:lnTo>
                <a:lnTo>
                  <a:pt x="130" y="391"/>
                </a:lnTo>
                <a:lnTo>
                  <a:pt x="144" y="394"/>
                </a:lnTo>
                <a:lnTo>
                  <a:pt x="151" y="394"/>
                </a:lnTo>
                <a:lnTo>
                  <a:pt x="163" y="391"/>
                </a:lnTo>
                <a:lnTo>
                  <a:pt x="173" y="380"/>
                </a:lnTo>
                <a:lnTo>
                  <a:pt x="176" y="369"/>
                </a:lnTo>
                <a:lnTo>
                  <a:pt x="176" y="184"/>
                </a:lnTo>
                <a:lnTo>
                  <a:pt x="176" y="40"/>
                </a:lnTo>
                <a:lnTo>
                  <a:pt x="176" y="35"/>
                </a:lnTo>
                <a:lnTo>
                  <a:pt x="180" y="33"/>
                </a:lnTo>
                <a:lnTo>
                  <a:pt x="184" y="35"/>
                </a:lnTo>
                <a:lnTo>
                  <a:pt x="186" y="40"/>
                </a:lnTo>
                <a:lnTo>
                  <a:pt x="186" y="174"/>
                </a:lnTo>
                <a:lnTo>
                  <a:pt x="188" y="181"/>
                </a:lnTo>
                <a:lnTo>
                  <a:pt x="194" y="188"/>
                </a:lnTo>
                <a:lnTo>
                  <a:pt x="203" y="190"/>
                </a:lnTo>
                <a:lnTo>
                  <a:pt x="211" y="188"/>
                </a:lnTo>
                <a:lnTo>
                  <a:pt x="217" y="181"/>
                </a:lnTo>
                <a:lnTo>
                  <a:pt x="219" y="174"/>
                </a:lnTo>
                <a:lnTo>
                  <a:pt x="219" y="16"/>
                </a:lnTo>
                <a:lnTo>
                  <a:pt x="217" y="7"/>
                </a:lnTo>
                <a:lnTo>
                  <a:pt x="211" y="0"/>
                </a:lnTo>
                <a:lnTo>
                  <a:pt x="203" y="0"/>
                </a:lnTo>
                <a:lnTo>
                  <a:pt x="15" y="0"/>
                </a:lnTo>
                <a:lnTo>
                  <a:pt x="8" y="0"/>
                </a:lnTo>
                <a:lnTo>
                  <a:pt x="2" y="7"/>
                </a:lnTo>
                <a:lnTo>
                  <a:pt x="0" y="16"/>
                </a:lnTo>
                <a:lnTo>
                  <a:pt x="0" y="174"/>
                </a:lnTo>
                <a:lnTo>
                  <a:pt x="2" y="181"/>
                </a:lnTo>
                <a:lnTo>
                  <a:pt x="8" y="188"/>
                </a:lnTo>
                <a:lnTo>
                  <a:pt x="15" y="190"/>
                </a:lnTo>
                <a:lnTo>
                  <a:pt x="25" y="188"/>
                </a:lnTo>
                <a:lnTo>
                  <a:pt x="31" y="181"/>
                </a:lnTo>
                <a:lnTo>
                  <a:pt x="33" y="174"/>
                </a:lnTo>
                <a:lnTo>
                  <a:pt x="33" y="40"/>
                </a:lnTo>
                <a:lnTo>
                  <a:pt x="35" y="35"/>
                </a:lnTo>
                <a:lnTo>
                  <a:pt x="38" y="33"/>
                </a:lnTo>
                <a:lnTo>
                  <a:pt x="42" y="35"/>
                </a:lnTo>
                <a:lnTo>
                  <a:pt x="42" y="40"/>
                </a:lnTo>
                <a:lnTo>
                  <a:pt x="42" y="184"/>
                </a:lnTo>
                <a:lnTo>
                  <a:pt x="42" y="369"/>
                </a:lnTo>
                <a:lnTo>
                  <a:pt x="46" y="380"/>
                </a:lnTo>
                <a:lnTo>
                  <a:pt x="56" y="391"/>
                </a:lnTo>
                <a:lnTo>
                  <a:pt x="67" y="394"/>
                </a:lnTo>
                <a:lnTo>
                  <a:pt x="75" y="394"/>
                </a:lnTo>
                <a:lnTo>
                  <a:pt x="86" y="391"/>
                </a:lnTo>
                <a:lnTo>
                  <a:pt x="96" y="380"/>
                </a:lnTo>
                <a:lnTo>
                  <a:pt x="98" y="369"/>
                </a:lnTo>
                <a:lnTo>
                  <a:pt x="98" y="195"/>
                </a:lnTo>
                <a:lnTo>
                  <a:pt x="102" y="188"/>
                </a:lnTo>
                <a:lnTo>
                  <a:pt x="107" y="184"/>
                </a:lnTo>
                <a:lnTo>
                  <a:pt x="117" y="188"/>
                </a:lnTo>
                <a:lnTo>
                  <a:pt x="121" y="195"/>
                </a:lnTo>
                <a:lnTo>
                  <a:pt x="121" y="369"/>
                </a:lnTo>
                <a:close/>
              </a:path>
            </a:pathLst>
          </a:custGeom>
          <a:solidFill>
            <a:srgbClr val="00A898"/>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56" name="Freeform 466"/>
          <p:cNvSpPr>
            <a:spLocks/>
          </p:cNvSpPr>
          <p:nvPr/>
        </p:nvSpPr>
        <p:spPr bwMode="auto">
          <a:xfrm>
            <a:off x="7165896" y="4885268"/>
            <a:ext cx="153353" cy="150706"/>
          </a:xfrm>
          <a:custGeom>
            <a:avLst/>
            <a:gdLst>
              <a:gd name="T0" fmla="*/ 0 w 92"/>
              <a:gd name="T1" fmla="*/ 2147483647 h 89"/>
              <a:gd name="T2" fmla="*/ 2147483647 w 92"/>
              <a:gd name="T3" fmla="*/ 2147483647 h 89"/>
              <a:gd name="T4" fmla="*/ 2147483647 w 92"/>
              <a:gd name="T5" fmla="*/ 2147483647 h 89"/>
              <a:gd name="T6" fmla="*/ 2147483647 w 92"/>
              <a:gd name="T7" fmla="*/ 2147483647 h 89"/>
              <a:gd name="T8" fmla="*/ 2147483647 w 92"/>
              <a:gd name="T9" fmla="*/ 0 h 89"/>
              <a:gd name="T10" fmla="*/ 2147483647 w 92"/>
              <a:gd name="T11" fmla="*/ 0 h 89"/>
              <a:gd name="T12" fmla="*/ 2147483647 w 92"/>
              <a:gd name="T13" fmla="*/ 2147483647 h 89"/>
              <a:gd name="T14" fmla="*/ 2147483647 w 92"/>
              <a:gd name="T15" fmla="*/ 2147483647 h 89"/>
              <a:gd name="T16" fmla="*/ 2147483647 w 92"/>
              <a:gd name="T17" fmla="*/ 2147483647 h 89"/>
              <a:gd name="T18" fmla="*/ 2147483647 w 92"/>
              <a:gd name="T19" fmla="*/ 2147483647 h 89"/>
              <a:gd name="T20" fmla="*/ 2147483647 w 92"/>
              <a:gd name="T21" fmla="*/ 2147483647 h 89"/>
              <a:gd name="T22" fmla="*/ 2147483647 w 92"/>
              <a:gd name="T23" fmla="*/ 2147483647 h 89"/>
              <a:gd name="T24" fmla="*/ 2147483647 w 92"/>
              <a:gd name="T25" fmla="*/ 2147483647 h 89"/>
              <a:gd name="T26" fmla="*/ 2147483647 w 92"/>
              <a:gd name="T27" fmla="*/ 2147483647 h 89"/>
              <a:gd name="T28" fmla="*/ 2147483647 w 92"/>
              <a:gd name="T29" fmla="*/ 2147483647 h 89"/>
              <a:gd name="T30" fmla="*/ 2147483647 w 92"/>
              <a:gd name="T31" fmla="*/ 2147483647 h 89"/>
              <a:gd name="T32" fmla="*/ 2147483647 w 92"/>
              <a:gd name="T33" fmla="*/ 2147483647 h 89"/>
              <a:gd name="T34" fmla="*/ 2147483647 w 92"/>
              <a:gd name="T35" fmla="*/ 2147483647 h 89"/>
              <a:gd name="T36" fmla="*/ 0 w 92"/>
              <a:gd name="T37" fmla="*/ 2147483647 h 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2"/>
              <a:gd name="T58" fmla="*/ 0 h 89"/>
              <a:gd name="T59" fmla="*/ 92 w 92"/>
              <a:gd name="T60" fmla="*/ 89 h 8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2" h="89">
                <a:moveTo>
                  <a:pt x="0" y="45"/>
                </a:moveTo>
                <a:lnTo>
                  <a:pt x="2" y="29"/>
                </a:lnTo>
                <a:lnTo>
                  <a:pt x="10" y="16"/>
                </a:lnTo>
                <a:lnTo>
                  <a:pt x="23" y="6"/>
                </a:lnTo>
                <a:lnTo>
                  <a:pt x="39" y="0"/>
                </a:lnTo>
                <a:lnTo>
                  <a:pt x="54" y="0"/>
                </a:lnTo>
                <a:lnTo>
                  <a:pt x="69" y="6"/>
                </a:lnTo>
                <a:lnTo>
                  <a:pt x="81" y="16"/>
                </a:lnTo>
                <a:lnTo>
                  <a:pt x="88" y="29"/>
                </a:lnTo>
                <a:lnTo>
                  <a:pt x="92" y="45"/>
                </a:lnTo>
                <a:lnTo>
                  <a:pt x="88" y="61"/>
                </a:lnTo>
                <a:lnTo>
                  <a:pt x="81" y="75"/>
                </a:lnTo>
                <a:lnTo>
                  <a:pt x="69" y="84"/>
                </a:lnTo>
                <a:lnTo>
                  <a:pt x="54" y="89"/>
                </a:lnTo>
                <a:lnTo>
                  <a:pt x="39" y="89"/>
                </a:lnTo>
                <a:lnTo>
                  <a:pt x="23" y="84"/>
                </a:lnTo>
                <a:lnTo>
                  <a:pt x="10" y="75"/>
                </a:lnTo>
                <a:lnTo>
                  <a:pt x="2" y="61"/>
                </a:lnTo>
                <a:lnTo>
                  <a:pt x="0" y="45"/>
                </a:lnTo>
                <a:close/>
              </a:path>
            </a:pathLst>
          </a:custGeom>
          <a:solidFill>
            <a:srgbClr val="00A898"/>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57" name="Freeform 467"/>
          <p:cNvSpPr>
            <a:spLocks/>
          </p:cNvSpPr>
          <p:nvPr/>
        </p:nvSpPr>
        <p:spPr bwMode="auto">
          <a:xfrm>
            <a:off x="7520941" y="4885268"/>
            <a:ext cx="365046" cy="855133"/>
          </a:xfrm>
          <a:custGeom>
            <a:avLst/>
            <a:gdLst>
              <a:gd name="T0" fmla="*/ 2147483647 w 219"/>
              <a:gd name="T1" fmla="*/ 2147483647 h 505"/>
              <a:gd name="T2" fmla="*/ 2147483647 w 219"/>
              <a:gd name="T3" fmla="*/ 2147483647 h 505"/>
              <a:gd name="T4" fmla="*/ 2147483647 w 219"/>
              <a:gd name="T5" fmla="*/ 2147483647 h 505"/>
              <a:gd name="T6" fmla="*/ 2147483647 w 219"/>
              <a:gd name="T7" fmla="*/ 2147483647 h 505"/>
              <a:gd name="T8" fmla="*/ 2147483647 w 219"/>
              <a:gd name="T9" fmla="*/ 2147483647 h 505"/>
              <a:gd name="T10" fmla="*/ 2147483647 w 219"/>
              <a:gd name="T11" fmla="*/ 2147483647 h 505"/>
              <a:gd name="T12" fmla="*/ 2147483647 w 219"/>
              <a:gd name="T13" fmla="*/ 2147483647 h 505"/>
              <a:gd name="T14" fmla="*/ 2147483647 w 219"/>
              <a:gd name="T15" fmla="*/ 2147483647 h 505"/>
              <a:gd name="T16" fmla="*/ 2147483647 w 219"/>
              <a:gd name="T17" fmla="*/ 2147483647 h 505"/>
              <a:gd name="T18" fmla="*/ 2147483647 w 219"/>
              <a:gd name="T19" fmla="*/ 2147483647 h 505"/>
              <a:gd name="T20" fmla="*/ 2147483647 w 219"/>
              <a:gd name="T21" fmla="*/ 2147483647 h 505"/>
              <a:gd name="T22" fmla="*/ 2147483647 w 219"/>
              <a:gd name="T23" fmla="*/ 2147483647 h 505"/>
              <a:gd name="T24" fmla="*/ 2147483647 w 219"/>
              <a:gd name="T25" fmla="*/ 2147483647 h 505"/>
              <a:gd name="T26" fmla="*/ 2147483647 w 219"/>
              <a:gd name="T27" fmla="*/ 2147483647 h 505"/>
              <a:gd name="T28" fmla="*/ 0 w 219"/>
              <a:gd name="T29" fmla="*/ 2147483647 h 505"/>
              <a:gd name="T30" fmla="*/ 2147483647 w 219"/>
              <a:gd name="T31" fmla="*/ 2147483647 h 505"/>
              <a:gd name="T32" fmla="*/ 2147483647 w 219"/>
              <a:gd name="T33" fmla="*/ 2147483647 h 505"/>
              <a:gd name="T34" fmla="*/ 2147483647 w 219"/>
              <a:gd name="T35" fmla="*/ 2147483647 h 505"/>
              <a:gd name="T36" fmla="*/ 2147483647 w 219"/>
              <a:gd name="T37" fmla="*/ 2147483647 h 505"/>
              <a:gd name="T38" fmla="*/ 2147483647 w 219"/>
              <a:gd name="T39" fmla="*/ 2147483647 h 505"/>
              <a:gd name="T40" fmla="*/ 2147483647 w 219"/>
              <a:gd name="T41" fmla="*/ 2147483647 h 505"/>
              <a:gd name="T42" fmla="*/ 2147483647 w 219"/>
              <a:gd name="T43" fmla="*/ 2147483647 h 505"/>
              <a:gd name="T44" fmla="*/ 2147483647 w 219"/>
              <a:gd name="T45" fmla="*/ 2147483647 h 505"/>
              <a:gd name="T46" fmla="*/ 2147483647 w 219"/>
              <a:gd name="T47" fmla="*/ 2147483647 h 505"/>
              <a:gd name="T48" fmla="*/ 2147483647 w 219"/>
              <a:gd name="T49" fmla="*/ 2147483647 h 505"/>
              <a:gd name="T50" fmla="*/ 2147483647 w 219"/>
              <a:gd name="T51" fmla="*/ 2147483647 h 505"/>
              <a:gd name="T52" fmla="*/ 2147483647 w 219"/>
              <a:gd name="T53" fmla="*/ 2147483647 h 505"/>
              <a:gd name="T54" fmla="*/ 2147483647 w 219"/>
              <a:gd name="T55" fmla="*/ 2147483647 h 505"/>
              <a:gd name="T56" fmla="*/ 2147483647 w 219"/>
              <a:gd name="T57" fmla="*/ 2147483647 h 505"/>
              <a:gd name="T58" fmla="*/ 2147483647 w 219"/>
              <a:gd name="T59" fmla="*/ 2147483647 h 505"/>
              <a:gd name="T60" fmla="*/ 2147483647 w 219"/>
              <a:gd name="T61" fmla="*/ 0 h 505"/>
              <a:gd name="T62" fmla="*/ 2147483647 w 219"/>
              <a:gd name="T63" fmla="*/ 2147483647 h 505"/>
              <a:gd name="T64" fmla="*/ 2147483647 w 219"/>
              <a:gd name="T65" fmla="*/ 2147483647 h 505"/>
              <a:gd name="T66" fmla="*/ 2147483647 w 219"/>
              <a:gd name="T67" fmla="*/ 2147483647 h 505"/>
              <a:gd name="T68" fmla="*/ 2147483647 w 219"/>
              <a:gd name="T69" fmla="*/ 2147483647 h 505"/>
              <a:gd name="T70" fmla="*/ 2147483647 w 219"/>
              <a:gd name="T71" fmla="*/ 2147483647 h 505"/>
              <a:gd name="T72" fmla="*/ 2147483647 w 219"/>
              <a:gd name="T73" fmla="*/ 2147483647 h 505"/>
              <a:gd name="T74" fmla="*/ 2147483647 w 219"/>
              <a:gd name="T75" fmla="*/ 2147483647 h 50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9"/>
              <a:gd name="T115" fmla="*/ 0 h 505"/>
              <a:gd name="T116" fmla="*/ 219 w 219"/>
              <a:gd name="T117" fmla="*/ 505 h 50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9" h="505">
                <a:moveTo>
                  <a:pt x="121" y="480"/>
                </a:moveTo>
                <a:lnTo>
                  <a:pt x="123" y="491"/>
                </a:lnTo>
                <a:lnTo>
                  <a:pt x="130" y="502"/>
                </a:lnTo>
                <a:lnTo>
                  <a:pt x="144" y="505"/>
                </a:lnTo>
                <a:lnTo>
                  <a:pt x="151" y="505"/>
                </a:lnTo>
                <a:lnTo>
                  <a:pt x="163" y="502"/>
                </a:lnTo>
                <a:lnTo>
                  <a:pt x="173" y="491"/>
                </a:lnTo>
                <a:lnTo>
                  <a:pt x="176" y="480"/>
                </a:lnTo>
                <a:lnTo>
                  <a:pt x="176" y="294"/>
                </a:lnTo>
                <a:lnTo>
                  <a:pt x="176" y="150"/>
                </a:lnTo>
                <a:lnTo>
                  <a:pt x="176" y="146"/>
                </a:lnTo>
                <a:lnTo>
                  <a:pt x="180" y="144"/>
                </a:lnTo>
                <a:lnTo>
                  <a:pt x="184" y="146"/>
                </a:lnTo>
                <a:lnTo>
                  <a:pt x="186" y="150"/>
                </a:lnTo>
                <a:lnTo>
                  <a:pt x="186" y="285"/>
                </a:lnTo>
                <a:lnTo>
                  <a:pt x="188" y="292"/>
                </a:lnTo>
                <a:lnTo>
                  <a:pt x="194" y="297"/>
                </a:lnTo>
                <a:lnTo>
                  <a:pt x="203" y="299"/>
                </a:lnTo>
                <a:lnTo>
                  <a:pt x="211" y="297"/>
                </a:lnTo>
                <a:lnTo>
                  <a:pt x="217" y="292"/>
                </a:lnTo>
                <a:lnTo>
                  <a:pt x="219" y="285"/>
                </a:lnTo>
                <a:lnTo>
                  <a:pt x="219" y="125"/>
                </a:lnTo>
                <a:lnTo>
                  <a:pt x="217" y="116"/>
                </a:lnTo>
                <a:lnTo>
                  <a:pt x="211" y="109"/>
                </a:lnTo>
                <a:lnTo>
                  <a:pt x="203" y="107"/>
                </a:lnTo>
                <a:lnTo>
                  <a:pt x="15" y="107"/>
                </a:lnTo>
                <a:lnTo>
                  <a:pt x="8" y="109"/>
                </a:lnTo>
                <a:lnTo>
                  <a:pt x="2" y="116"/>
                </a:lnTo>
                <a:lnTo>
                  <a:pt x="0" y="125"/>
                </a:lnTo>
                <a:lnTo>
                  <a:pt x="0" y="285"/>
                </a:lnTo>
                <a:lnTo>
                  <a:pt x="2" y="292"/>
                </a:lnTo>
                <a:lnTo>
                  <a:pt x="8" y="297"/>
                </a:lnTo>
                <a:lnTo>
                  <a:pt x="15" y="299"/>
                </a:lnTo>
                <a:lnTo>
                  <a:pt x="25" y="297"/>
                </a:lnTo>
                <a:lnTo>
                  <a:pt x="31" y="292"/>
                </a:lnTo>
                <a:lnTo>
                  <a:pt x="33" y="285"/>
                </a:lnTo>
                <a:lnTo>
                  <a:pt x="33" y="150"/>
                </a:lnTo>
                <a:lnTo>
                  <a:pt x="35" y="146"/>
                </a:lnTo>
                <a:lnTo>
                  <a:pt x="38" y="144"/>
                </a:lnTo>
                <a:lnTo>
                  <a:pt x="42" y="146"/>
                </a:lnTo>
                <a:lnTo>
                  <a:pt x="42" y="150"/>
                </a:lnTo>
                <a:lnTo>
                  <a:pt x="42" y="294"/>
                </a:lnTo>
                <a:lnTo>
                  <a:pt x="42" y="480"/>
                </a:lnTo>
                <a:lnTo>
                  <a:pt x="46" y="491"/>
                </a:lnTo>
                <a:lnTo>
                  <a:pt x="56" y="502"/>
                </a:lnTo>
                <a:lnTo>
                  <a:pt x="67" y="505"/>
                </a:lnTo>
                <a:lnTo>
                  <a:pt x="75" y="505"/>
                </a:lnTo>
                <a:lnTo>
                  <a:pt x="86" y="502"/>
                </a:lnTo>
                <a:lnTo>
                  <a:pt x="96" y="491"/>
                </a:lnTo>
                <a:lnTo>
                  <a:pt x="98" y="480"/>
                </a:lnTo>
                <a:lnTo>
                  <a:pt x="98" y="304"/>
                </a:lnTo>
                <a:lnTo>
                  <a:pt x="102" y="297"/>
                </a:lnTo>
                <a:lnTo>
                  <a:pt x="107" y="294"/>
                </a:lnTo>
                <a:lnTo>
                  <a:pt x="117" y="297"/>
                </a:lnTo>
                <a:lnTo>
                  <a:pt x="121" y="304"/>
                </a:lnTo>
                <a:lnTo>
                  <a:pt x="121" y="480"/>
                </a:lnTo>
                <a:lnTo>
                  <a:pt x="61" y="47"/>
                </a:lnTo>
                <a:lnTo>
                  <a:pt x="63" y="31"/>
                </a:lnTo>
                <a:lnTo>
                  <a:pt x="71" y="18"/>
                </a:lnTo>
                <a:lnTo>
                  <a:pt x="86" y="7"/>
                </a:lnTo>
                <a:lnTo>
                  <a:pt x="102" y="0"/>
                </a:lnTo>
                <a:lnTo>
                  <a:pt x="117" y="0"/>
                </a:lnTo>
                <a:lnTo>
                  <a:pt x="132" y="7"/>
                </a:lnTo>
                <a:lnTo>
                  <a:pt x="146" y="18"/>
                </a:lnTo>
                <a:lnTo>
                  <a:pt x="153" y="31"/>
                </a:lnTo>
                <a:lnTo>
                  <a:pt x="157" y="47"/>
                </a:lnTo>
                <a:lnTo>
                  <a:pt x="153" y="64"/>
                </a:lnTo>
                <a:lnTo>
                  <a:pt x="146" y="80"/>
                </a:lnTo>
                <a:lnTo>
                  <a:pt x="132" y="89"/>
                </a:lnTo>
                <a:lnTo>
                  <a:pt x="117" y="95"/>
                </a:lnTo>
                <a:lnTo>
                  <a:pt x="102" y="95"/>
                </a:lnTo>
                <a:lnTo>
                  <a:pt x="86" y="89"/>
                </a:lnTo>
                <a:lnTo>
                  <a:pt x="71" y="80"/>
                </a:lnTo>
                <a:lnTo>
                  <a:pt x="63" y="64"/>
                </a:lnTo>
                <a:lnTo>
                  <a:pt x="61" y="47"/>
                </a:lnTo>
                <a:lnTo>
                  <a:pt x="121" y="480"/>
                </a:lnTo>
                <a:close/>
              </a:path>
            </a:pathLst>
          </a:custGeom>
          <a:solidFill>
            <a:srgbClr val="00B7A5"/>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58" name="Freeform 468"/>
          <p:cNvSpPr>
            <a:spLocks/>
          </p:cNvSpPr>
          <p:nvPr/>
        </p:nvSpPr>
        <p:spPr bwMode="auto">
          <a:xfrm>
            <a:off x="7520941" y="5073227"/>
            <a:ext cx="365046" cy="667173"/>
          </a:xfrm>
          <a:custGeom>
            <a:avLst/>
            <a:gdLst>
              <a:gd name="T0" fmla="*/ 2147483647 w 219"/>
              <a:gd name="T1" fmla="*/ 2147483647 h 394"/>
              <a:gd name="T2" fmla="*/ 2147483647 w 219"/>
              <a:gd name="T3" fmla="*/ 2147483647 h 394"/>
              <a:gd name="T4" fmla="*/ 2147483647 w 219"/>
              <a:gd name="T5" fmla="*/ 2147483647 h 394"/>
              <a:gd name="T6" fmla="*/ 2147483647 w 219"/>
              <a:gd name="T7" fmla="*/ 2147483647 h 394"/>
              <a:gd name="T8" fmla="*/ 2147483647 w 219"/>
              <a:gd name="T9" fmla="*/ 2147483647 h 394"/>
              <a:gd name="T10" fmla="*/ 2147483647 w 219"/>
              <a:gd name="T11" fmla="*/ 2147483647 h 394"/>
              <a:gd name="T12" fmla="*/ 2147483647 w 219"/>
              <a:gd name="T13" fmla="*/ 2147483647 h 394"/>
              <a:gd name="T14" fmla="*/ 2147483647 w 219"/>
              <a:gd name="T15" fmla="*/ 2147483647 h 394"/>
              <a:gd name="T16" fmla="*/ 2147483647 w 219"/>
              <a:gd name="T17" fmla="*/ 2147483647 h 394"/>
              <a:gd name="T18" fmla="*/ 2147483647 w 219"/>
              <a:gd name="T19" fmla="*/ 2147483647 h 394"/>
              <a:gd name="T20" fmla="*/ 2147483647 w 219"/>
              <a:gd name="T21" fmla="*/ 2147483647 h 394"/>
              <a:gd name="T22" fmla="*/ 2147483647 w 219"/>
              <a:gd name="T23" fmla="*/ 2147483647 h 394"/>
              <a:gd name="T24" fmla="*/ 2147483647 w 219"/>
              <a:gd name="T25" fmla="*/ 2147483647 h 394"/>
              <a:gd name="T26" fmla="*/ 2147483647 w 219"/>
              <a:gd name="T27" fmla="*/ 2147483647 h 394"/>
              <a:gd name="T28" fmla="*/ 2147483647 w 219"/>
              <a:gd name="T29" fmla="*/ 2147483647 h 394"/>
              <a:gd name="T30" fmla="*/ 2147483647 w 219"/>
              <a:gd name="T31" fmla="*/ 2147483647 h 394"/>
              <a:gd name="T32" fmla="*/ 2147483647 w 219"/>
              <a:gd name="T33" fmla="*/ 2147483647 h 394"/>
              <a:gd name="T34" fmla="*/ 2147483647 w 219"/>
              <a:gd name="T35" fmla="*/ 2147483647 h 394"/>
              <a:gd name="T36" fmla="*/ 2147483647 w 219"/>
              <a:gd name="T37" fmla="*/ 2147483647 h 394"/>
              <a:gd name="T38" fmla="*/ 2147483647 w 219"/>
              <a:gd name="T39" fmla="*/ 2147483647 h 394"/>
              <a:gd name="T40" fmla="*/ 2147483647 w 219"/>
              <a:gd name="T41" fmla="*/ 2147483647 h 394"/>
              <a:gd name="T42" fmla="*/ 2147483647 w 219"/>
              <a:gd name="T43" fmla="*/ 2147483647 h 394"/>
              <a:gd name="T44" fmla="*/ 2147483647 w 219"/>
              <a:gd name="T45" fmla="*/ 2147483647 h 394"/>
              <a:gd name="T46" fmla="*/ 2147483647 w 219"/>
              <a:gd name="T47" fmla="*/ 0 h 394"/>
              <a:gd name="T48" fmla="*/ 2147483647 w 219"/>
              <a:gd name="T49" fmla="*/ 0 h 394"/>
              <a:gd name="T50" fmla="*/ 2147483647 w 219"/>
              <a:gd name="T51" fmla="*/ 0 h 394"/>
              <a:gd name="T52" fmla="*/ 2147483647 w 219"/>
              <a:gd name="T53" fmla="*/ 0 h 394"/>
              <a:gd name="T54" fmla="*/ 2147483647 w 219"/>
              <a:gd name="T55" fmla="*/ 2147483647 h 394"/>
              <a:gd name="T56" fmla="*/ 0 w 219"/>
              <a:gd name="T57" fmla="*/ 2147483647 h 394"/>
              <a:gd name="T58" fmla="*/ 0 w 219"/>
              <a:gd name="T59" fmla="*/ 2147483647 h 394"/>
              <a:gd name="T60" fmla="*/ 2147483647 w 219"/>
              <a:gd name="T61" fmla="*/ 2147483647 h 394"/>
              <a:gd name="T62" fmla="*/ 2147483647 w 219"/>
              <a:gd name="T63" fmla="*/ 2147483647 h 394"/>
              <a:gd name="T64" fmla="*/ 2147483647 w 219"/>
              <a:gd name="T65" fmla="*/ 2147483647 h 394"/>
              <a:gd name="T66" fmla="*/ 2147483647 w 219"/>
              <a:gd name="T67" fmla="*/ 2147483647 h 394"/>
              <a:gd name="T68" fmla="*/ 2147483647 w 219"/>
              <a:gd name="T69" fmla="*/ 2147483647 h 394"/>
              <a:gd name="T70" fmla="*/ 2147483647 w 219"/>
              <a:gd name="T71" fmla="*/ 2147483647 h 394"/>
              <a:gd name="T72" fmla="*/ 2147483647 w 219"/>
              <a:gd name="T73" fmla="*/ 2147483647 h 394"/>
              <a:gd name="T74" fmla="*/ 2147483647 w 219"/>
              <a:gd name="T75" fmla="*/ 2147483647 h 394"/>
              <a:gd name="T76" fmla="*/ 2147483647 w 219"/>
              <a:gd name="T77" fmla="*/ 2147483647 h 394"/>
              <a:gd name="T78" fmla="*/ 2147483647 w 219"/>
              <a:gd name="T79" fmla="*/ 2147483647 h 394"/>
              <a:gd name="T80" fmla="*/ 2147483647 w 219"/>
              <a:gd name="T81" fmla="*/ 2147483647 h 394"/>
              <a:gd name="T82" fmla="*/ 2147483647 w 219"/>
              <a:gd name="T83" fmla="*/ 2147483647 h 394"/>
              <a:gd name="T84" fmla="*/ 2147483647 w 219"/>
              <a:gd name="T85" fmla="*/ 2147483647 h 394"/>
              <a:gd name="T86" fmla="*/ 2147483647 w 219"/>
              <a:gd name="T87" fmla="*/ 2147483647 h 394"/>
              <a:gd name="T88" fmla="*/ 2147483647 w 219"/>
              <a:gd name="T89" fmla="*/ 2147483647 h 394"/>
              <a:gd name="T90" fmla="*/ 2147483647 w 219"/>
              <a:gd name="T91" fmla="*/ 2147483647 h 394"/>
              <a:gd name="T92" fmla="*/ 2147483647 w 219"/>
              <a:gd name="T93" fmla="*/ 2147483647 h 394"/>
              <a:gd name="T94" fmla="*/ 2147483647 w 219"/>
              <a:gd name="T95" fmla="*/ 2147483647 h 394"/>
              <a:gd name="T96" fmla="*/ 2147483647 w 219"/>
              <a:gd name="T97" fmla="*/ 2147483647 h 394"/>
              <a:gd name="T98" fmla="*/ 2147483647 w 219"/>
              <a:gd name="T99" fmla="*/ 2147483647 h 394"/>
              <a:gd name="T100" fmla="*/ 2147483647 w 219"/>
              <a:gd name="T101" fmla="*/ 2147483647 h 394"/>
              <a:gd name="T102" fmla="*/ 2147483647 w 219"/>
              <a:gd name="T103" fmla="*/ 2147483647 h 394"/>
              <a:gd name="T104" fmla="*/ 2147483647 w 219"/>
              <a:gd name="T105" fmla="*/ 2147483647 h 394"/>
              <a:gd name="T106" fmla="*/ 2147483647 w 219"/>
              <a:gd name="T107" fmla="*/ 2147483647 h 394"/>
              <a:gd name="T108" fmla="*/ 2147483647 w 219"/>
              <a:gd name="T109" fmla="*/ 2147483647 h 394"/>
              <a:gd name="T110" fmla="*/ 2147483647 w 219"/>
              <a:gd name="T111" fmla="*/ 2147483647 h 39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9"/>
              <a:gd name="T169" fmla="*/ 0 h 394"/>
              <a:gd name="T170" fmla="*/ 219 w 219"/>
              <a:gd name="T171" fmla="*/ 394 h 39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9" h="394">
                <a:moveTo>
                  <a:pt x="121" y="369"/>
                </a:moveTo>
                <a:lnTo>
                  <a:pt x="123" y="380"/>
                </a:lnTo>
                <a:lnTo>
                  <a:pt x="130" y="391"/>
                </a:lnTo>
                <a:lnTo>
                  <a:pt x="144" y="394"/>
                </a:lnTo>
                <a:lnTo>
                  <a:pt x="151" y="394"/>
                </a:lnTo>
                <a:lnTo>
                  <a:pt x="163" y="391"/>
                </a:lnTo>
                <a:lnTo>
                  <a:pt x="173" y="380"/>
                </a:lnTo>
                <a:lnTo>
                  <a:pt x="176" y="369"/>
                </a:lnTo>
                <a:lnTo>
                  <a:pt x="176" y="184"/>
                </a:lnTo>
                <a:lnTo>
                  <a:pt x="176" y="40"/>
                </a:lnTo>
                <a:lnTo>
                  <a:pt x="176" y="35"/>
                </a:lnTo>
                <a:lnTo>
                  <a:pt x="180" y="33"/>
                </a:lnTo>
                <a:lnTo>
                  <a:pt x="184" y="35"/>
                </a:lnTo>
                <a:lnTo>
                  <a:pt x="186" y="40"/>
                </a:lnTo>
                <a:lnTo>
                  <a:pt x="186" y="174"/>
                </a:lnTo>
                <a:lnTo>
                  <a:pt x="188" y="181"/>
                </a:lnTo>
                <a:lnTo>
                  <a:pt x="194" y="188"/>
                </a:lnTo>
                <a:lnTo>
                  <a:pt x="203" y="190"/>
                </a:lnTo>
                <a:lnTo>
                  <a:pt x="211" y="188"/>
                </a:lnTo>
                <a:lnTo>
                  <a:pt x="217" y="181"/>
                </a:lnTo>
                <a:lnTo>
                  <a:pt x="219" y="174"/>
                </a:lnTo>
                <a:lnTo>
                  <a:pt x="219" y="16"/>
                </a:lnTo>
                <a:lnTo>
                  <a:pt x="217" y="7"/>
                </a:lnTo>
                <a:lnTo>
                  <a:pt x="211" y="0"/>
                </a:lnTo>
                <a:lnTo>
                  <a:pt x="203" y="0"/>
                </a:lnTo>
                <a:lnTo>
                  <a:pt x="15" y="0"/>
                </a:lnTo>
                <a:lnTo>
                  <a:pt x="8" y="0"/>
                </a:lnTo>
                <a:lnTo>
                  <a:pt x="2" y="7"/>
                </a:lnTo>
                <a:lnTo>
                  <a:pt x="0" y="16"/>
                </a:lnTo>
                <a:lnTo>
                  <a:pt x="0" y="174"/>
                </a:lnTo>
                <a:lnTo>
                  <a:pt x="2" y="181"/>
                </a:lnTo>
                <a:lnTo>
                  <a:pt x="8" y="188"/>
                </a:lnTo>
                <a:lnTo>
                  <a:pt x="15" y="190"/>
                </a:lnTo>
                <a:lnTo>
                  <a:pt x="25" y="188"/>
                </a:lnTo>
                <a:lnTo>
                  <a:pt x="31" y="181"/>
                </a:lnTo>
                <a:lnTo>
                  <a:pt x="33" y="174"/>
                </a:lnTo>
                <a:lnTo>
                  <a:pt x="33" y="40"/>
                </a:lnTo>
                <a:lnTo>
                  <a:pt x="35" y="35"/>
                </a:lnTo>
                <a:lnTo>
                  <a:pt x="38" y="33"/>
                </a:lnTo>
                <a:lnTo>
                  <a:pt x="42" y="35"/>
                </a:lnTo>
                <a:lnTo>
                  <a:pt x="42" y="40"/>
                </a:lnTo>
                <a:lnTo>
                  <a:pt x="42" y="184"/>
                </a:lnTo>
                <a:lnTo>
                  <a:pt x="42" y="369"/>
                </a:lnTo>
                <a:lnTo>
                  <a:pt x="46" y="380"/>
                </a:lnTo>
                <a:lnTo>
                  <a:pt x="56" y="391"/>
                </a:lnTo>
                <a:lnTo>
                  <a:pt x="67" y="394"/>
                </a:lnTo>
                <a:lnTo>
                  <a:pt x="75" y="394"/>
                </a:lnTo>
                <a:lnTo>
                  <a:pt x="86" y="391"/>
                </a:lnTo>
                <a:lnTo>
                  <a:pt x="96" y="380"/>
                </a:lnTo>
                <a:lnTo>
                  <a:pt x="98" y="369"/>
                </a:lnTo>
                <a:lnTo>
                  <a:pt x="98" y="195"/>
                </a:lnTo>
                <a:lnTo>
                  <a:pt x="102" y="188"/>
                </a:lnTo>
                <a:lnTo>
                  <a:pt x="107" y="184"/>
                </a:lnTo>
                <a:lnTo>
                  <a:pt x="117" y="188"/>
                </a:lnTo>
                <a:lnTo>
                  <a:pt x="121" y="195"/>
                </a:lnTo>
                <a:lnTo>
                  <a:pt x="121" y="369"/>
                </a:lnTo>
                <a:close/>
              </a:path>
            </a:pathLst>
          </a:custGeom>
          <a:solidFill>
            <a:srgbClr val="00A898"/>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59" name="Freeform 469"/>
          <p:cNvSpPr>
            <a:spLocks/>
          </p:cNvSpPr>
          <p:nvPr/>
        </p:nvSpPr>
        <p:spPr bwMode="auto">
          <a:xfrm>
            <a:off x="7625953" y="4885268"/>
            <a:ext cx="153353" cy="150706"/>
          </a:xfrm>
          <a:custGeom>
            <a:avLst/>
            <a:gdLst>
              <a:gd name="T0" fmla="*/ 0 w 92"/>
              <a:gd name="T1" fmla="*/ 2147483647 h 89"/>
              <a:gd name="T2" fmla="*/ 2147483647 w 92"/>
              <a:gd name="T3" fmla="*/ 2147483647 h 89"/>
              <a:gd name="T4" fmla="*/ 2147483647 w 92"/>
              <a:gd name="T5" fmla="*/ 2147483647 h 89"/>
              <a:gd name="T6" fmla="*/ 2147483647 w 92"/>
              <a:gd name="T7" fmla="*/ 2147483647 h 89"/>
              <a:gd name="T8" fmla="*/ 2147483647 w 92"/>
              <a:gd name="T9" fmla="*/ 0 h 89"/>
              <a:gd name="T10" fmla="*/ 2147483647 w 92"/>
              <a:gd name="T11" fmla="*/ 0 h 89"/>
              <a:gd name="T12" fmla="*/ 2147483647 w 92"/>
              <a:gd name="T13" fmla="*/ 2147483647 h 89"/>
              <a:gd name="T14" fmla="*/ 2147483647 w 92"/>
              <a:gd name="T15" fmla="*/ 2147483647 h 89"/>
              <a:gd name="T16" fmla="*/ 2147483647 w 92"/>
              <a:gd name="T17" fmla="*/ 2147483647 h 89"/>
              <a:gd name="T18" fmla="*/ 2147483647 w 92"/>
              <a:gd name="T19" fmla="*/ 2147483647 h 89"/>
              <a:gd name="T20" fmla="*/ 2147483647 w 92"/>
              <a:gd name="T21" fmla="*/ 2147483647 h 89"/>
              <a:gd name="T22" fmla="*/ 2147483647 w 92"/>
              <a:gd name="T23" fmla="*/ 2147483647 h 89"/>
              <a:gd name="T24" fmla="*/ 2147483647 w 92"/>
              <a:gd name="T25" fmla="*/ 2147483647 h 89"/>
              <a:gd name="T26" fmla="*/ 2147483647 w 92"/>
              <a:gd name="T27" fmla="*/ 2147483647 h 89"/>
              <a:gd name="T28" fmla="*/ 2147483647 w 92"/>
              <a:gd name="T29" fmla="*/ 2147483647 h 89"/>
              <a:gd name="T30" fmla="*/ 2147483647 w 92"/>
              <a:gd name="T31" fmla="*/ 2147483647 h 89"/>
              <a:gd name="T32" fmla="*/ 2147483647 w 92"/>
              <a:gd name="T33" fmla="*/ 2147483647 h 89"/>
              <a:gd name="T34" fmla="*/ 2147483647 w 92"/>
              <a:gd name="T35" fmla="*/ 2147483647 h 89"/>
              <a:gd name="T36" fmla="*/ 0 w 92"/>
              <a:gd name="T37" fmla="*/ 2147483647 h 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2"/>
              <a:gd name="T58" fmla="*/ 0 h 89"/>
              <a:gd name="T59" fmla="*/ 92 w 92"/>
              <a:gd name="T60" fmla="*/ 89 h 8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2" h="89">
                <a:moveTo>
                  <a:pt x="0" y="45"/>
                </a:moveTo>
                <a:lnTo>
                  <a:pt x="2" y="29"/>
                </a:lnTo>
                <a:lnTo>
                  <a:pt x="10" y="16"/>
                </a:lnTo>
                <a:lnTo>
                  <a:pt x="23" y="6"/>
                </a:lnTo>
                <a:lnTo>
                  <a:pt x="39" y="0"/>
                </a:lnTo>
                <a:lnTo>
                  <a:pt x="54" y="0"/>
                </a:lnTo>
                <a:lnTo>
                  <a:pt x="69" y="6"/>
                </a:lnTo>
                <a:lnTo>
                  <a:pt x="81" y="16"/>
                </a:lnTo>
                <a:lnTo>
                  <a:pt x="88" y="29"/>
                </a:lnTo>
                <a:lnTo>
                  <a:pt x="92" y="45"/>
                </a:lnTo>
                <a:lnTo>
                  <a:pt x="88" y="61"/>
                </a:lnTo>
                <a:lnTo>
                  <a:pt x="81" y="75"/>
                </a:lnTo>
                <a:lnTo>
                  <a:pt x="69" y="84"/>
                </a:lnTo>
                <a:lnTo>
                  <a:pt x="54" y="89"/>
                </a:lnTo>
                <a:lnTo>
                  <a:pt x="39" y="89"/>
                </a:lnTo>
                <a:lnTo>
                  <a:pt x="23" y="84"/>
                </a:lnTo>
                <a:lnTo>
                  <a:pt x="10" y="75"/>
                </a:lnTo>
                <a:lnTo>
                  <a:pt x="2" y="61"/>
                </a:lnTo>
                <a:lnTo>
                  <a:pt x="0" y="45"/>
                </a:lnTo>
                <a:close/>
              </a:path>
            </a:pathLst>
          </a:custGeom>
          <a:solidFill>
            <a:srgbClr val="00A898"/>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60" name="Freeform 470"/>
          <p:cNvSpPr>
            <a:spLocks/>
          </p:cNvSpPr>
          <p:nvPr/>
        </p:nvSpPr>
        <p:spPr bwMode="auto">
          <a:xfrm>
            <a:off x="7980998" y="4885268"/>
            <a:ext cx="365046" cy="855133"/>
          </a:xfrm>
          <a:custGeom>
            <a:avLst/>
            <a:gdLst>
              <a:gd name="T0" fmla="*/ 2147483647 w 219"/>
              <a:gd name="T1" fmla="*/ 2147483647 h 505"/>
              <a:gd name="T2" fmla="*/ 2147483647 w 219"/>
              <a:gd name="T3" fmla="*/ 2147483647 h 505"/>
              <a:gd name="T4" fmla="*/ 2147483647 w 219"/>
              <a:gd name="T5" fmla="*/ 2147483647 h 505"/>
              <a:gd name="T6" fmla="*/ 2147483647 w 219"/>
              <a:gd name="T7" fmla="*/ 2147483647 h 505"/>
              <a:gd name="T8" fmla="*/ 2147483647 w 219"/>
              <a:gd name="T9" fmla="*/ 2147483647 h 505"/>
              <a:gd name="T10" fmla="*/ 2147483647 w 219"/>
              <a:gd name="T11" fmla="*/ 2147483647 h 505"/>
              <a:gd name="T12" fmla="*/ 2147483647 w 219"/>
              <a:gd name="T13" fmla="*/ 2147483647 h 505"/>
              <a:gd name="T14" fmla="*/ 2147483647 w 219"/>
              <a:gd name="T15" fmla="*/ 2147483647 h 505"/>
              <a:gd name="T16" fmla="*/ 2147483647 w 219"/>
              <a:gd name="T17" fmla="*/ 2147483647 h 505"/>
              <a:gd name="T18" fmla="*/ 2147483647 w 219"/>
              <a:gd name="T19" fmla="*/ 2147483647 h 505"/>
              <a:gd name="T20" fmla="*/ 2147483647 w 219"/>
              <a:gd name="T21" fmla="*/ 2147483647 h 505"/>
              <a:gd name="T22" fmla="*/ 2147483647 w 219"/>
              <a:gd name="T23" fmla="*/ 2147483647 h 505"/>
              <a:gd name="T24" fmla="*/ 2147483647 w 219"/>
              <a:gd name="T25" fmla="*/ 2147483647 h 505"/>
              <a:gd name="T26" fmla="*/ 2147483647 w 219"/>
              <a:gd name="T27" fmla="*/ 2147483647 h 505"/>
              <a:gd name="T28" fmla="*/ 0 w 219"/>
              <a:gd name="T29" fmla="*/ 2147483647 h 505"/>
              <a:gd name="T30" fmla="*/ 2147483647 w 219"/>
              <a:gd name="T31" fmla="*/ 2147483647 h 505"/>
              <a:gd name="T32" fmla="*/ 2147483647 w 219"/>
              <a:gd name="T33" fmla="*/ 2147483647 h 505"/>
              <a:gd name="T34" fmla="*/ 2147483647 w 219"/>
              <a:gd name="T35" fmla="*/ 2147483647 h 505"/>
              <a:gd name="T36" fmla="*/ 2147483647 w 219"/>
              <a:gd name="T37" fmla="*/ 2147483647 h 505"/>
              <a:gd name="T38" fmla="*/ 2147483647 w 219"/>
              <a:gd name="T39" fmla="*/ 2147483647 h 505"/>
              <a:gd name="T40" fmla="*/ 2147483647 w 219"/>
              <a:gd name="T41" fmla="*/ 2147483647 h 505"/>
              <a:gd name="T42" fmla="*/ 2147483647 w 219"/>
              <a:gd name="T43" fmla="*/ 2147483647 h 505"/>
              <a:gd name="T44" fmla="*/ 2147483647 w 219"/>
              <a:gd name="T45" fmla="*/ 2147483647 h 505"/>
              <a:gd name="T46" fmla="*/ 2147483647 w 219"/>
              <a:gd name="T47" fmla="*/ 2147483647 h 505"/>
              <a:gd name="T48" fmla="*/ 2147483647 w 219"/>
              <a:gd name="T49" fmla="*/ 2147483647 h 505"/>
              <a:gd name="T50" fmla="*/ 2147483647 w 219"/>
              <a:gd name="T51" fmla="*/ 2147483647 h 505"/>
              <a:gd name="T52" fmla="*/ 2147483647 w 219"/>
              <a:gd name="T53" fmla="*/ 2147483647 h 505"/>
              <a:gd name="T54" fmla="*/ 2147483647 w 219"/>
              <a:gd name="T55" fmla="*/ 2147483647 h 505"/>
              <a:gd name="T56" fmla="*/ 2147483647 w 219"/>
              <a:gd name="T57" fmla="*/ 2147483647 h 505"/>
              <a:gd name="T58" fmla="*/ 2147483647 w 219"/>
              <a:gd name="T59" fmla="*/ 2147483647 h 505"/>
              <a:gd name="T60" fmla="*/ 2147483647 w 219"/>
              <a:gd name="T61" fmla="*/ 0 h 505"/>
              <a:gd name="T62" fmla="*/ 2147483647 w 219"/>
              <a:gd name="T63" fmla="*/ 2147483647 h 505"/>
              <a:gd name="T64" fmla="*/ 2147483647 w 219"/>
              <a:gd name="T65" fmla="*/ 2147483647 h 505"/>
              <a:gd name="T66" fmla="*/ 2147483647 w 219"/>
              <a:gd name="T67" fmla="*/ 2147483647 h 505"/>
              <a:gd name="T68" fmla="*/ 2147483647 w 219"/>
              <a:gd name="T69" fmla="*/ 2147483647 h 505"/>
              <a:gd name="T70" fmla="*/ 2147483647 w 219"/>
              <a:gd name="T71" fmla="*/ 2147483647 h 505"/>
              <a:gd name="T72" fmla="*/ 2147483647 w 219"/>
              <a:gd name="T73" fmla="*/ 2147483647 h 505"/>
              <a:gd name="T74" fmla="*/ 2147483647 w 219"/>
              <a:gd name="T75" fmla="*/ 2147483647 h 50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9"/>
              <a:gd name="T115" fmla="*/ 0 h 505"/>
              <a:gd name="T116" fmla="*/ 219 w 219"/>
              <a:gd name="T117" fmla="*/ 505 h 50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9" h="505">
                <a:moveTo>
                  <a:pt x="121" y="480"/>
                </a:moveTo>
                <a:lnTo>
                  <a:pt x="123" y="491"/>
                </a:lnTo>
                <a:lnTo>
                  <a:pt x="130" y="502"/>
                </a:lnTo>
                <a:lnTo>
                  <a:pt x="144" y="505"/>
                </a:lnTo>
                <a:lnTo>
                  <a:pt x="151" y="505"/>
                </a:lnTo>
                <a:lnTo>
                  <a:pt x="163" y="502"/>
                </a:lnTo>
                <a:lnTo>
                  <a:pt x="173" y="491"/>
                </a:lnTo>
                <a:lnTo>
                  <a:pt x="176" y="480"/>
                </a:lnTo>
                <a:lnTo>
                  <a:pt x="176" y="294"/>
                </a:lnTo>
                <a:lnTo>
                  <a:pt x="176" y="150"/>
                </a:lnTo>
                <a:lnTo>
                  <a:pt x="176" y="146"/>
                </a:lnTo>
                <a:lnTo>
                  <a:pt x="180" y="144"/>
                </a:lnTo>
                <a:lnTo>
                  <a:pt x="184" y="146"/>
                </a:lnTo>
                <a:lnTo>
                  <a:pt x="186" y="150"/>
                </a:lnTo>
                <a:lnTo>
                  <a:pt x="186" y="285"/>
                </a:lnTo>
                <a:lnTo>
                  <a:pt x="188" y="292"/>
                </a:lnTo>
                <a:lnTo>
                  <a:pt x="194" y="297"/>
                </a:lnTo>
                <a:lnTo>
                  <a:pt x="203" y="299"/>
                </a:lnTo>
                <a:lnTo>
                  <a:pt x="211" y="297"/>
                </a:lnTo>
                <a:lnTo>
                  <a:pt x="217" y="292"/>
                </a:lnTo>
                <a:lnTo>
                  <a:pt x="219" y="285"/>
                </a:lnTo>
                <a:lnTo>
                  <a:pt x="219" y="125"/>
                </a:lnTo>
                <a:lnTo>
                  <a:pt x="217" y="116"/>
                </a:lnTo>
                <a:lnTo>
                  <a:pt x="211" y="109"/>
                </a:lnTo>
                <a:lnTo>
                  <a:pt x="203" y="107"/>
                </a:lnTo>
                <a:lnTo>
                  <a:pt x="15" y="107"/>
                </a:lnTo>
                <a:lnTo>
                  <a:pt x="8" y="109"/>
                </a:lnTo>
                <a:lnTo>
                  <a:pt x="2" y="116"/>
                </a:lnTo>
                <a:lnTo>
                  <a:pt x="0" y="125"/>
                </a:lnTo>
                <a:lnTo>
                  <a:pt x="0" y="285"/>
                </a:lnTo>
                <a:lnTo>
                  <a:pt x="2" y="292"/>
                </a:lnTo>
                <a:lnTo>
                  <a:pt x="8" y="297"/>
                </a:lnTo>
                <a:lnTo>
                  <a:pt x="15" y="299"/>
                </a:lnTo>
                <a:lnTo>
                  <a:pt x="25" y="297"/>
                </a:lnTo>
                <a:lnTo>
                  <a:pt x="31" y="292"/>
                </a:lnTo>
                <a:lnTo>
                  <a:pt x="33" y="285"/>
                </a:lnTo>
                <a:lnTo>
                  <a:pt x="33" y="150"/>
                </a:lnTo>
                <a:lnTo>
                  <a:pt x="35" y="146"/>
                </a:lnTo>
                <a:lnTo>
                  <a:pt x="38" y="144"/>
                </a:lnTo>
                <a:lnTo>
                  <a:pt x="42" y="146"/>
                </a:lnTo>
                <a:lnTo>
                  <a:pt x="42" y="150"/>
                </a:lnTo>
                <a:lnTo>
                  <a:pt x="42" y="294"/>
                </a:lnTo>
                <a:lnTo>
                  <a:pt x="42" y="480"/>
                </a:lnTo>
                <a:lnTo>
                  <a:pt x="46" y="491"/>
                </a:lnTo>
                <a:lnTo>
                  <a:pt x="56" y="502"/>
                </a:lnTo>
                <a:lnTo>
                  <a:pt x="67" y="505"/>
                </a:lnTo>
                <a:lnTo>
                  <a:pt x="75" y="505"/>
                </a:lnTo>
                <a:lnTo>
                  <a:pt x="86" y="502"/>
                </a:lnTo>
                <a:lnTo>
                  <a:pt x="96" y="491"/>
                </a:lnTo>
                <a:lnTo>
                  <a:pt x="98" y="480"/>
                </a:lnTo>
                <a:lnTo>
                  <a:pt x="98" y="304"/>
                </a:lnTo>
                <a:lnTo>
                  <a:pt x="102" y="297"/>
                </a:lnTo>
                <a:lnTo>
                  <a:pt x="107" y="294"/>
                </a:lnTo>
                <a:lnTo>
                  <a:pt x="117" y="297"/>
                </a:lnTo>
                <a:lnTo>
                  <a:pt x="121" y="304"/>
                </a:lnTo>
                <a:lnTo>
                  <a:pt x="121" y="480"/>
                </a:lnTo>
                <a:lnTo>
                  <a:pt x="61" y="47"/>
                </a:lnTo>
                <a:lnTo>
                  <a:pt x="63" y="31"/>
                </a:lnTo>
                <a:lnTo>
                  <a:pt x="71" y="18"/>
                </a:lnTo>
                <a:lnTo>
                  <a:pt x="84" y="7"/>
                </a:lnTo>
                <a:lnTo>
                  <a:pt x="102" y="0"/>
                </a:lnTo>
                <a:lnTo>
                  <a:pt x="117" y="0"/>
                </a:lnTo>
                <a:lnTo>
                  <a:pt x="132" y="7"/>
                </a:lnTo>
                <a:lnTo>
                  <a:pt x="146" y="18"/>
                </a:lnTo>
                <a:lnTo>
                  <a:pt x="153" y="31"/>
                </a:lnTo>
                <a:lnTo>
                  <a:pt x="157" y="47"/>
                </a:lnTo>
                <a:lnTo>
                  <a:pt x="153" y="64"/>
                </a:lnTo>
                <a:lnTo>
                  <a:pt x="146" y="80"/>
                </a:lnTo>
                <a:lnTo>
                  <a:pt x="132" y="89"/>
                </a:lnTo>
                <a:lnTo>
                  <a:pt x="117" y="95"/>
                </a:lnTo>
                <a:lnTo>
                  <a:pt x="102" y="95"/>
                </a:lnTo>
                <a:lnTo>
                  <a:pt x="84" y="89"/>
                </a:lnTo>
                <a:lnTo>
                  <a:pt x="71" y="80"/>
                </a:lnTo>
                <a:lnTo>
                  <a:pt x="63" y="64"/>
                </a:lnTo>
                <a:lnTo>
                  <a:pt x="61" y="47"/>
                </a:lnTo>
                <a:lnTo>
                  <a:pt x="121" y="480"/>
                </a:lnTo>
                <a:close/>
              </a:path>
            </a:pathLst>
          </a:custGeom>
          <a:solidFill>
            <a:srgbClr val="00B7A5"/>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61" name="Freeform 471"/>
          <p:cNvSpPr>
            <a:spLocks/>
          </p:cNvSpPr>
          <p:nvPr/>
        </p:nvSpPr>
        <p:spPr bwMode="auto">
          <a:xfrm>
            <a:off x="7980998" y="5073227"/>
            <a:ext cx="365046" cy="667173"/>
          </a:xfrm>
          <a:custGeom>
            <a:avLst/>
            <a:gdLst>
              <a:gd name="T0" fmla="*/ 2147483647 w 219"/>
              <a:gd name="T1" fmla="*/ 2147483647 h 394"/>
              <a:gd name="T2" fmla="*/ 2147483647 w 219"/>
              <a:gd name="T3" fmla="*/ 2147483647 h 394"/>
              <a:gd name="T4" fmla="*/ 2147483647 w 219"/>
              <a:gd name="T5" fmla="*/ 2147483647 h 394"/>
              <a:gd name="T6" fmla="*/ 2147483647 w 219"/>
              <a:gd name="T7" fmla="*/ 2147483647 h 394"/>
              <a:gd name="T8" fmla="*/ 2147483647 w 219"/>
              <a:gd name="T9" fmla="*/ 2147483647 h 394"/>
              <a:gd name="T10" fmla="*/ 2147483647 w 219"/>
              <a:gd name="T11" fmla="*/ 2147483647 h 394"/>
              <a:gd name="T12" fmla="*/ 2147483647 w 219"/>
              <a:gd name="T13" fmla="*/ 2147483647 h 394"/>
              <a:gd name="T14" fmla="*/ 2147483647 w 219"/>
              <a:gd name="T15" fmla="*/ 2147483647 h 394"/>
              <a:gd name="T16" fmla="*/ 2147483647 w 219"/>
              <a:gd name="T17" fmla="*/ 2147483647 h 394"/>
              <a:gd name="T18" fmla="*/ 2147483647 w 219"/>
              <a:gd name="T19" fmla="*/ 2147483647 h 394"/>
              <a:gd name="T20" fmla="*/ 2147483647 w 219"/>
              <a:gd name="T21" fmla="*/ 2147483647 h 394"/>
              <a:gd name="T22" fmla="*/ 2147483647 w 219"/>
              <a:gd name="T23" fmla="*/ 2147483647 h 394"/>
              <a:gd name="T24" fmla="*/ 2147483647 w 219"/>
              <a:gd name="T25" fmla="*/ 2147483647 h 394"/>
              <a:gd name="T26" fmla="*/ 2147483647 w 219"/>
              <a:gd name="T27" fmla="*/ 2147483647 h 394"/>
              <a:gd name="T28" fmla="*/ 2147483647 w 219"/>
              <a:gd name="T29" fmla="*/ 2147483647 h 394"/>
              <a:gd name="T30" fmla="*/ 2147483647 w 219"/>
              <a:gd name="T31" fmla="*/ 2147483647 h 394"/>
              <a:gd name="T32" fmla="*/ 2147483647 w 219"/>
              <a:gd name="T33" fmla="*/ 2147483647 h 394"/>
              <a:gd name="T34" fmla="*/ 2147483647 w 219"/>
              <a:gd name="T35" fmla="*/ 2147483647 h 394"/>
              <a:gd name="T36" fmla="*/ 2147483647 w 219"/>
              <a:gd name="T37" fmla="*/ 2147483647 h 394"/>
              <a:gd name="T38" fmla="*/ 2147483647 w 219"/>
              <a:gd name="T39" fmla="*/ 2147483647 h 394"/>
              <a:gd name="T40" fmla="*/ 2147483647 w 219"/>
              <a:gd name="T41" fmla="*/ 2147483647 h 394"/>
              <a:gd name="T42" fmla="*/ 2147483647 w 219"/>
              <a:gd name="T43" fmla="*/ 2147483647 h 394"/>
              <a:gd name="T44" fmla="*/ 2147483647 w 219"/>
              <a:gd name="T45" fmla="*/ 2147483647 h 394"/>
              <a:gd name="T46" fmla="*/ 2147483647 w 219"/>
              <a:gd name="T47" fmla="*/ 0 h 394"/>
              <a:gd name="T48" fmla="*/ 2147483647 w 219"/>
              <a:gd name="T49" fmla="*/ 0 h 394"/>
              <a:gd name="T50" fmla="*/ 2147483647 w 219"/>
              <a:gd name="T51" fmla="*/ 0 h 394"/>
              <a:gd name="T52" fmla="*/ 2147483647 w 219"/>
              <a:gd name="T53" fmla="*/ 0 h 394"/>
              <a:gd name="T54" fmla="*/ 2147483647 w 219"/>
              <a:gd name="T55" fmla="*/ 2147483647 h 394"/>
              <a:gd name="T56" fmla="*/ 0 w 219"/>
              <a:gd name="T57" fmla="*/ 2147483647 h 394"/>
              <a:gd name="T58" fmla="*/ 0 w 219"/>
              <a:gd name="T59" fmla="*/ 2147483647 h 394"/>
              <a:gd name="T60" fmla="*/ 2147483647 w 219"/>
              <a:gd name="T61" fmla="*/ 2147483647 h 394"/>
              <a:gd name="T62" fmla="*/ 2147483647 w 219"/>
              <a:gd name="T63" fmla="*/ 2147483647 h 394"/>
              <a:gd name="T64" fmla="*/ 2147483647 w 219"/>
              <a:gd name="T65" fmla="*/ 2147483647 h 394"/>
              <a:gd name="T66" fmla="*/ 2147483647 w 219"/>
              <a:gd name="T67" fmla="*/ 2147483647 h 394"/>
              <a:gd name="T68" fmla="*/ 2147483647 w 219"/>
              <a:gd name="T69" fmla="*/ 2147483647 h 394"/>
              <a:gd name="T70" fmla="*/ 2147483647 w 219"/>
              <a:gd name="T71" fmla="*/ 2147483647 h 394"/>
              <a:gd name="T72" fmla="*/ 2147483647 w 219"/>
              <a:gd name="T73" fmla="*/ 2147483647 h 394"/>
              <a:gd name="T74" fmla="*/ 2147483647 w 219"/>
              <a:gd name="T75" fmla="*/ 2147483647 h 394"/>
              <a:gd name="T76" fmla="*/ 2147483647 w 219"/>
              <a:gd name="T77" fmla="*/ 2147483647 h 394"/>
              <a:gd name="T78" fmla="*/ 2147483647 w 219"/>
              <a:gd name="T79" fmla="*/ 2147483647 h 394"/>
              <a:gd name="T80" fmla="*/ 2147483647 w 219"/>
              <a:gd name="T81" fmla="*/ 2147483647 h 394"/>
              <a:gd name="T82" fmla="*/ 2147483647 w 219"/>
              <a:gd name="T83" fmla="*/ 2147483647 h 394"/>
              <a:gd name="T84" fmla="*/ 2147483647 w 219"/>
              <a:gd name="T85" fmla="*/ 2147483647 h 394"/>
              <a:gd name="T86" fmla="*/ 2147483647 w 219"/>
              <a:gd name="T87" fmla="*/ 2147483647 h 394"/>
              <a:gd name="T88" fmla="*/ 2147483647 w 219"/>
              <a:gd name="T89" fmla="*/ 2147483647 h 394"/>
              <a:gd name="T90" fmla="*/ 2147483647 w 219"/>
              <a:gd name="T91" fmla="*/ 2147483647 h 394"/>
              <a:gd name="T92" fmla="*/ 2147483647 w 219"/>
              <a:gd name="T93" fmla="*/ 2147483647 h 394"/>
              <a:gd name="T94" fmla="*/ 2147483647 w 219"/>
              <a:gd name="T95" fmla="*/ 2147483647 h 394"/>
              <a:gd name="T96" fmla="*/ 2147483647 w 219"/>
              <a:gd name="T97" fmla="*/ 2147483647 h 394"/>
              <a:gd name="T98" fmla="*/ 2147483647 w 219"/>
              <a:gd name="T99" fmla="*/ 2147483647 h 394"/>
              <a:gd name="T100" fmla="*/ 2147483647 w 219"/>
              <a:gd name="T101" fmla="*/ 2147483647 h 394"/>
              <a:gd name="T102" fmla="*/ 2147483647 w 219"/>
              <a:gd name="T103" fmla="*/ 2147483647 h 394"/>
              <a:gd name="T104" fmla="*/ 2147483647 w 219"/>
              <a:gd name="T105" fmla="*/ 2147483647 h 394"/>
              <a:gd name="T106" fmla="*/ 2147483647 w 219"/>
              <a:gd name="T107" fmla="*/ 2147483647 h 394"/>
              <a:gd name="T108" fmla="*/ 2147483647 w 219"/>
              <a:gd name="T109" fmla="*/ 2147483647 h 394"/>
              <a:gd name="T110" fmla="*/ 2147483647 w 219"/>
              <a:gd name="T111" fmla="*/ 2147483647 h 39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9"/>
              <a:gd name="T169" fmla="*/ 0 h 394"/>
              <a:gd name="T170" fmla="*/ 219 w 219"/>
              <a:gd name="T171" fmla="*/ 394 h 39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9" h="394">
                <a:moveTo>
                  <a:pt x="121" y="369"/>
                </a:moveTo>
                <a:lnTo>
                  <a:pt x="123" y="380"/>
                </a:lnTo>
                <a:lnTo>
                  <a:pt x="130" y="391"/>
                </a:lnTo>
                <a:lnTo>
                  <a:pt x="144" y="394"/>
                </a:lnTo>
                <a:lnTo>
                  <a:pt x="151" y="394"/>
                </a:lnTo>
                <a:lnTo>
                  <a:pt x="163" y="391"/>
                </a:lnTo>
                <a:lnTo>
                  <a:pt x="173" y="380"/>
                </a:lnTo>
                <a:lnTo>
                  <a:pt x="176" y="369"/>
                </a:lnTo>
                <a:lnTo>
                  <a:pt x="176" y="184"/>
                </a:lnTo>
                <a:lnTo>
                  <a:pt x="176" y="40"/>
                </a:lnTo>
                <a:lnTo>
                  <a:pt x="176" y="35"/>
                </a:lnTo>
                <a:lnTo>
                  <a:pt x="180" y="33"/>
                </a:lnTo>
                <a:lnTo>
                  <a:pt x="184" y="35"/>
                </a:lnTo>
                <a:lnTo>
                  <a:pt x="186" y="40"/>
                </a:lnTo>
                <a:lnTo>
                  <a:pt x="186" y="174"/>
                </a:lnTo>
                <a:lnTo>
                  <a:pt x="188" y="181"/>
                </a:lnTo>
                <a:lnTo>
                  <a:pt x="194" y="188"/>
                </a:lnTo>
                <a:lnTo>
                  <a:pt x="203" y="190"/>
                </a:lnTo>
                <a:lnTo>
                  <a:pt x="211" y="188"/>
                </a:lnTo>
                <a:lnTo>
                  <a:pt x="217" y="181"/>
                </a:lnTo>
                <a:lnTo>
                  <a:pt x="219" y="174"/>
                </a:lnTo>
                <a:lnTo>
                  <a:pt x="219" y="16"/>
                </a:lnTo>
                <a:lnTo>
                  <a:pt x="217" y="7"/>
                </a:lnTo>
                <a:lnTo>
                  <a:pt x="211" y="0"/>
                </a:lnTo>
                <a:lnTo>
                  <a:pt x="203" y="0"/>
                </a:lnTo>
                <a:lnTo>
                  <a:pt x="15" y="0"/>
                </a:lnTo>
                <a:lnTo>
                  <a:pt x="8" y="0"/>
                </a:lnTo>
                <a:lnTo>
                  <a:pt x="2" y="7"/>
                </a:lnTo>
                <a:lnTo>
                  <a:pt x="0" y="16"/>
                </a:lnTo>
                <a:lnTo>
                  <a:pt x="0" y="174"/>
                </a:lnTo>
                <a:lnTo>
                  <a:pt x="2" y="181"/>
                </a:lnTo>
                <a:lnTo>
                  <a:pt x="8" y="188"/>
                </a:lnTo>
                <a:lnTo>
                  <a:pt x="15" y="190"/>
                </a:lnTo>
                <a:lnTo>
                  <a:pt x="25" y="188"/>
                </a:lnTo>
                <a:lnTo>
                  <a:pt x="31" y="181"/>
                </a:lnTo>
                <a:lnTo>
                  <a:pt x="33" y="174"/>
                </a:lnTo>
                <a:lnTo>
                  <a:pt x="33" y="40"/>
                </a:lnTo>
                <a:lnTo>
                  <a:pt x="35" y="35"/>
                </a:lnTo>
                <a:lnTo>
                  <a:pt x="38" y="33"/>
                </a:lnTo>
                <a:lnTo>
                  <a:pt x="42" y="35"/>
                </a:lnTo>
                <a:lnTo>
                  <a:pt x="42" y="40"/>
                </a:lnTo>
                <a:lnTo>
                  <a:pt x="42" y="184"/>
                </a:lnTo>
                <a:lnTo>
                  <a:pt x="42" y="369"/>
                </a:lnTo>
                <a:lnTo>
                  <a:pt x="46" y="380"/>
                </a:lnTo>
                <a:lnTo>
                  <a:pt x="56" y="391"/>
                </a:lnTo>
                <a:lnTo>
                  <a:pt x="67" y="394"/>
                </a:lnTo>
                <a:lnTo>
                  <a:pt x="75" y="394"/>
                </a:lnTo>
                <a:lnTo>
                  <a:pt x="86" y="391"/>
                </a:lnTo>
                <a:lnTo>
                  <a:pt x="96" y="380"/>
                </a:lnTo>
                <a:lnTo>
                  <a:pt x="98" y="369"/>
                </a:lnTo>
                <a:lnTo>
                  <a:pt x="98" y="195"/>
                </a:lnTo>
                <a:lnTo>
                  <a:pt x="102" y="188"/>
                </a:lnTo>
                <a:lnTo>
                  <a:pt x="107" y="184"/>
                </a:lnTo>
                <a:lnTo>
                  <a:pt x="117" y="188"/>
                </a:lnTo>
                <a:lnTo>
                  <a:pt x="121" y="195"/>
                </a:lnTo>
                <a:lnTo>
                  <a:pt x="121" y="369"/>
                </a:lnTo>
                <a:close/>
              </a:path>
            </a:pathLst>
          </a:custGeom>
          <a:solidFill>
            <a:srgbClr val="00A898"/>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62" name="Freeform 472"/>
          <p:cNvSpPr>
            <a:spLocks/>
          </p:cNvSpPr>
          <p:nvPr/>
        </p:nvSpPr>
        <p:spPr bwMode="auto">
          <a:xfrm>
            <a:off x="8086011" y="4885268"/>
            <a:ext cx="153353" cy="150706"/>
          </a:xfrm>
          <a:custGeom>
            <a:avLst/>
            <a:gdLst>
              <a:gd name="T0" fmla="*/ 0 w 92"/>
              <a:gd name="T1" fmla="*/ 2147483647 h 89"/>
              <a:gd name="T2" fmla="*/ 2147483647 w 92"/>
              <a:gd name="T3" fmla="*/ 2147483647 h 89"/>
              <a:gd name="T4" fmla="*/ 2147483647 w 92"/>
              <a:gd name="T5" fmla="*/ 2147483647 h 89"/>
              <a:gd name="T6" fmla="*/ 2147483647 w 92"/>
              <a:gd name="T7" fmla="*/ 2147483647 h 89"/>
              <a:gd name="T8" fmla="*/ 2147483647 w 92"/>
              <a:gd name="T9" fmla="*/ 0 h 89"/>
              <a:gd name="T10" fmla="*/ 2147483647 w 92"/>
              <a:gd name="T11" fmla="*/ 0 h 89"/>
              <a:gd name="T12" fmla="*/ 2147483647 w 92"/>
              <a:gd name="T13" fmla="*/ 2147483647 h 89"/>
              <a:gd name="T14" fmla="*/ 2147483647 w 92"/>
              <a:gd name="T15" fmla="*/ 2147483647 h 89"/>
              <a:gd name="T16" fmla="*/ 2147483647 w 92"/>
              <a:gd name="T17" fmla="*/ 2147483647 h 89"/>
              <a:gd name="T18" fmla="*/ 2147483647 w 92"/>
              <a:gd name="T19" fmla="*/ 2147483647 h 89"/>
              <a:gd name="T20" fmla="*/ 2147483647 w 92"/>
              <a:gd name="T21" fmla="*/ 2147483647 h 89"/>
              <a:gd name="T22" fmla="*/ 2147483647 w 92"/>
              <a:gd name="T23" fmla="*/ 2147483647 h 89"/>
              <a:gd name="T24" fmla="*/ 2147483647 w 92"/>
              <a:gd name="T25" fmla="*/ 2147483647 h 89"/>
              <a:gd name="T26" fmla="*/ 2147483647 w 92"/>
              <a:gd name="T27" fmla="*/ 2147483647 h 89"/>
              <a:gd name="T28" fmla="*/ 2147483647 w 92"/>
              <a:gd name="T29" fmla="*/ 2147483647 h 89"/>
              <a:gd name="T30" fmla="*/ 2147483647 w 92"/>
              <a:gd name="T31" fmla="*/ 2147483647 h 89"/>
              <a:gd name="T32" fmla="*/ 2147483647 w 92"/>
              <a:gd name="T33" fmla="*/ 2147483647 h 89"/>
              <a:gd name="T34" fmla="*/ 2147483647 w 92"/>
              <a:gd name="T35" fmla="*/ 2147483647 h 89"/>
              <a:gd name="T36" fmla="*/ 0 w 92"/>
              <a:gd name="T37" fmla="*/ 2147483647 h 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2"/>
              <a:gd name="T58" fmla="*/ 0 h 89"/>
              <a:gd name="T59" fmla="*/ 92 w 92"/>
              <a:gd name="T60" fmla="*/ 89 h 8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2" h="89">
                <a:moveTo>
                  <a:pt x="0" y="45"/>
                </a:moveTo>
                <a:lnTo>
                  <a:pt x="2" y="29"/>
                </a:lnTo>
                <a:lnTo>
                  <a:pt x="10" y="16"/>
                </a:lnTo>
                <a:lnTo>
                  <a:pt x="23" y="6"/>
                </a:lnTo>
                <a:lnTo>
                  <a:pt x="39" y="0"/>
                </a:lnTo>
                <a:lnTo>
                  <a:pt x="54" y="0"/>
                </a:lnTo>
                <a:lnTo>
                  <a:pt x="69" y="6"/>
                </a:lnTo>
                <a:lnTo>
                  <a:pt x="81" y="16"/>
                </a:lnTo>
                <a:lnTo>
                  <a:pt x="88" y="29"/>
                </a:lnTo>
                <a:lnTo>
                  <a:pt x="92" y="45"/>
                </a:lnTo>
                <a:lnTo>
                  <a:pt x="88" y="61"/>
                </a:lnTo>
                <a:lnTo>
                  <a:pt x="81" y="75"/>
                </a:lnTo>
                <a:lnTo>
                  <a:pt x="69" y="84"/>
                </a:lnTo>
                <a:lnTo>
                  <a:pt x="54" y="89"/>
                </a:lnTo>
                <a:lnTo>
                  <a:pt x="39" y="89"/>
                </a:lnTo>
                <a:lnTo>
                  <a:pt x="23" y="84"/>
                </a:lnTo>
                <a:lnTo>
                  <a:pt x="10" y="75"/>
                </a:lnTo>
                <a:lnTo>
                  <a:pt x="2" y="61"/>
                </a:lnTo>
                <a:lnTo>
                  <a:pt x="0" y="45"/>
                </a:lnTo>
                <a:close/>
              </a:path>
            </a:pathLst>
          </a:custGeom>
          <a:solidFill>
            <a:srgbClr val="00A898"/>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63" name="Rectangle 473"/>
          <p:cNvSpPr>
            <a:spLocks noChangeArrowheads="1"/>
          </p:cNvSpPr>
          <p:nvPr/>
        </p:nvSpPr>
        <p:spPr bwMode="auto">
          <a:xfrm>
            <a:off x="6820852" y="5750560"/>
            <a:ext cx="1275160" cy="433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564" name="Rectangle 474"/>
          <p:cNvSpPr>
            <a:spLocks noChangeArrowheads="1"/>
          </p:cNvSpPr>
          <p:nvPr/>
        </p:nvSpPr>
        <p:spPr bwMode="auto">
          <a:xfrm>
            <a:off x="6910864" y="5804747"/>
            <a:ext cx="995125" cy="34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200" b="1">
                <a:ea typeface="ＭＳ Ｐゴシック" pitchFamily="34" charset="-128"/>
              </a:rPr>
              <a:t>Sample</a:t>
            </a:r>
            <a:endParaRPr lang="en-US" altLang="en-US" sz="2500">
              <a:latin typeface="Times New Roman" pitchFamily="18" charset="0"/>
              <a:ea typeface="ＭＳ Ｐゴシック" pitchFamily="34" charset="-128"/>
            </a:endParaRPr>
          </a:p>
        </p:txBody>
      </p:sp>
      <p:sp>
        <p:nvSpPr>
          <p:cNvPr id="21565" name="Rectangle 475"/>
          <p:cNvSpPr>
            <a:spLocks noChangeArrowheads="1"/>
          </p:cNvSpPr>
          <p:nvPr/>
        </p:nvSpPr>
        <p:spPr bwMode="auto">
          <a:xfrm>
            <a:off x="690086" y="5674361"/>
            <a:ext cx="2501980" cy="433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566" name="Rectangle 476"/>
          <p:cNvSpPr>
            <a:spLocks noChangeArrowheads="1"/>
          </p:cNvSpPr>
          <p:nvPr/>
        </p:nvSpPr>
        <p:spPr bwMode="auto">
          <a:xfrm>
            <a:off x="783432" y="5728548"/>
            <a:ext cx="2116931" cy="34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200" b="1">
                <a:ea typeface="ＭＳ Ｐゴシック" pitchFamily="34" charset="-128"/>
              </a:rPr>
              <a:t>Null Hypothesis</a:t>
            </a:r>
            <a:endParaRPr lang="en-US" altLang="en-US" sz="2500">
              <a:latin typeface="Times New Roman" pitchFamily="18" charset="0"/>
              <a:ea typeface="ＭＳ Ｐゴシック" pitchFamily="34" charset="-128"/>
            </a:endParaRPr>
          </a:p>
        </p:txBody>
      </p:sp>
      <p:grpSp>
        <p:nvGrpSpPr>
          <p:cNvPr id="21567" name="Group 477"/>
          <p:cNvGrpSpPr>
            <a:grpSpLocks/>
          </p:cNvGrpSpPr>
          <p:nvPr/>
        </p:nvGrpSpPr>
        <p:grpSpPr bwMode="auto">
          <a:xfrm>
            <a:off x="390049" y="4004731"/>
            <a:ext cx="3238739" cy="516466"/>
            <a:chOff x="234" y="2365"/>
            <a:chExt cx="1943" cy="305"/>
          </a:xfrm>
        </p:grpSpPr>
        <p:sp>
          <p:nvSpPr>
            <p:cNvPr id="21571" name="Line 478"/>
            <p:cNvSpPr>
              <a:spLocks noChangeShapeType="1"/>
            </p:cNvSpPr>
            <p:nvPr/>
          </p:nvSpPr>
          <p:spPr bwMode="auto">
            <a:xfrm>
              <a:off x="485" y="2402"/>
              <a:ext cx="165" cy="1"/>
            </a:xfrm>
            <a:prstGeom prst="line">
              <a:avLst/>
            </a:prstGeom>
            <a:noFill/>
            <a:ln w="14288">
              <a:solidFill>
                <a:srgbClr val="F9FDA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72" name="Rectangle 479"/>
            <p:cNvSpPr>
              <a:spLocks noChangeArrowheads="1"/>
            </p:cNvSpPr>
            <p:nvPr/>
          </p:nvSpPr>
          <p:spPr bwMode="auto">
            <a:xfrm>
              <a:off x="1779" y="2388"/>
              <a:ext cx="398"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100">
                  <a:ea typeface="ＭＳ Ｐゴシック" pitchFamily="34" charset="-128"/>
                </a:rPr>
                <a:t>50?</a:t>
              </a:r>
              <a:endParaRPr lang="en-US" altLang="en-US" sz="2500">
                <a:latin typeface="Times New Roman" pitchFamily="18" charset="0"/>
                <a:ea typeface="ＭＳ Ｐゴシック" pitchFamily="34" charset="-128"/>
              </a:endParaRPr>
            </a:p>
          </p:txBody>
        </p:sp>
        <p:sp>
          <p:nvSpPr>
            <p:cNvPr id="21573" name="Rectangle 480"/>
            <p:cNvSpPr>
              <a:spLocks noChangeArrowheads="1"/>
            </p:cNvSpPr>
            <p:nvPr/>
          </p:nvSpPr>
          <p:spPr bwMode="auto">
            <a:xfrm>
              <a:off x="838" y="2388"/>
              <a:ext cx="26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100">
                  <a:ea typeface="ＭＳ Ｐゴシック" pitchFamily="34" charset="-128"/>
                </a:rPr>
                <a:t>20</a:t>
              </a:r>
              <a:endParaRPr lang="en-US" altLang="en-US" sz="2500">
                <a:latin typeface="Times New Roman" pitchFamily="18" charset="0"/>
                <a:ea typeface="ＭＳ Ｐゴシック" pitchFamily="34" charset="-128"/>
              </a:endParaRPr>
            </a:p>
          </p:txBody>
        </p:sp>
        <p:sp>
          <p:nvSpPr>
            <p:cNvPr id="21574" name="Rectangle 481"/>
            <p:cNvSpPr>
              <a:spLocks noChangeArrowheads="1"/>
            </p:cNvSpPr>
            <p:nvPr/>
          </p:nvSpPr>
          <p:spPr bwMode="auto">
            <a:xfrm>
              <a:off x="1625" y="2365"/>
              <a:ext cx="131"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100" b="1">
                  <a:latin typeface="Symbol" pitchFamily="18" charset="2"/>
                  <a:ea typeface="ＭＳ Ｐゴシック" pitchFamily="34" charset="-128"/>
                </a:rPr>
                <a:t>=</a:t>
              </a:r>
              <a:endParaRPr lang="en-US" altLang="en-US" sz="2500">
                <a:latin typeface="Times New Roman" pitchFamily="18" charset="0"/>
                <a:ea typeface="ＭＳ Ｐゴシック" pitchFamily="34" charset="-128"/>
              </a:endParaRPr>
            </a:p>
          </p:txBody>
        </p:sp>
        <p:sp>
          <p:nvSpPr>
            <p:cNvPr id="21575" name="Rectangle 482"/>
            <p:cNvSpPr>
              <a:spLocks noChangeArrowheads="1"/>
            </p:cNvSpPr>
            <p:nvPr/>
          </p:nvSpPr>
          <p:spPr bwMode="auto">
            <a:xfrm>
              <a:off x="1198" y="2365"/>
              <a:ext cx="131"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100" b="1">
                  <a:latin typeface="Symbol" pitchFamily="18" charset="2"/>
                  <a:ea typeface="ＭＳ Ｐゴシック" pitchFamily="34" charset="-128"/>
                </a:rPr>
                <a:t>@</a:t>
              </a:r>
              <a:endParaRPr lang="en-US" altLang="en-US" sz="2500">
                <a:latin typeface="Times New Roman" pitchFamily="18" charset="0"/>
                <a:ea typeface="ＭＳ Ｐゴシック" pitchFamily="34" charset="-128"/>
              </a:endParaRPr>
            </a:p>
          </p:txBody>
        </p:sp>
        <p:sp>
          <p:nvSpPr>
            <p:cNvPr id="21576" name="Rectangle 483"/>
            <p:cNvSpPr>
              <a:spLocks noChangeArrowheads="1"/>
            </p:cNvSpPr>
            <p:nvPr/>
          </p:nvSpPr>
          <p:spPr bwMode="auto">
            <a:xfrm>
              <a:off x="681" y="2365"/>
              <a:ext cx="131"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100" b="1">
                  <a:latin typeface="Symbol" pitchFamily="18" charset="2"/>
                  <a:ea typeface="ＭＳ Ｐゴシック" pitchFamily="34" charset="-128"/>
                </a:rPr>
                <a:t>=</a:t>
              </a:r>
              <a:endParaRPr lang="en-US" altLang="en-US" sz="2500">
                <a:latin typeface="Times New Roman" pitchFamily="18" charset="0"/>
                <a:ea typeface="ＭＳ Ｐゴシック" pitchFamily="34" charset="-128"/>
              </a:endParaRPr>
            </a:p>
          </p:txBody>
        </p:sp>
        <p:sp>
          <p:nvSpPr>
            <p:cNvPr id="21577" name="Rectangle 484"/>
            <p:cNvSpPr>
              <a:spLocks noChangeArrowheads="1"/>
            </p:cNvSpPr>
            <p:nvPr/>
          </p:nvSpPr>
          <p:spPr bwMode="auto">
            <a:xfrm>
              <a:off x="1442" y="2365"/>
              <a:ext cx="138"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100" b="1" i="1">
                  <a:latin typeface="Symbol" pitchFamily="18" charset="2"/>
                  <a:ea typeface="ＭＳ Ｐゴシック" pitchFamily="34" charset="-128"/>
                </a:rPr>
                <a:t>m</a:t>
              </a:r>
              <a:endParaRPr lang="en-US" altLang="en-US" sz="2500">
                <a:latin typeface="Times New Roman" pitchFamily="18" charset="0"/>
                <a:ea typeface="ＭＳ Ｐゴシック" pitchFamily="34" charset="-128"/>
              </a:endParaRPr>
            </a:p>
          </p:txBody>
        </p:sp>
        <p:sp>
          <p:nvSpPr>
            <p:cNvPr id="21578" name="Rectangle 485"/>
            <p:cNvSpPr>
              <a:spLocks noChangeArrowheads="1"/>
            </p:cNvSpPr>
            <p:nvPr/>
          </p:nvSpPr>
          <p:spPr bwMode="auto">
            <a:xfrm>
              <a:off x="464" y="2388"/>
              <a:ext cx="15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100" i="1">
                  <a:ea typeface="ＭＳ Ｐゴシック" pitchFamily="34" charset="-128"/>
                </a:rPr>
                <a:t>X</a:t>
              </a:r>
              <a:endParaRPr lang="en-US" altLang="en-US" sz="2500">
                <a:latin typeface="Times New Roman" pitchFamily="18" charset="0"/>
                <a:ea typeface="ＭＳ Ｐゴシック" pitchFamily="34" charset="-128"/>
              </a:endParaRPr>
            </a:p>
          </p:txBody>
        </p:sp>
        <p:sp>
          <p:nvSpPr>
            <p:cNvPr id="21579" name="Rectangle 486"/>
            <p:cNvSpPr>
              <a:spLocks noChangeArrowheads="1"/>
            </p:cNvSpPr>
            <p:nvPr/>
          </p:nvSpPr>
          <p:spPr bwMode="auto">
            <a:xfrm>
              <a:off x="234" y="2388"/>
              <a:ext cx="1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100" b="1">
                  <a:ea typeface="ＭＳ Ｐゴシック" pitchFamily="34" charset="-128"/>
                </a:rPr>
                <a:t>Is</a:t>
              </a:r>
              <a:endParaRPr lang="en-US" altLang="en-US" sz="2500">
                <a:latin typeface="Times New Roman" pitchFamily="18" charset="0"/>
                <a:ea typeface="ＭＳ Ｐゴシック" pitchFamily="34" charset="-128"/>
              </a:endParaRPr>
            </a:p>
          </p:txBody>
        </p:sp>
      </p:grpSp>
      <p:sp>
        <p:nvSpPr>
          <p:cNvPr id="21568" name="Rectangle 487"/>
          <p:cNvSpPr>
            <a:spLocks noChangeArrowheads="1"/>
          </p:cNvSpPr>
          <p:nvPr/>
        </p:nvSpPr>
        <p:spPr bwMode="auto">
          <a:xfrm>
            <a:off x="1310164" y="767080"/>
            <a:ext cx="7297579" cy="723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569" name="Rectangle 488"/>
          <p:cNvSpPr>
            <a:spLocks noChangeArrowheads="1"/>
          </p:cNvSpPr>
          <p:nvPr/>
        </p:nvSpPr>
        <p:spPr bwMode="auto">
          <a:xfrm>
            <a:off x="846773" y="4521200"/>
            <a:ext cx="2236946" cy="433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570" name="Rectangle 489"/>
          <p:cNvSpPr>
            <a:spLocks noChangeArrowheads="1"/>
          </p:cNvSpPr>
          <p:nvPr/>
        </p:nvSpPr>
        <p:spPr bwMode="auto">
          <a:xfrm>
            <a:off x="936784" y="4577080"/>
            <a:ext cx="170238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200" b="1">
                <a:solidFill>
                  <a:srgbClr val="FFFFFF"/>
                </a:solidFill>
                <a:latin typeface="Times New Roman" pitchFamily="18" charset="0"/>
                <a:ea typeface="ＭＳ Ｐゴシック" pitchFamily="34" charset="-128"/>
              </a:rPr>
              <a:t>No, not likely!</a:t>
            </a:r>
            <a:endParaRPr lang="en-US" altLang="en-US" sz="2500">
              <a:latin typeface="Times New Roman" pitchFamily="18" charset="0"/>
              <a:ea typeface="ＭＳ Ｐゴシック" pitchFamily="34" charset="-128"/>
            </a:endParaRPr>
          </a:p>
        </p:txBody>
      </p:sp>
    </p:spTree>
    <p:extLst>
      <p:ext uri="{BB962C8B-B14F-4D97-AF65-F5344CB8AC3E}">
        <p14:creationId xmlns:p14="http://schemas.microsoft.com/office/powerpoint/2010/main" val="1225169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dirty="0"/>
              <a:t>Sampling Distribution</a:t>
            </a:r>
          </a:p>
        </p:txBody>
      </p:sp>
      <p:sp>
        <p:nvSpPr>
          <p:cNvPr id="22531" name="Freeform 5"/>
          <p:cNvSpPr>
            <a:spLocks/>
          </p:cNvSpPr>
          <p:nvPr/>
        </p:nvSpPr>
        <p:spPr bwMode="auto">
          <a:xfrm>
            <a:off x="4790599" y="2724574"/>
            <a:ext cx="3110389" cy="3007360"/>
          </a:xfrm>
          <a:custGeom>
            <a:avLst/>
            <a:gdLst>
              <a:gd name="T0" fmla="*/ 2147483647 w 1866"/>
              <a:gd name="T1" fmla="*/ 2147483647 h 1776"/>
              <a:gd name="T2" fmla="*/ 2147483647 w 1866"/>
              <a:gd name="T3" fmla="*/ 2147483647 h 1776"/>
              <a:gd name="T4" fmla="*/ 2147483647 w 1866"/>
              <a:gd name="T5" fmla="*/ 2147483647 h 1776"/>
              <a:gd name="T6" fmla="*/ 2147483647 w 1866"/>
              <a:gd name="T7" fmla="*/ 2147483647 h 1776"/>
              <a:gd name="T8" fmla="*/ 2147483647 w 1866"/>
              <a:gd name="T9" fmla="*/ 2147483647 h 1776"/>
              <a:gd name="T10" fmla="*/ 2147483647 w 1866"/>
              <a:gd name="T11" fmla="*/ 2147483647 h 1776"/>
              <a:gd name="T12" fmla="*/ 2147483647 w 1866"/>
              <a:gd name="T13" fmla="*/ 2147483647 h 1776"/>
              <a:gd name="T14" fmla="*/ 2147483647 w 1866"/>
              <a:gd name="T15" fmla="*/ 2147483647 h 1776"/>
              <a:gd name="T16" fmla="*/ 2147483647 w 1866"/>
              <a:gd name="T17" fmla="*/ 2147483647 h 1776"/>
              <a:gd name="T18" fmla="*/ 2147483647 w 1866"/>
              <a:gd name="T19" fmla="*/ 2147483647 h 1776"/>
              <a:gd name="T20" fmla="*/ 2147483647 w 1866"/>
              <a:gd name="T21" fmla="*/ 2147483647 h 1776"/>
              <a:gd name="T22" fmla="*/ 2147483647 w 1866"/>
              <a:gd name="T23" fmla="*/ 2147483647 h 1776"/>
              <a:gd name="T24" fmla="*/ 2147483647 w 1866"/>
              <a:gd name="T25" fmla="*/ 2147483647 h 1776"/>
              <a:gd name="T26" fmla="*/ 2147483647 w 1866"/>
              <a:gd name="T27" fmla="*/ 2147483647 h 1776"/>
              <a:gd name="T28" fmla="*/ 2147483647 w 1866"/>
              <a:gd name="T29" fmla="*/ 2147483647 h 1776"/>
              <a:gd name="T30" fmla="*/ 0 w 1866"/>
              <a:gd name="T31" fmla="*/ 0 h 17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66"/>
              <a:gd name="T49" fmla="*/ 0 h 1776"/>
              <a:gd name="T50" fmla="*/ 1866 w 1866"/>
              <a:gd name="T51" fmla="*/ 1776 h 17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66" h="1776">
                <a:moveTo>
                  <a:pt x="1866" y="1776"/>
                </a:moveTo>
                <a:lnTo>
                  <a:pt x="1670" y="1754"/>
                </a:lnTo>
                <a:lnTo>
                  <a:pt x="1573" y="1733"/>
                </a:lnTo>
                <a:lnTo>
                  <a:pt x="1472" y="1704"/>
                </a:lnTo>
                <a:lnTo>
                  <a:pt x="1375" y="1665"/>
                </a:lnTo>
                <a:lnTo>
                  <a:pt x="1276" y="1610"/>
                </a:lnTo>
                <a:lnTo>
                  <a:pt x="1179" y="1536"/>
                </a:lnTo>
                <a:lnTo>
                  <a:pt x="983" y="1329"/>
                </a:lnTo>
                <a:lnTo>
                  <a:pt x="785" y="1040"/>
                </a:lnTo>
                <a:lnTo>
                  <a:pt x="589" y="693"/>
                </a:lnTo>
                <a:lnTo>
                  <a:pt x="492" y="516"/>
                </a:lnTo>
                <a:lnTo>
                  <a:pt x="393" y="348"/>
                </a:lnTo>
                <a:lnTo>
                  <a:pt x="296" y="206"/>
                </a:lnTo>
                <a:lnTo>
                  <a:pt x="196" y="95"/>
                </a:lnTo>
                <a:lnTo>
                  <a:pt x="99" y="24"/>
                </a:lnTo>
                <a:lnTo>
                  <a:pt x="0" y="0"/>
                </a:lnTo>
              </a:path>
            </a:pathLst>
          </a:custGeom>
          <a:noFill/>
          <a:ln w="4762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2532" name="Freeform 6"/>
          <p:cNvSpPr>
            <a:spLocks/>
          </p:cNvSpPr>
          <p:nvPr/>
        </p:nvSpPr>
        <p:spPr bwMode="auto">
          <a:xfrm>
            <a:off x="1653541" y="2724574"/>
            <a:ext cx="3112056" cy="3007360"/>
          </a:xfrm>
          <a:custGeom>
            <a:avLst/>
            <a:gdLst>
              <a:gd name="T0" fmla="*/ 0 w 1867"/>
              <a:gd name="T1" fmla="*/ 2147483647 h 1776"/>
              <a:gd name="T2" fmla="*/ 2147483647 w 1867"/>
              <a:gd name="T3" fmla="*/ 2147483647 h 1776"/>
              <a:gd name="T4" fmla="*/ 2147483647 w 1867"/>
              <a:gd name="T5" fmla="*/ 2147483647 h 1776"/>
              <a:gd name="T6" fmla="*/ 2147483647 w 1867"/>
              <a:gd name="T7" fmla="*/ 2147483647 h 1776"/>
              <a:gd name="T8" fmla="*/ 2147483647 w 1867"/>
              <a:gd name="T9" fmla="*/ 2147483647 h 1776"/>
              <a:gd name="T10" fmla="*/ 2147483647 w 1867"/>
              <a:gd name="T11" fmla="*/ 2147483647 h 1776"/>
              <a:gd name="T12" fmla="*/ 2147483647 w 1867"/>
              <a:gd name="T13" fmla="*/ 2147483647 h 1776"/>
              <a:gd name="T14" fmla="*/ 2147483647 w 1867"/>
              <a:gd name="T15" fmla="*/ 2147483647 h 1776"/>
              <a:gd name="T16" fmla="*/ 2147483647 w 1867"/>
              <a:gd name="T17" fmla="*/ 2147483647 h 1776"/>
              <a:gd name="T18" fmla="*/ 2147483647 w 1867"/>
              <a:gd name="T19" fmla="*/ 2147483647 h 1776"/>
              <a:gd name="T20" fmla="*/ 2147483647 w 1867"/>
              <a:gd name="T21" fmla="*/ 2147483647 h 1776"/>
              <a:gd name="T22" fmla="*/ 2147483647 w 1867"/>
              <a:gd name="T23" fmla="*/ 2147483647 h 1776"/>
              <a:gd name="T24" fmla="*/ 2147483647 w 1867"/>
              <a:gd name="T25" fmla="*/ 2147483647 h 1776"/>
              <a:gd name="T26" fmla="*/ 2147483647 w 1867"/>
              <a:gd name="T27" fmla="*/ 2147483647 h 1776"/>
              <a:gd name="T28" fmla="*/ 2147483647 w 1867"/>
              <a:gd name="T29" fmla="*/ 2147483647 h 1776"/>
              <a:gd name="T30" fmla="*/ 2147483647 w 1867"/>
              <a:gd name="T31" fmla="*/ 0 h 17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67"/>
              <a:gd name="T49" fmla="*/ 0 h 1776"/>
              <a:gd name="T50" fmla="*/ 1867 w 1867"/>
              <a:gd name="T51" fmla="*/ 1776 h 17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67" h="1776">
                <a:moveTo>
                  <a:pt x="0" y="1776"/>
                </a:moveTo>
                <a:lnTo>
                  <a:pt x="196" y="1754"/>
                </a:lnTo>
                <a:lnTo>
                  <a:pt x="295" y="1733"/>
                </a:lnTo>
                <a:lnTo>
                  <a:pt x="392" y="1704"/>
                </a:lnTo>
                <a:lnTo>
                  <a:pt x="489" y="1665"/>
                </a:lnTo>
                <a:lnTo>
                  <a:pt x="590" y="1610"/>
                </a:lnTo>
                <a:lnTo>
                  <a:pt x="687" y="1536"/>
                </a:lnTo>
                <a:lnTo>
                  <a:pt x="887" y="1329"/>
                </a:lnTo>
                <a:lnTo>
                  <a:pt x="1081" y="1040"/>
                </a:lnTo>
                <a:lnTo>
                  <a:pt x="1277" y="693"/>
                </a:lnTo>
                <a:lnTo>
                  <a:pt x="1376" y="516"/>
                </a:lnTo>
                <a:lnTo>
                  <a:pt x="1473" y="348"/>
                </a:lnTo>
                <a:lnTo>
                  <a:pt x="1574" y="206"/>
                </a:lnTo>
                <a:lnTo>
                  <a:pt x="1671" y="95"/>
                </a:lnTo>
                <a:lnTo>
                  <a:pt x="1770" y="24"/>
                </a:lnTo>
                <a:lnTo>
                  <a:pt x="1867" y="0"/>
                </a:lnTo>
              </a:path>
            </a:pathLst>
          </a:custGeom>
          <a:noFill/>
          <a:ln w="4762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2533" name="Freeform 7"/>
          <p:cNvSpPr>
            <a:spLocks/>
          </p:cNvSpPr>
          <p:nvPr/>
        </p:nvSpPr>
        <p:spPr bwMode="auto">
          <a:xfrm>
            <a:off x="1578531" y="4522894"/>
            <a:ext cx="6412468" cy="1308946"/>
          </a:xfrm>
          <a:custGeom>
            <a:avLst/>
            <a:gdLst>
              <a:gd name="T0" fmla="*/ 0 w 3847"/>
              <a:gd name="T1" fmla="*/ 0 h 773"/>
              <a:gd name="T2" fmla="*/ 0 w 3847"/>
              <a:gd name="T3" fmla="*/ 2147483647 h 773"/>
              <a:gd name="T4" fmla="*/ 2147483647 w 3847"/>
              <a:gd name="T5" fmla="*/ 2147483647 h 773"/>
              <a:gd name="T6" fmla="*/ 0 60000 65536"/>
              <a:gd name="T7" fmla="*/ 0 60000 65536"/>
              <a:gd name="T8" fmla="*/ 0 60000 65536"/>
              <a:gd name="T9" fmla="*/ 0 w 3847"/>
              <a:gd name="T10" fmla="*/ 0 h 773"/>
              <a:gd name="T11" fmla="*/ 3847 w 3847"/>
              <a:gd name="T12" fmla="*/ 773 h 773"/>
            </a:gdLst>
            <a:ahLst/>
            <a:cxnLst>
              <a:cxn ang="T6">
                <a:pos x="T0" y="T1"/>
              </a:cxn>
              <a:cxn ang="T7">
                <a:pos x="T2" y="T3"/>
              </a:cxn>
              <a:cxn ang="T8">
                <a:pos x="T4" y="T5"/>
              </a:cxn>
            </a:cxnLst>
            <a:rect l="T9" t="T10" r="T11" b="T12"/>
            <a:pathLst>
              <a:path w="3847" h="773">
                <a:moveTo>
                  <a:pt x="0" y="0"/>
                </a:moveTo>
                <a:lnTo>
                  <a:pt x="0" y="773"/>
                </a:lnTo>
                <a:lnTo>
                  <a:pt x="3847" y="773"/>
                </a:lnTo>
              </a:path>
            </a:pathLst>
          </a:custGeom>
          <a:noFill/>
          <a:ln w="476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2534" name="Rectangle 8"/>
          <p:cNvSpPr>
            <a:spLocks noChangeArrowheads="1"/>
          </p:cNvSpPr>
          <p:nvPr/>
        </p:nvSpPr>
        <p:spPr bwMode="auto">
          <a:xfrm>
            <a:off x="6407468" y="5931748"/>
            <a:ext cx="1693545" cy="374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2535" name="Rectangle 9"/>
          <p:cNvSpPr>
            <a:spLocks noChangeArrowheads="1"/>
          </p:cNvSpPr>
          <p:nvPr/>
        </p:nvSpPr>
        <p:spPr bwMode="auto">
          <a:xfrm>
            <a:off x="6495812" y="5987627"/>
            <a:ext cx="11445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a:ea typeface="ＭＳ Ｐゴシック" pitchFamily="34" charset="-128"/>
              </a:rPr>
              <a:t>Sample Mean</a:t>
            </a:r>
            <a:endParaRPr lang="en-US" altLang="en-US" sz="2500">
              <a:latin typeface="Times New Roman" pitchFamily="18" charset="0"/>
              <a:ea typeface="ＭＳ Ｐゴシック" pitchFamily="34" charset="-128"/>
            </a:endParaRPr>
          </a:p>
        </p:txBody>
      </p:sp>
      <p:sp>
        <p:nvSpPr>
          <p:cNvPr id="22536" name="Rectangle 10"/>
          <p:cNvSpPr>
            <a:spLocks noChangeArrowheads="1"/>
          </p:cNvSpPr>
          <p:nvPr/>
        </p:nvSpPr>
        <p:spPr bwMode="auto">
          <a:xfrm>
            <a:off x="4410551" y="5865707"/>
            <a:ext cx="360045" cy="465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2537" name="Rectangle 11"/>
          <p:cNvSpPr>
            <a:spLocks noChangeArrowheads="1"/>
          </p:cNvSpPr>
          <p:nvPr/>
        </p:nvSpPr>
        <p:spPr bwMode="auto">
          <a:xfrm>
            <a:off x="4500563" y="5904654"/>
            <a:ext cx="176689" cy="374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b="1">
                <a:latin typeface="Symbol" pitchFamily="18" charset="2"/>
                <a:ea typeface="ＭＳ Ｐゴシック" pitchFamily="34" charset="-128"/>
              </a:rPr>
              <a:t>m</a:t>
            </a:r>
            <a:endParaRPr lang="en-US" altLang="en-US" sz="2500">
              <a:latin typeface="Times New Roman" pitchFamily="18" charset="0"/>
              <a:ea typeface="ＭＳ Ｐゴシック" pitchFamily="34" charset="-128"/>
            </a:endParaRPr>
          </a:p>
        </p:txBody>
      </p:sp>
      <p:sp>
        <p:nvSpPr>
          <p:cNvPr id="22538" name="Rectangle 12"/>
          <p:cNvSpPr>
            <a:spLocks noChangeArrowheads="1"/>
          </p:cNvSpPr>
          <p:nvPr/>
        </p:nvSpPr>
        <p:spPr bwMode="auto">
          <a:xfrm>
            <a:off x="4622245" y="5872481"/>
            <a:ext cx="883444" cy="465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2539" name="Rectangle 13"/>
          <p:cNvSpPr>
            <a:spLocks noChangeArrowheads="1"/>
          </p:cNvSpPr>
          <p:nvPr/>
        </p:nvSpPr>
        <p:spPr bwMode="auto">
          <a:xfrm>
            <a:off x="4798934" y="5926667"/>
            <a:ext cx="603409" cy="374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b="1">
                <a:ea typeface="ＭＳ Ｐゴシック" pitchFamily="34" charset="-128"/>
              </a:rPr>
              <a:t>= 50</a:t>
            </a:r>
            <a:endParaRPr lang="en-US" altLang="en-US" sz="2500">
              <a:latin typeface="Times New Roman" pitchFamily="18" charset="0"/>
              <a:ea typeface="ＭＳ Ｐゴシック" pitchFamily="34" charset="-128"/>
            </a:endParaRPr>
          </a:p>
        </p:txBody>
      </p:sp>
      <p:sp>
        <p:nvSpPr>
          <p:cNvPr id="22540" name="Rectangle 14"/>
          <p:cNvSpPr>
            <a:spLocks noChangeArrowheads="1"/>
          </p:cNvSpPr>
          <p:nvPr/>
        </p:nvSpPr>
        <p:spPr bwMode="auto">
          <a:xfrm>
            <a:off x="5330667" y="6158654"/>
            <a:ext cx="185024" cy="94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2541" name="Rectangle 15"/>
          <p:cNvSpPr>
            <a:spLocks noChangeArrowheads="1"/>
          </p:cNvSpPr>
          <p:nvPr/>
        </p:nvSpPr>
        <p:spPr bwMode="auto">
          <a:xfrm>
            <a:off x="381715" y="2121747"/>
            <a:ext cx="4043839"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2542" name="Rectangle 17"/>
          <p:cNvSpPr>
            <a:spLocks noChangeArrowheads="1"/>
          </p:cNvSpPr>
          <p:nvPr/>
        </p:nvSpPr>
        <p:spPr bwMode="auto">
          <a:xfrm>
            <a:off x="1128476" y="2644987"/>
            <a:ext cx="2028586" cy="188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2543" name="Rectangle 18"/>
          <p:cNvSpPr>
            <a:spLocks noChangeArrowheads="1"/>
          </p:cNvSpPr>
          <p:nvPr/>
        </p:nvSpPr>
        <p:spPr bwMode="auto">
          <a:xfrm>
            <a:off x="1215152" y="2702560"/>
            <a:ext cx="1638538" cy="357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300" b="1">
                <a:latin typeface="Times New Roman" pitchFamily="18" charset="0"/>
                <a:ea typeface="ＭＳ Ｐゴシック" pitchFamily="34" charset="-128"/>
              </a:rPr>
              <a:t>It is unlikely </a:t>
            </a:r>
            <a:endParaRPr lang="en-US" altLang="en-US" sz="2500">
              <a:latin typeface="Times New Roman" pitchFamily="18" charset="0"/>
              <a:ea typeface="ＭＳ Ｐゴシック" pitchFamily="34" charset="-128"/>
            </a:endParaRPr>
          </a:p>
        </p:txBody>
      </p:sp>
      <p:sp>
        <p:nvSpPr>
          <p:cNvPr id="22544" name="Rectangle 19"/>
          <p:cNvSpPr>
            <a:spLocks noChangeArrowheads="1"/>
          </p:cNvSpPr>
          <p:nvPr/>
        </p:nvSpPr>
        <p:spPr bwMode="auto">
          <a:xfrm>
            <a:off x="1215153" y="3061547"/>
            <a:ext cx="1835229" cy="357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300" b="1">
                <a:latin typeface="Times New Roman" pitchFamily="18" charset="0"/>
                <a:ea typeface="ＭＳ Ｐゴシック" pitchFamily="34" charset="-128"/>
              </a:rPr>
              <a:t>that we would</a:t>
            </a:r>
            <a:r>
              <a:rPr lang="en-US" altLang="en-US" sz="2300" b="1">
                <a:solidFill>
                  <a:srgbClr val="FFFFFF"/>
                </a:solidFill>
                <a:latin typeface="Times New Roman" pitchFamily="18" charset="0"/>
                <a:ea typeface="ＭＳ Ｐゴシック" pitchFamily="34" charset="-128"/>
              </a:rPr>
              <a:t> </a:t>
            </a:r>
            <a:endParaRPr lang="en-US" altLang="en-US" sz="2500">
              <a:latin typeface="Times New Roman" pitchFamily="18" charset="0"/>
              <a:ea typeface="ＭＳ Ｐゴシック" pitchFamily="34" charset="-128"/>
            </a:endParaRPr>
          </a:p>
        </p:txBody>
      </p:sp>
      <p:sp>
        <p:nvSpPr>
          <p:cNvPr id="22545" name="Rectangle 20"/>
          <p:cNvSpPr>
            <a:spLocks noChangeArrowheads="1"/>
          </p:cNvSpPr>
          <p:nvPr/>
        </p:nvSpPr>
        <p:spPr bwMode="auto">
          <a:xfrm>
            <a:off x="1215153" y="3420534"/>
            <a:ext cx="1621869" cy="357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300" b="1">
                <a:latin typeface="Times New Roman" pitchFamily="18" charset="0"/>
                <a:ea typeface="ＭＳ Ｐゴシック" pitchFamily="34" charset="-128"/>
              </a:rPr>
              <a:t>get a sample </a:t>
            </a:r>
            <a:endParaRPr lang="en-US" altLang="en-US" sz="2500">
              <a:latin typeface="Times New Roman" pitchFamily="18" charset="0"/>
              <a:ea typeface="ＭＳ Ｐゴシック" pitchFamily="34" charset="-128"/>
            </a:endParaRPr>
          </a:p>
        </p:txBody>
      </p:sp>
      <p:sp>
        <p:nvSpPr>
          <p:cNvPr id="22546" name="Rectangle 21"/>
          <p:cNvSpPr>
            <a:spLocks noChangeArrowheads="1"/>
          </p:cNvSpPr>
          <p:nvPr/>
        </p:nvSpPr>
        <p:spPr bwMode="auto">
          <a:xfrm>
            <a:off x="1215152" y="3779520"/>
            <a:ext cx="1606868" cy="357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300" b="1">
                <a:latin typeface="Times New Roman" pitchFamily="18" charset="0"/>
                <a:ea typeface="ＭＳ Ｐゴシック" pitchFamily="34" charset="-128"/>
              </a:rPr>
              <a:t>mean of this </a:t>
            </a:r>
            <a:endParaRPr lang="en-US" altLang="en-US" sz="2500">
              <a:latin typeface="Times New Roman" pitchFamily="18" charset="0"/>
              <a:ea typeface="ＭＳ Ｐゴシック" pitchFamily="34" charset="-128"/>
            </a:endParaRPr>
          </a:p>
        </p:txBody>
      </p:sp>
      <p:sp>
        <p:nvSpPr>
          <p:cNvPr id="22547" name="Rectangle 22"/>
          <p:cNvSpPr>
            <a:spLocks noChangeArrowheads="1"/>
          </p:cNvSpPr>
          <p:nvPr/>
        </p:nvSpPr>
        <p:spPr bwMode="auto">
          <a:xfrm>
            <a:off x="1215153" y="4138507"/>
            <a:ext cx="961786" cy="357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300" b="1">
                <a:latin typeface="Times New Roman" pitchFamily="18" charset="0"/>
                <a:ea typeface="ＭＳ Ｐゴシック" pitchFamily="34" charset="-128"/>
              </a:rPr>
              <a:t>value ...</a:t>
            </a:r>
            <a:endParaRPr lang="en-US" altLang="en-US" sz="2500">
              <a:latin typeface="Times New Roman" pitchFamily="18" charset="0"/>
              <a:ea typeface="ＭＳ Ｐゴシック" pitchFamily="34" charset="-128"/>
            </a:endParaRPr>
          </a:p>
        </p:txBody>
      </p:sp>
      <p:sp>
        <p:nvSpPr>
          <p:cNvPr id="22548" name="Rectangle 23"/>
          <p:cNvSpPr>
            <a:spLocks noChangeArrowheads="1"/>
          </p:cNvSpPr>
          <p:nvPr/>
        </p:nvSpPr>
        <p:spPr bwMode="auto">
          <a:xfrm>
            <a:off x="3293745" y="4594015"/>
            <a:ext cx="3148727" cy="80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2549" name="Rectangle 24"/>
          <p:cNvSpPr>
            <a:spLocks noChangeArrowheads="1"/>
          </p:cNvSpPr>
          <p:nvPr/>
        </p:nvSpPr>
        <p:spPr bwMode="auto">
          <a:xfrm>
            <a:off x="3380423" y="4651587"/>
            <a:ext cx="2543651" cy="357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300" b="1">
                <a:latin typeface="Times New Roman" pitchFamily="18" charset="0"/>
                <a:ea typeface="ＭＳ Ｐゴシック" pitchFamily="34" charset="-128"/>
              </a:rPr>
              <a:t>... if in fact this were</a:t>
            </a:r>
            <a:endParaRPr lang="en-US" altLang="en-US" sz="2500">
              <a:latin typeface="Times New Roman" pitchFamily="18" charset="0"/>
              <a:ea typeface="ＭＳ Ｐゴシック" pitchFamily="34" charset="-128"/>
            </a:endParaRPr>
          </a:p>
        </p:txBody>
      </p:sp>
      <p:sp>
        <p:nvSpPr>
          <p:cNvPr id="22550" name="Rectangle 25"/>
          <p:cNvSpPr>
            <a:spLocks noChangeArrowheads="1"/>
          </p:cNvSpPr>
          <p:nvPr/>
        </p:nvSpPr>
        <p:spPr bwMode="auto">
          <a:xfrm>
            <a:off x="3455432" y="5010574"/>
            <a:ext cx="2651998" cy="357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300" b="1">
                <a:latin typeface="Times New Roman" pitchFamily="18" charset="0"/>
                <a:ea typeface="ＭＳ Ｐゴシック" pitchFamily="34" charset="-128"/>
              </a:rPr>
              <a:t>the population mean.</a:t>
            </a:r>
            <a:endParaRPr lang="en-US" altLang="en-US" sz="2500">
              <a:latin typeface="Times New Roman" pitchFamily="18" charset="0"/>
              <a:ea typeface="ＭＳ Ｐゴシック" pitchFamily="34" charset="-128"/>
            </a:endParaRPr>
          </a:p>
        </p:txBody>
      </p:sp>
      <p:sp>
        <p:nvSpPr>
          <p:cNvPr id="22551" name="Rectangle 26"/>
          <p:cNvSpPr>
            <a:spLocks noChangeArrowheads="1"/>
          </p:cNvSpPr>
          <p:nvPr/>
        </p:nvSpPr>
        <p:spPr bwMode="auto">
          <a:xfrm>
            <a:off x="6280785" y="3020907"/>
            <a:ext cx="2326958" cy="152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2552" name="Rectangle 27"/>
          <p:cNvSpPr>
            <a:spLocks noChangeArrowheads="1"/>
          </p:cNvSpPr>
          <p:nvPr/>
        </p:nvSpPr>
        <p:spPr bwMode="auto">
          <a:xfrm>
            <a:off x="6385798" y="3081867"/>
            <a:ext cx="326708" cy="357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300">
                <a:ea typeface="ＭＳ Ｐゴシック" pitchFamily="34" charset="-128"/>
              </a:rPr>
              <a:t>... </a:t>
            </a:r>
            <a:endParaRPr lang="en-US" altLang="en-US" sz="2500">
              <a:latin typeface="Times New Roman" pitchFamily="18" charset="0"/>
              <a:ea typeface="ＭＳ Ｐゴシック" pitchFamily="34" charset="-128"/>
            </a:endParaRPr>
          </a:p>
        </p:txBody>
      </p:sp>
      <p:sp>
        <p:nvSpPr>
          <p:cNvPr id="22553" name="Rectangle 28"/>
          <p:cNvSpPr>
            <a:spLocks noChangeArrowheads="1"/>
          </p:cNvSpPr>
          <p:nvPr/>
        </p:nvSpPr>
        <p:spPr bwMode="auto">
          <a:xfrm>
            <a:off x="6719174" y="3076787"/>
            <a:ext cx="1815226" cy="357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300" b="1">
                <a:latin typeface="Times New Roman" pitchFamily="18" charset="0"/>
                <a:ea typeface="ＭＳ Ｐゴシック" pitchFamily="34" charset="-128"/>
              </a:rPr>
              <a:t>Therefore, we </a:t>
            </a:r>
            <a:endParaRPr lang="en-US" altLang="en-US" sz="2500">
              <a:latin typeface="Times New Roman" pitchFamily="18" charset="0"/>
              <a:ea typeface="ＭＳ Ｐゴシック" pitchFamily="34" charset="-128"/>
            </a:endParaRPr>
          </a:p>
        </p:txBody>
      </p:sp>
      <p:sp>
        <p:nvSpPr>
          <p:cNvPr id="22554" name="Rectangle 29"/>
          <p:cNvSpPr>
            <a:spLocks noChangeArrowheads="1"/>
          </p:cNvSpPr>
          <p:nvPr/>
        </p:nvSpPr>
        <p:spPr bwMode="auto">
          <a:xfrm>
            <a:off x="6550819" y="3435774"/>
            <a:ext cx="1818561" cy="357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300" b="1">
                <a:latin typeface="Times New Roman" pitchFamily="18" charset="0"/>
                <a:ea typeface="ＭＳ Ｐゴシック" pitchFamily="34" charset="-128"/>
              </a:rPr>
              <a:t>reject the null </a:t>
            </a:r>
            <a:endParaRPr lang="en-US" altLang="en-US" sz="2500">
              <a:latin typeface="Times New Roman" pitchFamily="18" charset="0"/>
              <a:ea typeface="ＭＳ Ｐゴシック" pitchFamily="34" charset="-128"/>
            </a:endParaRPr>
          </a:p>
        </p:txBody>
      </p:sp>
      <p:sp>
        <p:nvSpPr>
          <p:cNvPr id="22555" name="Rectangle 30"/>
          <p:cNvSpPr>
            <a:spLocks noChangeArrowheads="1"/>
          </p:cNvSpPr>
          <p:nvPr/>
        </p:nvSpPr>
        <p:spPr bwMode="auto">
          <a:xfrm>
            <a:off x="6472476" y="3794760"/>
            <a:ext cx="1973580" cy="357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300" b="1">
                <a:latin typeface="Times New Roman" pitchFamily="18" charset="0"/>
                <a:ea typeface="ＭＳ Ｐゴシック" pitchFamily="34" charset="-128"/>
              </a:rPr>
              <a:t>hypothesis that </a:t>
            </a:r>
            <a:endParaRPr lang="en-US" altLang="en-US" sz="2500">
              <a:latin typeface="Times New Roman" pitchFamily="18" charset="0"/>
              <a:ea typeface="ＭＳ Ｐゴシック" pitchFamily="34" charset="-128"/>
            </a:endParaRPr>
          </a:p>
        </p:txBody>
      </p:sp>
      <p:sp>
        <p:nvSpPr>
          <p:cNvPr id="22556" name="Rectangle 31"/>
          <p:cNvSpPr>
            <a:spLocks noChangeArrowheads="1"/>
          </p:cNvSpPr>
          <p:nvPr/>
        </p:nvSpPr>
        <p:spPr bwMode="auto">
          <a:xfrm>
            <a:off x="7005877" y="4131734"/>
            <a:ext cx="168354" cy="357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300" b="1">
                <a:latin typeface="Symbol" pitchFamily="18" charset="2"/>
                <a:ea typeface="ＭＳ Ｐゴシック" pitchFamily="34" charset="-128"/>
              </a:rPr>
              <a:t>m</a:t>
            </a:r>
            <a:endParaRPr lang="en-US" altLang="en-US" sz="2500">
              <a:latin typeface="Times New Roman" pitchFamily="18" charset="0"/>
              <a:ea typeface="ＭＳ Ｐゴシック" pitchFamily="34" charset="-128"/>
            </a:endParaRPr>
          </a:p>
        </p:txBody>
      </p:sp>
      <p:sp>
        <p:nvSpPr>
          <p:cNvPr id="22557" name="Rectangle 32"/>
          <p:cNvSpPr>
            <a:spLocks noChangeArrowheads="1"/>
          </p:cNvSpPr>
          <p:nvPr/>
        </p:nvSpPr>
        <p:spPr bwMode="auto">
          <a:xfrm>
            <a:off x="7254240" y="4160520"/>
            <a:ext cx="606743" cy="357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300" b="1">
                <a:latin typeface="Times New Roman" pitchFamily="18" charset="0"/>
                <a:ea typeface="ＭＳ Ｐゴシック" pitchFamily="34" charset="-128"/>
              </a:rPr>
              <a:t>= 50.</a:t>
            </a:r>
            <a:endParaRPr lang="en-US" altLang="en-US" sz="2500">
              <a:latin typeface="Times New Roman" pitchFamily="18" charset="0"/>
              <a:ea typeface="ＭＳ Ｐゴシック" pitchFamily="34" charset="-128"/>
            </a:endParaRPr>
          </a:p>
        </p:txBody>
      </p:sp>
      <p:grpSp>
        <p:nvGrpSpPr>
          <p:cNvPr id="22558" name="Group 33"/>
          <p:cNvGrpSpPr>
            <a:grpSpLocks/>
          </p:cNvGrpSpPr>
          <p:nvPr/>
        </p:nvGrpSpPr>
        <p:grpSpPr bwMode="auto">
          <a:xfrm>
            <a:off x="2827020" y="4793828"/>
            <a:ext cx="195025" cy="679026"/>
            <a:chOff x="1696" y="2831"/>
            <a:chExt cx="117" cy="401"/>
          </a:xfrm>
        </p:grpSpPr>
        <p:sp>
          <p:nvSpPr>
            <p:cNvPr id="22565" name="Rectangle 34"/>
            <p:cNvSpPr>
              <a:spLocks noChangeArrowheads="1"/>
            </p:cNvSpPr>
            <p:nvPr/>
          </p:nvSpPr>
          <p:spPr bwMode="auto">
            <a:xfrm>
              <a:off x="1739" y="2831"/>
              <a:ext cx="30" cy="325"/>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2566" name="Freeform 35"/>
            <p:cNvSpPr>
              <a:spLocks/>
            </p:cNvSpPr>
            <p:nvPr/>
          </p:nvSpPr>
          <p:spPr bwMode="auto">
            <a:xfrm>
              <a:off x="1696" y="3115"/>
              <a:ext cx="117" cy="117"/>
            </a:xfrm>
            <a:custGeom>
              <a:avLst/>
              <a:gdLst>
                <a:gd name="T0" fmla="*/ 0 w 117"/>
                <a:gd name="T1" fmla="*/ 0 h 117"/>
                <a:gd name="T2" fmla="*/ 58 w 117"/>
                <a:gd name="T3" fmla="*/ 117 h 117"/>
                <a:gd name="T4" fmla="*/ 117 w 117"/>
                <a:gd name="T5" fmla="*/ 0 h 117"/>
                <a:gd name="T6" fmla="*/ 58 w 117"/>
                <a:gd name="T7" fmla="*/ 37 h 117"/>
                <a:gd name="T8" fmla="*/ 0 w 117"/>
                <a:gd name="T9" fmla="*/ 0 h 117"/>
                <a:gd name="T10" fmla="*/ 0 60000 65536"/>
                <a:gd name="T11" fmla="*/ 0 60000 65536"/>
                <a:gd name="T12" fmla="*/ 0 60000 65536"/>
                <a:gd name="T13" fmla="*/ 0 60000 65536"/>
                <a:gd name="T14" fmla="*/ 0 60000 65536"/>
                <a:gd name="T15" fmla="*/ 0 w 117"/>
                <a:gd name="T16" fmla="*/ 0 h 117"/>
                <a:gd name="T17" fmla="*/ 117 w 117"/>
                <a:gd name="T18" fmla="*/ 117 h 117"/>
              </a:gdLst>
              <a:ahLst/>
              <a:cxnLst>
                <a:cxn ang="T10">
                  <a:pos x="T0" y="T1"/>
                </a:cxn>
                <a:cxn ang="T11">
                  <a:pos x="T2" y="T3"/>
                </a:cxn>
                <a:cxn ang="T12">
                  <a:pos x="T4" y="T5"/>
                </a:cxn>
                <a:cxn ang="T13">
                  <a:pos x="T6" y="T7"/>
                </a:cxn>
                <a:cxn ang="T14">
                  <a:pos x="T8" y="T9"/>
                </a:cxn>
              </a:cxnLst>
              <a:rect l="T15" t="T16" r="T17" b="T18"/>
              <a:pathLst>
                <a:path w="117" h="117">
                  <a:moveTo>
                    <a:pt x="0" y="0"/>
                  </a:moveTo>
                  <a:lnTo>
                    <a:pt x="58" y="117"/>
                  </a:lnTo>
                  <a:lnTo>
                    <a:pt x="117" y="0"/>
                  </a:lnTo>
                  <a:lnTo>
                    <a:pt x="58" y="37"/>
                  </a:lnTo>
                  <a:lnTo>
                    <a:pt x="0" y="0"/>
                  </a:lnTo>
                  <a:close/>
                </a:path>
              </a:pathLst>
            </a:custGeom>
            <a:solidFill>
              <a:srgbClr val="99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sp>
        <p:nvSpPr>
          <p:cNvPr id="22559" name="Freeform 36"/>
          <p:cNvSpPr>
            <a:spLocks/>
          </p:cNvSpPr>
          <p:nvPr/>
        </p:nvSpPr>
        <p:spPr bwMode="auto">
          <a:xfrm>
            <a:off x="4812269" y="5388186"/>
            <a:ext cx="258365" cy="259081"/>
          </a:xfrm>
          <a:custGeom>
            <a:avLst/>
            <a:gdLst>
              <a:gd name="T0" fmla="*/ 0 w 155"/>
              <a:gd name="T1" fmla="*/ 0 h 153"/>
              <a:gd name="T2" fmla="*/ 2147483647 w 155"/>
              <a:gd name="T3" fmla="*/ 2147483647 h 153"/>
              <a:gd name="T4" fmla="*/ 2147483647 w 155"/>
              <a:gd name="T5" fmla="*/ 0 h 153"/>
              <a:gd name="T6" fmla="*/ 2147483647 w 155"/>
              <a:gd name="T7" fmla="*/ 2147483647 h 153"/>
              <a:gd name="T8" fmla="*/ 0 w 155"/>
              <a:gd name="T9" fmla="*/ 0 h 153"/>
              <a:gd name="T10" fmla="*/ 0 60000 65536"/>
              <a:gd name="T11" fmla="*/ 0 60000 65536"/>
              <a:gd name="T12" fmla="*/ 0 60000 65536"/>
              <a:gd name="T13" fmla="*/ 0 60000 65536"/>
              <a:gd name="T14" fmla="*/ 0 60000 65536"/>
              <a:gd name="T15" fmla="*/ 0 w 155"/>
              <a:gd name="T16" fmla="*/ 0 h 153"/>
              <a:gd name="T17" fmla="*/ 155 w 155"/>
              <a:gd name="T18" fmla="*/ 153 h 153"/>
            </a:gdLst>
            <a:ahLst/>
            <a:cxnLst>
              <a:cxn ang="T10">
                <a:pos x="T0" y="T1"/>
              </a:cxn>
              <a:cxn ang="T11">
                <a:pos x="T2" y="T3"/>
              </a:cxn>
              <a:cxn ang="T12">
                <a:pos x="T4" y="T5"/>
              </a:cxn>
              <a:cxn ang="T13">
                <a:pos x="T6" y="T7"/>
              </a:cxn>
              <a:cxn ang="T14">
                <a:pos x="T8" y="T9"/>
              </a:cxn>
            </a:cxnLst>
            <a:rect l="T15" t="T16" r="T17" b="T18"/>
            <a:pathLst>
              <a:path w="155" h="153">
                <a:moveTo>
                  <a:pt x="0" y="0"/>
                </a:moveTo>
                <a:lnTo>
                  <a:pt x="76" y="153"/>
                </a:lnTo>
                <a:lnTo>
                  <a:pt x="155" y="0"/>
                </a:lnTo>
                <a:lnTo>
                  <a:pt x="76" y="48"/>
                </a:lnTo>
                <a:lnTo>
                  <a:pt x="0" y="0"/>
                </a:lnTo>
                <a:close/>
              </a:path>
            </a:pathLst>
          </a:custGeom>
          <a:solidFill>
            <a:srgbClr val="993300"/>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2560" name="Rectangle 37"/>
          <p:cNvSpPr>
            <a:spLocks noChangeArrowheads="1"/>
          </p:cNvSpPr>
          <p:nvPr/>
        </p:nvSpPr>
        <p:spPr bwMode="auto">
          <a:xfrm>
            <a:off x="2695337" y="5943600"/>
            <a:ext cx="760095" cy="45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2561" name="Rectangle 38"/>
          <p:cNvSpPr>
            <a:spLocks noChangeArrowheads="1"/>
          </p:cNvSpPr>
          <p:nvPr/>
        </p:nvSpPr>
        <p:spPr bwMode="auto">
          <a:xfrm>
            <a:off x="2783681" y="6001174"/>
            <a:ext cx="326708" cy="357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300" b="1">
                <a:solidFill>
                  <a:srgbClr val="D22634"/>
                </a:solidFill>
                <a:ea typeface="ＭＳ Ｐゴシック" pitchFamily="34" charset="-128"/>
              </a:rPr>
              <a:t>20</a:t>
            </a:r>
          </a:p>
        </p:txBody>
      </p:sp>
      <p:sp>
        <p:nvSpPr>
          <p:cNvPr id="22562" name="Rectangle 39"/>
          <p:cNvSpPr>
            <a:spLocks noChangeArrowheads="1"/>
          </p:cNvSpPr>
          <p:nvPr/>
        </p:nvSpPr>
        <p:spPr bwMode="auto">
          <a:xfrm>
            <a:off x="4485562" y="6165427"/>
            <a:ext cx="983456" cy="513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2563" name="Rectangle 40"/>
          <p:cNvSpPr>
            <a:spLocks noChangeArrowheads="1"/>
          </p:cNvSpPr>
          <p:nvPr/>
        </p:nvSpPr>
        <p:spPr bwMode="auto">
          <a:xfrm>
            <a:off x="4783932" y="6238241"/>
            <a:ext cx="250031" cy="42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700" i="1">
                <a:ea typeface="ＭＳ Ｐゴシック" pitchFamily="34" charset="-128"/>
              </a:rPr>
              <a:t>H</a:t>
            </a:r>
            <a:endParaRPr lang="en-US" altLang="en-US" sz="2500">
              <a:latin typeface="Times New Roman" pitchFamily="18" charset="0"/>
              <a:ea typeface="ＭＳ Ｐゴシック" pitchFamily="34" charset="-128"/>
            </a:endParaRPr>
          </a:p>
        </p:txBody>
      </p:sp>
      <p:sp>
        <p:nvSpPr>
          <p:cNvPr id="22564" name="Rectangle 41"/>
          <p:cNvSpPr>
            <a:spLocks noChangeArrowheads="1"/>
          </p:cNvSpPr>
          <p:nvPr/>
        </p:nvSpPr>
        <p:spPr bwMode="auto">
          <a:xfrm>
            <a:off x="5035630" y="642620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ea typeface="ＭＳ Ｐゴシック" pitchFamily="34" charset="-128"/>
              </a:rPr>
              <a:t>0</a:t>
            </a:r>
            <a:endParaRPr lang="en-US" altLang="en-US" sz="2500">
              <a:latin typeface="Times New Roman" pitchFamily="18" charset="0"/>
              <a:ea typeface="ＭＳ Ｐゴシック" pitchFamily="34" charset="-128"/>
            </a:endParaRPr>
          </a:p>
        </p:txBody>
      </p:sp>
    </p:spTree>
    <p:extLst>
      <p:ext uri="{BB962C8B-B14F-4D97-AF65-F5344CB8AC3E}">
        <p14:creationId xmlns:p14="http://schemas.microsoft.com/office/powerpoint/2010/main" val="2351036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dirty="0">
                <a:solidFill>
                  <a:schemeClr val="accent1"/>
                </a:solidFill>
              </a:rPr>
              <a:t>Justice System Example</a:t>
            </a:r>
          </a:p>
        </p:txBody>
      </p:sp>
      <p:sp>
        <p:nvSpPr>
          <p:cNvPr id="23555" name="Rectangle 3"/>
          <p:cNvSpPr>
            <a:spLocks noGrp="1" noChangeArrowheads="1"/>
          </p:cNvSpPr>
          <p:nvPr>
            <p:ph type="body" idx="4294967295"/>
          </p:nvPr>
        </p:nvSpPr>
        <p:spPr>
          <a:xfrm>
            <a:off x="480060" y="1544320"/>
            <a:ext cx="8641080" cy="2906061"/>
          </a:xfrm>
          <a:prstGeom prst="rect">
            <a:avLst/>
          </a:prstGeom>
        </p:spPr>
        <p:txBody>
          <a:bodyPr/>
          <a:lstStyle/>
          <a:p>
            <a:pPr eaLnBrk="1" hangingPunct="1">
              <a:lnSpc>
                <a:spcPts val="2854"/>
              </a:lnSpc>
            </a:pPr>
            <a:r>
              <a:rPr lang="en-US" altLang="en-US" sz="1900"/>
              <a:t>The American justice system can be used to illustrate the</a:t>
            </a:r>
            <a:br>
              <a:rPr lang="en-US" altLang="en-US" sz="1900"/>
            </a:br>
            <a:r>
              <a:rPr lang="en-US" altLang="en-US" sz="1900"/>
              <a:t>concept of hypothesis testing.</a:t>
            </a:r>
          </a:p>
          <a:p>
            <a:pPr eaLnBrk="1" hangingPunct="1">
              <a:lnSpc>
                <a:spcPts val="2854"/>
              </a:lnSpc>
            </a:pPr>
            <a:r>
              <a:rPr lang="en-US" altLang="en-US" sz="1900"/>
              <a:t>Assumption is “Innocent until proven guilty”.</a:t>
            </a:r>
            <a:br>
              <a:rPr lang="en-US" altLang="en-US" sz="1900"/>
            </a:br>
            <a:r>
              <a:rPr lang="en-US" altLang="en-US" sz="1900"/>
              <a:t>This corresponds to the null hypothesis.</a:t>
            </a:r>
          </a:p>
          <a:p>
            <a:pPr eaLnBrk="1" hangingPunct="1">
              <a:lnSpc>
                <a:spcPts val="2854"/>
              </a:lnSpc>
            </a:pPr>
            <a:r>
              <a:rPr lang="en-US" altLang="en-US" sz="1900"/>
              <a:t>It requires strong evidence “beyond a reasonable doubt”</a:t>
            </a:r>
            <a:br>
              <a:rPr lang="en-US" altLang="en-US" sz="1900"/>
            </a:br>
            <a:r>
              <a:rPr lang="en-US" altLang="en-US" sz="1900"/>
              <a:t>to convict the defendant. This corresponds to rejecting the null hypothesis and accepting the alternate hypothesis.</a:t>
            </a:r>
          </a:p>
        </p:txBody>
      </p:sp>
      <p:sp>
        <p:nvSpPr>
          <p:cNvPr id="23556" name="Rectangle 4"/>
          <p:cNvSpPr>
            <a:spLocks noChangeArrowheads="1"/>
          </p:cNvSpPr>
          <p:nvPr/>
        </p:nvSpPr>
        <p:spPr bwMode="auto">
          <a:xfrm>
            <a:off x="2848690" y="4893733"/>
            <a:ext cx="3875484" cy="785707"/>
          </a:xfrm>
          <a:prstGeom prst="rect">
            <a:avLst/>
          </a:prstGeom>
          <a:solidFill>
            <a:srgbClr val="FFCC99"/>
          </a:solidFill>
          <a:ln w="9525">
            <a:solidFill>
              <a:schemeClr val="tx1"/>
            </a:solidFill>
            <a:miter lim="800000"/>
            <a:headEnd/>
            <a:tailEnd/>
          </a:ln>
        </p:spPr>
        <p:txBody>
          <a:bodyPr lIns="91230" tIns="45615" rIns="91230" bIns="45615">
            <a:spAutoFit/>
          </a:bodyPr>
          <a:lstStyle>
            <a:lvl1pPr defTabSz="857250" eaLnBrk="0" hangingPunct="0">
              <a:defRPr>
                <a:solidFill>
                  <a:schemeClr val="tx1"/>
                </a:solidFill>
                <a:latin typeface="Arial" charset="0"/>
              </a:defRPr>
            </a:lvl1pPr>
            <a:lvl2pPr marL="742950" indent="-285750" defTabSz="857250" eaLnBrk="0" hangingPunct="0">
              <a:defRPr>
                <a:solidFill>
                  <a:schemeClr val="tx1"/>
                </a:solidFill>
                <a:latin typeface="Arial" charset="0"/>
              </a:defRPr>
            </a:lvl2pPr>
            <a:lvl3pPr marL="1143000" indent="-228600" defTabSz="857250" eaLnBrk="0" hangingPunct="0">
              <a:defRPr>
                <a:solidFill>
                  <a:schemeClr val="tx1"/>
                </a:solidFill>
                <a:latin typeface="Arial" charset="0"/>
              </a:defRPr>
            </a:lvl3pPr>
            <a:lvl4pPr marL="1600200" indent="-228600" defTabSz="857250" eaLnBrk="0" hangingPunct="0">
              <a:defRPr>
                <a:solidFill>
                  <a:schemeClr val="tx1"/>
                </a:solidFill>
                <a:latin typeface="Arial" charset="0"/>
              </a:defRPr>
            </a:lvl4pPr>
            <a:lvl5pPr marL="2057400" indent="-228600" defTabSz="857250" eaLnBrk="0" hangingPunct="0">
              <a:defRPr>
                <a:solidFill>
                  <a:schemeClr val="tx1"/>
                </a:solidFill>
                <a:latin typeface="Arial" charset="0"/>
              </a:defRPr>
            </a:lvl5pPr>
            <a:lvl6pPr marL="2514600" indent="-228600" defTabSz="857250" eaLnBrk="0" fontAlgn="base" hangingPunct="0">
              <a:spcBef>
                <a:spcPct val="0"/>
              </a:spcBef>
              <a:spcAft>
                <a:spcPct val="0"/>
              </a:spcAft>
              <a:defRPr>
                <a:solidFill>
                  <a:schemeClr val="tx1"/>
                </a:solidFill>
                <a:latin typeface="Arial" charset="0"/>
              </a:defRPr>
            </a:lvl6pPr>
            <a:lvl7pPr marL="2971800" indent="-228600" defTabSz="857250" eaLnBrk="0" fontAlgn="base" hangingPunct="0">
              <a:spcBef>
                <a:spcPct val="0"/>
              </a:spcBef>
              <a:spcAft>
                <a:spcPct val="0"/>
              </a:spcAft>
              <a:defRPr>
                <a:solidFill>
                  <a:schemeClr val="tx1"/>
                </a:solidFill>
                <a:latin typeface="Arial" charset="0"/>
              </a:defRPr>
            </a:lvl7pPr>
            <a:lvl8pPr marL="3429000" indent="-228600" defTabSz="857250" eaLnBrk="0" fontAlgn="base" hangingPunct="0">
              <a:spcBef>
                <a:spcPct val="0"/>
              </a:spcBef>
              <a:spcAft>
                <a:spcPct val="0"/>
              </a:spcAft>
              <a:defRPr>
                <a:solidFill>
                  <a:schemeClr val="tx1"/>
                </a:solidFill>
                <a:latin typeface="Arial" charset="0"/>
              </a:defRPr>
            </a:lvl8pPr>
            <a:lvl9pPr marL="3886200" indent="-228600" defTabSz="857250" eaLnBrk="0" fontAlgn="base" hangingPunct="0">
              <a:spcBef>
                <a:spcPct val="0"/>
              </a:spcBef>
              <a:spcAft>
                <a:spcPct val="0"/>
              </a:spcAft>
              <a:defRPr>
                <a:solidFill>
                  <a:schemeClr val="tx1"/>
                </a:solidFill>
                <a:latin typeface="Arial" charset="0"/>
              </a:defRPr>
            </a:lvl9pPr>
          </a:lstStyle>
          <a:p>
            <a:pPr algn="ctr"/>
            <a:r>
              <a:rPr lang="en-US" altLang="en-US" sz="2200" b="1" i="1">
                <a:ea typeface="ＭＳ Ｐゴシック" pitchFamily="34" charset="-128"/>
              </a:rPr>
              <a:t>H</a:t>
            </a:r>
            <a:r>
              <a:rPr lang="en-US" altLang="en-US" sz="2200" b="1" i="1" baseline="-16000">
                <a:ea typeface="ＭＳ Ｐゴシック" pitchFamily="34" charset="-128"/>
              </a:rPr>
              <a:t>o</a:t>
            </a:r>
            <a:r>
              <a:rPr lang="en-US" altLang="en-US" sz="2200" b="1" i="1">
                <a:ea typeface="ＭＳ Ｐゴシック" pitchFamily="34" charset="-128"/>
              </a:rPr>
              <a:t>: person is innocent</a:t>
            </a:r>
          </a:p>
          <a:p>
            <a:pPr algn="ctr"/>
            <a:r>
              <a:rPr lang="en-US" altLang="en-US" sz="2200" b="1" i="1">
                <a:ea typeface="ＭＳ Ｐゴシック" pitchFamily="34" charset="-128"/>
              </a:rPr>
              <a:t>H</a:t>
            </a:r>
            <a:r>
              <a:rPr lang="en-US" altLang="en-US" sz="2200" b="1" i="1" baseline="-16000">
                <a:ea typeface="ＭＳ Ｐゴシック" pitchFamily="34" charset="-128"/>
              </a:rPr>
              <a:t>1</a:t>
            </a:r>
            <a:r>
              <a:rPr lang="en-US" altLang="en-US" sz="2200" b="1" i="1">
                <a:ea typeface="ＭＳ Ｐゴシック" pitchFamily="34" charset="-128"/>
              </a:rPr>
              <a:t>: person is guilty</a:t>
            </a:r>
            <a:endParaRPr lang="en-US" altLang="en-US" sz="2200" b="1">
              <a:ea typeface="ＭＳ Ｐゴシック" pitchFamily="34" charset="-128"/>
            </a:endParaRPr>
          </a:p>
        </p:txBody>
      </p:sp>
    </p:spTree>
    <p:extLst>
      <p:ext uri="{BB962C8B-B14F-4D97-AF65-F5344CB8AC3E}">
        <p14:creationId xmlns:p14="http://schemas.microsoft.com/office/powerpoint/2010/main" val="34976068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39&quot;&gt;&lt;version val=&quot;21124&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2&quot;&gt;&lt;elem m_fUsage=&quot;1.89999999999999990000E+000&quot;&gt;&lt;m_ppcolschidx val=&quot;0&quot;/&gt;&lt;m_rgb r=&quot;81&quot; g=&quot;ef&quot; b=&quot;5&quot;/&gt;&lt;/elem&gt;&lt;elem m_fUsage=&quot;8.10000000000000050000E-001&quot;&gt;&lt;m_ppcolschidx val=&quot;0&quot;/&gt;&lt;m_rgb r=&quot;aa&quot; g=&quot;b8&quot; b=&quot;1&quot;/&gt;&lt;/elem&gt;&lt;/m_vecMRU&gt;&lt;/m_mruColor&gt;&lt;m_mapectfillschemeMRU/&gt;&lt;m_eweekdayFirstOfWeek val=&quot;1&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chDecimalSymbol17909&gt;,&lt;/m_chDecimalSymbol17909&gt;&lt;m_nGroupingDigits17909 val=&quot;3&quot;/&gt;&lt;m_chGroupingSymbol17909&gt;.&lt;/m_chGroupingSymbol17909&gt;&lt;/m_precDefault&gt;&lt;/CDefaultPrec&gt;&lt;/root&gt;"/>
  <p:tag name="THINKCELLUNDODONOTDELETE" val="246"/>
</p:tagLst>
</file>

<file path=ppt/theme/theme1.xml><?xml version="1.0" encoding="utf-8"?>
<a:theme xmlns:a="http://schemas.openxmlformats.org/drawingml/2006/main" name="blank">
  <a:themeElements>
    <a:clrScheme name="Custom 5">
      <a:dk1>
        <a:srgbClr val="000000"/>
      </a:dk1>
      <a:lt1>
        <a:srgbClr val="FFFFFF"/>
      </a:lt1>
      <a:dk2>
        <a:srgbClr val="000000"/>
      </a:dk2>
      <a:lt2>
        <a:srgbClr val="BFBFBF"/>
      </a:lt2>
      <a:accent1>
        <a:srgbClr val="3C8A2E"/>
      </a:accent1>
      <a:accent2>
        <a:srgbClr val="0070C0"/>
      </a:accent2>
      <a:accent3>
        <a:srgbClr val="92D050"/>
      </a:accent3>
      <a:accent4>
        <a:srgbClr val="00B0F0"/>
      </a:accent4>
      <a:accent5>
        <a:srgbClr val="FFC000"/>
      </a:accent5>
      <a:accent6>
        <a:srgbClr val="FF781D"/>
      </a:accent6>
      <a:hlink>
        <a:srgbClr val="009999"/>
      </a:hlink>
      <a:folHlink>
        <a:srgbClr val="0B4B7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DDDDDD"/>
        </a:solidFill>
        <a:ln w="9525" cap="flat" cmpd="sng" algn="ctr">
          <a:solidFill>
            <a:schemeClr val="bg2"/>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marL="0" marR="0" indent="0" algn="l" defTabSz="966788" rtl="0" eaLnBrk="1" fontAlgn="base" latinLnBrk="0" hangingPunct="1">
          <a:lnSpc>
            <a:spcPct val="100000"/>
          </a:lnSpc>
          <a:spcBef>
            <a:spcPct val="0"/>
          </a:spcBef>
          <a:spcAft>
            <a:spcPct val="0"/>
          </a:spcAft>
          <a:buClrTx/>
          <a:buSzTx/>
          <a:buFontTx/>
          <a:buNone/>
          <a:tabLst/>
          <a:defRPr kumimoji="0" sz="1400" b="0" i="0" u="none" strike="noStrike" cap="none" normalizeH="0" baseline="0" dirty="0" err="1"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DDDDDD"/>
        </a:solidFill>
        <a:ln w="9525" cap="flat" cmpd="sng" algn="ctr">
          <a:solidFill>
            <a:schemeClr val="bg2"/>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667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lnDef>
    <a:txDef>
      <a:spPr>
        <a:noFill/>
        <a:ln>
          <a:noFill/>
        </a:ln>
      </a:spPr>
      <a:bodyPr wrap="none" rtlCol="0">
        <a:spAutoFit/>
      </a:bodyPr>
      <a:lstStyle>
        <a:defPPr algn="l">
          <a:defRPr dirty="0" err="1" smtClean="0"/>
        </a:defPPr>
      </a:lstStyle>
    </a:txDef>
  </a:objectDefaults>
  <a:extraClrSchemeLst>
    <a:extraClrScheme>
      <a:clrScheme name="blank 1">
        <a:dk1>
          <a:srgbClr val="000000"/>
        </a:dk1>
        <a:lt1>
          <a:srgbClr val="FFFFFF"/>
        </a:lt1>
        <a:dk2>
          <a:srgbClr val="000000"/>
        </a:dk2>
        <a:lt2>
          <a:srgbClr val="808080"/>
        </a:lt2>
        <a:accent1>
          <a:srgbClr val="3C8A2E"/>
        </a:accent1>
        <a:accent2>
          <a:srgbClr val="C7D28A"/>
        </a:accent2>
        <a:accent3>
          <a:srgbClr val="FFFFFF"/>
        </a:accent3>
        <a:accent4>
          <a:srgbClr val="000000"/>
        </a:accent4>
        <a:accent5>
          <a:srgbClr val="AFC4AD"/>
        </a:accent5>
        <a:accent6>
          <a:srgbClr val="B4BE7D"/>
        </a:accent6>
        <a:hlink>
          <a:srgbClr val="739600"/>
        </a:hlink>
        <a:folHlink>
          <a:srgbClr val="B7D2E3"/>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5D9A0C"/>
        </a:accent1>
        <a:accent2>
          <a:srgbClr val="A1D373"/>
        </a:accent2>
        <a:accent3>
          <a:srgbClr val="FFFFFF"/>
        </a:accent3>
        <a:accent4>
          <a:srgbClr val="000000"/>
        </a:accent4>
        <a:accent5>
          <a:srgbClr val="B6CAAA"/>
        </a:accent5>
        <a:accent6>
          <a:srgbClr val="91BF68"/>
        </a:accent6>
        <a:hlink>
          <a:srgbClr val="00ADEA"/>
        </a:hlink>
        <a:folHlink>
          <a:srgbClr val="005A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7986</TotalTime>
  <Words>2771</Words>
  <Application>Microsoft Office PowerPoint</Application>
  <PresentationFormat>Custom</PresentationFormat>
  <Paragraphs>640</Paragraphs>
  <Slides>42</Slides>
  <Notes>16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1" baseType="lpstr">
      <vt:lpstr>Arial</vt:lpstr>
      <vt:lpstr>Calibri</vt:lpstr>
      <vt:lpstr>Symbol</vt:lpstr>
      <vt:lpstr>Tahoma</vt:lpstr>
      <vt:lpstr>Times New Roman</vt:lpstr>
      <vt:lpstr>Wingdings</vt:lpstr>
      <vt:lpstr>Wingdings 3</vt:lpstr>
      <vt:lpstr>blank</vt:lpstr>
      <vt:lpstr>Equation</vt:lpstr>
      <vt:lpstr>Knowledge sharing</vt:lpstr>
      <vt:lpstr>Introduction to Hypothesis Testing</vt:lpstr>
      <vt:lpstr>Concept of Hypothesis Testing</vt:lpstr>
      <vt:lpstr>Hypothesis Testing</vt:lpstr>
      <vt:lpstr>Hypothesis: Null Vs. Alternate</vt:lpstr>
      <vt:lpstr>Types of hypotheses</vt:lpstr>
      <vt:lpstr>Hypothesis Testing Process</vt:lpstr>
      <vt:lpstr>Sampling Distribution</vt:lpstr>
      <vt:lpstr>Justice System Example</vt:lpstr>
      <vt:lpstr>Justice System Example</vt:lpstr>
      <vt:lpstr>Errors during decision making</vt:lpstr>
      <vt:lpstr>Result Possibilities</vt:lpstr>
      <vt:lpstr>General Steps in Hypothesis Testing</vt:lpstr>
      <vt:lpstr>General Steps in Hypothesis Testing</vt:lpstr>
      <vt:lpstr>Level of Significance and the Rejection Region</vt:lpstr>
      <vt:lpstr>Rejection Region</vt:lpstr>
      <vt:lpstr>Example: One Tail Test</vt:lpstr>
      <vt:lpstr>First Solution: One Tail z-Test</vt:lpstr>
      <vt:lpstr>Second Solution: p-Value</vt:lpstr>
      <vt:lpstr>Second solution: p-Value Approach to Testing</vt:lpstr>
      <vt:lpstr>p -Value Solution</vt:lpstr>
      <vt:lpstr>Third Solution: Connection to Confidence Intervals</vt:lpstr>
      <vt:lpstr>One tail vs. two tailed</vt:lpstr>
      <vt:lpstr>Hypothesis Testing: Hiring Policy</vt:lpstr>
      <vt:lpstr>Hiring Policy Example continued</vt:lpstr>
      <vt:lpstr>Dimensions of Hypothesis Testing</vt:lpstr>
      <vt:lpstr>Tests for Means</vt:lpstr>
      <vt:lpstr>Z Tests</vt:lpstr>
      <vt:lpstr>Example</vt:lpstr>
      <vt:lpstr>T Test</vt:lpstr>
      <vt:lpstr>Example</vt:lpstr>
      <vt:lpstr>Data and Results</vt:lpstr>
      <vt:lpstr>F Test</vt:lpstr>
      <vt:lpstr>Example1</vt:lpstr>
      <vt:lpstr>Example 2</vt:lpstr>
      <vt:lpstr>Chi Square Tests</vt:lpstr>
      <vt:lpstr>Requirements for Chi-Square test</vt:lpstr>
      <vt:lpstr>Example</vt:lpstr>
      <vt:lpstr>The following data report the results of placing an order consisting of a main item, a side item, and a drink</vt:lpstr>
      <vt:lpstr>Example</vt:lpstr>
      <vt:lpstr>Summary of Parametric Tests</vt:lpstr>
      <vt:lpstr>PowerPoint Presentation</vt:lpstr>
    </vt:vector>
  </TitlesOfParts>
  <Company>[Default]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Occasion/audience</dc:title>
  <dc:creator>a349351</dc:creator>
  <cp:lastModifiedBy>Moitra, Anindya</cp:lastModifiedBy>
  <cp:revision>531</cp:revision>
  <cp:lastPrinted>2013-09-17T08:37:34Z</cp:lastPrinted>
  <dcterms:created xsi:type="dcterms:W3CDTF">2011-07-21T19:03:22Z</dcterms:created>
  <dcterms:modified xsi:type="dcterms:W3CDTF">2019-06-11T10:15:25Z</dcterms:modified>
</cp:coreProperties>
</file>