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4"/>
  </p:sldMasterIdLst>
  <p:notesMasterIdLst>
    <p:notesMasterId r:id="rId33"/>
  </p:notesMasterIdLst>
  <p:handoutMasterIdLst>
    <p:handoutMasterId r:id="rId34"/>
  </p:handoutMasterIdLst>
  <p:sldIdLst>
    <p:sldId id="1121" r:id="rId5"/>
    <p:sldId id="1104" r:id="rId6"/>
    <p:sldId id="1080" r:id="rId7"/>
    <p:sldId id="1081" r:id="rId8"/>
    <p:sldId id="1097" r:id="rId9"/>
    <p:sldId id="1103" r:id="rId10"/>
    <p:sldId id="1083" r:id="rId11"/>
    <p:sldId id="1085" r:id="rId12"/>
    <p:sldId id="1088" r:id="rId13"/>
    <p:sldId id="1091" r:id="rId14"/>
    <p:sldId id="1110" r:id="rId15"/>
    <p:sldId id="1093" r:id="rId16"/>
    <p:sldId id="1117" r:id="rId17"/>
    <p:sldId id="1111" r:id="rId18"/>
    <p:sldId id="1109" r:id="rId19"/>
    <p:sldId id="1116" r:id="rId20"/>
    <p:sldId id="1119" r:id="rId21"/>
    <p:sldId id="1122" r:id="rId22"/>
    <p:sldId id="1120" r:id="rId23"/>
    <p:sldId id="1094" r:id="rId24"/>
    <p:sldId id="1113" r:id="rId25"/>
    <p:sldId id="1106" r:id="rId26"/>
    <p:sldId id="1099" r:id="rId27"/>
    <p:sldId id="1100" r:id="rId28"/>
    <p:sldId id="1101" r:id="rId29"/>
    <p:sldId id="1102" r:id="rId30"/>
    <p:sldId id="1123" r:id="rId31"/>
    <p:sldId id="1124" r:id="rId32"/>
  </p:sldIdLst>
  <p:sldSz cx="10058400" cy="7772400"/>
  <p:notesSz cx="7010400" cy="9296400"/>
  <p:custDataLst>
    <p:tags r:id="rId35"/>
  </p:custDataLst>
  <p:defaultTextStyle>
    <a:defPPr>
      <a:defRPr lang="en-US"/>
    </a:defPPr>
    <a:lvl1pPr algn="l" rtl="0" fontAlgn="base">
      <a:spcBef>
        <a:spcPct val="0"/>
      </a:spcBef>
      <a:spcAft>
        <a:spcPct val="0"/>
      </a:spcAft>
      <a:defRPr sz="900" kern="1200">
        <a:solidFill>
          <a:schemeClr val="tx1"/>
        </a:solidFill>
        <a:latin typeface="Arial" charset="0"/>
        <a:ea typeface="ＭＳ Ｐゴシック"/>
        <a:cs typeface="ＭＳ Ｐゴシック"/>
      </a:defRPr>
    </a:lvl1pPr>
    <a:lvl2pPr marL="450115" indent="1588" algn="l" rtl="0" fontAlgn="base">
      <a:spcBef>
        <a:spcPct val="0"/>
      </a:spcBef>
      <a:spcAft>
        <a:spcPct val="0"/>
      </a:spcAft>
      <a:defRPr sz="900" kern="1200">
        <a:solidFill>
          <a:schemeClr val="tx1"/>
        </a:solidFill>
        <a:latin typeface="Arial" charset="0"/>
        <a:ea typeface="ＭＳ Ｐゴシック"/>
        <a:cs typeface="ＭＳ Ｐゴシック"/>
      </a:defRPr>
    </a:lvl2pPr>
    <a:lvl3pPr marL="906563" indent="1588" algn="l" rtl="0" fontAlgn="base">
      <a:spcBef>
        <a:spcPct val="0"/>
      </a:spcBef>
      <a:spcAft>
        <a:spcPct val="0"/>
      </a:spcAft>
      <a:defRPr sz="900" kern="1200">
        <a:solidFill>
          <a:schemeClr val="tx1"/>
        </a:solidFill>
        <a:latin typeface="Arial" charset="0"/>
        <a:ea typeface="ＭＳ Ｐゴシック"/>
        <a:cs typeface="ＭＳ Ｐゴシック"/>
      </a:defRPr>
    </a:lvl3pPr>
    <a:lvl4pPr marL="1363018" indent="1588" algn="l" rtl="0" fontAlgn="base">
      <a:spcBef>
        <a:spcPct val="0"/>
      </a:spcBef>
      <a:spcAft>
        <a:spcPct val="0"/>
      </a:spcAft>
      <a:defRPr sz="900" kern="1200">
        <a:solidFill>
          <a:schemeClr val="tx1"/>
        </a:solidFill>
        <a:latin typeface="Arial" charset="0"/>
        <a:ea typeface="ＭＳ Ｐゴシック"/>
        <a:cs typeface="ＭＳ Ｐゴシック"/>
      </a:defRPr>
    </a:lvl4pPr>
    <a:lvl5pPr marL="1819467" indent="1588" algn="l" rtl="0" fontAlgn="base">
      <a:spcBef>
        <a:spcPct val="0"/>
      </a:spcBef>
      <a:spcAft>
        <a:spcPct val="0"/>
      </a:spcAft>
      <a:defRPr sz="900" kern="1200">
        <a:solidFill>
          <a:schemeClr val="tx1"/>
        </a:solidFill>
        <a:latin typeface="Arial" charset="0"/>
        <a:ea typeface="ＭＳ Ｐゴシック"/>
        <a:cs typeface="ＭＳ Ｐゴシック"/>
      </a:defRPr>
    </a:lvl5pPr>
    <a:lvl6pPr marL="2282262" algn="l" defTabSz="912903" rtl="0" eaLnBrk="1" latinLnBrk="0" hangingPunct="1">
      <a:defRPr sz="900" kern="1200">
        <a:solidFill>
          <a:schemeClr val="tx1"/>
        </a:solidFill>
        <a:latin typeface="Arial" charset="0"/>
        <a:ea typeface="ＭＳ Ｐゴシック"/>
        <a:cs typeface="ＭＳ Ｐゴシック"/>
      </a:defRPr>
    </a:lvl6pPr>
    <a:lvl7pPr marL="2738713" algn="l" defTabSz="912903" rtl="0" eaLnBrk="1" latinLnBrk="0" hangingPunct="1">
      <a:defRPr sz="900" kern="1200">
        <a:solidFill>
          <a:schemeClr val="tx1"/>
        </a:solidFill>
        <a:latin typeface="Arial" charset="0"/>
        <a:ea typeface="ＭＳ Ｐゴシック"/>
        <a:cs typeface="ＭＳ Ｐゴシック"/>
      </a:defRPr>
    </a:lvl7pPr>
    <a:lvl8pPr marL="3195165" algn="l" defTabSz="912903" rtl="0" eaLnBrk="1" latinLnBrk="0" hangingPunct="1">
      <a:defRPr sz="900" kern="1200">
        <a:solidFill>
          <a:schemeClr val="tx1"/>
        </a:solidFill>
        <a:latin typeface="Arial" charset="0"/>
        <a:ea typeface="ＭＳ Ｐゴシック"/>
        <a:cs typeface="ＭＳ Ｐゴシック"/>
      </a:defRPr>
    </a:lvl8pPr>
    <a:lvl9pPr marL="3651616" algn="l" defTabSz="912903" rtl="0" eaLnBrk="1" latinLnBrk="0" hangingPunct="1">
      <a:defRPr sz="900" kern="1200">
        <a:solidFill>
          <a:schemeClr val="tx1"/>
        </a:solidFill>
        <a:latin typeface="Arial" charset="0"/>
        <a:ea typeface="ＭＳ Ｐゴシック"/>
        <a:cs typeface="ＭＳ Ｐゴシック"/>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EDF5"/>
    <a:srgbClr val="427006"/>
    <a:srgbClr val="005A8B"/>
    <a:srgbClr val="3B6E8F"/>
    <a:srgbClr val="3C8A2E"/>
    <a:srgbClr val="006600"/>
    <a:srgbClr val="FF9900"/>
    <a:srgbClr val="8B9CA6"/>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18" autoAdjust="0"/>
    <p:restoredTop sz="90409" autoAdjust="0"/>
  </p:normalViewPr>
  <p:slideViewPr>
    <p:cSldViewPr snapToGrid="0">
      <p:cViewPr varScale="1">
        <p:scale>
          <a:sx n="72" d="100"/>
          <a:sy n="72" d="100"/>
        </p:scale>
        <p:origin x="2064" y="60"/>
      </p:cViewPr>
      <p:guideLst>
        <p:guide orient="horz" pos="2448"/>
        <p:guide pos="3168"/>
      </p:guideLst>
    </p:cSldViewPr>
  </p:slideViewPr>
  <p:notesTextViewPr>
    <p:cViewPr>
      <p:scale>
        <a:sx n="100" d="100"/>
        <a:sy n="100" d="100"/>
      </p:scale>
      <p:origin x="0" y="0"/>
    </p:cViewPr>
  </p:notesTextViewPr>
  <p:sorterViewPr>
    <p:cViewPr>
      <p:scale>
        <a:sx n="180" d="100"/>
        <a:sy n="180" d="100"/>
      </p:scale>
      <p:origin x="0" y="2322"/>
    </p:cViewPr>
  </p:sorterViewPr>
  <p:notesViewPr>
    <p:cSldViewPr snapToGrid="0">
      <p:cViewPr varScale="1">
        <p:scale>
          <a:sx n="82" d="100"/>
          <a:sy n="82" d="100"/>
        </p:scale>
        <p:origin x="-1944"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emf"/><Relationship Id="rId4"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5.wmf"/><Relationship Id="rId4"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bwMode="auto">
          <a:xfrm>
            <a:off x="0" y="0"/>
            <a:ext cx="3038372" cy="464184"/>
          </a:xfrm>
          <a:prstGeom prst="rect">
            <a:avLst/>
          </a:prstGeom>
          <a:noFill/>
          <a:ln w="9525">
            <a:noFill/>
            <a:miter lim="800000"/>
            <a:headEnd/>
            <a:tailEnd/>
          </a:ln>
          <a:effectLst/>
        </p:spPr>
        <p:txBody>
          <a:bodyPr vert="horz" wrap="square" lIns="88060" tIns="44029" rIns="88060" bIns="44029" numCol="1" anchor="t" anchorCtr="0" compatLnSpc="1">
            <a:prstTxWarp prst="textNoShape">
              <a:avLst/>
            </a:prstTxWarp>
          </a:bodyPr>
          <a:lstStyle>
            <a:lvl1pPr defTabSz="881405">
              <a:spcBef>
                <a:spcPct val="0"/>
              </a:spcBef>
              <a:buFontTx/>
              <a:buNone/>
              <a:defRPr sz="1200" dirty="0">
                <a:latin typeface="Arial" pitchFamily="34" charset="0"/>
                <a:ea typeface="+mn-ea"/>
                <a:cs typeface="+mn-cs"/>
              </a:defRPr>
            </a:lvl1pPr>
          </a:lstStyle>
          <a:p>
            <a:pPr>
              <a:defRPr/>
            </a:pPr>
            <a:endParaRPr lang="en-US" dirty="0"/>
          </a:p>
        </p:txBody>
      </p:sp>
      <p:sp>
        <p:nvSpPr>
          <p:cNvPr id="137219" name="Rectangle 3"/>
          <p:cNvSpPr>
            <a:spLocks noGrp="1" noChangeArrowheads="1"/>
          </p:cNvSpPr>
          <p:nvPr>
            <p:ph type="dt" sz="quarter" idx="1"/>
          </p:nvPr>
        </p:nvSpPr>
        <p:spPr bwMode="auto">
          <a:xfrm>
            <a:off x="3970437" y="0"/>
            <a:ext cx="3038372" cy="464184"/>
          </a:xfrm>
          <a:prstGeom prst="rect">
            <a:avLst/>
          </a:prstGeom>
          <a:noFill/>
          <a:ln w="9525">
            <a:noFill/>
            <a:miter lim="800000"/>
            <a:headEnd/>
            <a:tailEnd/>
          </a:ln>
          <a:effectLst/>
        </p:spPr>
        <p:txBody>
          <a:bodyPr vert="horz" wrap="square" lIns="88060" tIns="44029" rIns="88060" bIns="44029" numCol="1" anchor="t" anchorCtr="0" compatLnSpc="1">
            <a:prstTxWarp prst="textNoShape">
              <a:avLst/>
            </a:prstTxWarp>
          </a:bodyPr>
          <a:lstStyle>
            <a:lvl1pPr algn="r" defTabSz="881405">
              <a:spcBef>
                <a:spcPct val="0"/>
              </a:spcBef>
              <a:buFontTx/>
              <a:buNone/>
              <a:defRPr sz="1200" dirty="0">
                <a:latin typeface="Arial" pitchFamily="34" charset="0"/>
                <a:ea typeface="+mn-ea"/>
                <a:cs typeface="+mn-cs"/>
              </a:defRPr>
            </a:lvl1pPr>
          </a:lstStyle>
          <a:p>
            <a:pPr>
              <a:defRPr/>
            </a:pPr>
            <a:endParaRPr lang="en-US" dirty="0"/>
          </a:p>
        </p:txBody>
      </p:sp>
      <p:sp>
        <p:nvSpPr>
          <p:cNvPr id="137220" name="Rectangle 4"/>
          <p:cNvSpPr>
            <a:spLocks noGrp="1" noChangeArrowheads="1"/>
          </p:cNvSpPr>
          <p:nvPr>
            <p:ph type="ftr" sz="quarter" idx="2"/>
          </p:nvPr>
        </p:nvSpPr>
        <p:spPr bwMode="auto">
          <a:xfrm>
            <a:off x="0" y="8830627"/>
            <a:ext cx="3038372" cy="464184"/>
          </a:xfrm>
          <a:prstGeom prst="rect">
            <a:avLst/>
          </a:prstGeom>
          <a:noFill/>
          <a:ln w="9525">
            <a:noFill/>
            <a:miter lim="800000"/>
            <a:headEnd/>
            <a:tailEnd/>
          </a:ln>
          <a:effectLst/>
        </p:spPr>
        <p:txBody>
          <a:bodyPr vert="horz" wrap="square" lIns="88060" tIns="44029" rIns="88060" bIns="44029" numCol="1" anchor="b" anchorCtr="0" compatLnSpc="1">
            <a:prstTxWarp prst="textNoShape">
              <a:avLst/>
            </a:prstTxWarp>
          </a:bodyPr>
          <a:lstStyle>
            <a:lvl1pPr defTabSz="881405">
              <a:spcBef>
                <a:spcPct val="0"/>
              </a:spcBef>
              <a:buFontTx/>
              <a:buNone/>
              <a:defRPr sz="1200" dirty="0">
                <a:latin typeface="Arial" pitchFamily="34" charset="0"/>
                <a:ea typeface="+mn-ea"/>
                <a:cs typeface="+mn-cs"/>
              </a:defRPr>
            </a:lvl1pPr>
          </a:lstStyle>
          <a:p>
            <a:pPr>
              <a:defRPr/>
            </a:pPr>
            <a:endParaRPr lang="en-US" dirty="0"/>
          </a:p>
        </p:txBody>
      </p:sp>
      <p:sp>
        <p:nvSpPr>
          <p:cNvPr id="137221" name="Rectangle 5"/>
          <p:cNvSpPr>
            <a:spLocks noGrp="1" noChangeArrowheads="1"/>
          </p:cNvSpPr>
          <p:nvPr>
            <p:ph type="sldNum" sz="quarter" idx="3"/>
          </p:nvPr>
        </p:nvSpPr>
        <p:spPr bwMode="auto">
          <a:xfrm>
            <a:off x="3970437" y="8830627"/>
            <a:ext cx="3038372" cy="464184"/>
          </a:xfrm>
          <a:prstGeom prst="rect">
            <a:avLst/>
          </a:prstGeom>
          <a:noFill/>
          <a:ln w="9525">
            <a:noFill/>
            <a:miter lim="800000"/>
            <a:headEnd/>
            <a:tailEnd/>
          </a:ln>
          <a:effectLst/>
        </p:spPr>
        <p:txBody>
          <a:bodyPr vert="horz" wrap="square" lIns="88060" tIns="44029" rIns="88060" bIns="44029" numCol="1" anchor="b" anchorCtr="0" compatLnSpc="1">
            <a:prstTxWarp prst="textNoShape">
              <a:avLst/>
            </a:prstTxWarp>
          </a:bodyPr>
          <a:lstStyle>
            <a:lvl1pPr algn="r" defTabSz="881405">
              <a:spcBef>
                <a:spcPct val="0"/>
              </a:spcBef>
              <a:buFontTx/>
              <a:buNone/>
              <a:defRPr sz="1200">
                <a:latin typeface="Arial" pitchFamily="34" charset="0"/>
                <a:ea typeface="+mn-ea"/>
                <a:cs typeface="+mn-cs"/>
              </a:defRPr>
            </a:lvl1pPr>
          </a:lstStyle>
          <a:p>
            <a:pPr>
              <a:defRPr/>
            </a:pPr>
            <a:fld id="{E3CB8378-E51D-41BA-BEEB-DA93F39447A6}" type="slidenum">
              <a:rPr lang="en-US"/>
              <a:pPr>
                <a:defRPr/>
              </a:pPr>
              <a:t>‹#›</a:t>
            </a:fld>
            <a:endParaRPr lang="en-US" dirty="0"/>
          </a:p>
        </p:txBody>
      </p:sp>
    </p:spTree>
    <p:extLst>
      <p:ext uri="{BB962C8B-B14F-4D97-AF65-F5344CB8AC3E}">
        <p14:creationId xmlns:p14="http://schemas.microsoft.com/office/powerpoint/2010/main" val="837828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8372" cy="464184"/>
          </a:xfrm>
          <a:prstGeom prst="rect">
            <a:avLst/>
          </a:prstGeom>
          <a:noFill/>
          <a:ln w="9525">
            <a:noFill/>
            <a:miter lim="800000"/>
            <a:headEnd/>
            <a:tailEnd/>
          </a:ln>
          <a:effectLst/>
        </p:spPr>
        <p:txBody>
          <a:bodyPr vert="horz" wrap="square" lIns="93088" tIns="46544" rIns="93088" bIns="46544" numCol="1" anchor="t" anchorCtr="0" compatLnSpc="1">
            <a:prstTxWarp prst="textNoShape">
              <a:avLst/>
            </a:prstTxWarp>
          </a:bodyPr>
          <a:lstStyle>
            <a:lvl1pPr defTabSz="932316">
              <a:spcBef>
                <a:spcPct val="0"/>
              </a:spcBef>
              <a:buFontTx/>
              <a:buNone/>
              <a:defRPr sz="1300" dirty="0">
                <a:latin typeface="Arial" pitchFamily="34" charset="0"/>
                <a:ea typeface="+mn-ea"/>
                <a:cs typeface="+mn-cs"/>
              </a:defRPr>
            </a:lvl1pPr>
          </a:lstStyle>
          <a:p>
            <a:pPr>
              <a:defRPr/>
            </a:pPr>
            <a:endParaRPr lang="en-US" dirty="0"/>
          </a:p>
        </p:txBody>
      </p:sp>
      <p:sp>
        <p:nvSpPr>
          <p:cNvPr id="5123" name="Rectangle 3"/>
          <p:cNvSpPr>
            <a:spLocks noGrp="1" noChangeArrowheads="1"/>
          </p:cNvSpPr>
          <p:nvPr>
            <p:ph type="dt" idx="1"/>
          </p:nvPr>
        </p:nvSpPr>
        <p:spPr bwMode="auto">
          <a:xfrm>
            <a:off x="3970437" y="0"/>
            <a:ext cx="3038372" cy="464184"/>
          </a:xfrm>
          <a:prstGeom prst="rect">
            <a:avLst/>
          </a:prstGeom>
          <a:noFill/>
          <a:ln w="9525">
            <a:noFill/>
            <a:miter lim="800000"/>
            <a:headEnd/>
            <a:tailEnd/>
          </a:ln>
          <a:effectLst/>
        </p:spPr>
        <p:txBody>
          <a:bodyPr vert="horz" wrap="square" lIns="93088" tIns="46544" rIns="93088" bIns="46544" numCol="1" anchor="t" anchorCtr="0" compatLnSpc="1">
            <a:prstTxWarp prst="textNoShape">
              <a:avLst/>
            </a:prstTxWarp>
          </a:bodyPr>
          <a:lstStyle>
            <a:lvl1pPr algn="r" defTabSz="932316">
              <a:spcBef>
                <a:spcPct val="0"/>
              </a:spcBef>
              <a:buFontTx/>
              <a:buNone/>
              <a:defRPr sz="1300" dirty="0">
                <a:latin typeface="Arial" pitchFamily="34" charset="0"/>
                <a:ea typeface="+mn-ea"/>
                <a:cs typeface="+mn-cs"/>
              </a:defRPr>
            </a:lvl1pPr>
          </a:lstStyle>
          <a:p>
            <a:pPr>
              <a:defRPr/>
            </a:pPr>
            <a:endParaRPr lang="en-US" dirty="0"/>
          </a:p>
        </p:txBody>
      </p:sp>
      <p:sp>
        <p:nvSpPr>
          <p:cNvPr id="6148" name="Rectangle 4"/>
          <p:cNvSpPr>
            <a:spLocks noGrp="1" noRot="1" noChangeAspect="1" noChangeArrowheads="1" noTextEdit="1"/>
          </p:cNvSpPr>
          <p:nvPr>
            <p:ph type="sldImg" idx="2"/>
          </p:nvPr>
        </p:nvSpPr>
        <p:spPr bwMode="auto">
          <a:xfrm>
            <a:off x="1249363" y="698500"/>
            <a:ext cx="4511675" cy="34861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01040" y="4416109"/>
            <a:ext cx="5608320" cy="4182427"/>
          </a:xfrm>
          <a:prstGeom prst="rect">
            <a:avLst/>
          </a:prstGeom>
          <a:noFill/>
          <a:ln w="9525">
            <a:noFill/>
            <a:miter lim="800000"/>
            <a:headEnd/>
            <a:tailEnd/>
          </a:ln>
          <a:effectLst/>
        </p:spPr>
        <p:txBody>
          <a:bodyPr vert="horz" wrap="square" lIns="93088" tIns="46544" rIns="93088" bIns="4654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830627"/>
            <a:ext cx="3038372" cy="464184"/>
          </a:xfrm>
          <a:prstGeom prst="rect">
            <a:avLst/>
          </a:prstGeom>
          <a:noFill/>
          <a:ln w="9525">
            <a:noFill/>
            <a:miter lim="800000"/>
            <a:headEnd/>
            <a:tailEnd/>
          </a:ln>
          <a:effectLst/>
        </p:spPr>
        <p:txBody>
          <a:bodyPr vert="horz" wrap="square" lIns="93088" tIns="46544" rIns="93088" bIns="46544" numCol="1" anchor="b" anchorCtr="0" compatLnSpc="1">
            <a:prstTxWarp prst="textNoShape">
              <a:avLst/>
            </a:prstTxWarp>
          </a:bodyPr>
          <a:lstStyle>
            <a:lvl1pPr defTabSz="932316">
              <a:spcBef>
                <a:spcPct val="0"/>
              </a:spcBef>
              <a:buFontTx/>
              <a:buNone/>
              <a:defRPr sz="1300" dirty="0">
                <a:latin typeface="Arial" pitchFamily="34" charset="0"/>
                <a:ea typeface="+mn-ea"/>
                <a:cs typeface="+mn-cs"/>
              </a:defRPr>
            </a:lvl1pPr>
          </a:lstStyle>
          <a:p>
            <a:pPr>
              <a:defRPr/>
            </a:pPr>
            <a:endParaRPr lang="en-US" dirty="0"/>
          </a:p>
        </p:txBody>
      </p:sp>
      <p:sp>
        <p:nvSpPr>
          <p:cNvPr id="5127" name="Rectangle 7"/>
          <p:cNvSpPr>
            <a:spLocks noGrp="1" noChangeArrowheads="1"/>
          </p:cNvSpPr>
          <p:nvPr>
            <p:ph type="sldNum" sz="quarter" idx="5"/>
          </p:nvPr>
        </p:nvSpPr>
        <p:spPr bwMode="auto">
          <a:xfrm>
            <a:off x="3970437" y="8830627"/>
            <a:ext cx="3038372" cy="464184"/>
          </a:xfrm>
          <a:prstGeom prst="rect">
            <a:avLst/>
          </a:prstGeom>
          <a:noFill/>
          <a:ln w="9525">
            <a:noFill/>
            <a:miter lim="800000"/>
            <a:headEnd/>
            <a:tailEnd/>
          </a:ln>
          <a:effectLst/>
        </p:spPr>
        <p:txBody>
          <a:bodyPr vert="horz" wrap="square" lIns="93088" tIns="46544" rIns="93088" bIns="46544" numCol="1" anchor="b" anchorCtr="0" compatLnSpc="1">
            <a:prstTxWarp prst="textNoShape">
              <a:avLst/>
            </a:prstTxWarp>
          </a:bodyPr>
          <a:lstStyle>
            <a:lvl1pPr algn="r" defTabSz="932316">
              <a:spcBef>
                <a:spcPct val="0"/>
              </a:spcBef>
              <a:buFontTx/>
              <a:buNone/>
              <a:defRPr sz="1300">
                <a:latin typeface="Arial" pitchFamily="34" charset="0"/>
                <a:ea typeface="+mn-ea"/>
                <a:cs typeface="+mn-cs"/>
              </a:defRPr>
            </a:lvl1pPr>
          </a:lstStyle>
          <a:p>
            <a:pPr>
              <a:defRPr/>
            </a:pPr>
            <a:fld id="{4E79E663-F2F7-4793-B978-DE50FCE8A1FF}" type="slidenum">
              <a:rPr lang="en-US"/>
              <a:pPr>
                <a:defRPr/>
              </a:pPr>
              <a:t>‹#›</a:t>
            </a:fld>
            <a:endParaRPr lang="en-US" dirty="0"/>
          </a:p>
        </p:txBody>
      </p:sp>
    </p:spTree>
    <p:extLst>
      <p:ext uri="{BB962C8B-B14F-4D97-AF65-F5344CB8AC3E}">
        <p14:creationId xmlns:p14="http://schemas.microsoft.com/office/powerpoint/2010/main" val="24193926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0115"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06563"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63018"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19467"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0821" algn="l" defTabSz="912327" rtl="0" eaLnBrk="1" latinLnBrk="0" hangingPunct="1">
      <a:defRPr sz="1200" kern="1200">
        <a:solidFill>
          <a:schemeClr val="tx1"/>
        </a:solidFill>
        <a:latin typeface="+mn-lt"/>
        <a:ea typeface="+mn-ea"/>
        <a:cs typeface="+mn-cs"/>
      </a:defRPr>
    </a:lvl6pPr>
    <a:lvl7pPr marL="2736981" algn="l" defTabSz="912327" rtl="0" eaLnBrk="1" latinLnBrk="0" hangingPunct="1">
      <a:defRPr sz="1200" kern="1200">
        <a:solidFill>
          <a:schemeClr val="tx1"/>
        </a:solidFill>
        <a:latin typeface="+mn-lt"/>
        <a:ea typeface="+mn-ea"/>
        <a:cs typeface="+mn-cs"/>
      </a:defRPr>
    </a:lvl7pPr>
    <a:lvl8pPr marL="3193147" algn="l" defTabSz="912327" rtl="0" eaLnBrk="1" latinLnBrk="0" hangingPunct="1">
      <a:defRPr sz="1200" kern="1200">
        <a:solidFill>
          <a:schemeClr val="tx1"/>
        </a:solidFill>
        <a:latin typeface="+mn-lt"/>
        <a:ea typeface="+mn-ea"/>
        <a:cs typeface="+mn-cs"/>
      </a:defRPr>
    </a:lvl8pPr>
    <a:lvl9pPr marL="3649309" algn="l" defTabSz="91232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dirty="0"/>
          </a:p>
        </p:txBody>
      </p:sp>
      <p:sp>
        <p:nvSpPr>
          <p:cNvPr id="4" name="Slide Number Placeholder 3"/>
          <p:cNvSpPr>
            <a:spLocks noGrp="1"/>
          </p:cNvSpPr>
          <p:nvPr>
            <p:ph type="sldNum" sz="quarter" idx="10"/>
          </p:nvPr>
        </p:nvSpPr>
        <p:spPr/>
        <p:txBody>
          <a:bodyPr/>
          <a:lstStyle/>
          <a:p>
            <a:pPr>
              <a:defRPr/>
            </a:pPr>
            <a:fld id="{4E79E663-F2F7-4793-B978-DE50FCE8A1FF}" type="slidenum">
              <a:rPr lang="en-US" smtClean="0"/>
              <a:pPr>
                <a:defRPr/>
              </a:pPr>
              <a:t>6</a:t>
            </a:fld>
            <a:endParaRPr lang="en-US" dirty="0"/>
          </a:p>
        </p:txBody>
      </p:sp>
    </p:spTree>
    <p:extLst>
      <p:ext uri="{BB962C8B-B14F-4D97-AF65-F5344CB8AC3E}">
        <p14:creationId xmlns:p14="http://schemas.microsoft.com/office/powerpoint/2010/main" val="460568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a:t>
            </a:r>
            <a:r>
              <a:rPr lang="en-US" dirty="0" err="1"/>
              <a:t>xy</a:t>
            </a:r>
            <a:r>
              <a:rPr lang="en-US" dirty="0"/>
              <a:t>) : </a:t>
            </a:r>
            <a:r>
              <a:rPr lang="en-US" dirty="0" err="1"/>
              <a:t>Cov</a:t>
            </a:r>
            <a:r>
              <a:rPr lang="en-US" dirty="0"/>
              <a:t>(</a:t>
            </a:r>
            <a:r>
              <a:rPr lang="en-US" dirty="0" err="1"/>
              <a:t>x,y</a:t>
            </a:r>
            <a:r>
              <a:rPr lang="en-US" dirty="0"/>
              <a:t>)</a:t>
            </a:r>
          </a:p>
          <a:p>
            <a:r>
              <a:rPr lang="en-US" dirty="0"/>
              <a:t>SS(xx) : </a:t>
            </a:r>
            <a:r>
              <a:rPr lang="en-US" dirty="0" err="1"/>
              <a:t>Var</a:t>
            </a:r>
            <a:r>
              <a:rPr lang="en-US" dirty="0"/>
              <a:t>(x)</a:t>
            </a:r>
          </a:p>
        </p:txBody>
      </p:sp>
      <p:sp>
        <p:nvSpPr>
          <p:cNvPr id="4" name="Slide Number Placeholder 3"/>
          <p:cNvSpPr>
            <a:spLocks noGrp="1"/>
          </p:cNvSpPr>
          <p:nvPr>
            <p:ph type="sldNum" sz="quarter" idx="10"/>
          </p:nvPr>
        </p:nvSpPr>
        <p:spPr/>
        <p:txBody>
          <a:bodyPr/>
          <a:lstStyle/>
          <a:p>
            <a:pPr>
              <a:defRPr/>
            </a:pPr>
            <a:fld id="{4E79E663-F2F7-4793-B978-DE50FCE8A1FF}" type="slidenum">
              <a:rPr lang="en-US" smtClean="0"/>
              <a:pPr>
                <a:defRPr/>
              </a:pPr>
              <a:t>9</a:t>
            </a:fld>
            <a:endParaRPr lang="en-US" dirty="0"/>
          </a:p>
        </p:txBody>
      </p:sp>
    </p:spTree>
    <p:extLst>
      <p:ext uri="{BB962C8B-B14F-4D97-AF65-F5344CB8AC3E}">
        <p14:creationId xmlns:p14="http://schemas.microsoft.com/office/powerpoint/2010/main" val="4184570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b="1" dirty="0">
                <a:latin typeface="Cambria" panose="02040503050406030204" pitchFamily="18" charset="0"/>
              </a:rPr>
              <a:t>Negative adjusted r square</a:t>
            </a:r>
          </a:p>
          <a:p>
            <a:pPr marL="285750" indent="-285750" algn="just">
              <a:buFont typeface="Wingdings" panose="05000000000000000000" pitchFamily="2" charset="2"/>
              <a:buChar char="Ø"/>
            </a:pPr>
            <a:r>
              <a:rPr lang="en-US" sz="1200" b="1" dirty="0">
                <a:latin typeface="Cambria" panose="02040503050406030204" pitchFamily="18" charset="0"/>
              </a:rPr>
              <a:t>Degrees of Freedom</a:t>
            </a:r>
            <a:r>
              <a:rPr lang="en-US" sz="1200" dirty="0">
                <a:latin typeface="Cambria" panose="02040503050406030204" pitchFamily="18" charset="0"/>
              </a:rPr>
              <a:t>: Simplistically, degrees of freedom are the number of data points that went into the estimation of the parameters used after taking into account these parameters. For example, if we had 50 data points and two parameters (intercept and slope), </a:t>
            </a:r>
            <a:r>
              <a:rPr lang="en-US" sz="1200" dirty="0" err="1">
                <a:latin typeface="Cambria" panose="02040503050406030204" pitchFamily="18" charset="0"/>
              </a:rPr>
              <a:t>df</a:t>
            </a:r>
            <a:r>
              <a:rPr lang="en-US" sz="1200" dirty="0">
                <a:latin typeface="Cambria" panose="02040503050406030204" pitchFamily="18" charset="0"/>
              </a:rPr>
              <a:t> of residuals will be 48.</a:t>
            </a:r>
            <a:endParaRPr lang="en-US" dirty="0"/>
          </a:p>
        </p:txBody>
      </p:sp>
      <p:sp>
        <p:nvSpPr>
          <p:cNvPr id="4" name="Slide Number Placeholder 3"/>
          <p:cNvSpPr>
            <a:spLocks noGrp="1"/>
          </p:cNvSpPr>
          <p:nvPr>
            <p:ph type="sldNum" sz="quarter" idx="10"/>
          </p:nvPr>
        </p:nvSpPr>
        <p:spPr/>
        <p:txBody>
          <a:bodyPr/>
          <a:lstStyle/>
          <a:p>
            <a:pPr>
              <a:defRPr/>
            </a:pPr>
            <a:fld id="{4E79E663-F2F7-4793-B978-DE50FCE8A1FF}" type="slidenum">
              <a:rPr lang="en-US" smtClean="0"/>
              <a:pPr>
                <a:defRPr/>
              </a:pPr>
              <a:t>11</a:t>
            </a:fld>
            <a:endParaRPr lang="en-US" dirty="0"/>
          </a:p>
        </p:txBody>
      </p:sp>
    </p:spTree>
    <p:extLst>
      <p:ext uri="{BB962C8B-B14F-4D97-AF65-F5344CB8AC3E}">
        <p14:creationId xmlns:p14="http://schemas.microsoft.com/office/powerpoint/2010/main" val="2870764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a:t>Assuming null hypothesis is true in the population , P value is the probability of what the sample says about the null hypothesis. If that is less than 5%, we reject null </a:t>
            </a:r>
            <a:r>
              <a:rPr lang="en-US" baseline="0" dirty="0" err="1"/>
              <a:t>hyp</a:t>
            </a:r>
            <a:endParaRPr lang="en-US" baseline="0" dirty="0"/>
          </a:p>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pPr>
              <a:defRPr/>
            </a:pPr>
            <a:fld id="{4E79E663-F2F7-4793-B978-DE50FCE8A1FF}" type="slidenum">
              <a:rPr lang="en-US" smtClean="0"/>
              <a:pPr>
                <a:defRPr/>
              </a:pPr>
              <a:t>12</a:t>
            </a:fld>
            <a:endParaRPr lang="en-US" dirty="0"/>
          </a:p>
        </p:txBody>
      </p:sp>
    </p:spTree>
    <p:extLst>
      <p:ext uri="{BB962C8B-B14F-4D97-AF65-F5344CB8AC3E}">
        <p14:creationId xmlns:p14="http://schemas.microsoft.com/office/powerpoint/2010/main" val="3278385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E79E663-F2F7-4793-B978-DE50FCE8A1FF}" type="slidenum">
              <a:rPr lang="en-US" smtClean="0"/>
              <a:pPr>
                <a:defRPr/>
              </a:pPr>
              <a:t>13</a:t>
            </a:fld>
            <a:endParaRPr lang="en-US" dirty="0"/>
          </a:p>
        </p:txBody>
      </p:sp>
    </p:spTree>
    <p:extLst>
      <p:ext uri="{BB962C8B-B14F-4D97-AF65-F5344CB8AC3E}">
        <p14:creationId xmlns:p14="http://schemas.microsoft.com/office/powerpoint/2010/main" val="3393041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Box cox transformation equation. Weight least squares are done</a:t>
            </a:r>
            <a:r>
              <a:rPr lang="en-US" baseline="0" dirty="0"/>
              <a:t> since Box Cox does not work in case of bi modal data</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4E79E663-F2F7-4793-B978-DE50FCE8A1FF}" type="slidenum">
              <a:rPr lang="en-US" smtClean="0"/>
              <a:pPr>
                <a:defRPr/>
              </a:pPr>
              <a:t>16</a:t>
            </a:fld>
            <a:endParaRPr lang="en-US" dirty="0"/>
          </a:p>
        </p:txBody>
      </p:sp>
    </p:spTree>
    <p:extLst>
      <p:ext uri="{BB962C8B-B14F-4D97-AF65-F5344CB8AC3E}">
        <p14:creationId xmlns:p14="http://schemas.microsoft.com/office/powerpoint/2010/main" val="341285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Variable selection methodology: forward / backward stepwise</a:t>
            </a:r>
          </a:p>
        </p:txBody>
      </p:sp>
      <p:sp>
        <p:nvSpPr>
          <p:cNvPr id="4" name="Slide Number Placeholder 3"/>
          <p:cNvSpPr>
            <a:spLocks noGrp="1"/>
          </p:cNvSpPr>
          <p:nvPr>
            <p:ph type="sldNum" sz="quarter" idx="10"/>
          </p:nvPr>
        </p:nvSpPr>
        <p:spPr/>
        <p:txBody>
          <a:bodyPr/>
          <a:lstStyle/>
          <a:p>
            <a:pPr>
              <a:defRPr/>
            </a:pPr>
            <a:fld id="{4E79E663-F2F7-4793-B978-DE50FCE8A1FF}" type="slidenum">
              <a:rPr lang="en-US" smtClean="0"/>
              <a:pPr>
                <a:defRPr/>
              </a:pPr>
              <a:t>17</a:t>
            </a:fld>
            <a:endParaRPr lang="en-US" dirty="0"/>
          </a:p>
        </p:txBody>
      </p:sp>
    </p:spTree>
    <p:extLst>
      <p:ext uri="{BB962C8B-B14F-4D97-AF65-F5344CB8AC3E}">
        <p14:creationId xmlns:p14="http://schemas.microsoft.com/office/powerpoint/2010/main" val="2972826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225496719"/>
              </p:ext>
            </p:extLst>
          </p:nvPr>
        </p:nvGraphicFramePr>
        <p:xfrm>
          <a:off x="1603" y="1591"/>
          <a:ext cx="1587" cy="1587"/>
        </p:xfrm>
        <a:graphic>
          <a:graphicData uri="http://schemas.openxmlformats.org/presentationml/2006/ole">
            <mc:AlternateContent xmlns:mc="http://schemas.openxmlformats.org/markup-compatibility/2006">
              <mc:Choice xmlns:v="urn:schemas-microsoft-com:vml" Requires="v">
                <p:oleObj spid="_x0000_s678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603" y="1591"/>
                        <a:ext cx="1587" cy="1587"/>
                      </a:xfrm>
                      <a:prstGeom prst="rect">
                        <a:avLst/>
                      </a:prstGeom>
                    </p:spPr>
                  </p:pic>
                </p:oleObj>
              </mc:Fallback>
            </mc:AlternateContent>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818283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vmlDrawing" Target="../drawings/vmlDrawing1.v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
            </p:custDataLst>
            <p:extLst>
              <p:ext uri="{D42A27DB-BD31-4B8C-83A1-F6EECF244321}">
                <p14:modId xmlns:p14="http://schemas.microsoft.com/office/powerpoint/2010/main" val="1230181033"/>
              </p:ext>
            </p:extLst>
          </p:nvPr>
        </p:nvGraphicFramePr>
        <p:xfrm>
          <a:off x="1603" y="1591"/>
          <a:ext cx="1587" cy="1587"/>
        </p:xfrm>
        <a:graphic>
          <a:graphicData uri="http://schemas.openxmlformats.org/presentationml/2006/ole">
            <mc:AlternateContent xmlns:mc="http://schemas.openxmlformats.org/markup-compatibility/2006">
              <mc:Choice xmlns:v="urn:schemas-microsoft-com:vml" Requires="v">
                <p:oleObj spid="_x0000_s576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603" y="1591"/>
                        <a:ext cx="1587" cy="1587"/>
                      </a:xfrm>
                      <a:prstGeom prst="rect">
                        <a:avLst/>
                      </a:prstGeom>
                    </p:spPr>
                  </p:pic>
                </p:oleObj>
              </mc:Fallback>
            </mc:AlternateContent>
          </a:graphicData>
        </a:graphic>
      </p:graphicFrame>
      <p:sp>
        <p:nvSpPr>
          <p:cNvPr id="139280" name="Line 16"/>
          <p:cNvSpPr>
            <a:spLocks noChangeShapeType="1"/>
          </p:cNvSpPr>
          <p:nvPr/>
        </p:nvSpPr>
        <p:spPr bwMode="auto">
          <a:xfrm flipV="1">
            <a:off x="400050" y="7418391"/>
            <a:ext cx="0" cy="376237"/>
          </a:xfrm>
          <a:prstGeom prst="line">
            <a:avLst/>
          </a:prstGeom>
          <a:noFill/>
          <a:ln w="6350">
            <a:solidFill>
              <a:schemeClr val="bg2"/>
            </a:solidFill>
            <a:round/>
            <a:headEnd/>
            <a:tailEnd/>
          </a:ln>
          <a:effectLst/>
        </p:spPr>
        <p:txBody>
          <a:bodyPr wrap="none" lIns="0" tIns="0" rIns="0" bIns="0" anchor="ctr"/>
          <a:lstStyle/>
          <a:p>
            <a:pPr algn="ctr">
              <a:defRPr/>
            </a:pPr>
            <a:endParaRPr lang="en-US" sz="1400" b="1" dirty="0">
              <a:ea typeface="+mn-ea"/>
              <a:cs typeface="+mn-cs"/>
            </a:endParaRPr>
          </a:p>
        </p:txBody>
      </p:sp>
      <p:sp>
        <p:nvSpPr>
          <p:cNvPr id="139281" name="Rectangle 17"/>
          <p:cNvSpPr>
            <a:spLocks noChangeArrowheads="1"/>
          </p:cNvSpPr>
          <p:nvPr/>
        </p:nvSpPr>
        <p:spPr bwMode="auto">
          <a:xfrm>
            <a:off x="76202" y="7102475"/>
            <a:ext cx="355600" cy="539750"/>
          </a:xfrm>
          <a:prstGeom prst="rect">
            <a:avLst/>
          </a:prstGeom>
          <a:noFill/>
          <a:ln w="9525">
            <a:noFill/>
            <a:miter lim="800000"/>
            <a:headEnd/>
            <a:tailEnd/>
          </a:ln>
        </p:spPr>
        <p:txBody>
          <a:bodyPr wrap="none" lIns="101609" tIns="50806" rIns="101609" bIns="50806" anchor="b"/>
          <a:lstStyle/>
          <a:p>
            <a:pPr defTabSz="1016863">
              <a:spcAft>
                <a:spcPct val="30000"/>
              </a:spcAft>
              <a:defRPr/>
            </a:pPr>
            <a:fld id="{202EF43F-5E5A-46B9-A0B9-D9D398EDB9E0}" type="slidenum">
              <a:rPr lang="en-US">
                <a:solidFill>
                  <a:schemeClr val="bg2"/>
                </a:solidFill>
                <a:ea typeface="+mn-ea"/>
                <a:cs typeface="+mn-cs"/>
              </a:rPr>
              <a:pPr defTabSz="1016863">
                <a:spcAft>
                  <a:spcPct val="30000"/>
                </a:spcAft>
                <a:defRPr/>
              </a:pPr>
              <a:t>‹#›</a:t>
            </a:fld>
            <a:endParaRPr lang="en-US" dirty="0">
              <a:solidFill>
                <a:schemeClr val="bg2"/>
              </a:solidFill>
              <a:ea typeface="+mn-ea"/>
              <a:cs typeface="+mn-cs"/>
            </a:endParaRPr>
          </a:p>
        </p:txBody>
      </p:sp>
    </p:spTree>
  </p:cSld>
  <p:clrMap bg1="lt1" tx1="dk1" bg2="lt2" tx2="dk2" accent1="accent1" accent2="accent2" accent3="accent3" accent4="accent4" accent5="accent5" accent6="accent6" hlink="hlink" folHlink="folHlink"/>
  <p:sldLayoutIdLst>
    <p:sldLayoutId id="2147483740" r:id="rId1"/>
    <p:sldLayoutId id="2147483739" r:id="rId2"/>
    <p:sldLayoutId id="2147483771" r:id="rId3"/>
  </p:sldLayoutIdLst>
  <p:hf sldNum="0" hdr="0" dt="0"/>
  <p:txStyles>
    <p:titleStyle>
      <a:lvl1pPr algn="l" defTabSz="1011169" rtl="0" eaLnBrk="0" fontAlgn="base" hangingPunct="0">
        <a:spcBef>
          <a:spcPct val="0"/>
        </a:spcBef>
        <a:spcAft>
          <a:spcPct val="0"/>
        </a:spcAft>
        <a:defRPr sz="2600" b="1">
          <a:solidFill>
            <a:srgbClr val="006600"/>
          </a:solidFill>
          <a:latin typeface="+mj-lt"/>
          <a:ea typeface="+mj-ea"/>
          <a:cs typeface="ＭＳ Ｐゴシック"/>
        </a:defRPr>
      </a:lvl1pPr>
      <a:lvl2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2pPr>
      <a:lvl3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3pPr>
      <a:lvl4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4pPr>
      <a:lvl5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5pPr>
      <a:lvl6pPr marL="456162" algn="l" defTabSz="1016863" rtl="0" fontAlgn="base">
        <a:spcBef>
          <a:spcPct val="0"/>
        </a:spcBef>
        <a:spcAft>
          <a:spcPct val="0"/>
        </a:spcAft>
        <a:defRPr sz="2300" b="1">
          <a:solidFill>
            <a:srgbClr val="006600"/>
          </a:solidFill>
          <a:latin typeface="Arial" charset="0"/>
          <a:ea typeface="ＭＳ Ｐゴシック" pitchFamily="28" charset="-128"/>
        </a:defRPr>
      </a:lvl6pPr>
      <a:lvl7pPr marL="912327" algn="l" defTabSz="1016863" rtl="0" fontAlgn="base">
        <a:spcBef>
          <a:spcPct val="0"/>
        </a:spcBef>
        <a:spcAft>
          <a:spcPct val="0"/>
        </a:spcAft>
        <a:defRPr sz="2300" b="1">
          <a:solidFill>
            <a:srgbClr val="006600"/>
          </a:solidFill>
          <a:latin typeface="Arial" charset="0"/>
          <a:ea typeface="ＭＳ Ｐゴシック" pitchFamily="28" charset="-128"/>
        </a:defRPr>
      </a:lvl7pPr>
      <a:lvl8pPr marL="1368491" algn="l" defTabSz="1016863" rtl="0" fontAlgn="base">
        <a:spcBef>
          <a:spcPct val="0"/>
        </a:spcBef>
        <a:spcAft>
          <a:spcPct val="0"/>
        </a:spcAft>
        <a:defRPr sz="2300" b="1">
          <a:solidFill>
            <a:srgbClr val="006600"/>
          </a:solidFill>
          <a:latin typeface="Arial" charset="0"/>
          <a:ea typeface="ＭＳ Ｐゴシック" pitchFamily="28" charset="-128"/>
        </a:defRPr>
      </a:lvl8pPr>
      <a:lvl9pPr marL="1824653" algn="l" defTabSz="1016863" rtl="0" fontAlgn="base">
        <a:spcBef>
          <a:spcPct val="0"/>
        </a:spcBef>
        <a:spcAft>
          <a:spcPct val="0"/>
        </a:spcAft>
        <a:defRPr sz="2300" b="1">
          <a:solidFill>
            <a:srgbClr val="006600"/>
          </a:solidFill>
          <a:latin typeface="Arial" charset="0"/>
          <a:ea typeface="ＭＳ Ｐゴシック" pitchFamily="28" charset="-128"/>
        </a:defRPr>
      </a:lvl9pPr>
    </p:titleStyle>
    <p:bodyStyle>
      <a:lvl1pPr marL="291623" indent="-291623" algn="l" defTabSz="1011169" rtl="0" eaLnBrk="0" fontAlgn="base" hangingPunct="0">
        <a:spcBef>
          <a:spcPct val="0"/>
        </a:spcBef>
        <a:spcAft>
          <a:spcPct val="30000"/>
        </a:spcAft>
        <a:buClr>
          <a:schemeClr val="accent1"/>
        </a:buClr>
        <a:buFont typeface="Wingdings 3" pitchFamily="18" charset="2"/>
        <a:buChar char=""/>
        <a:defRPr sz="2500">
          <a:solidFill>
            <a:srgbClr val="000000"/>
          </a:solidFill>
          <a:latin typeface="+mn-lt"/>
          <a:ea typeface="+mn-ea"/>
          <a:cs typeface="ＭＳ Ｐゴシック"/>
        </a:defRPr>
      </a:lvl1pPr>
      <a:lvl2pPr marL="711625" indent="-225055" algn="l" defTabSz="1011169" rtl="0" eaLnBrk="0" fontAlgn="base" hangingPunct="0">
        <a:spcBef>
          <a:spcPct val="0"/>
        </a:spcBef>
        <a:spcAft>
          <a:spcPct val="30000"/>
        </a:spcAft>
        <a:buClr>
          <a:schemeClr val="accent1"/>
        </a:buClr>
        <a:buFont typeface="Wingdings" pitchFamily="2" charset="2"/>
        <a:buChar char="§"/>
        <a:defRPr sz="2300">
          <a:solidFill>
            <a:srgbClr val="000000"/>
          </a:solidFill>
          <a:latin typeface="+mn-lt"/>
          <a:ea typeface="+mn-ea"/>
          <a:cs typeface="ＭＳ Ｐゴシック"/>
        </a:defRPr>
      </a:lvl2pPr>
      <a:lvl3pPr marL="1077724" indent="-212381" algn="l" defTabSz="1011169" rtl="0" eaLnBrk="0" fontAlgn="base" hangingPunct="0">
        <a:spcBef>
          <a:spcPct val="0"/>
        </a:spcBef>
        <a:spcAft>
          <a:spcPct val="30000"/>
        </a:spcAft>
        <a:buClr>
          <a:schemeClr val="accent1"/>
        </a:buClr>
        <a:buFont typeface="Arial" charset="0"/>
        <a:buChar char="–"/>
        <a:defRPr sz="2100">
          <a:solidFill>
            <a:srgbClr val="000000"/>
          </a:solidFill>
          <a:latin typeface="+mn-lt"/>
          <a:ea typeface="+mn-ea"/>
          <a:cs typeface="ＭＳ Ｐゴシック"/>
        </a:defRPr>
      </a:lvl3pPr>
      <a:lvl4pPr marL="1443849" indent="-185435" algn="l" defTabSz="1011169"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4pPr>
      <a:lvl5pPr marL="1795695" indent="-161659" algn="l" defTabSz="1011169"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5pPr>
      <a:lvl6pPr marL="2257062" indent="-167890" algn="l" defTabSz="1016863"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6pPr>
      <a:lvl7pPr marL="2713225" indent="-167890" algn="l" defTabSz="1016863"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7pPr>
      <a:lvl8pPr marL="3169391" indent="-167890" algn="l" defTabSz="1016863"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8pPr>
      <a:lvl9pPr marL="3625556" indent="-167890" algn="l" defTabSz="1016863"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9pPr>
    </p:bodyStyle>
    <p:otherStyle>
      <a:defPPr>
        <a:defRPr lang="en-US"/>
      </a:defPPr>
      <a:lvl1pPr marL="0" algn="l" defTabSz="912327" rtl="0" eaLnBrk="1" latinLnBrk="0" hangingPunct="1">
        <a:defRPr sz="1800" kern="1200">
          <a:solidFill>
            <a:schemeClr val="tx1"/>
          </a:solidFill>
          <a:latin typeface="+mn-lt"/>
          <a:ea typeface="+mn-ea"/>
          <a:cs typeface="+mn-cs"/>
        </a:defRPr>
      </a:lvl1pPr>
      <a:lvl2pPr marL="456162" algn="l" defTabSz="912327" rtl="0" eaLnBrk="1" latinLnBrk="0" hangingPunct="1">
        <a:defRPr sz="1800" kern="1200">
          <a:solidFill>
            <a:schemeClr val="tx1"/>
          </a:solidFill>
          <a:latin typeface="+mn-lt"/>
          <a:ea typeface="+mn-ea"/>
          <a:cs typeface="+mn-cs"/>
        </a:defRPr>
      </a:lvl2pPr>
      <a:lvl3pPr marL="912327" algn="l" defTabSz="912327" rtl="0" eaLnBrk="1" latinLnBrk="0" hangingPunct="1">
        <a:defRPr sz="1800" kern="1200">
          <a:solidFill>
            <a:schemeClr val="tx1"/>
          </a:solidFill>
          <a:latin typeface="+mn-lt"/>
          <a:ea typeface="+mn-ea"/>
          <a:cs typeface="+mn-cs"/>
        </a:defRPr>
      </a:lvl3pPr>
      <a:lvl4pPr marL="1368491" algn="l" defTabSz="912327" rtl="0" eaLnBrk="1" latinLnBrk="0" hangingPunct="1">
        <a:defRPr sz="1800" kern="1200">
          <a:solidFill>
            <a:schemeClr val="tx1"/>
          </a:solidFill>
          <a:latin typeface="+mn-lt"/>
          <a:ea typeface="+mn-ea"/>
          <a:cs typeface="+mn-cs"/>
        </a:defRPr>
      </a:lvl4pPr>
      <a:lvl5pPr marL="1824653" algn="l" defTabSz="912327" rtl="0" eaLnBrk="1" latinLnBrk="0" hangingPunct="1">
        <a:defRPr sz="1800" kern="1200">
          <a:solidFill>
            <a:schemeClr val="tx1"/>
          </a:solidFill>
          <a:latin typeface="+mn-lt"/>
          <a:ea typeface="+mn-ea"/>
          <a:cs typeface="+mn-cs"/>
        </a:defRPr>
      </a:lvl5pPr>
      <a:lvl6pPr marL="2280821" algn="l" defTabSz="912327" rtl="0" eaLnBrk="1" latinLnBrk="0" hangingPunct="1">
        <a:defRPr sz="1800" kern="1200">
          <a:solidFill>
            <a:schemeClr val="tx1"/>
          </a:solidFill>
          <a:latin typeface="+mn-lt"/>
          <a:ea typeface="+mn-ea"/>
          <a:cs typeface="+mn-cs"/>
        </a:defRPr>
      </a:lvl6pPr>
      <a:lvl7pPr marL="2736981" algn="l" defTabSz="912327" rtl="0" eaLnBrk="1" latinLnBrk="0" hangingPunct="1">
        <a:defRPr sz="1800" kern="1200">
          <a:solidFill>
            <a:schemeClr val="tx1"/>
          </a:solidFill>
          <a:latin typeface="+mn-lt"/>
          <a:ea typeface="+mn-ea"/>
          <a:cs typeface="+mn-cs"/>
        </a:defRPr>
      </a:lvl7pPr>
      <a:lvl8pPr marL="3193147" algn="l" defTabSz="912327" rtl="0" eaLnBrk="1" latinLnBrk="0" hangingPunct="1">
        <a:defRPr sz="1800" kern="1200">
          <a:solidFill>
            <a:schemeClr val="tx1"/>
          </a:solidFill>
          <a:latin typeface="+mn-lt"/>
          <a:ea typeface="+mn-ea"/>
          <a:cs typeface="+mn-cs"/>
        </a:defRPr>
      </a:lvl8pPr>
      <a:lvl9pPr marL="3649309" algn="l" defTabSz="91232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26.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2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2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29.wmf"/></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5.bin"/><Relationship Id="rId10" Type="http://schemas.openxmlformats.org/officeDocument/2006/relationships/image" Target="../media/image11.wmf"/><Relationship Id="rId4" Type="http://schemas.openxmlformats.org/officeDocument/2006/relationships/image" Target="../media/image8.emf"/><Relationship Id="rId9"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5.wmf"/><Relationship Id="rId3" Type="http://schemas.openxmlformats.org/officeDocument/2006/relationships/notesSlide" Target="../notesSlides/notesSlide2.xml"/><Relationship Id="rId7" Type="http://schemas.openxmlformats.org/officeDocument/2006/relationships/image" Target="../media/image13.wmf"/><Relationship Id="rId12"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image" Target="../media/image14.wmf"/><Relationship Id="rId5" Type="http://schemas.openxmlformats.org/officeDocument/2006/relationships/image" Target="../media/image12.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76286" y="1530355"/>
            <a:ext cx="8915400" cy="596899"/>
          </a:xfrm>
          <a:prstGeom prst="rect">
            <a:avLst/>
          </a:prstGeom>
        </p:spPr>
        <p:txBody>
          <a:bodyPr/>
          <a:lstStyle/>
          <a:p>
            <a:r>
              <a:rPr lang="en-US" dirty="0">
                <a:latin typeface="Cambria" panose="02040503050406030204" pitchFamily="18" charset="0"/>
              </a:rPr>
              <a:t>Data Science </a:t>
            </a:r>
            <a:r>
              <a:rPr lang="en-US" dirty="0" err="1">
                <a:latin typeface="Cambria" panose="02040503050406030204" pitchFamily="18" charset="0"/>
              </a:rPr>
              <a:t>BootCamp</a:t>
            </a:r>
            <a:r>
              <a:rPr lang="en-US" dirty="0">
                <a:latin typeface="Cambria" panose="02040503050406030204" pitchFamily="18" charset="0"/>
              </a:rPr>
              <a:t>: Module 1</a:t>
            </a:r>
          </a:p>
        </p:txBody>
      </p:sp>
      <p:sp>
        <p:nvSpPr>
          <p:cNvPr id="3" name="Subtitle 2"/>
          <p:cNvSpPr>
            <a:spLocks noGrp="1"/>
          </p:cNvSpPr>
          <p:nvPr>
            <p:ph type="subTitle" idx="4294967295"/>
          </p:nvPr>
        </p:nvSpPr>
        <p:spPr>
          <a:xfrm>
            <a:off x="650885" y="2205045"/>
            <a:ext cx="8986838" cy="732387"/>
          </a:xfrm>
          <a:prstGeom prst="rect">
            <a:avLst/>
          </a:prstGeom>
        </p:spPr>
        <p:txBody>
          <a:bodyPr/>
          <a:lstStyle/>
          <a:p>
            <a:r>
              <a:rPr lang="en-US" dirty="0">
                <a:latin typeface="Cambria" panose="02040503050406030204" pitchFamily="18" charset="0"/>
              </a:rPr>
              <a:t>Linear Model Selection (Day 1)</a:t>
            </a:r>
          </a:p>
        </p:txBody>
      </p:sp>
      <p:sp>
        <p:nvSpPr>
          <p:cNvPr id="5" name="Subtitle 2"/>
          <p:cNvSpPr txBox="1">
            <a:spLocks/>
          </p:cNvSpPr>
          <p:nvPr/>
        </p:nvSpPr>
        <p:spPr bwMode="auto">
          <a:xfrm>
            <a:off x="582061" y="5496553"/>
            <a:ext cx="8986838" cy="964300"/>
          </a:xfrm>
          <a:prstGeom prst="rect">
            <a:avLst/>
          </a:prstGeom>
          <a:noFill/>
          <a:ln w="9525">
            <a:noFill/>
            <a:miter lim="800000"/>
            <a:headEnd/>
            <a:tailEnd/>
          </a:ln>
        </p:spPr>
        <p:txBody>
          <a:bodyPr vert="horz" wrap="square" lIns="101528" tIns="50767" rIns="101528" bIns="50767" numCol="1" anchor="t" anchorCtr="0" compatLnSpc="1">
            <a:prstTxWarp prst="textNoShape">
              <a:avLst/>
            </a:prstTxWarp>
            <a:spAutoFit/>
          </a:bodyPr>
          <a:lstStyle>
            <a:lvl1pPr marL="292938" indent="-292938" algn="l" defTabSz="1011809" rtl="0" eaLnBrk="0" fontAlgn="base" hangingPunct="0">
              <a:spcBef>
                <a:spcPct val="0"/>
              </a:spcBef>
              <a:spcAft>
                <a:spcPct val="0"/>
              </a:spcAft>
              <a:buClr>
                <a:schemeClr val="accent1"/>
              </a:buClr>
              <a:buFont typeface="Wingdings 3" pitchFamily="18" charset="2"/>
              <a:buNone/>
              <a:defRPr sz="4000" b="1">
                <a:solidFill>
                  <a:srgbClr val="000000"/>
                </a:solidFill>
                <a:latin typeface="+mn-lt"/>
                <a:ea typeface="+mn-ea"/>
                <a:cs typeface="ＭＳ Ｐゴシック"/>
              </a:defRPr>
            </a:lvl1pPr>
            <a:lvl2pPr marL="712541" indent="-226428" algn="l" defTabSz="1011809" rtl="0" eaLnBrk="0" fontAlgn="base" hangingPunct="0">
              <a:spcBef>
                <a:spcPct val="0"/>
              </a:spcBef>
              <a:spcAft>
                <a:spcPct val="30000"/>
              </a:spcAft>
              <a:buClr>
                <a:schemeClr val="accent1"/>
              </a:buClr>
              <a:buFont typeface="Wingdings" pitchFamily="2" charset="2"/>
              <a:buChar char="§"/>
              <a:defRPr sz="2300">
                <a:solidFill>
                  <a:srgbClr val="000000"/>
                </a:solidFill>
                <a:latin typeface="+mn-lt"/>
                <a:ea typeface="+mn-ea"/>
                <a:cs typeface="ＭＳ Ｐゴシック"/>
              </a:defRPr>
            </a:lvl2pPr>
            <a:lvl3pPr marL="1078299" indent="-213761" algn="l" defTabSz="1011809" rtl="0" eaLnBrk="0" fontAlgn="base" hangingPunct="0">
              <a:spcBef>
                <a:spcPct val="0"/>
              </a:spcBef>
              <a:spcAft>
                <a:spcPct val="30000"/>
              </a:spcAft>
              <a:buClr>
                <a:schemeClr val="accent1"/>
              </a:buClr>
              <a:buFont typeface="Arial" pitchFamily="34" charset="0"/>
              <a:buChar char="–"/>
              <a:defRPr sz="2100">
                <a:solidFill>
                  <a:srgbClr val="000000"/>
                </a:solidFill>
                <a:latin typeface="+mn-lt"/>
                <a:ea typeface="+mn-ea"/>
                <a:cs typeface="ＭＳ Ｐゴシック"/>
              </a:defRPr>
            </a:lvl3pPr>
            <a:lvl4pPr marL="1444083" indent="-186842" algn="l" defTabSz="1011809"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4pPr>
            <a:lvl5pPr marL="1795599" indent="-163085" algn="l" defTabSz="1011809"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5pPr>
            <a:lvl6pPr marL="2255268" indent="-167763" algn="l" defTabSz="101605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6pPr>
            <a:lvl7pPr marL="2711070" indent="-167763" algn="l" defTabSz="101605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7pPr>
            <a:lvl8pPr marL="3166866" indent="-167763" algn="l" defTabSz="101605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8pPr>
            <a:lvl9pPr marL="3622671" indent="-167763" algn="l" defTabSz="101605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9pPr>
          </a:lstStyle>
          <a:p>
            <a:r>
              <a:rPr lang="en-US" sz="2800" b="0" kern="0" dirty="0">
                <a:latin typeface="Cambria" panose="02040503050406030204" pitchFamily="18" charset="0"/>
              </a:rPr>
              <a:t>Rituparno Guha</a:t>
            </a:r>
          </a:p>
          <a:p>
            <a:r>
              <a:rPr lang="en-US" sz="2800" b="0" kern="0" dirty="0">
                <a:latin typeface="Cambria" panose="02040503050406030204" pitchFamily="18" charset="0"/>
              </a:rPr>
              <a:t>Prasun Biswas</a:t>
            </a:r>
          </a:p>
        </p:txBody>
      </p:sp>
      <p:sp>
        <p:nvSpPr>
          <p:cNvPr id="6" name="TextBox 5"/>
          <p:cNvSpPr txBox="1"/>
          <p:nvPr/>
        </p:nvSpPr>
        <p:spPr>
          <a:xfrm>
            <a:off x="582061" y="4748981"/>
            <a:ext cx="2116894" cy="338554"/>
          </a:xfrm>
          <a:prstGeom prst="rect">
            <a:avLst/>
          </a:prstGeom>
          <a:noFill/>
        </p:spPr>
        <p:txBody>
          <a:bodyPr wrap="square" rtlCol="0">
            <a:spAutoFit/>
          </a:bodyPr>
          <a:lstStyle/>
          <a:p>
            <a:r>
              <a:rPr lang="en-US" sz="1600" b="1" dirty="0">
                <a:latin typeface="Cambria" panose="02040503050406030204" pitchFamily="18" charset="0"/>
              </a:rPr>
              <a:t>19</a:t>
            </a:r>
            <a:r>
              <a:rPr lang="en-US" sz="1600" b="1" baseline="30000" dirty="0">
                <a:latin typeface="Cambria" panose="02040503050406030204" pitchFamily="18" charset="0"/>
              </a:rPr>
              <a:t>th</a:t>
            </a:r>
            <a:r>
              <a:rPr lang="en-US" sz="1600" b="1" dirty="0">
                <a:latin typeface="Cambria" panose="02040503050406030204" pitchFamily="18" charset="0"/>
              </a:rPr>
              <a:t> February 2018</a:t>
            </a:r>
          </a:p>
        </p:txBody>
      </p:sp>
    </p:spTree>
    <p:extLst>
      <p:ext uri="{BB962C8B-B14F-4D97-AF65-F5344CB8AC3E}">
        <p14:creationId xmlns:p14="http://schemas.microsoft.com/office/powerpoint/2010/main" val="255686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78" y="1"/>
            <a:ext cx="9388475" cy="1122363"/>
          </a:xfrm>
          <a:prstGeom prst="rect">
            <a:avLst/>
          </a:prstGeom>
        </p:spPr>
        <p:txBody>
          <a:bodyPr/>
          <a:lstStyle/>
          <a:p>
            <a:r>
              <a:rPr lang="en-US" dirty="0">
                <a:latin typeface="Cambria" panose="02040503050406030204" pitchFamily="18" charset="0"/>
              </a:rPr>
              <a:t>Inference on parameters : Significance of Estimate</a:t>
            </a:r>
          </a:p>
        </p:txBody>
      </p:sp>
      <p:sp>
        <p:nvSpPr>
          <p:cNvPr id="6" name="TextBox 5"/>
          <p:cNvSpPr txBox="1"/>
          <p:nvPr/>
        </p:nvSpPr>
        <p:spPr>
          <a:xfrm>
            <a:off x="581207" y="1781508"/>
            <a:ext cx="8939048" cy="1569660"/>
          </a:xfrm>
          <a:prstGeom prst="rect">
            <a:avLst/>
          </a:prstGeom>
          <a:solidFill>
            <a:schemeClr val="accent1">
              <a:lumMod val="40000"/>
              <a:lumOff val="60000"/>
            </a:schemeClr>
          </a:solidFill>
        </p:spPr>
        <p:txBody>
          <a:bodyPr wrap="square" rtlCol="0">
            <a:spAutoFit/>
          </a:bodyPr>
          <a:lstStyle/>
          <a:p>
            <a:pPr marL="342900" indent="-342900" algn="just">
              <a:buFont typeface="Wingdings" panose="05000000000000000000" pitchFamily="2" charset="2"/>
              <a:buChar char="Ø"/>
            </a:pPr>
            <a:r>
              <a:rPr lang="en-US" sz="1600" dirty="0">
                <a:latin typeface="Cambria" panose="02040503050406030204" pitchFamily="18" charset="0"/>
              </a:rPr>
              <a:t>Why do we need hypothesis testing on parameter estimates?</a:t>
            </a:r>
          </a:p>
          <a:p>
            <a:pPr algn="just"/>
            <a:endParaRPr lang="en-US" sz="1600" dirty="0">
              <a:latin typeface="Cambria" panose="02040503050406030204" pitchFamily="18" charset="0"/>
            </a:endParaRPr>
          </a:p>
          <a:p>
            <a:pPr marL="793015" lvl="1" indent="-342900" algn="just">
              <a:buFont typeface="Wingdings" panose="05000000000000000000" pitchFamily="2" charset="2"/>
              <a:buChar char="§"/>
            </a:pPr>
            <a:r>
              <a:rPr lang="en-US" sz="1600" dirty="0">
                <a:latin typeface="Cambria" panose="02040503050406030204" pitchFamily="18" charset="0"/>
              </a:rPr>
              <a:t>From the linear regression fit, we derive estimates based on the SAMPLE.</a:t>
            </a:r>
          </a:p>
          <a:p>
            <a:pPr marL="793015" lvl="1" indent="-342900" algn="just">
              <a:buFont typeface="Wingdings" panose="05000000000000000000" pitchFamily="2" charset="2"/>
              <a:buChar char="§"/>
            </a:pPr>
            <a:r>
              <a:rPr lang="en-US" sz="1600" dirty="0">
                <a:latin typeface="Cambria" panose="02040503050406030204" pitchFamily="18" charset="0"/>
              </a:rPr>
              <a:t>To have a certain LEVEL OF CONFIDENCE on whether these estimates are TRUE REPRESENTATIVE OF THE POPULATION, we need to do hypothesis testing.</a:t>
            </a:r>
          </a:p>
          <a:p>
            <a:pPr lvl="1" indent="0" algn="just"/>
            <a:endParaRPr lang="en-US" sz="1600"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567558" y="3373821"/>
                <a:ext cx="8939049" cy="830997"/>
              </a:xfrm>
              <a:prstGeom prst="rect">
                <a:avLst/>
              </a:prstGeom>
              <a:noFill/>
            </p:spPr>
            <p:txBody>
              <a:bodyPr wrap="square" rtlCol="0">
                <a:spAutoFit/>
              </a:bodyPr>
              <a:lstStyle/>
              <a:p>
                <a:r>
                  <a:rPr lang="en-US" sz="1600" dirty="0">
                    <a:latin typeface="Cambria" panose="02040503050406030204" pitchFamily="18" charset="0"/>
                  </a:rPr>
                  <a:t>Important Additional Assumptions for hypothesis testing:</a:t>
                </a:r>
              </a:p>
              <a:p>
                <a:pPr marL="342900" indent="-342900" algn="just">
                  <a:buFont typeface="Wingdings" panose="05000000000000000000" pitchFamily="2" charset="2"/>
                  <a:buChar char="Ø"/>
                </a:pPr>
                <a:r>
                  <a:rPr lang="en-US" sz="1600" dirty="0">
                    <a:latin typeface="Cambria" panose="02040503050406030204" pitchFamily="18" charset="0"/>
                  </a:rPr>
                  <a:t>These tests can be carried out if it can be assumed that the random error term, </a:t>
                </a:r>
                <a14:m>
                  <m:oMath xmlns:m="http://schemas.openxmlformats.org/officeDocument/2006/math">
                    <m:r>
                      <m:rPr>
                        <m:sty m:val="p"/>
                      </m:rPr>
                      <a:rPr lang="el-GR" sz="1600" i="1" dirty="0">
                        <a:latin typeface="Cambria Math"/>
                        <a:ea typeface="Cambria Math"/>
                      </a:rPr>
                      <m:t>ε</m:t>
                    </m:r>
                  </m:oMath>
                </a14:m>
                <a:r>
                  <a:rPr lang="en-US" sz="1600" dirty="0">
                    <a:latin typeface="Cambria" panose="02040503050406030204" pitchFamily="18" charset="0"/>
                  </a:rPr>
                  <a:t>, is normally and independently distributed with a mean of zero and variance of </a:t>
                </a:r>
                <a:r>
                  <a:rPr lang="el-GR" sz="1600" dirty="0">
                    <a:latin typeface="Cambria" panose="02040503050406030204" pitchFamily="18" charset="0"/>
                  </a:rPr>
                  <a:t>σ</a:t>
                </a:r>
                <a:r>
                  <a:rPr lang="en-US" sz="1600" dirty="0">
                    <a:latin typeface="Cambria" panose="02040503050406030204" pitchFamily="18" charset="0"/>
                  </a:rPr>
                  <a:t>^2 .</a:t>
                </a:r>
              </a:p>
            </p:txBody>
          </p:sp>
        </mc:Choice>
        <mc:Fallback xmlns="">
          <p:sp>
            <p:nvSpPr>
              <p:cNvPr id="7" name="TextBox 6"/>
              <p:cNvSpPr txBox="1">
                <a:spLocks noRot="1" noChangeAspect="1" noMove="1" noResize="1" noEditPoints="1" noAdjustHandles="1" noChangeArrowheads="1" noChangeShapeType="1" noTextEdit="1"/>
              </p:cNvSpPr>
              <p:nvPr/>
            </p:nvSpPr>
            <p:spPr>
              <a:xfrm>
                <a:off x="567558" y="3373821"/>
                <a:ext cx="8939049" cy="830997"/>
              </a:xfrm>
              <a:prstGeom prst="rect">
                <a:avLst/>
              </a:prstGeom>
              <a:blipFill rotWithShape="1">
                <a:blip r:embed="rId2"/>
                <a:stretch>
                  <a:fillRect l="-341" t="-2920" r="-409" b="-7299"/>
                </a:stretch>
              </a:blipFill>
            </p:spPr>
            <p:txBody>
              <a:bodyPr/>
              <a:lstStyle/>
              <a:p>
                <a:r>
                  <a:rPr lang="en-US">
                    <a:noFill/>
                  </a:rPr>
                  <a:t> </a:t>
                </a:r>
              </a:p>
            </p:txBody>
          </p:sp>
        </mc:Fallback>
      </mc:AlternateContent>
      <p:sp>
        <p:nvSpPr>
          <p:cNvPr id="5" name="Content Placeholder 2"/>
          <p:cNvSpPr>
            <a:spLocks noGrp="1"/>
          </p:cNvSpPr>
          <p:nvPr>
            <p:ph idx="4294967295"/>
          </p:nvPr>
        </p:nvSpPr>
        <p:spPr>
          <a:xfrm>
            <a:off x="552810" y="4210812"/>
            <a:ext cx="9101137" cy="3008015"/>
          </a:xfrm>
          <a:prstGeom prst="rect">
            <a:avLst/>
          </a:prstGeom>
        </p:spPr>
        <p:txBody>
          <a:bodyPr/>
          <a:lstStyle/>
          <a:p>
            <a:pPr algn="just">
              <a:buFont typeface="Wingdings" panose="05000000000000000000" pitchFamily="2" charset="2"/>
              <a:buChar char="Ø"/>
            </a:pPr>
            <a:r>
              <a:rPr lang="en-US" sz="1600" dirty="0">
                <a:latin typeface="Cambria" panose="02040503050406030204" pitchFamily="18" charset="0"/>
              </a:rPr>
              <a:t>Test:</a:t>
            </a:r>
          </a:p>
          <a:p>
            <a:pPr algn="just">
              <a:buFont typeface="Wingdings" panose="05000000000000000000" pitchFamily="2" charset="2"/>
              <a:buChar char="Ø"/>
            </a:pPr>
            <a:endParaRPr lang="en-US" sz="1600" dirty="0">
              <a:latin typeface="Cambria" panose="02040503050406030204" pitchFamily="18" charset="0"/>
            </a:endParaRPr>
          </a:p>
          <a:p>
            <a:pPr algn="just">
              <a:buFont typeface="Wingdings" panose="05000000000000000000" pitchFamily="2" charset="2"/>
              <a:buChar char="Ø"/>
            </a:pPr>
            <a:endParaRPr lang="en-US" sz="1600" dirty="0">
              <a:latin typeface="Cambria" panose="02040503050406030204" pitchFamily="18" charset="0"/>
            </a:endParaRPr>
          </a:p>
          <a:p>
            <a:pPr algn="just">
              <a:buFont typeface="Wingdings" panose="05000000000000000000" pitchFamily="2" charset="2"/>
              <a:buChar char="Ø"/>
            </a:pPr>
            <a:r>
              <a:rPr lang="en-US" sz="1600" dirty="0">
                <a:latin typeface="Cambria" panose="02040503050406030204" pitchFamily="18" charset="0"/>
              </a:rPr>
              <a:t>Test statistic:</a:t>
            </a:r>
          </a:p>
          <a:p>
            <a:pPr algn="just">
              <a:buFont typeface="Wingdings" panose="05000000000000000000" pitchFamily="2" charset="2"/>
              <a:buChar char="Ø"/>
            </a:pPr>
            <a:endParaRPr lang="en-US" sz="1600" dirty="0">
              <a:latin typeface="Cambria" panose="02040503050406030204" pitchFamily="18" charset="0"/>
            </a:endParaRPr>
          </a:p>
          <a:p>
            <a:pPr algn="just">
              <a:buFont typeface="Wingdings" panose="05000000000000000000" pitchFamily="2" charset="2"/>
              <a:buChar char="Ø"/>
            </a:pPr>
            <a:r>
              <a:rPr lang="en-US" sz="1600" dirty="0">
                <a:latin typeface="Cambria" panose="02040503050406030204" pitchFamily="18" charset="0"/>
              </a:rPr>
              <a:t>The test statistic follows a  </a:t>
            </a:r>
            <a:r>
              <a:rPr lang="en-US" sz="1600" i="1" dirty="0">
                <a:latin typeface="Cambria" panose="02040503050406030204" pitchFamily="18" charset="0"/>
              </a:rPr>
              <a:t>t </a:t>
            </a:r>
            <a:r>
              <a:rPr lang="en-US" sz="1600" dirty="0">
                <a:latin typeface="Cambria" panose="02040503050406030204" pitchFamily="18" charset="0"/>
              </a:rPr>
              <a:t>distribution with  n-2 degrees of freedom, where n is the total number of observations. The null hypothesis  is accepted if the calculated value of the test statistic is such that:				where </a:t>
            </a:r>
            <a:r>
              <a:rPr lang="el-GR" sz="1600" dirty="0">
                <a:latin typeface="Cambria" panose="02040503050406030204" pitchFamily="18" charset="0"/>
              </a:rPr>
              <a:t>α</a:t>
            </a:r>
            <a:r>
              <a:rPr lang="en-US" sz="1600" dirty="0">
                <a:latin typeface="Cambria" panose="02040503050406030204" pitchFamily="18" charset="0"/>
              </a:rPr>
              <a:t> is the level of significance.</a:t>
            </a:r>
          </a:p>
          <a:p>
            <a:pPr algn="just">
              <a:buFont typeface="Wingdings" panose="05000000000000000000" pitchFamily="2" charset="2"/>
              <a:buChar char="Ø"/>
            </a:pPr>
            <a:r>
              <a:rPr lang="en-US" sz="1600" dirty="0">
                <a:latin typeface="Cambria" panose="02040503050406030204" pitchFamily="18" charset="0"/>
              </a:rPr>
              <a:t>Specifically, in case of regression, we assume that parameter values are 0 as the null hypothesis, and then try to prove/disprove how significantly they are different from 0.</a:t>
            </a:r>
          </a:p>
        </p:txBody>
      </p:sp>
      <p:pic>
        <p:nvPicPr>
          <p:cNvPr id="8" name="Picture 2" descr="http://reliawiki.org/images/math/4/e/c/4ecda50cf4b4f161776ac2e45f5983b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969" y="4334155"/>
            <a:ext cx="1830881" cy="73235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reliawiki.org/images/math/c/4/3/c43e50f2de81040eb97066748b78b35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0859" y="5120587"/>
            <a:ext cx="1499805" cy="6839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http://reliawiki.org/images/math/4/7/7/4777b213a3073d671a617109723c220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4797" y="6301898"/>
            <a:ext cx="3100530" cy="334799"/>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12"/>
          <p:cNvSpPr/>
          <p:nvPr/>
        </p:nvSpPr>
        <p:spPr bwMode="auto">
          <a:xfrm>
            <a:off x="216831" y="1497393"/>
            <a:ext cx="9683914" cy="5786276"/>
          </a:xfrm>
          <a:prstGeom prst="roundRect">
            <a:avLst/>
          </a:prstGeom>
          <a:no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Tree>
    <p:extLst>
      <p:ext uri="{BB962C8B-B14F-4D97-AF65-F5344CB8AC3E}">
        <p14:creationId xmlns:p14="http://schemas.microsoft.com/office/powerpoint/2010/main" val="2137135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78" y="1"/>
            <a:ext cx="9388475" cy="1122363"/>
          </a:xfrm>
          <a:prstGeom prst="rect">
            <a:avLst/>
          </a:prstGeom>
        </p:spPr>
        <p:txBody>
          <a:bodyPr/>
          <a:lstStyle/>
          <a:p>
            <a:r>
              <a:rPr lang="en-US" dirty="0">
                <a:latin typeface="Cambria" panose="02040503050406030204" pitchFamily="18" charset="0"/>
              </a:rPr>
              <a:t> Case Study: Understanding Regression Output (1)</a:t>
            </a:r>
            <a:endParaRPr lang="en-US" dirty="0"/>
          </a:p>
        </p:txBody>
      </p:sp>
      <p:sp>
        <p:nvSpPr>
          <p:cNvPr id="5" name="TextBox 4"/>
          <p:cNvSpPr txBox="1"/>
          <p:nvPr/>
        </p:nvSpPr>
        <p:spPr>
          <a:xfrm>
            <a:off x="599090" y="1592315"/>
            <a:ext cx="8907517" cy="5509200"/>
          </a:xfrm>
          <a:prstGeom prst="rect">
            <a:avLst/>
          </a:prstGeom>
          <a:noFill/>
        </p:spPr>
        <p:txBody>
          <a:bodyPr wrap="square" rtlCol="0">
            <a:spAutoFit/>
          </a:bodyPr>
          <a:lstStyle/>
          <a:p>
            <a:pPr marL="342900" indent="-342900">
              <a:buFont typeface="Wingdings" panose="05000000000000000000" pitchFamily="2" charset="2"/>
              <a:buChar char="Ø"/>
            </a:pPr>
            <a:r>
              <a:rPr lang="en-US" altLang="en-US" sz="1600" b="1" dirty="0">
                <a:latin typeface="Cambria" panose="02040503050406030204" pitchFamily="18" charset="0"/>
              </a:rPr>
              <a:t>Slope </a:t>
            </a:r>
            <a:r>
              <a:rPr lang="en-US" altLang="en-US" sz="1600" b="1" dirty="0"/>
              <a:t>(</a:t>
            </a:r>
            <a:r>
              <a:rPr lang="en-US" altLang="en-US" sz="1600" b="1" i="1" dirty="0">
                <a:latin typeface="Symbol" pitchFamily="18" charset="2"/>
              </a:rPr>
              <a:t></a:t>
            </a:r>
            <a:r>
              <a:rPr lang="en-US" altLang="en-US" sz="1600" b="1" baseline="-25000" dirty="0"/>
              <a:t>1</a:t>
            </a:r>
            <a:r>
              <a:rPr lang="en-US" altLang="en-US" sz="1600" b="1" dirty="0"/>
              <a:t>)</a:t>
            </a:r>
            <a:r>
              <a:rPr lang="en-US" altLang="en-US" sz="1600" b="1" dirty="0">
                <a:latin typeface="Cambria" panose="02040503050406030204" pitchFamily="18" charset="0"/>
              </a:rPr>
              <a:t> : </a:t>
            </a:r>
            <a:r>
              <a:rPr lang="en-US" altLang="en-US" sz="1600" dirty="0">
                <a:latin typeface="Cambria" panose="02040503050406030204" pitchFamily="18" charset="0"/>
              </a:rPr>
              <a:t>Estimated </a:t>
            </a:r>
            <a:r>
              <a:rPr lang="en-US" altLang="en-US" sz="1600" i="1" dirty="0">
                <a:latin typeface="Cambria" panose="02040503050406030204" pitchFamily="18" charset="0"/>
              </a:rPr>
              <a:t>Y</a:t>
            </a:r>
            <a:r>
              <a:rPr lang="en-US" altLang="en-US" sz="1600" dirty="0">
                <a:latin typeface="Cambria" panose="02040503050406030204" pitchFamily="18" charset="0"/>
              </a:rPr>
              <a:t> Changes by </a:t>
            </a:r>
            <a:r>
              <a:rPr lang="en-US" altLang="en-US" sz="1600" i="1" dirty="0">
                <a:latin typeface="Symbol" pitchFamily="18" charset="2"/>
              </a:rPr>
              <a:t></a:t>
            </a:r>
            <a:r>
              <a:rPr lang="en-US" altLang="en-US" sz="1600" baseline="-25000" dirty="0"/>
              <a:t>1  </a:t>
            </a:r>
            <a:r>
              <a:rPr lang="en-US" altLang="en-US" sz="1600" dirty="0">
                <a:latin typeface="Cambria" panose="02040503050406030204" pitchFamily="18" charset="0"/>
              </a:rPr>
              <a:t>for Each 1 Unit Increase in </a:t>
            </a:r>
            <a:r>
              <a:rPr lang="en-US" altLang="en-US" sz="1600" i="1" dirty="0">
                <a:latin typeface="Cambria" panose="02040503050406030204" pitchFamily="18" charset="0"/>
              </a:rPr>
              <a:t>X</a:t>
            </a:r>
            <a:r>
              <a:rPr lang="en-US" altLang="en-US" sz="1600" dirty="0">
                <a:latin typeface="Cambria" panose="02040503050406030204" pitchFamily="18" charset="0"/>
              </a:rPr>
              <a:t>.  </a:t>
            </a:r>
          </a:p>
          <a:p>
            <a:pPr lvl="1" indent="0"/>
            <a:r>
              <a:rPr lang="en-US" altLang="en-US" sz="1600" dirty="0">
                <a:latin typeface="Cambria" panose="02040503050406030204" pitchFamily="18" charset="0"/>
              </a:rPr>
              <a:t>If </a:t>
            </a:r>
            <a:r>
              <a:rPr lang="en-US" altLang="en-US" sz="1600" i="1" dirty="0">
                <a:latin typeface="Symbol" pitchFamily="18" charset="2"/>
              </a:rPr>
              <a:t> </a:t>
            </a:r>
            <a:r>
              <a:rPr lang="en-US" altLang="en-US" sz="1600" baseline="-25000" dirty="0">
                <a:latin typeface="Cambria" panose="02040503050406030204" pitchFamily="18" charset="0"/>
              </a:rPr>
              <a:t>1</a:t>
            </a:r>
            <a:r>
              <a:rPr lang="en-US" altLang="en-US" sz="1600" dirty="0">
                <a:latin typeface="Cambria" panose="02040503050406030204" pitchFamily="18" charset="0"/>
              </a:rPr>
              <a:t> = 2, then </a:t>
            </a:r>
            <a:r>
              <a:rPr lang="en-US" altLang="en-US" sz="1600" i="1" dirty="0">
                <a:latin typeface="Cambria" panose="02040503050406030204" pitchFamily="18" charset="0"/>
              </a:rPr>
              <a:t>Y</a:t>
            </a:r>
            <a:r>
              <a:rPr lang="en-US" altLang="en-US" sz="1600" dirty="0">
                <a:latin typeface="Cambria" panose="02040503050406030204" pitchFamily="18" charset="0"/>
              </a:rPr>
              <a:t> Is Expected to Increase by 2 for Each 1 Unit Increase in </a:t>
            </a:r>
            <a:r>
              <a:rPr lang="en-US" altLang="en-US" sz="1600" i="1" dirty="0">
                <a:latin typeface="Cambria" panose="02040503050406030204" pitchFamily="18" charset="0"/>
              </a:rPr>
              <a:t>X</a:t>
            </a:r>
          </a:p>
          <a:p>
            <a:endParaRPr lang="en-US" altLang="en-US" sz="1600" i="1" dirty="0">
              <a:latin typeface="Cambria" panose="02040503050406030204" pitchFamily="18" charset="0"/>
            </a:endParaRPr>
          </a:p>
          <a:p>
            <a:pPr marL="342900" indent="-342900">
              <a:buFont typeface="Wingdings" panose="05000000000000000000" pitchFamily="2" charset="2"/>
              <a:buChar char="Ø"/>
            </a:pPr>
            <a:r>
              <a:rPr lang="en-US" altLang="en-US" sz="1600" b="1" dirty="0">
                <a:latin typeface="Cambria" panose="02040503050406030204" pitchFamily="18" charset="0"/>
              </a:rPr>
              <a:t>Y-Intercept </a:t>
            </a:r>
            <a:r>
              <a:rPr lang="en-US" altLang="en-US" sz="1600" b="1" dirty="0"/>
              <a:t>(</a:t>
            </a:r>
            <a:r>
              <a:rPr lang="en-US" altLang="en-US" sz="1600" b="1" i="1" dirty="0">
                <a:latin typeface="Symbol" pitchFamily="18" charset="2"/>
              </a:rPr>
              <a:t></a:t>
            </a:r>
            <a:r>
              <a:rPr lang="en-US" altLang="en-US" sz="1600" b="1" baseline="-25000" dirty="0"/>
              <a:t>0</a:t>
            </a:r>
            <a:r>
              <a:rPr lang="en-US" altLang="en-US" sz="1600" b="1" dirty="0"/>
              <a:t>) </a:t>
            </a:r>
            <a:r>
              <a:rPr lang="en-US" altLang="en-US" sz="1600" b="1" dirty="0">
                <a:latin typeface="Cambria" panose="02040503050406030204" pitchFamily="18" charset="0"/>
              </a:rPr>
              <a:t>: </a:t>
            </a:r>
            <a:r>
              <a:rPr lang="en-US" altLang="en-US" sz="1600" dirty="0">
                <a:latin typeface="Cambria" panose="02040503050406030204" pitchFamily="18" charset="0"/>
              </a:rPr>
              <a:t>Average Value of </a:t>
            </a:r>
            <a:r>
              <a:rPr lang="en-US" altLang="en-US" sz="1600" i="1" dirty="0">
                <a:latin typeface="Cambria" panose="02040503050406030204" pitchFamily="18" charset="0"/>
              </a:rPr>
              <a:t>Y</a:t>
            </a:r>
            <a:r>
              <a:rPr lang="en-US" altLang="en-US" sz="1600" dirty="0">
                <a:latin typeface="Cambria" panose="02040503050406030204" pitchFamily="18" charset="0"/>
              </a:rPr>
              <a:t>  When </a:t>
            </a:r>
            <a:r>
              <a:rPr lang="en-US" altLang="en-US" sz="1600" i="1" dirty="0">
                <a:latin typeface="Cambria" panose="02040503050406030204" pitchFamily="18" charset="0"/>
              </a:rPr>
              <a:t>X</a:t>
            </a:r>
            <a:r>
              <a:rPr lang="en-US" altLang="en-US" sz="1600" dirty="0">
                <a:latin typeface="Cambria" panose="02040503050406030204" pitchFamily="18" charset="0"/>
              </a:rPr>
              <a:t> = 0.</a:t>
            </a:r>
          </a:p>
          <a:p>
            <a:pPr lvl="1" indent="0"/>
            <a:r>
              <a:rPr lang="en-US" altLang="en-US" sz="1600" dirty="0">
                <a:latin typeface="Cambria" panose="02040503050406030204" pitchFamily="18" charset="0"/>
              </a:rPr>
              <a:t>If </a:t>
            </a:r>
            <a:r>
              <a:rPr lang="en-US" altLang="en-US" sz="1600" i="1" dirty="0">
                <a:latin typeface="Symbol" pitchFamily="18" charset="2"/>
              </a:rPr>
              <a:t> </a:t>
            </a:r>
            <a:r>
              <a:rPr lang="en-US" altLang="en-US" sz="1600" baseline="-25000" dirty="0">
                <a:latin typeface="Cambria" panose="02040503050406030204" pitchFamily="18" charset="0"/>
              </a:rPr>
              <a:t>0</a:t>
            </a:r>
            <a:r>
              <a:rPr lang="en-US" altLang="en-US" sz="1600" dirty="0">
                <a:latin typeface="Cambria" panose="02040503050406030204" pitchFamily="18" charset="0"/>
              </a:rPr>
              <a:t> = 4, then Average </a:t>
            </a:r>
            <a:r>
              <a:rPr lang="en-US" altLang="en-US" sz="1600" i="1" dirty="0">
                <a:latin typeface="Cambria" panose="02040503050406030204" pitchFamily="18" charset="0"/>
              </a:rPr>
              <a:t>Y</a:t>
            </a:r>
            <a:r>
              <a:rPr lang="en-US" altLang="en-US" sz="1600" dirty="0">
                <a:latin typeface="Cambria" panose="02040503050406030204" pitchFamily="18" charset="0"/>
              </a:rPr>
              <a:t> Is Expected to Be 4 When </a:t>
            </a:r>
            <a:r>
              <a:rPr lang="en-US" altLang="en-US" sz="1600" i="1" dirty="0">
                <a:latin typeface="Cambria" panose="02040503050406030204" pitchFamily="18" charset="0"/>
              </a:rPr>
              <a:t>X</a:t>
            </a:r>
            <a:r>
              <a:rPr lang="en-US" altLang="en-US" sz="1600" dirty="0">
                <a:latin typeface="Cambria" panose="02040503050406030204" pitchFamily="18" charset="0"/>
              </a:rPr>
              <a:t> Is 0</a:t>
            </a:r>
          </a:p>
          <a:p>
            <a:pPr lvl="2"/>
            <a:endParaRPr lang="en-US" altLang="en-US" sz="1600" dirty="0">
              <a:latin typeface="Cambria" panose="02040503050406030204" pitchFamily="18" charset="0"/>
            </a:endParaRPr>
          </a:p>
          <a:p>
            <a:pPr marL="285750" indent="-285750" algn="just">
              <a:buFont typeface="Wingdings" panose="05000000000000000000" pitchFamily="2" charset="2"/>
              <a:buChar char="Ø"/>
            </a:pPr>
            <a:r>
              <a:rPr lang="en-US" sz="1600" dirty="0">
                <a:latin typeface="Cambria" panose="02040503050406030204" pitchFamily="18" charset="0"/>
              </a:rPr>
              <a:t>The linear regression equation can be written down in the following way:</a:t>
            </a:r>
          </a:p>
          <a:p>
            <a:pPr algn="ctr"/>
            <a:r>
              <a:rPr lang="en-US" sz="1600" dirty="0">
                <a:latin typeface="Cambria" panose="02040503050406030204" pitchFamily="18" charset="0"/>
              </a:rPr>
              <a:t>TSS = SSR + SSE</a:t>
            </a:r>
          </a:p>
          <a:p>
            <a:pPr algn="just"/>
            <a:r>
              <a:rPr lang="en-US" sz="1600" dirty="0">
                <a:latin typeface="Cambria" panose="02040503050406030204" pitchFamily="18" charset="0"/>
              </a:rPr>
              <a:t>	   where 	TSS: Total Sum of squares,</a:t>
            </a:r>
          </a:p>
          <a:p>
            <a:pPr algn="just"/>
            <a:r>
              <a:rPr lang="en-US" sz="1600" dirty="0">
                <a:latin typeface="Cambria" panose="02040503050406030204" pitchFamily="18" charset="0"/>
              </a:rPr>
              <a:t>		SSR: Sum of Squares explained by regression</a:t>
            </a:r>
          </a:p>
          <a:p>
            <a:pPr algn="just"/>
            <a:r>
              <a:rPr lang="en-US" sz="1600" dirty="0">
                <a:latin typeface="Cambria" panose="02040503050406030204" pitchFamily="18" charset="0"/>
              </a:rPr>
              <a:t>		SSE: Sum of squares of residuals</a:t>
            </a:r>
          </a:p>
          <a:p>
            <a:pPr algn="just"/>
            <a:endParaRPr lang="en-US" sz="1600" dirty="0">
              <a:latin typeface="Cambria" panose="02040503050406030204" pitchFamily="18" charset="0"/>
            </a:endParaRPr>
          </a:p>
          <a:p>
            <a:pPr marL="285750" indent="-285750" algn="just">
              <a:buFont typeface="Wingdings" panose="05000000000000000000" pitchFamily="2" charset="2"/>
              <a:buChar char="Ø"/>
            </a:pPr>
            <a:r>
              <a:rPr lang="en-US" sz="1600" b="1" dirty="0">
                <a:latin typeface="Cambria" panose="02040503050406030204" pitchFamily="18" charset="0"/>
              </a:rPr>
              <a:t>Coefficient of Determination</a:t>
            </a:r>
            <a:r>
              <a:rPr lang="en-US" sz="1600" dirty="0">
                <a:latin typeface="Cambria" panose="02040503050406030204" pitchFamily="18" charset="0"/>
              </a:rPr>
              <a:t> or </a:t>
            </a:r>
            <a:r>
              <a:rPr lang="en-US" sz="1600" b="1" dirty="0">
                <a:latin typeface="Cambria" panose="02040503050406030204" pitchFamily="18" charset="0"/>
              </a:rPr>
              <a:t>R-square</a:t>
            </a:r>
            <a:r>
              <a:rPr lang="en-US" sz="1600" dirty="0">
                <a:latin typeface="Cambria" panose="02040503050406030204" pitchFamily="18" charset="0"/>
              </a:rPr>
              <a:t> explains what proportion of the total variation is explained by the regression equation, which obviously implies that higher R-square values indicates better model. </a:t>
            </a:r>
          </a:p>
          <a:p>
            <a:pPr algn="ctr"/>
            <a:r>
              <a:rPr lang="en-US" sz="1600" b="1" dirty="0">
                <a:solidFill>
                  <a:schemeClr val="accent1">
                    <a:lumMod val="75000"/>
                  </a:schemeClr>
                </a:solidFill>
                <a:latin typeface="Cambria" panose="02040503050406030204" pitchFamily="18" charset="0"/>
              </a:rPr>
              <a:t>R-square = SSR/TSS = 1 - SSE/TSS</a:t>
            </a:r>
          </a:p>
          <a:p>
            <a:pPr algn="ctr"/>
            <a:endParaRPr lang="en-US" sz="1600" dirty="0">
              <a:latin typeface="Cambria" panose="02040503050406030204" pitchFamily="18" charset="0"/>
            </a:endParaRPr>
          </a:p>
          <a:p>
            <a:pPr marL="285750" indent="-285750" algn="just">
              <a:buFont typeface="Wingdings" panose="05000000000000000000" pitchFamily="2" charset="2"/>
              <a:buChar char="Ø"/>
            </a:pPr>
            <a:r>
              <a:rPr lang="en-US" sz="1600" b="1" dirty="0">
                <a:latin typeface="Cambria" panose="02040503050406030204" pitchFamily="18" charset="0"/>
              </a:rPr>
              <a:t>Adjusted R-square</a:t>
            </a:r>
            <a:r>
              <a:rPr lang="en-US" sz="1600" dirty="0">
                <a:latin typeface="Cambria" panose="02040503050406030204" pitchFamily="18" charset="0"/>
              </a:rPr>
              <a:t>: Since R square will continue increasing with each additional </a:t>
            </a:r>
            <a:r>
              <a:rPr lang="en-US" sz="1600" dirty="0" err="1">
                <a:latin typeface="Cambria" panose="02040503050406030204" pitchFamily="18" charset="0"/>
              </a:rPr>
              <a:t>regressor</a:t>
            </a:r>
            <a:r>
              <a:rPr lang="en-US" sz="1600" dirty="0">
                <a:latin typeface="Cambria" panose="02040503050406030204" pitchFamily="18" charset="0"/>
              </a:rPr>
              <a:t> (x variable) coming in, it tends to </a:t>
            </a:r>
            <a:r>
              <a:rPr lang="en-US" sz="1600" dirty="0" err="1">
                <a:latin typeface="Cambria" panose="02040503050406030204" pitchFamily="18" charset="0"/>
              </a:rPr>
              <a:t>overfit</a:t>
            </a:r>
            <a:r>
              <a:rPr lang="en-US" sz="1600" dirty="0">
                <a:latin typeface="Cambria" panose="02040503050406030204" pitchFamily="18" charset="0"/>
              </a:rPr>
              <a:t> the data. Thus, the concept of adj. R-square was derived, which penalizes unnecessary increasing of variables, and does not necessarily increase with the increase in no. of </a:t>
            </a:r>
            <a:r>
              <a:rPr lang="en-US" sz="1600" dirty="0" err="1">
                <a:latin typeface="Cambria" panose="02040503050406030204" pitchFamily="18" charset="0"/>
              </a:rPr>
              <a:t>regressors</a:t>
            </a:r>
            <a:r>
              <a:rPr lang="en-US" sz="1600" dirty="0">
                <a:latin typeface="Cambria" panose="02040503050406030204" pitchFamily="18" charset="0"/>
              </a:rPr>
              <a:t>.</a:t>
            </a:r>
          </a:p>
          <a:p>
            <a:pPr lvl="1" indent="0" algn="ctr"/>
            <a:r>
              <a:rPr lang="pt-BR" sz="1600" b="1" dirty="0">
                <a:latin typeface="Cambria" panose="02040503050406030204" pitchFamily="18" charset="0"/>
              </a:rPr>
              <a:t>Adjusted Rsquare = 1 - (SSE/(n-p))/(TSS/(n-1))</a:t>
            </a:r>
            <a:endParaRPr lang="en-US" sz="1600" b="1" dirty="0">
              <a:latin typeface="Cambria" panose="02040503050406030204" pitchFamily="18" charset="0"/>
            </a:endParaRPr>
          </a:p>
        </p:txBody>
      </p:sp>
      <p:sp>
        <p:nvSpPr>
          <p:cNvPr id="6" name="Rounded Rectangle 5"/>
          <p:cNvSpPr/>
          <p:nvPr/>
        </p:nvSpPr>
        <p:spPr bwMode="auto">
          <a:xfrm>
            <a:off x="216831" y="1497393"/>
            <a:ext cx="9683914" cy="5786276"/>
          </a:xfrm>
          <a:prstGeom prst="roundRect">
            <a:avLst/>
          </a:prstGeom>
          <a:no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Tree>
    <p:extLst>
      <p:ext uri="{BB962C8B-B14F-4D97-AF65-F5344CB8AC3E}">
        <p14:creationId xmlns:p14="http://schemas.microsoft.com/office/powerpoint/2010/main" val="1678471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78" y="1"/>
            <a:ext cx="9388475" cy="1122363"/>
          </a:xfrm>
          <a:prstGeom prst="rect">
            <a:avLst/>
          </a:prstGeom>
        </p:spPr>
        <p:txBody>
          <a:bodyPr/>
          <a:lstStyle/>
          <a:p>
            <a:r>
              <a:rPr lang="en-US" dirty="0">
                <a:latin typeface="Cambria" panose="02040503050406030204" pitchFamily="18" charset="0"/>
              </a:rPr>
              <a:t> Case Study(contd.): Understanding Regression Output (2)</a:t>
            </a:r>
          </a:p>
        </p:txBody>
      </p:sp>
      <p:sp>
        <p:nvSpPr>
          <p:cNvPr id="3" name="Content Placeholder 2"/>
          <p:cNvSpPr>
            <a:spLocks noGrp="1"/>
          </p:cNvSpPr>
          <p:nvPr>
            <p:ph idx="4294967295"/>
          </p:nvPr>
        </p:nvSpPr>
        <p:spPr>
          <a:xfrm>
            <a:off x="538163" y="1646240"/>
            <a:ext cx="9101137" cy="6208891"/>
          </a:xfrm>
          <a:prstGeom prst="rect">
            <a:avLst/>
          </a:prstGeom>
        </p:spPr>
        <p:txBody>
          <a:bodyPr/>
          <a:lstStyle/>
          <a:p>
            <a:pPr algn="just"/>
            <a:r>
              <a:rPr lang="en-US" sz="1600" b="1" dirty="0">
                <a:latin typeface="Cambria" panose="02040503050406030204" pitchFamily="18" charset="0"/>
              </a:rPr>
              <a:t>Residual Standard Error: </a:t>
            </a:r>
            <a:r>
              <a:rPr lang="en-US" sz="1600" b="1" dirty="0">
                <a:solidFill>
                  <a:schemeClr val="accent1">
                    <a:lumMod val="75000"/>
                  </a:schemeClr>
                </a:solidFill>
                <a:latin typeface="Cambria" panose="02040503050406030204" pitchFamily="18" charset="0"/>
              </a:rPr>
              <a:t>Residual Standard Error is measure of the </a:t>
            </a:r>
            <a:r>
              <a:rPr lang="en-US" sz="1600" b="1" i="1" dirty="0">
                <a:solidFill>
                  <a:schemeClr val="accent1">
                    <a:lumMod val="75000"/>
                  </a:schemeClr>
                </a:solidFill>
                <a:latin typeface="Cambria" panose="02040503050406030204" pitchFamily="18" charset="0"/>
              </a:rPr>
              <a:t>quality</a:t>
            </a:r>
            <a:r>
              <a:rPr lang="en-US" sz="1600" b="1" dirty="0">
                <a:solidFill>
                  <a:schemeClr val="accent1">
                    <a:lumMod val="75000"/>
                  </a:schemeClr>
                </a:solidFill>
                <a:latin typeface="Cambria" panose="02040503050406030204" pitchFamily="18" charset="0"/>
              </a:rPr>
              <a:t> of a linear regression fit</a:t>
            </a:r>
            <a:r>
              <a:rPr lang="en-US" sz="1600" dirty="0">
                <a:latin typeface="Cambria" panose="02040503050406030204" pitchFamily="18" charset="0"/>
              </a:rPr>
              <a:t>. Theoretically, every linear model is assumed to contain an error term. Due to the presence of this error term, we are not capable of perfectly predicting our response variable from the predictor one. </a:t>
            </a:r>
            <a:r>
              <a:rPr lang="en-US" sz="1600" b="1" dirty="0">
                <a:solidFill>
                  <a:schemeClr val="accent1">
                    <a:lumMod val="75000"/>
                  </a:schemeClr>
                </a:solidFill>
                <a:latin typeface="Cambria" panose="02040503050406030204" pitchFamily="18" charset="0"/>
              </a:rPr>
              <a:t>The Residual Standard Error is the average amount that the response will deviate from the true regression line.</a:t>
            </a:r>
            <a:r>
              <a:rPr lang="en-US" sz="1600" b="1" dirty="0">
                <a:latin typeface="Cambria" panose="02040503050406030204" pitchFamily="18" charset="0"/>
              </a:rPr>
              <a:t> </a:t>
            </a:r>
          </a:p>
          <a:p>
            <a:pPr algn="just"/>
            <a:r>
              <a:rPr lang="en-US" sz="1600" b="1" dirty="0">
                <a:latin typeface="Cambria" panose="02040503050406030204" pitchFamily="18" charset="0"/>
              </a:rPr>
              <a:t>t-statistic value: </a:t>
            </a:r>
            <a:r>
              <a:rPr lang="en-US" sz="1600" dirty="0">
                <a:latin typeface="Cambria" panose="02040503050406030204" pitchFamily="18" charset="0"/>
              </a:rPr>
              <a:t>The coefficient t-value is a measure of how many standard deviations our coefficient estimate is far away from 0. </a:t>
            </a:r>
            <a:r>
              <a:rPr lang="en-US" sz="1600" b="1" dirty="0">
                <a:solidFill>
                  <a:schemeClr val="accent1">
                    <a:lumMod val="75000"/>
                  </a:schemeClr>
                </a:solidFill>
                <a:latin typeface="Cambria" panose="02040503050406030204" pitchFamily="18" charset="0"/>
              </a:rPr>
              <a:t>We want it to be far away from zero as this would indicate we could reject the null hypothesis - that is, we could declare a relationship between x and y exist. </a:t>
            </a:r>
          </a:p>
          <a:p>
            <a:pPr algn="just"/>
            <a:r>
              <a:rPr lang="en-US" sz="1600" b="1" dirty="0">
                <a:latin typeface="Cambria" panose="02040503050406030204" pitchFamily="18" charset="0"/>
              </a:rPr>
              <a:t>P-value of t-test: </a:t>
            </a:r>
            <a:r>
              <a:rPr lang="en-US" sz="1600" dirty="0">
                <a:latin typeface="Cambria" panose="02040503050406030204" pitchFamily="18" charset="0"/>
              </a:rPr>
              <a:t>The </a:t>
            </a:r>
            <a:r>
              <a:rPr lang="en-US" sz="1600" i="1" dirty="0" err="1">
                <a:latin typeface="Cambria" panose="02040503050406030204" pitchFamily="18" charset="0"/>
              </a:rPr>
              <a:t>Pr</a:t>
            </a:r>
            <a:r>
              <a:rPr lang="en-US" sz="1600" i="1" dirty="0">
                <a:latin typeface="Cambria" panose="02040503050406030204" pitchFamily="18" charset="0"/>
              </a:rPr>
              <a:t>(&gt;t)</a:t>
            </a:r>
            <a:r>
              <a:rPr lang="en-US" sz="1600" dirty="0">
                <a:latin typeface="Cambria" panose="02040503050406030204" pitchFamily="18" charset="0"/>
              </a:rPr>
              <a:t> acronym found in the model output relates to the probability of observing any value equal or larger than </a:t>
            </a:r>
            <a:r>
              <a:rPr lang="en-US" sz="1600" i="1" dirty="0">
                <a:latin typeface="Cambria" panose="02040503050406030204" pitchFamily="18" charset="0"/>
              </a:rPr>
              <a:t>t</a:t>
            </a:r>
            <a:r>
              <a:rPr lang="en-US" sz="1600" dirty="0">
                <a:latin typeface="Cambria" panose="02040503050406030204" pitchFamily="18" charset="0"/>
              </a:rPr>
              <a:t>. </a:t>
            </a:r>
            <a:r>
              <a:rPr lang="en-US" sz="1600" b="1" dirty="0">
                <a:solidFill>
                  <a:schemeClr val="accent1">
                    <a:lumMod val="75000"/>
                  </a:schemeClr>
                </a:solidFill>
                <a:latin typeface="Cambria" panose="02040503050406030204" pitchFamily="18" charset="0"/>
              </a:rPr>
              <a:t>A small p-value indicates that it is unlikely we will observe a relationship between the predictor  and response variables due to chance. </a:t>
            </a:r>
            <a:r>
              <a:rPr lang="en-US" sz="1600" dirty="0">
                <a:latin typeface="Cambria" panose="02040503050406030204" pitchFamily="18" charset="0"/>
              </a:rPr>
              <a:t>Typically, a p-value of 5% or less is a good cut-off point.</a:t>
            </a:r>
          </a:p>
          <a:p>
            <a:pPr algn="just"/>
            <a:r>
              <a:rPr lang="en-US" sz="1600" b="1" dirty="0">
                <a:latin typeface="Cambria" panose="02040503050406030204" pitchFamily="18" charset="0"/>
              </a:rPr>
              <a:t>F-statistic</a:t>
            </a:r>
            <a:r>
              <a:rPr lang="en-US" sz="1600" dirty="0">
                <a:latin typeface="Cambria" panose="02040503050406030204" pitchFamily="18" charset="0"/>
              </a:rPr>
              <a:t> is a good indicator of whether there is a relationship between our predictor and the response variables. </a:t>
            </a:r>
            <a:r>
              <a:rPr lang="en-US" sz="1600" b="1" dirty="0">
                <a:solidFill>
                  <a:schemeClr val="accent1">
                    <a:lumMod val="75000"/>
                  </a:schemeClr>
                </a:solidFill>
                <a:latin typeface="Cambria" panose="02040503050406030204" pitchFamily="18" charset="0"/>
              </a:rPr>
              <a:t>The further the F-statistic is from 1 the better it is. However, how much larger the F-statistic needs to be depends on both the number of data points and the number of predictors. </a:t>
            </a:r>
            <a:r>
              <a:rPr lang="en-US" sz="1600" dirty="0">
                <a:latin typeface="Cambria" panose="02040503050406030204" pitchFamily="18" charset="0"/>
              </a:rPr>
              <a:t>Generally, when the number of data points is large, an F-statistic that is only a little bit larger than 1 is already sufficient to reject the null hypothesis and vice-versa.</a:t>
            </a:r>
          </a:p>
          <a:p>
            <a:pPr algn="just"/>
            <a:r>
              <a:rPr lang="en-US" sz="1600" b="1" dirty="0">
                <a:latin typeface="Cambria" panose="02040503050406030204" pitchFamily="18" charset="0"/>
              </a:rPr>
              <a:t>NOTE: </a:t>
            </a:r>
            <a:r>
              <a:rPr lang="en-US" sz="1600" dirty="0">
                <a:latin typeface="Cambria" panose="02040503050406030204" pitchFamily="18" charset="0"/>
              </a:rPr>
              <a:t>If we see that F-statistic is quite significant in rejecting the null hypothesis, but most of the t statistics are not strong enough in rejecting the respective null hypothesis, then there might be a </a:t>
            </a:r>
            <a:r>
              <a:rPr lang="en-US" sz="1600" b="1" dirty="0">
                <a:solidFill>
                  <a:schemeClr val="accent1">
                    <a:lumMod val="75000"/>
                  </a:schemeClr>
                </a:solidFill>
                <a:latin typeface="Cambria" panose="02040503050406030204" pitchFamily="18" charset="0"/>
              </a:rPr>
              <a:t>chance of multi collinearity in the data.</a:t>
            </a:r>
          </a:p>
          <a:p>
            <a:endParaRPr lang="en-US" sz="1600" dirty="0">
              <a:latin typeface="Cambria" panose="02040503050406030204" pitchFamily="18" charset="0"/>
            </a:endParaRPr>
          </a:p>
          <a:p>
            <a:pPr algn="just"/>
            <a:endParaRPr lang="en-US" sz="1600" b="1" dirty="0">
              <a:latin typeface="Cambria" panose="02040503050406030204" pitchFamily="18" charset="0"/>
            </a:endParaRPr>
          </a:p>
        </p:txBody>
      </p:sp>
      <p:sp>
        <p:nvSpPr>
          <p:cNvPr id="4" name="Rounded Rectangle 3"/>
          <p:cNvSpPr/>
          <p:nvPr/>
        </p:nvSpPr>
        <p:spPr bwMode="auto">
          <a:xfrm>
            <a:off x="216831" y="1497393"/>
            <a:ext cx="9683914" cy="5786276"/>
          </a:xfrm>
          <a:prstGeom prst="roundRect">
            <a:avLst/>
          </a:prstGeom>
          <a:no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Tree>
    <p:extLst>
      <p:ext uri="{BB962C8B-B14F-4D97-AF65-F5344CB8AC3E}">
        <p14:creationId xmlns:p14="http://schemas.microsoft.com/office/powerpoint/2010/main" val="3570112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78" y="1"/>
            <a:ext cx="9388475" cy="1122363"/>
          </a:xfrm>
          <a:prstGeom prst="rect">
            <a:avLst/>
          </a:prstGeom>
        </p:spPr>
        <p:txBody>
          <a:bodyPr/>
          <a:lstStyle/>
          <a:p>
            <a:r>
              <a:rPr lang="en-US" dirty="0">
                <a:latin typeface="Cambria" panose="02040503050406030204" pitchFamily="18" charset="0"/>
              </a:rPr>
              <a:t> Case Study(contd.): Multicollinearity check</a:t>
            </a:r>
            <a:endParaRPr lang="en-US" dirty="0"/>
          </a:p>
        </p:txBody>
      </p:sp>
      <p:sp>
        <p:nvSpPr>
          <p:cNvPr id="3" name="Rounded Rectangle 2"/>
          <p:cNvSpPr/>
          <p:nvPr/>
        </p:nvSpPr>
        <p:spPr bwMode="auto">
          <a:xfrm>
            <a:off x="216831" y="1497393"/>
            <a:ext cx="9683914" cy="5786276"/>
          </a:xfrm>
          <a:prstGeom prst="roundRect">
            <a:avLst/>
          </a:prstGeom>
          <a:no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4" name="Content Placeholder 2"/>
          <p:cNvSpPr txBox="1">
            <a:spLocks/>
          </p:cNvSpPr>
          <p:nvPr/>
        </p:nvSpPr>
        <p:spPr>
          <a:xfrm>
            <a:off x="604686" y="1820653"/>
            <a:ext cx="8849032" cy="4255681"/>
          </a:xfrm>
          <a:prstGeom prst="rect">
            <a:avLst/>
          </a:prstGeom>
        </p:spPr>
        <p:txBody>
          <a:bodyPr/>
          <a:lstStyle>
            <a:lvl1pPr marL="291623" indent="-291623" algn="l" defTabSz="1011169" rtl="0" eaLnBrk="0" fontAlgn="base" hangingPunct="0">
              <a:spcBef>
                <a:spcPct val="0"/>
              </a:spcBef>
              <a:spcAft>
                <a:spcPct val="30000"/>
              </a:spcAft>
              <a:buClr>
                <a:schemeClr val="accent1"/>
              </a:buClr>
              <a:buFont typeface="Wingdings 3" pitchFamily="18" charset="2"/>
              <a:buChar char=""/>
              <a:defRPr sz="2500">
                <a:solidFill>
                  <a:srgbClr val="000000"/>
                </a:solidFill>
                <a:latin typeface="+mn-lt"/>
                <a:ea typeface="+mn-ea"/>
                <a:cs typeface="ＭＳ Ｐゴシック"/>
              </a:defRPr>
            </a:lvl1pPr>
            <a:lvl2pPr marL="711625" indent="-225055" algn="l" defTabSz="1011169" rtl="0" eaLnBrk="0" fontAlgn="base" hangingPunct="0">
              <a:spcBef>
                <a:spcPct val="0"/>
              </a:spcBef>
              <a:spcAft>
                <a:spcPct val="30000"/>
              </a:spcAft>
              <a:buClr>
                <a:schemeClr val="accent1"/>
              </a:buClr>
              <a:buFont typeface="Wingdings" pitchFamily="2" charset="2"/>
              <a:buChar char="§"/>
              <a:defRPr sz="2300">
                <a:solidFill>
                  <a:srgbClr val="000000"/>
                </a:solidFill>
                <a:latin typeface="+mn-lt"/>
                <a:ea typeface="+mn-ea"/>
                <a:cs typeface="ＭＳ Ｐゴシック"/>
              </a:defRPr>
            </a:lvl2pPr>
            <a:lvl3pPr marL="1077724" indent="-212381" algn="l" defTabSz="1011169" rtl="0" eaLnBrk="0" fontAlgn="base" hangingPunct="0">
              <a:spcBef>
                <a:spcPct val="0"/>
              </a:spcBef>
              <a:spcAft>
                <a:spcPct val="30000"/>
              </a:spcAft>
              <a:buClr>
                <a:schemeClr val="accent1"/>
              </a:buClr>
              <a:buFont typeface="Arial" charset="0"/>
              <a:buChar char="–"/>
              <a:defRPr sz="2100">
                <a:solidFill>
                  <a:srgbClr val="000000"/>
                </a:solidFill>
                <a:latin typeface="+mn-lt"/>
                <a:ea typeface="+mn-ea"/>
                <a:cs typeface="ＭＳ Ｐゴシック"/>
              </a:defRPr>
            </a:lvl3pPr>
            <a:lvl4pPr marL="1443849" indent="-185435" algn="l" defTabSz="1011169"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4pPr>
            <a:lvl5pPr marL="1795695" indent="-161659" algn="l" defTabSz="1011169"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5pPr>
            <a:lvl6pPr marL="2257062" indent="-167890" algn="l" defTabSz="1016863"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6pPr>
            <a:lvl7pPr marL="2713225" indent="-167890" algn="l" defTabSz="1016863"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7pPr>
            <a:lvl8pPr marL="3169391" indent="-167890" algn="l" defTabSz="1016863"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8pPr>
            <a:lvl9pPr marL="3625556" indent="-167890" algn="l" defTabSz="1016863"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9pPr>
          </a:lstStyle>
          <a:p>
            <a:pPr algn="just"/>
            <a:r>
              <a:rPr lang="en-US" sz="1600" b="1" kern="0" dirty="0">
                <a:latin typeface="Cambria" panose="02040503050406030204" pitchFamily="18" charset="0"/>
              </a:rPr>
              <a:t>Tolerance : </a:t>
            </a:r>
            <a:r>
              <a:rPr lang="en-US" sz="1600" kern="0" dirty="0">
                <a:latin typeface="Cambria" panose="02040503050406030204" pitchFamily="18" charset="0"/>
              </a:rPr>
              <a:t>In multiple regression, tolerance is used as an indicator of multicollinearity. Tolerance is estimated by 1 – R-square, where R-is calculated by regressing the independent variable of interest onto the remaining independent variables included in the multiple regression analysis. </a:t>
            </a:r>
            <a:r>
              <a:rPr lang="en-US" sz="1600" b="1" kern="0" dirty="0">
                <a:latin typeface="Cambria" panose="02040503050406030204" pitchFamily="18" charset="0"/>
              </a:rPr>
              <a:t>As a point of interest, tolerance may be said to be the opposite of the coefficient of determination. In that sense, tolerance is identical to the coefficient of alienation.</a:t>
            </a:r>
          </a:p>
          <a:p>
            <a:pPr algn="just"/>
            <a:endParaRPr lang="en-US" sz="1600" kern="0" dirty="0">
              <a:latin typeface="Cambria" panose="02040503050406030204" pitchFamily="18" charset="0"/>
            </a:endParaRPr>
          </a:p>
          <a:p>
            <a:pPr algn="just"/>
            <a:r>
              <a:rPr lang="en-US" sz="1600" b="1" kern="0" dirty="0">
                <a:latin typeface="Cambria" panose="02040503050406030204" pitchFamily="18" charset="0"/>
              </a:rPr>
              <a:t>Variance Inflation Factor: </a:t>
            </a:r>
            <a:r>
              <a:rPr lang="en-US" sz="1600" kern="0" dirty="0">
                <a:latin typeface="Cambria" panose="02040503050406030204" pitchFamily="18" charset="0"/>
              </a:rPr>
              <a:t>In multiple regression, the variance inflation factor (VIF) is used as an indicator of multicollinearity. Computationally, it is defined as the reciprocal of tolerance: 1 / (1 - R2). </a:t>
            </a:r>
            <a:r>
              <a:rPr lang="en-US" sz="1600" b="1" kern="0" dirty="0">
                <a:latin typeface="Cambria" panose="02040503050406030204" pitchFamily="18" charset="0"/>
              </a:rPr>
              <a:t>All other things equal, researchers desire lower levels of VIF, </a:t>
            </a:r>
            <a:r>
              <a:rPr lang="en-US" sz="1600" kern="0" dirty="0">
                <a:latin typeface="Cambria" panose="02040503050406030204" pitchFamily="18" charset="0"/>
              </a:rPr>
              <a:t>as higher levels of VIF are known to affect adversely the results associated with a multiple regression analysis. In fact, the utility of VIF, as distinct from tolerance, is that VIF specifically indicates the magnitude of the inflation in the standard errors associated with a particular beta weight that is due to multicollinearity.  For example, </a:t>
            </a:r>
            <a:r>
              <a:rPr lang="en-US" sz="1600" b="1" kern="0" dirty="0">
                <a:latin typeface="Cambria" panose="02040503050406030204" pitchFamily="18" charset="0"/>
              </a:rPr>
              <a:t>a VIF of 8 implies that the standard errors are larger by a factor of 8 than would otherwise be the case</a:t>
            </a:r>
            <a:r>
              <a:rPr lang="en-US" sz="1600" kern="0" dirty="0">
                <a:latin typeface="Cambria" panose="02040503050406030204" pitchFamily="18" charset="0"/>
              </a:rPr>
              <a:t>, if there were no inter-correlations between the predictor of interest and the remaining predictor variables included in the multiple regression analysis.</a:t>
            </a:r>
          </a:p>
        </p:txBody>
      </p:sp>
    </p:spTree>
    <p:extLst>
      <p:ext uri="{BB962C8B-B14F-4D97-AF65-F5344CB8AC3E}">
        <p14:creationId xmlns:p14="http://schemas.microsoft.com/office/powerpoint/2010/main" val="4256093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78" y="1"/>
            <a:ext cx="9388475" cy="1122363"/>
          </a:xfrm>
          <a:prstGeom prst="rect">
            <a:avLst/>
          </a:prstGeom>
        </p:spPr>
        <p:txBody>
          <a:bodyPr/>
          <a:lstStyle/>
          <a:p>
            <a:r>
              <a:rPr lang="en-US" dirty="0">
                <a:latin typeface="Cambria" panose="02040503050406030204" pitchFamily="18" charset="0"/>
              </a:rPr>
              <a:t> Case Study(contd.): Residual Diagnosis for checking Assumptions-Graphical Method (1)</a:t>
            </a:r>
            <a:endParaRPr lang="en-US" dirty="0"/>
          </a:p>
        </p:txBody>
      </p:sp>
      <p:pic>
        <p:nvPicPr>
          <p:cNvPr id="757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6181" y="1945831"/>
            <a:ext cx="4419528" cy="354057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304" y="1952730"/>
            <a:ext cx="4635484" cy="353367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TextBox 6"/>
          <p:cNvSpPr txBox="1"/>
          <p:nvPr/>
        </p:nvSpPr>
        <p:spPr>
          <a:xfrm>
            <a:off x="408472" y="5693033"/>
            <a:ext cx="9713493" cy="1569660"/>
          </a:xfrm>
          <a:prstGeom prst="rect">
            <a:avLst/>
          </a:prstGeom>
          <a:noFill/>
        </p:spPr>
        <p:txBody>
          <a:bodyPr wrap="square" rtlCol="0">
            <a:spAutoFit/>
          </a:bodyPr>
          <a:lstStyle/>
          <a:p>
            <a:r>
              <a:rPr lang="en-US" sz="1600" dirty="0">
                <a:latin typeface="Cambria" panose="02040503050406030204" pitchFamily="18" charset="0"/>
              </a:rPr>
              <a:t>Some important observations from residual plots:</a:t>
            </a:r>
          </a:p>
          <a:p>
            <a:endParaRPr lang="en-US" sz="1600" dirty="0">
              <a:latin typeface="Cambria" panose="02040503050406030204" pitchFamily="18" charset="0"/>
            </a:endParaRPr>
          </a:p>
          <a:p>
            <a:pPr marL="285750" indent="-285750">
              <a:buFont typeface="Wingdings" panose="05000000000000000000" pitchFamily="2" charset="2"/>
              <a:buChar char="Ø"/>
            </a:pPr>
            <a:r>
              <a:rPr lang="en-US" sz="1600" dirty="0">
                <a:latin typeface="Cambria" panose="02040503050406030204" pitchFamily="18" charset="0"/>
              </a:rPr>
              <a:t>Residuals are not following normal distribution..</a:t>
            </a:r>
          </a:p>
          <a:p>
            <a:pPr marL="285750" indent="-285750">
              <a:buFont typeface="Wingdings" panose="05000000000000000000" pitchFamily="2" charset="2"/>
              <a:buChar char="Ø"/>
            </a:pPr>
            <a:endParaRPr lang="en-US" sz="1600" dirty="0">
              <a:latin typeface="Cambria" panose="02040503050406030204" pitchFamily="18" charset="0"/>
            </a:endParaRPr>
          </a:p>
          <a:p>
            <a:pPr marL="285750" indent="-285750">
              <a:buFont typeface="Wingdings" panose="05000000000000000000" pitchFamily="2" charset="2"/>
              <a:buChar char="Ø"/>
            </a:pPr>
            <a:r>
              <a:rPr lang="en-US" sz="1600" dirty="0">
                <a:latin typeface="Cambria" panose="02040503050406030204" pitchFamily="18" charset="0"/>
              </a:rPr>
              <a:t>Non linear patterns in the data.</a:t>
            </a:r>
          </a:p>
          <a:p>
            <a:pPr marL="285750" indent="-285750">
              <a:buFont typeface="Wingdings" panose="05000000000000000000" pitchFamily="2" charset="2"/>
              <a:buChar char="Ø"/>
            </a:pPr>
            <a:endParaRPr lang="en-US" sz="1600" dirty="0">
              <a:latin typeface="Cambria" panose="02040503050406030204" pitchFamily="18" charset="0"/>
            </a:endParaRPr>
          </a:p>
        </p:txBody>
      </p:sp>
      <p:sp>
        <p:nvSpPr>
          <p:cNvPr id="8" name="Rounded Rectangle 7"/>
          <p:cNvSpPr/>
          <p:nvPr/>
        </p:nvSpPr>
        <p:spPr bwMode="auto">
          <a:xfrm>
            <a:off x="216831" y="1497393"/>
            <a:ext cx="9683914" cy="5786276"/>
          </a:xfrm>
          <a:prstGeom prst="roundRect">
            <a:avLst/>
          </a:prstGeom>
          <a:no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Tree>
    <p:extLst>
      <p:ext uri="{BB962C8B-B14F-4D97-AF65-F5344CB8AC3E}">
        <p14:creationId xmlns:p14="http://schemas.microsoft.com/office/powerpoint/2010/main" val="1396850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8015" y="1"/>
            <a:ext cx="9569667" cy="1122363"/>
          </a:xfrm>
          <a:prstGeom prst="rect">
            <a:avLst/>
          </a:prstGeom>
        </p:spPr>
        <p:txBody>
          <a:bodyPr/>
          <a:lstStyle/>
          <a:p>
            <a:r>
              <a:rPr lang="en-US" dirty="0">
                <a:latin typeface="Cambria" panose="02040503050406030204" pitchFamily="18" charset="0"/>
              </a:rPr>
              <a:t> Case Study(contd.): Residual Diagnosis for checking Assumptions–Graphical Method (2)</a:t>
            </a:r>
            <a:endParaRPr lang="en-US" dirty="0"/>
          </a:p>
        </p:txBody>
      </p:sp>
      <p:pic>
        <p:nvPicPr>
          <p:cNvPr id="727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8788" y="1947475"/>
            <a:ext cx="4542406" cy="33629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364" y="1976286"/>
            <a:ext cx="4384855" cy="333600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TextBox 5"/>
          <p:cNvSpPr txBox="1"/>
          <p:nvPr/>
        </p:nvSpPr>
        <p:spPr>
          <a:xfrm>
            <a:off x="467364" y="5530805"/>
            <a:ext cx="9133830" cy="1323439"/>
          </a:xfrm>
          <a:prstGeom prst="rect">
            <a:avLst/>
          </a:prstGeom>
          <a:noFill/>
        </p:spPr>
        <p:txBody>
          <a:bodyPr wrap="square" rtlCol="0">
            <a:spAutoFit/>
          </a:bodyPr>
          <a:lstStyle/>
          <a:p>
            <a:pPr algn="just"/>
            <a:r>
              <a:rPr lang="en-US" sz="1600" dirty="0">
                <a:latin typeface="Cambria" panose="02040503050406030204" pitchFamily="18" charset="0"/>
              </a:rPr>
              <a:t>Some important observations from residual plots:</a:t>
            </a:r>
          </a:p>
          <a:p>
            <a:pPr algn="just"/>
            <a:endParaRPr lang="en-US" sz="1600" dirty="0">
              <a:latin typeface="Cambria" panose="02040503050406030204" pitchFamily="18" charset="0"/>
            </a:endParaRPr>
          </a:p>
          <a:p>
            <a:pPr marL="285750" indent="-285750" algn="just">
              <a:buFont typeface="Wingdings" panose="05000000000000000000" pitchFamily="2" charset="2"/>
              <a:buChar char="Ø"/>
            </a:pPr>
            <a:r>
              <a:rPr lang="en-US" sz="1600" dirty="0">
                <a:latin typeface="Cambria" panose="02040503050406030204" pitchFamily="18" charset="0"/>
              </a:rPr>
              <a:t>Heteroscedasticity is present in the data, since residuals are not spread  equally among the data.</a:t>
            </a:r>
          </a:p>
          <a:p>
            <a:pPr marL="285750" indent="-285750" algn="just">
              <a:buFont typeface="Wingdings" panose="05000000000000000000" pitchFamily="2" charset="2"/>
              <a:buChar char="Ø"/>
            </a:pPr>
            <a:endParaRPr lang="en-US" sz="1600" dirty="0">
              <a:latin typeface="Cambria" panose="02040503050406030204" pitchFamily="18" charset="0"/>
            </a:endParaRPr>
          </a:p>
          <a:p>
            <a:pPr marL="285750" indent="-285750" algn="just">
              <a:buFont typeface="Wingdings" panose="05000000000000000000" pitchFamily="2" charset="2"/>
              <a:buChar char="Ø"/>
            </a:pPr>
            <a:r>
              <a:rPr lang="en-US" sz="1600" dirty="0">
                <a:latin typeface="Cambria" panose="02040503050406030204" pitchFamily="18" charset="0"/>
              </a:rPr>
              <a:t>Based on Cook’s D, we think there are some outliers and leverage points in the data. </a:t>
            </a:r>
          </a:p>
        </p:txBody>
      </p:sp>
      <p:sp>
        <p:nvSpPr>
          <p:cNvPr id="7" name="Rounded Rectangle 6"/>
          <p:cNvSpPr/>
          <p:nvPr/>
        </p:nvSpPr>
        <p:spPr bwMode="auto">
          <a:xfrm>
            <a:off x="216831" y="1497393"/>
            <a:ext cx="9683914" cy="5786276"/>
          </a:xfrm>
          <a:prstGeom prst="roundRect">
            <a:avLst/>
          </a:prstGeom>
          <a:no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Tree>
    <p:extLst>
      <p:ext uri="{BB962C8B-B14F-4D97-AF65-F5344CB8AC3E}">
        <p14:creationId xmlns:p14="http://schemas.microsoft.com/office/powerpoint/2010/main" val="2812624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78" y="1"/>
            <a:ext cx="9388475" cy="1122363"/>
          </a:xfrm>
          <a:prstGeom prst="rect">
            <a:avLst/>
          </a:prstGeom>
        </p:spPr>
        <p:txBody>
          <a:bodyPr/>
          <a:lstStyle/>
          <a:p>
            <a:r>
              <a:rPr lang="en-US" dirty="0">
                <a:latin typeface="Cambria" panose="02040503050406030204" pitchFamily="18" charset="0"/>
              </a:rPr>
              <a:t> Case Study(contd.): Checking for Autocorrelation of Errors and Heteroscedasticity and possible solutions</a:t>
            </a:r>
            <a:endParaRPr lang="en-US" dirty="0"/>
          </a:p>
        </p:txBody>
      </p:sp>
      <p:sp>
        <p:nvSpPr>
          <p:cNvPr id="4" name="TextBox 3"/>
          <p:cNvSpPr txBox="1"/>
          <p:nvPr/>
        </p:nvSpPr>
        <p:spPr>
          <a:xfrm>
            <a:off x="646385" y="1718441"/>
            <a:ext cx="8763085" cy="3539430"/>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1" dirty="0">
                <a:latin typeface="Cambria" panose="02040503050406030204" pitchFamily="18" charset="0"/>
              </a:rPr>
              <a:t>Durbin Watson Statistic : </a:t>
            </a:r>
            <a:r>
              <a:rPr lang="en-US" sz="1600" dirty="0">
                <a:latin typeface="Cambria" panose="02040503050406030204" pitchFamily="18" charset="0"/>
              </a:rPr>
              <a:t>It is a test statistic used to detect the presence of autocorrelation at lag 1 in the residuals from a regression analysis. The bounds tests for the </a:t>
            </a:r>
            <a:r>
              <a:rPr lang="en-US" sz="1600" b="1" dirty="0">
                <a:latin typeface="Cambria" panose="02040503050406030204" pitchFamily="18" charset="0"/>
              </a:rPr>
              <a:t>null hypothesis that the errors are serially uncorrelated against the alternative that they follow a first order autoregressive process </a:t>
            </a:r>
            <a:r>
              <a:rPr lang="en-US" sz="1600" dirty="0">
                <a:latin typeface="Cambria" panose="02040503050406030204" pitchFamily="18" charset="0"/>
              </a:rPr>
              <a:t>is tested with this statistic.</a:t>
            </a:r>
          </a:p>
          <a:p>
            <a:pPr marL="285750" indent="-285750" algn="just">
              <a:buFont typeface="Wingdings" panose="05000000000000000000" pitchFamily="2" charset="2"/>
              <a:buChar char="Ø"/>
            </a:pPr>
            <a:endParaRPr lang="en-US" sz="1600" dirty="0">
              <a:latin typeface="Cambria" panose="02040503050406030204" pitchFamily="18" charset="0"/>
            </a:endParaRPr>
          </a:p>
          <a:p>
            <a:pPr marL="285750" indent="-285750" algn="just">
              <a:buFont typeface="Wingdings" panose="05000000000000000000" pitchFamily="2" charset="2"/>
              <a:buChar char="Ø"/>
            </a:pPr>
            <a:r>
              <a:rPr lang="en-US" sz="1600" b="1" dirty="0" err="1">
                <a:latin typeface="Cambria" panose="02040503050406030204" pitchFamily="18" charset="0"/>
              </a:rPr>
              <a:t>Breusch</a:t>
            </a:r>
            <a:r>
              <a:rPr lang="en-US" sz="1600" b="1" dirty="0">
                <a:latin typeface="Cambria" panose="02040503050406030204" pitchFamily="18" charset="0"/>
              </a:rPr>
              <a:t> Pagan Test: </a:t>
            </a:r>
            <a:r>
              <a:rPr lang="en-US" sz="1600" dirty="0">
                <a:latin typeface="Cambria" panose="02040503050406030204" pitchFamily="18" charset="0"/>
              </a:rPr>
              <a:t>It is used to test for heteroscedasticity in a linear regression model. It is a chi-squared test, where if the test statistic has a p-value below an appropriate threshold (e.g. p&lt;0.05) </a:t>
            </a:r>
            <a:r>
              <a:rPr lang="en-US" sz="1600" b="1" dirty="0">
                <a:latin typeface="Cambria" panose="02040503050406030204" pitchFamily="18" charset="0"/>
              </a:rPr>
              <a:t>then the null hypothesis of homoscedasticity is rejected. </a:t>
            </a:r>
          </a:p>
          <a:p>
            <a:pPr marL="285750" indent="-285750" algn="just">
              <a:buFont typeface="Wingdings" panose="05000000000000000000" pitchFamily="2" charset="2"/>
              <a:buChar char="Ø"/>
            </a:pPr>
            <a:endParaRPr lang="en-US" sz="1600" dirty="0">
              <a:latin typeface="Cambria" panose="02040503050406030204" pitchFamily="18" charset="0"/>
            </a:endParaRPr>
          </a:p>
          <a:p>
            <a:pPr marL="285750" indent="-285750" algn="just">
              <a:buFont typeface="Wingdings" panose="05000000000000000000" pitchFamily="2" charset="2"/>
              <a:buChar char="Ø"/>
            </a:pPr>
            <a:r>
              <a:rPr lang="en-US" sz="1600" dirty="0">
                <a:latin typeface="Cambria" panose="02040503050406030204" pitchFamily="18" charset="0"/>
              </a:rPr>
              <a:t>In case of</a:t>
            </a:r>
            <a:r>
              <a:rPr lang="en-US" sz="1600" b="1" dirty="0">
                <a:latin typeface="Cambria" panose="02040503050406030204" pitchFamily="18" charset="0"/>
              </a:rPr>
              <a:t> heteroscedasticity</a:t>
            </a:r>
            <a:r>
              <a:rPr lang="en-US" sz="1600" dirty="0">
                <a:latin typeface="Cambria" panose="02040503050406030204" pitchFamily="18" charset="0"/>
              </a:rPr>
              <a:t>, one could either use </a:t>
            </a:r>
            <a:r>
              <a:rPr lang="en-US" sz="1600" b="1" dirty="0">
                <a:latin typeface="Cambria" panose="02040503050406030204" pitchFamily="18" charset="0"/>
              </a:rPr>
              <a:t>weighted least squares </a:t>
            </a:r>
            <a:r>
              <a:rPr lang="en-US" sz="1600" dirty="0">
                <a:latin typeface="Cambria" panose="02040503050406030204" pitchFamily="18" charset="0"/>
              </a:rPr>
              <a:t>(if the source of heteroscedasticity is known) or use heteroscedasticity-consistent standard errors.</a:t>
            </a:r>
          </a:p>
          <a:p>
            <a:pPr marL="285750" indent="-285750" algn="just">
              <a:buFont typeface="Wingdings" panose="05000000000000000000" pitchFamily="2" charset="2"/>
              <a:buChar char="Ø"/>
            </a:pPr>
            <a:r>
              <a:rPr lang="en-US" sz="1600" b="1" dirty="0">
                <a:latin typeface="Cambria" panose="02040503050406030204" pitchFamily="18" charset="0"/>
              </a:rPr>
              <a:t>Box-cox transformation </a:t>
            </a:r>
            <a:r>
              <a:rPr lang="en-US" sz="1600" dirty="0">
                <a:latin typeface="Cambria" panose="02040503050406030204" pitchFamily="18" charset="0"/>
              </a:rPr>
              <a:t>is a mathematical transformation of the variable to make it approximate to a normal distribution. Often, doing a box-cox transformation of the Y variable solves the issue.</a:t>
            </a:r>
          </a:p>
        </p:txBody>
      </p:sp>
      <p:sp>
        <p:nvSpPr>
          <p:cNvPr id="6" name="Rounded Rectangle 5"/>
          <p:cNvSpPr/>
          <p:nvPr/>
        </p:nvSpPr>
        <p:spPr bwMode="auto">
          <a:xfrm>
            <a:off x="216831" y="1497393"/>
            <a:ext cx="9683914" cy="5786276"/>
          </a:xfrm>
          <a:prstGeom prst="roundRect">
            <a:avLst/>
          </a:prstGeom>
          <a:no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684372728"/>
              </p:ext>
            </p:extLst>
          </p:nvPr>
        </p:nvGraphicFramePr>
        <p:xfrm>
          <a:off x="2690708" y="5019525"/>
          <a:ext cx="4615446" cy="2205152"/>
        </p:xfrm>
        <a:graphic>
          <a:graphicData uri="http://schemas.openxmlformats.org/drawingml/2006/table">
            <a:tbl>
              <a:tblPr/>
              <a:tblGrid>
                <a:gridCol w="2307723">
                  <a:extLst>
                    <a:ext uri="{9D8B030D-6E8A-4147-A177-3AD203B41FA5}">
                      <a16:colId xmlns:a16="http://schemas.microsoft.com/office/drawing/2014/main" val="20000"/>
                    </a:ext>
                  </a:extLst>
                </a:gridCol>
                <a:gridCol w="2307723">
                  <a:extLst>
                    <a:ext uri="{9D8B030D-6E8A-4147-A177-3AD203B41FA5}">
                      <a16:colId xmlns:a16="http://schemas.microsoft.com/office/drawing/2014/main" val="20001"/>
                    </a:ext>
                  </a:extLst>
                </a:gridCol>
              </a:tblGrid>
              <a:tr h="265721">
                <a:tc>
                  <a:txBody>
                    <a:bodyPr/>
                    <a:lstStyle/>
                    <a:p>
                      <a:pPr algn="l" fontAlgn="t"/>
                      <a:r>
                        <a:rPr lang="en-US" sz="1500" b="1" dirty="0">
                          <a:solidFill>
                            <a:srgbClr val="FFFFFF"/>
                          </a:solidFill>
                          <a:effectLst/>
                          <a:latin typeface="inherit"/>
                        </a:rPr>
                        <a:t>Transformation</a:t>
                      </a:r>
                    </a:p>
                  </a:txBody>
                  <a:tcPr marL="39203" marR="39203" marT="23522" marB="2352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A0000"/>
                    </a:solidFill>
                  </a:tcPr>
                </a:tc>
                <a:tc>
                  <a:txBody>
                    <a:bodyPr/>
                    <a:lstStyle/>
                    <a:p>
                      <a:pPr algn="l" fontAlgn="t"/>
                      <a:r>
                        <a:rPr lang="en-US" sz="1500" b="1" dirty="0">
                          <a:solidFill>
                            <a:srgbClr val="FFFFFF"/>
                          </a:solidFill>
                          <a:effectLst/>
                          <a:latin typeface="inherit"/>
                        </a:rPr>
                        <a:t>Best Lambda</a:t>
                      </a:r>
                    </a:p>
                  </a:txBody>
                  <a:tcPr marL="39203" marR="39203" marT="23522" marB="2352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A0000"/>
                    </a:solidFill>
                  </a:tcPr>
                </a:tc>
                <a:extLst>
                  <a:ext uri="{0D108BD9-81ED-4DB2-BD59-A6C34878D82A}">
                    <a16:rowId xmlns:a16="http://schemas.microsoft.com/office/drawing/2014/main" val="10000"/>
                  </a:ext>
                </a:extLst>
              </a:tr>
              <a:tr h="265721">
                <a:tc>
                  <a:txBody>
                    <a:bodyPr/>
                    <a:lstStyle/>
                    <a:p>
                      <a:pPr algn="l" fontAlgn="t"/>
                      <a:r>
                        <a:rPr lang="en-US" sz="1500">
                          <a:effectLst/>
                          <a:latin typeface="inherit"/>
                        </a:rPr>
                        <a:t>Square</a:t>
                      </a:r>
                    </a:p>
                  </a:txBody>
                  <a:tcPr marL="39203" marR="39203" marT="23522" marB="2352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500">
                          <a:effectLst/>
                          <a:latin typeface="inherit"/>
                        </a:rPr>
                        <a:t>1.5 to 2.5</a:t>
                      </a:r>
                    </a:p>
                  </a:txBody>
                  <a:tcPr marL="39203" marR="39203" marT="23522" marB="2352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265721">
                <a:tc>
                  <a:txBody>
                    <a:bodyPr/>
                    <a:lstStyle/>
                    <a:p>
                      <a:pPr algn="l" fontAlgn="t"/>
                      <a:r>
                        <a:rPr lang="en-US" sz="1500">
                          <a:effectLst/>
                          <a:latin typeface="inherit"/>
                        </a:rPr>
                        <a:t>None</a:t>
                      </a:r>
                    </a:p>
                  </a:txBody>
                  <a:tcPr marL="39203" marR="39203" marT="23522" marB="2352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AFAFA"/>
                    </a:solidFill>
                  </a:tcPr>
                </a:tc>
                <a:tc>
                  <a:txBody>
                    <a:bodyPr/>
                    <a:lstStyle/>
                    <a:p>
                      <a:pPr algn="l" fontAlgn="t"/>
                      <a:r>
                        <a:rPr lang="en-US" sz="1500">
                          <a:effectLst/>
                          <a:latin typeface="inherit"/>
                        </a:rPr>
                        <a:t>0.75 to 1.5</a:t>
                      </a:r>
                    </a:p>
                  </a:txBody>
                  <a:tcPr marL="39203" marR="39203" marT="23522" marB="2352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AFAFA"/>
                    </a:solidFill>
                  </a:tcPr>
                </a:tc>
                <a:extLst>
                  <a:ext uri="{0D108BD9-81ED-4DB2-BD59-A6C34878D82A}">
                    <a16:rowId xmlns:a16="http://schemas.microsoft.com/office/drawing/2014/main" val="10002"/>
                  </a:ext>
                </a:extLst>
              </a:tr>
              <a:tr h="265721">
                <a:tc>
                  <a:txBody>
                    <a:bodyPr/>
                    <a:lstStyle/>
                    <a:p>
                      <a:pPr algn="l" fontAlgn="t"/>
                      <a:r>
                        <a:rPr lang="en-US" sz="1500">
                          <a:effectLst/>
                          <a:latin typeface="inherit"/>
                        </a:rPr>
                        <a:t>Square-root</a:t>
                      </a:r>
                    </a:p>
                  </a:txBody>
                  <a:tcPr marL="39203" marR="39203" marT="23522" marB="2352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500" dirty="0">
                          <a:effectLst/>
                          <a:latin typeface="inherit"/>
                        </a:rPr>
                        <a:t>0.25 to 0.75</a:t>
                      </a:r>
                    </a:p>
                  </a:txBody>
                  <a:tcPr marL="39203" marR="39203" marT="23522" marB="2352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265721">
                <a:tc>
                  <a:txBody>
                    <a:bodyPr/>
                    <a:lstStyle/>
                    <a:p>
                      <a:pPr algn="l" fontAlgn="t"/>
                      <a:r>
                        <a:rPr lang="en-US" sz="1500">
                          <a:effectLst/>
                          <a:latin typeface="inherit"/>
                        </a:rPr>
                        <a:t>Natural log</a:t>
                      </a:r>
                    </a:p>
                  </a:txBody>
                  <a:tcPr marL="39203" marR="39203" marT="23522" marB="2352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AFAFA"/>
                    </a:solidFill>
                  </a:tcPr>
                </a:tc>
                <a:tc>
                  <a:txBody>
                    <a:bodyPr/>
                    <a:lstStyle/>
                    <a:p>
                      <a:pPr algn="l" fontAlgn="t"/>
                      <a:r>
                        <a:rPr lang="en-US" sz="1500">
                          <a:effectLst/>
                          <a:latin typeface="inherit"/>
                        </a:rPr>
                        <a:t>-0.25 to 0.25</a:t>
                      </a:r>
                    </a:p>
                  </a:txBody>
                  <a:tcPr marL="39203" marR="39203" marT="23522" marB="2352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AFAFA"/>
                    </a:solidFill>
                  </a:tcPr>
                </a:tc>
                <a:extLst>
                  <a:ext uri="{0D108BD9-81ED-4DB2-BD59-A6C34878D82A}">
                    <a16:rowId xmlns:a16="http://schemas.microsoft.com/office/drawing/2014/main" val="10004"/>
                  </a:ext>
                </a:extLst>
              </a:tr>
              <a:tr h="265721">
                <a:tc>
                  <a:txBody>
                    <a:bodyPr/>
                    <a:lstStyle/>
                    <a:p>
                      <a:pPr algn="l" fontAlgn="t"/>
                      <a:r>
                        <a:rPr lang="en-US" sz="1500">
                          <a:effectLst/>
                          <a:latin typeface="inherit"/>
                        </a:rPr>
                        <a:t>Inverse square-root</a:t>
                      </a:r>
                    </a:p>
                  </a:txBody>
                  <a:tcPr marL="39203" marR="39203" marT="23522" marB="2352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500">
                          <a:effectLst/>
                          <a:latin typeface="inherit"/>
                        </a:rPr>
                        <a:t>-0.75 to -0.25</a:t>
                      </a:r>
                    </a:p>
                  </a:txBody>
                  <a:tcPr marL="39203" marR="39203" marT="23522" marB="2352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r h="265721">
                <a:tc>
                  <a:txBody>
                    <a:bodyPr/>
                    <a:lstStyle/>
                    <a:p>
                      <a:pPr algn="l" fontAlgn="t"/>
                      <a:r>
                        <a:rPr lang="en-US" sz="1500">
                          <a:effectLst/>
                          <a:latin typeface="inherit"/>
                        </a:rPr>
                        <a:t>Reciprocal</a:t>
                      </a:r>
                    </a:p>
                  </a:txBody>
                  <a:tcPr marL="39203" marR="39203" marT="23522" marB="2352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AFAFA"/>
                    </a:solidFill>
                  </a:tcPr>
                </a:tc>
                <a:tc>
                  <a:txBody>
                    <a:bodyPr/>
                    <a:lstStyle/>
                    <a:p>
                      <a:pPr algn="l" fontAlgn="t"/>
                      <a:r>
                        <a:rPr lang="en-US" sz="1500">
                          <a:effectLst/>
                          <a:latin typeface="inherit"/>
                        </a:rPr>
                        <a:t>-1.5 to -0.75</a:t>
                      </a:r>
                    </a:p>
                  </a:txBody>
                  <a:tcPr marL="39203" marR="39203" marT="23522" marB="2352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AFAFA"/>
                    </a:solidFill>
                  </a:tcPr>
                </a:tc>
                <a:extLst>
                  <a:ext uri="{0D108BD9-81ED-4DB2-BD59-A6C34878D82A}">
                    <a16:rowId xmlns:a16="http://schemas.microsoft.com/office/drawing/2014/main" val="10006"/>
                  </a:ext>
                </a:extLst>
              </a:tr>
              <a:tr h="265721">
                <a:tc>
                  <a:txBody>
                    <a:bodyPr/>
                    <a:lstStyle/>
                    <a:p>
                      <a:pPr algn="l" fontAlgn="t"/>
                      <a:r>
                        <a:rPr lang="en-US" sz="1500">
                          <a:effectLst/>
                          <a:latin typeface="inherit"/>
                        </a:rPr>
                        <a:t>Inverse square</a:t>
                      </a:r>
                    </a:p>
                  </a:txBody>
                  <a:tcPr marL="39203" marR="39203" marT="23522" marB="2352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500" dirty="0">
                          <a:effectLst/>
                          <a:latin typeface="inherit"/>
                        </a:rPr>
                        <a:t>-2.5 to -1.5</a:t>
                      </a:r>
                    </a:p>
                  </a:txBody>
                  <a:tcPr marL="39203" marR="39203" marT="23522" marB="2352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72637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78" y="1"/>
            <a:ext cx="9388475" cy="1122363"/>
          </a:xfrm>
          <a:prstGeom prst="rect">
            <a:avLst/>
          </a:prstGeom>
        </p:spPr>
        <p:txBody>
          <a:bodyPr/>
          <a:lstStyle/>
          <a:p>
            <a:r>
              <a:rPr lang="en-US" dirty="0">
                <a:latin typeface="Cambria" panose="02040503050406030204" pitchFamily="18" charset="0"/>
              </a:rPr>
              <a:t> Case Study(contd.): Checking for Autocorrelation of Errors and Heteroscedasticity and possible solutions</a:t>
            </a:r>
            <a:endParaRPr lang="en-US" dirty="0"/>
          </a:p>
        </p:txBody>
      </p:sp>
      <p:sp>
        <p:nvSpPr>
          <p:cNvPr id="4" name="Rounded Rectangle 3"/>
          <p:cNvSpPr/>
          <p:nvPr/>
        </p:nvSpPr>
        <p:spPr bwMode="auto">
          <a:xfrm>
            <a:off x="216831" y="1497393"/>
            <a:ext cx="9683914" cy="5786276"/>
          </a:xfrm>
          <a:prstGeom prst="roundRect">
            <a:avLst/>
          </a:prstGeom>
          <a:no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5" name="TextBox 4"/>
          <p:cNvSpPr txBox="1"/>
          <p:nvPr/>
        </p:nvSpPr>
        <p:spPr>
          <a:xfrm>
            <a:off x="560439" y="1887794"/>
            <a:ext cx="8908026" cy="4524315"/>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latin typeface="Cambria" panose="02040503050406030204" pitchFamily="18" charset="0"/>
              </a:rPr>
              <a:t>There are two ways of dealing with the problem of </a:t>
            </a:r>
            <a:r>
              <a:rPr lang="en-US" sz="1600" dirty="0" err="1">
                <a:latin typeface="Cambria" panose="02040503050406030204" pitchFamily="18" charset="0"/>
              </a:rPr>
              <a:t>autocorrelated</a:t>
            </a:r>
            <a:r>
              <a:rPr lang="en-US" sz="1600" dirty="0">
                <a:latin typeface="Cambria" panose="02040503050406030204" pitchFamily="18" charset="0"/>
              </a:rPr>
              <a:t> errors..</a:t>
            </a:r>
          </a:p>
          <a:p>
            <a:pPr marL="793015" lvl="1" indent="-342900" algn="just">
              <a:buFont typeface="Wingdings" panose="05000000000000000000" pitchFamily="2" charset="2"/>
              <a:buChar char="§"/>
            </a:pPr>
            <a:r>
              <a:rPr lang="en-US" sz="1600" dirty="0">
                <a:latin typeface="Cambria" panose="02040503050406030204" pitchFamily="18" charset="0"/>
              </a:rPr>
              <a:t>Leave the model specification as is but expand confidence intervals around the regression coefficients to account for the violation of the model assumption of non-</a:t>
            </a:r>
            <a:r>
              <a:rPr lang="en-US" sz="1600" dirty="0" err="1">
                <a:latin typeface="Cambria" panose="02040503050406030204" pitchFamily="18" charset="0"/>
              </a:rPr>
              <a:t>autocorrelated</a:t>
            </a:r>
            <a:r>
              <a:rPr lang="en-US" sz="1600" dirty="0">
                <a:latin typeface="Cambria" panose="02040503050406030204" pitchFamily="18" charset="0"/>
              </a:rPr>
              <a:t> errors. This can be done by using heteroscedasticity and autocorrelation (HAC) robust standard errors,.</a:t>
            </a:r>
          </a:p>
          <a:p>
            <a:pPr lvl="1" indent="0" algn="just"/>
            <a:r>
              <a:rPr lang="en-US" sz="1600" b="1" dirty="0">
                <a:latin typeface="Cambria" panose="02040503050406030204" pitchFamily="18" charset="0"/>
              </a:rPr>
              <a:t>	Pros:</a:t>
            </a:r>
            <a:r>
              <a:rPr lang="en-US" sz="1600" dirty="0">
                <a:latin typeface="Cambria" panose="02040503050406030204" pitchFamily="18" charset="0"/>
              </a:rPr>
              <a:t> easy to use; can retain the original model.</a:t>
            </a:r>
          </a:p>
          <a:p>
            <a:pPr lvl="1" indent="0" algn="just"/>
            <a:r>
              <a:rPr lang="en-US" sz="1600" b="1" dirty="0">
                <a:latin typeface="Cambria" panose="02040503050406030204" pitchFamily="18" charset="0"/>
              </a:rPr>
              <a:t>	Cons:</a:t>
            </a:r>
            <a:r>
              <a:rPr lang="en-US" sz="1600" dirty="0">
                <a:latin typeface="Cambria" panose="02040503050406030204" pitchFamily="18" charset="0"/>
              </a:rPr>
              <a:t> Wider confidence intervals →→ lower precision, less power (harder to reject null 	hypotheses); model is </a:t>
            </a:r>
            <a:r>
              <a:rPr lang="en-US" sz="1600" dirty="0" err="1">
                <a:latin typeface="Cambria" panose="02040503050406030204" pitchFamily="18" charset="0"/>
              </a:rPr>
              <a:t>misspecified</a:t>
            </a:r>
            <a:r>
              <a:rPr lang="en-US" sz="1600" dirty="0">
                <a:latin typeface="Cambria" panose="02040503050406030204" pitchFamily="18" charset="0"/>
              </a:rPr>
              <a:t>; less accurate forecasting (due to neglecting the 	autocorrelation in model errors).</a:t>
            </a:r>
          </a:p>
          <a:p>
            <a:pPr marL="793015" lvl="1" indent="-342900" algn="just">
              <a:buFont typeface="Wingdings" panose="05000000000000000000" pitchFamily="2" charset="2"/>
              <a:buChar char="§"/>
            </a:pPr>
            <a:r>
              <a:rPr lang="en-US" sz="1600" dirty="0">
                <a:latin typeface="Cambria" panose="02040503050406030204" pitchFamily="18" charset="0"/>
              </a:rPr>
              <a:t>Change the model specification to obtain non-</a:t>
            </a:r>
            <a:r>
              <a:rPr lang="en-US" sz="1600" dirty="0" err="1">
                <a:latin typeface="Cambria" panose="02040503050406030204" pitchFamily="18" charset="0"/>
              </a:rPr>
              <a:t>autocorrelated</a:t>
            </a:r>
            <a:r>
              <a:rPr lang="en-US" sz="1600" dirty="0">
                <a:latin typeface="Cambria" panose="02040503050406030204" pitchFamily="18" charset="0"/>
              </a:rPr>
              <a:t> errors. For example, run a regression with ARMA errors (easy to implement by </a:t>
            </a:r>
            <a:r>
              <a:rPr lang="en-US" sz="1600" dirty="0" err="1">
                <a:latin typeface="Cambria" panose="02040503050406030204" pitchFamily="18" charset="0"/>
              </a:rPr>
              <a:t>arima</a:t>
            </a:r>
            <a:r>
              <a:rPr lang="en-US" sz="1600" dirty="0">
                <a:latin typeface="Cambria" panose="02040503050406030204" pitchFamily="18" charset="0"/>
              </a:rPr>
              <a:t> or </a:t>
            </a:r>
            <a:r>
              <a:rPr lang="en-US" sz="1600" dirty="0" err="1">
                <a:latin typeface="Cambria" panose="02040503050406030204" pitchFamily="18" charset="0"/>
              </a:rPr>
              <a:t>auto.arima</a:t>
            </a:r>
            <a:r>
              <a:rPr lang="en-US" sz="1600" dirty="0">
                <a:latin typeface="Cambria" panose="02040503050406030204" pitchFamily="18" charset="0"/>
              </a:rPr>
              <a:t> functions in R including the </a:t>
            </a:r>
            <a:r>
              <a:rPr lang="en-US" sz="1600" dirty="0" err="1">
                <a:latin typeface="Cambria" panose="02040503050406030204" pitchFamily="18" charset="0"/>
              </a:rPr>
              <a:t>regressors</a:t>
            </a:r>
            <a:r>
              <a:rPr lang="en-US" sz="1600" dirty="0">
                <a:latin typeface="Cambria" panose="02040503050406030204" pitchFamily="18" charset="0"/>
              </a:rPr>
              <a:t> via the parameter </a:t>
            </a:r>
            <a:r>
              <a:rPr lang="en-US" sz="1600" dirty="0" err="1">
                <a:latin typeface="Cambria" panose="02040503050406030204" pitchFamily="18" charset="0"/>
              </a:rPr>
              <a:t>xreg</a:t>
            </a:r>
            <a:r>
              <a:rPr lang="en-US" sz="1600" dirty="0">
                <a:latin typeface="Cambria" panose="02040503050406030204" pitchFamily="18" charset="0"/>
              </a:rPr>
              <a:t>) </a:t>
            </a:r>
          </a:p>
          <a:p>
            <a:pPr lvl="1" indent="0" algn="just"/>
            <a:r>
              <a:rPr lang="en-US" sz="1600" dirty="0">
                <a:latin typeface="Cambria" panose="02040503050406030204" pitchFamily="18" charset="0"/>
              </a:rPr>
              <a:t>	</a:t>
            </a:r>
            <a:r>
              <a:rPr lang="en-US" sz="1600" b="1" dirty="0">
                <a:latin typeface="Cambria" panose="02040503050406030204" pitchFamily="18" charset="0"/>
              </a:rPr>
              <a:t>Pros:</a:t>
            </a:r>
            <a:r>
              <a:rPr lang="en-US" sz="1600" dirty="0">
                <a:latin typeface="Cambria" panose="02040503050406030204" pitchFamily="18" charset="0"/>
              </a:rPr>
              <a:t> narrower confidence intervals →→ higher precision, more power (easier to reject 	null hypotheses); model is correctly specified, more accurate forecasting.</a:t>
            </a:r>
          </a:p>
          <a:p>
            <a:pPr lvl="1" indent="0" algn="just"/>
            <a:r>
              <a:rPr lang="en-US" sz="1600" dirty="0">
                <a:latin typeface="Cambria" panose="02040503050406030204" pitchFamily="18" charset="0"/>
              </a:rPr>
              <a:t>	</a:t>
            </a:r>
            <a:r>
              <a:rPr lang="en-US" sz="1600" b="1" dirty="0">
                <a:latin typeface="Cambria" panose="02040503050406030204" pitchFamily="18" charset="0"/>
              </a:rPr>
              <a:t>Cons: </a:t>
            </a:r>
            <a:r>
              <a:rPr lang="en-US" sz="1600" dirty="0">
                <a:latin typeface="Cambria" panose="02040503050406030204" pitchFamily="18" charset="0"/>
              </a:rPr>
              <a:t>Requires more work; cannot retain the original model.</a:t>
            </a:r>
          </a:p>
          <a:p>
            <a:pPr marL="285750" indent="-285750" algn="just">
              <a:buFont typeface="Wingdings" panose="05000000000000000000" pitchFamily="2" charset="2"/>
              <a:buChar char="Ø"/>
            </a:pPr>
            <a:endParaRPr lang="en-US" sz="1600" dirty="0">
              <a:latin typeface="Cambria" panose="02040503050406030204" pitchFamily="18" charset="0"/>
            </a:endParaRPr>
          </a:p>
          <a:p>
            <a:pPr marL="285750" indent="-285750" algn="just">
              <a:buFont typeface="Wingdings" panose="05000000000000000000" pitchFamily="2" charset="2"/>
              <a:buChar char="Ø"/>
            </a:pPr>
            <a:r>
              <a:rPr lang="en-US" sz="1600" dirty="0">
                <a:latin typeface="Cambria" panose="02040503050406030204" pitchFamily="18" charset="0"/>
              </a:rPr>
              <a:t>Check modified model after removing multicollinearity and auto correlation.</a:t>
            </a:r>
          </a:p>
          <a:p>
            <a:pPr algn="just"/>
            <a:endParaRPr lang="en-US" sz="1600" dirty="0">
              <a:latin typeface="Cambria" panose="02040503050406030204" pitchFamily="18" charset="0"/>
            </a:endParaRPr>
          </a:p>
        </p:txBody>
      </p:sp>
    </p:spTree>
    <p:extLst>
      <p:ext uri="{BB962C8B-B14F-4D97-AF65-F5344CB8AC3E}">
        <p14:creationId xmlns:p14="http://schemas.microsoft.com/office/powerpoint/2010/main" val="2431275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2"/>
          <a:stretch>
            <a:fillRect/>
          </a:stretch>
        </p:blipFill>
        <p:spPr>
          <a:xfrm>
            <a:off x="216831" y="1824652"/>
            <a:ext cx="4841957" cy="3632250"/>
          </a:xfrm>
          <a:prstGeom prst="rect">
            <a:avLst/>
          </a:prstGeom>
        </p:spPr>
      </p:pic>
      <p:pic>
        <p:nvPicPr>
          <p:cNvPr id="9" name="Picture 8"/>
          <p:cNvPicPr/>
          <p:nvPr/>
        </p:nvPicPr>
        <p:blipFill>
          <a:blip r:embed="rId3"/>
          <a:stretch>
            <a:fillRect/>
          </a:stretch>
        </p:blipFill>
        <p:spPr>
          <a:xfrm>
            <a:off x="5058788" y="1824651"/>
            <a:ext cx="4822619" cy="3632251"/>
          </a:xfrm>
          <a:prstGeom prst="rect">
            <a:avLst/>
          </a:prstGeom>
        </p:spPr>
      </p:pic>
      <p:sp>
        <p:nvSpPr>
          <p:cNvPr id="2" name="Title 1"/>
          <p:cNvSpPr>
            <a:spLocks noGrp="1"/>
          </p:cNvSpPr>
          <p:nvPr>
            <p:ph type="title" idx="4294967295"/>
          </p:nvPr>
        </p:nvSpPr>
        <p:spPr>
          <a:xfrm>
            <a:off x="268015" y="1"/>
            <a:ext cx="9569667" cy="1122363"/>
          </a:xfrm>
          <a:prstGeom prst="rect">
            <a:avLst/>
          </a:prstGeom>
        </p:spPr>
        <p:txBody>
          <a:bodyPr/>
          <a:lstStyle/>
          <a:p>
            <a:r>
              <a:rPr lang="en-US" dirty="0">
                <a:latin typeface="Cambria" panose="02040503050406030204" pitchFamily="18" charset="0"/>
              </a:rPr>
              <a:t> Case Study(contd.): Scale Location Plot after Outlier treatment and using weighted least squares</a:t>
            </a:r>
            <a:endParaRPr lang="en-US" dirty="0"/>
          </a:p>
        </p:txBody>
      </p:sp>
      <p:sp>
        <p:nvSpPr>
          <p:cNvPr id="7" name="Rounded Rectangle 6"/>
          <p:cNvSpPr/>
          <p:nvPr/>
        </p:nvSpPr>
        <p:spPr bwMode="auto">
          <a:xfrm>
            <a:off x="216831" y="1497393"/>
            <a:ext cx="9683914" cy="5786276"/>
          </a:xfrm>
          <a:prstGeom prst="roundRect">
            <a:avLst/>
          </a:prstGeom>
          <a:no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3" name="TextBox 2"/>
          <p:cNvSpPr txBox="1"/>
          <p:nvPr/>
        </p:nvSpPr>
        <p:spPr>
          <a:xfrm>
            <a:off x="1303080" y="5899355"/>
            <a:ext cx="2669458" cy="584775"/>
          </a:xfrm>
          <a:prstGeom prst="rect">
            <a:avLst/>
          </a:prstGeom>
          <a:noFill/>
        </p:spPr>
        <p:txBody>
          <a:bodyPr wrap="square" rtlCol="0">
            <a:spAutoFit/>
          </a:bodyPr>
          <a:lstStyle/>
          <a:p>
            <a:r>
              <a:rPr lang="en-US" sz="1600" dirty="0">
                <a:latin typeface="Cambria" panose="02040503050406030204" pitchFamily="18" charset="0"/>
              </a:rPr>
              <a:t>Only weighted least squares methodology used</a:t>
            </a:r>
          </a:p>
        </p:txBody>
      </p:sp>
      <p:sp>
        <p:nvSpPr>
          <p:cNvPr id="10" name="TextBox 9"/>
          <p:cNvSpPr txBox="1"/>
          <p:nvPr/>
        </p:nvSpPr>
        <p:spPr>
          <a:xfrm>
            <a:off x="6322320" y="5904275"/>
            <a:ext cx="2669458" cy="830997"/>
          </a:xfrm>
          <a:prstGeom prst="rect">
            <a:avLst/>
          </a:prstGeom>
          <a:noFill/>
        </p:spPr>
        <p:txBody>
          <a:bodyPr wrap="square" rtlCol="0">
            <a:spAutoFit/>
          </a:bodyPr>
          <a:lstStyle/>
          <a:p>
            <a:r>
              <a:rPr lang="en-US" sz="1600" dirty="0">
                <a:latin typeface="Cambria" panose="02040503050406030204" pitchFamily="18" charset="0"/>
              </a:rPr>
              <a:t>Outlier treatment along with weighted least squares methodology </a:t>
            </a:r>
          </a:p>
        </p:txBody>
      </p:sp>
    </p:spTree>
    <p:extLst>
      <p:ext uri="{BB962C8B-B14F-4D97-AF65-F5344CB8AC3E}">
        <p14:creationId xmlns:p14="http://schemas.microsoft.com/office/powerpoint/2010/main" val="2056584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78" y="1"/>
            <a:ext cx="9388475" cy="1122363"/>
          </a:xfrm>
          <a:prstGeom prst="rect">
            <a:avLst/>
          </a:prstGeom>
        </p:spPr>
        <p:txBody>
          <a:bodyPr/>
          <a:lstStyle/>
          <a:p>
            <a:r>
              <a:rPr lang="en-US" dirty="0">
                <a:latin typeface="Cambria" panose="02040503050406030204" pitchFamily="18" charset="0"/>
              </a:rPr>
              <a:t>Measures of Model Performance</a:t>
            </a:r>
          </a:p>
        </p:txBody>
      </p:sp>
      <p:sp>
        <p:nvSpPr>
          <p:cNvPr id="3" name="Content Placeholder 2"/>
          <p:cNvSpPr>
            <a:spLocks noGrp="1"/>
          </p:cNvSpPr>
          <p:nvPr>
            <p:ph idx="4294967295"/>
          </p:nvPr>
        </p:nvSpPr>
        <p:spPr>
          <a:xfrm>
            <a:off x="460375" y="1769805"/>
            <a:ext cx="9185070" cy="5513863"/>
          </a:xfrm>
          <a:prstGeom prst="rect">
            <a:avLst/>
          </a:prstGeom>
        </p:spPr>
        <p:txBody>
          <a:bodyPr/>
          <a:lstStyle/>
          <a:p>
            <a:pPr algn="just"/>
            <a:r>
              <a:rPr lang="en-US" sz="1600" b="1" dirty="0">
                <a:latin typeface="Cambria" panose="02040503050406030204" pitchFamily="18" charset="0"/>
              </a:rPr>
              <a:t>PRESS statistic </a:t>
            </a:r>
            <a:r>
              <a:rPr lang="en-US" sz="1600" dirty="0">
                <a:latin typeface="Cambria" panose="02040503050406030204" pitchFamily="18" charset="0"/>
              </a:rPr>
              <a:t>: In statistics, the predicted residual error sum of squares (PRESS) statistic is a form of cross-validation used in regression analysis to provide a summary measure of the fit of a model. R square is a popular measure of quality of fit  in regression. However, it does not offer any significant insights into how well our regression model can predict future values. Instead, the PRESS statistic (the predicted residual sum of squares) can be used as a measure of predictive power. The PRESS statistic can be computed in the leave-one-out cross validation process, by adding the square of the residuals for the case that is left out.  The smaller the value of PRESS statistic, the better it is.</a:t>
            </a:r>
          </a:p>
          <a:p>
            <a:pPr algn="just"/>
            <a:endParaRPr lang="en-US" sz="1600" b="1" dirty="0">
              <a:latin typeface="Cambria" panose="02040503050406030204" pitchFamily="18" charset="0"/>
            </a:endParaRPr>
          </a:p>
          <a:p>
            <a:pPr algn="just"/>
            <a:r>
              <a:rPr lang="en-US" sz="1600" b="1" dirty="0">
                <a:latin typeface="Cambria" panose="02040503050406030204" pitchFamily="18" charset="0"/>
              </a:rPr>
              <a:t>MSE(Mean Square error)</a:t>
            </a:r>
            <a:endParaRPr lang="en-US" sz="1600" dirty="0">
              <a:latin typeface="Cambria" panose="02040503050406030204" pitchFamily="18" charset="0"/>
            </a:endParaRPr>
          </a:p>
          <a:p>
            <a:pPr algn="just"/>
            <a:r>
              <a:rPr lang="en-US" sz="1600" b="1" dirty="0">
                <a:latin typeface="Cambria" panose="02040503050406030204" pitchFamily="18" charset="0"/>
              </a:rPr>
              <a:t>RMSE (Root Mean Square Error)</a:t>
            </a:r>
            <a:endParaRPr lang="en-US" sz="1600" dirty="0">
              <a:latin typeface="Cambria" panose="02040503050406030204" pitchFamily="18" charset="0"/>
            </a:endParaRPr>
          </a:p>
          <a:p>
            <a:pPr algn="just"/>
            <a:r>
              <a:rPr lang="en-US" sz="1600" b="1" dirty="0">
                <a:latin typeface="Cambria" panose="02040503050406030204" pitchFamily="18" charset="0"/>
              </a:rPr>
              <a:t>MAE (Mean Absolute Error)</a:t>
            </a:r>
            <a:endParaRPr lang="en-US" sz="1600" dirty="0">
              <a:latin typeface="Cambria" panose="02040503050406030204" pitchFamily="18" charset="0"/>
            </a:endParaRPr>
          </a:p>
          <a:p>
            <a:pPr algn="just"/>
            <a:r>
              <a:rPr lang="en-US" sz="1600" b="1" dirty="0">
                <a:latin typeface="Cambria" panose="02040503050406030204" pitchFamily="18" charset="0"/>
              </a:rPr>
              <a:t>MAPE (Mean Absolute Percentage Error)</a:t>
            </a:r>
          </a:p>
          <a:p>
            <a:pPr algn="just"/>
            <a:endParaRPr lang="en-US" sz="1600" dirty="0">
              <a:latin typeface="Cambria" panose="02040503050406030204" pitchFamily="18" charset="0"/>
            </a:endParaRPr>
          </a:p>
          <a:p>
            <a:pPr algn="just"/>
            <a:r>
              <a:rPr lang="en-US" sz="1600" dirty="0">
                <a:latin typeface="Cambria" panose="02040503050406030204" pitchFamily="18" charset="0"/>
              </a:rPr>
              <a:t>Every measure has their own advantages and disadvantages: </a:t>
            </a:r>
          </a:p>
          <a:p>
            <a:pPr lvl="1" algn="just"/>
            <a:r>
              <a:rPr lang="en-US" sz="1600" dirty="0">
                <a:latin typeface="Cambria" panose="02040503050406030204" pitchFamily="18" charset="0"/>
              </a:rPr>
              <a:t>RMSE it's better for showing bigger deviations, </a:t>
            </a:r>
          </a:p>
          <a:p>
            <a:pPr lvl="1" algn="just"/>
            <a:r>
              <a:rPr lang="en-US" sz="1600" dirty="0">
                <a:latin typeface="Cambria" panose="02040503050406030204" pitchFamily="18" charset="0"/>
              </a:rPr>
              <a:t>MAE has easiest interpretation . It is less sensitive to the occasional very large error because it does not square the errors in the calculation. </a:t>
            </a:r>
          </a:p>
          <a:p>
            <a:pPr lvl="1" algn="just"/>
            <a:r>
              <a:rPr lang="en-US" sz="1600" dirty="0">
                <a:latin typeface="Cambria" panose="02040503050406030204" pitchFamily="18" charset="0"/>
              </a:rPr>
              <a:t>MAPE is useful to compare the precision between different volumes under study.</a:t>
            </a:r>
          </a:p>
        </p:txBody>
      </p:sp>
      <p:sp>
        <p:nvSpPr>
          <p:cNvPr id="5" name="AutoShape 4" descr="{\displaystyle \operatorname {MSE} ={\frac {1}{n}}\sum _{i=1}^{n}(Y_{i}-{\hat {Y_{i}}})^{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ounded Rectangle 6"/>
          <p:cNvSpPr/>
          <p:nvPr/>
        </p:nvSpPr>
        <p:spPr bwMode="auto">
          <a:xfrm>
            <a:off x="216831" y="1497393"/>
            <a:ext cx="9683914" cy="5786276"/>
          </a:xfrm>
          <a:prstGeom prst="roundRect">
            <a:avLst/>
          </a:prstGeom>
          <a:no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Tree>
    <p:extLst>
      <p:ext uri="{BB962C8B-B14F-4D97-AF65-F5344CB8AC3E}">
        <p14:creationId xmlns:p14="http://schemas.microsoft.com/office/powerpoint/2010/main" val="2242031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78" y="1"/>
            <a:ext cx="9388475" cy="1122363"/>
          </a:xfrm>
          <a:prstGeom prst="rect">
            <a:avLst/>
          </a:prstGeom>
        </p:spPr>
        <p:txBody>
          <a:bodyPr/>
          <a:lstStyle/>
          <a:p>
            <a:r>
              <a:rPr lang="en-US" dirty="0">
                <a:latin typeface="Cambria" panose="02040503050406030204" pitchFamily="18" charset="0"/>
              </a:rPr>
              <a:t>Some real life situations</a:t>
            </a:r>
          </a:p>
        </p:txBody>
      </p:sp>
      <p:sp>
        <p:nvSpPr>
          <p:cNvPr id="3" name="Content Placeholder 2"/>
          <p:cNvSpPr>
            <a:spLocks noGrp="1"/>
          </p:cNvSpPr>
          <p:nvPr>
            <p:ph idx="4294967295"/>
          </p:nvPr>
        </p:nvSpPr>
        <p:spPr>
          <a:xfrm>
            <a:off x="538188" y="1646241"/>
            <a:ext cx="9101137" cy="4288287"/>
          </a:xfrm>
          <a:prstGeom prst="rect">
            <a:avLst/>
          </a:prstGeom>
        </p:spPr>
        <p:txBody>
          <a:bodyPr/>
          <a:lstStyle/>
          <a:p>
            <a:pPr algn="just">
              <a:buFont typeface="Wingdings" panose="05000000000000000000" pitchFamily="2" charset="2"/>
              <a:buChar char="Ø"/>
            </a:pPr>
            <a:r>
              <a:rPr lang="en-US" sz="1600" b="1" dirty="0">
                <a:latin typeface="Cambria" panose="02040503050406030204" pitchFamily="18" charset="0"/>
              </a:rPr>
              <a:t>Agriculture: </a:t>
            </a:r>
            <a:r>
              <a:rPr lang="en-US" sz="1600" dirty="0">
                <a:latin typeface="Cambria" panose="02040503050406030204" pitchFamily="18" charset="0"/>
              </a:rPr>
              <a:t>Predicting crop yields in this season based on the rainfall.</a:t>
            </a:r>
          </a:p>
          <a:p>
            <a:pPr algn="just">
              <a:buFont typeface="Wingdings" panose="05000000000000000000" pitchFamily="2" charset="2"/>
              <a:buChar char="Ø"/>
            </a:pPr>
            <a:endParaRPr lang="en-US" sz="1600" b="1" dirty="0">
              <a:latin typeface="Cambria" panose="02040503050406030204" pitchFamily="18" charset="0"/>
            </a:endParaRPr>
          </a:p>
          <a:p>
            <a:pPr algn="just">
              <a:buFont typeface="Wingdings" panose="05000000000000000000" pitchFamily="2" charset="2"/>
              <a:buChar char="Ø"/>
            </a:pPr>
            <a:r>
              <a:rPr lang="en-US" sz="1600" b="1" dirty="0">
                <a:latin typeface="Cambria" panose="02040503050406030204" pitchFamily="18" charset="0"/>
              </a:rPr>
              <a:t>Marketing and Sales:</a:t>
            </a:r>
            <a:r>
              <a:rPr lang="en-US" sz="1600" dirty="0">
                <a:latin typeface="Cambria" panose="02040503050406030204" pitchFamily="18" charset="0"/>
              </a:rPr>
              <a:t> Impact of product price on the no. of units sold.</a:t>
            </a:r>
          </a:p>
          <a:p>
            <a:pPr algn="just">
              <a:buFont typeface="Wingdings" panose="05000000000000000000" pitchFamily="2" charset="2"/>
              <a:buChar char="Ø"/>
            </a:pPr>
            <a:endParaRPr lang="en-US" sz="1600" b="1" dirty="0">
              <a:latin typeface="Cambria" panose="02040503050406030204" pitchFamily="18" charset="0"/>
            </a:endParaRPr>
          </a:p>
          <a:p>
            <a:pPr algn="just">
              <a:buFont typeface="Wingdings" panose="05000000000000000000" pitchFamily="2" charset="2"/>
              <a:buChar char="Ø"/>
            </a:pPr>
            <a:r>
              <a:rPr lang="en-US" sz="1600" b="1" dirty="0">
                <a:latin typeface="Cambria" panose="02040503050406030204" pitchFamily="18" charset="0"/>
              </a:rPr>
              <a:t>Human Resource:</a:t>
            </a:r>
            <a:r>
              <a:rPr lang="en-US" sz="1600" dirty="0">
                <a:latin typeface="Cambria" panose="02040503050406030204" pitchFamily="18" charset="0"/>
              </a:rPr>
              <a:t> Predicting salary of a person based on set of attributes such as years of experience, level of education, industry of work, previous job salary etc.</a:t>
            </a:r>
          </a:p>
          <a:p>
            <a:pPr algn="just">
              <a:buFont typeface="Wingdings" panose="05000000000000000000" pitchFamily="2" charset="2"/>
              <a:buChar char="Ø"/>
            </a:pPr>
            <a:endParaRPr lang="en-US" sz="1600" b="1" dirty="0">
              <a:latin typeface="Cambria" panose="02040503050406030204" pitchFamily="18" charset="0"/>
            </a:endParaRPr>
          </a:p>
          <a:p>
            <a:pPr algn="just">
              <a:buFont typeface="Wingdings" panose="05000000000000000000" pitchFamily="2" charset="2"/>
              <a:buChar char="Ø"/>
            </a:pPr>
            <a:r>
              <a:rPr lang="en-US" sz="1600" b="1" dirty="0">
                <a:latin typeface="Cambria" panose="02040503050406030204" pitchFamily="18" charset="0"/>
              </a:rPr>
              <a:t>Real Estate:</a:t>
            </a:r>
            <a:r>
              <a:rPr lang="en-US" sz="1600" dirty="0">
                <a:latin typeface="Cambria" panose="02040503050406030204" pitchFamily="18" charset="0"/>
              </a:rPr>
              <a:t> Predicting House Prices considering house, locality and builder characteristics.</a:t>
            </a:r>
          </a:p>
          <a:p>
            <a:pPr algn="just">
              <a:buFont typeface="Wingdings" panose="05000000000000000000" pitchFamily="2" charset="2"/>
              <a:buChar char="Ø"/>
            </a:pPr>
            <a:endParaRPr lang="en-US" sz="1600" b="1" dirty="0">
              <a:latin typeface="Cambria" panose="02040503050406030204" pitchFamily="18" charset="0"/>
            </a:endParaRPr>
          </a:p>
          <a:p>
            <a:pPr algn="just">
              <a:buFont typeface="Wingdings" panose="05000000000000000000" pitchFamily="2" charset="2"/>
              <a:buChar char="Ø"/>
            </a:pPr>
            <a:r>
              <a:rPr lang="en-US" sz="1600" b="1" dirty="0">
                <a:latin typeface="Cambria" panose="02040503050406030204" pitchFamily="18" charset="0"/>
              </a:rPr>
              <a:t>Banks:</a:t>
            </a:r>
            <a:r>
              <a:rPr lang="en-US" sz="1600" dirty="0">
                <a:latin typeface="Cambria" panose="02040503050406030204" pitchFamily="18" charset="0"/>
              </a:rPr>
              <a:t> Predicting revenue of customers  and identifying parameters which are linked to increased revenue of the customers. This helps  business bankers  in realigning the priority and focus. </a:t>
            </a:r>
          </a:p>
          <a:p>
            <a:pPr lvl="1" algn="just">
              <a:buFont typeface="Wingdings" panose="05000000000000000000" pitchFamily="2" charset="2"/>
              <a:buChar char="q"/>
            </a:pPr>
            <a:r>
              <a:rPr lang="en-US" sz="1600" b="1" i="1" dirty="0">
                <a:solidFill>
                  <a:schemeClr val="accent1">
                    <a:lumMod val="75000"/>
                  </a:schemeClr>
                </a:solidFill>
                <a:latin typeface="Cambria" panose="02040503050406030204" pitchFamily="18" charset="0"/>
              </a:rPr>
              <a:t>OI lift prediction could one very specific use  case  for Fidelity, where we are trying to model incremental Operating Income potential among customers</a:t>
            </a:r>
          </a:p>
          <a:p>
            <a:pPr algn="just">
              <a:buFont typeface="Wingdings" panose="05000000000000000000" pitchFamily="2" charset="2"/>
              <a:buChar char="Ø"/>
            </a:pPr>
            <a:endParaRPr lang="en-US" sz="1600" dirty="0">
              <a:latin typeface="Cambria" panose="02040503050406030204" pitchFamily="18" charset="0"/>
            </a:endParaRPr>
          </a:p>
        </p:txBody>
      </p:sp>
      <p:sp>
        <p:nvSpPr>
          <p:cNvPr id="4" name="Rounded Rectangle 3"/>
          <p:cNvSpPr/>
          <p:nvPr/>
        </p:nvSpPr>
        <p:spPr bwMode="auto">
          <a:xfrm>
            <a:off x="216831" y="1497393"/>
            <a:ext cx="9683914" cy="5786276"/>
          </a:xfrm>
          <a:prstGeom prst="roundRect">
            <a:avLst/>
          </a:prstGeom>
          <a:no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Tree>
    <p:extLst>
      <p:ext uri="{BB962C8B-B14F-4D97-AF65-F5344CB8AC3E}">
        <p14:creationId xmlns:p14="http://schemas.microsoft.com/office/powerpoint/2010/main" val="856375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78" y="1"/>
            <a:ext cx="9388475" cy="1122363"/>
          </a:xfrm>
          <a:prstGeom prst="rect">
            <a:avLst/>
          </a:prstGeom>
        </p:spPr>
        <p:txBody>
          <a:bodyPr/>
          <a:lstStyle/>
          <a:p>
            <a:r>
              <a:rPr lang="en-US" dirty="0">
                <a:latin typeface="Cambria" panose="02040503050406030204" pitchFamily="18" charset="0"/>
              </a:rPr>
              <a:t>Comparison of Models : AIC</a:t>
            </a:r>
          </a:p>
        </p:txBody>
      </p:sp>
      <p:sp>
        <p:nvSpPr>
          <p:cNvPr id="3" name="Content Placeholder 2"/>
          <p:cNvSpPr>
            <a:spLocks noGrp="1"/>
          </p:cNvSpPr>
          <p:nvPr>
            <p:ph idx="4294967295"/>
          </p:nvPr>
        </p:nvSpPr>
        <p:spPr>
          <a:xfrm>
            <a:off x="409902" y="1923393"/>
            <a:ext cx="9270125" cy="5125439"/>
          </a:xfrm>
          <a:prstGeom prst="rect">
            <a:avLst/>
          </a:prstGeom>
        </p:spPr>
        <p:txBody>
          <a:bodyPr/>
          <a:lstStyle/>
          <a:p>
            <a:pPr algn="just"/>
            <a:r>
              <a:rPr lang="en-US" sz="1600" dirty="0">
                <a:latin typeface="Cambria" panose="02040503050406030204" pitchFamily="18" charset="0"/>
              </a:rPr>
              <a:t>The magnitude </a:t>
            </a:r>
            <a:r>
              <a:rPr lang="en-US" sz="1600" b="1" dirty="0">
                <a:latin typeface="Cambria" panose="02040503050406030204" pitchFamily="18" charset="0"/>
              </a:rPr>
              <a:t>of AIC (</a:t>
            </a:r>
            <a:r>
              <a:rPr lang="en-US" sz="1600" b="1" dirty="0" err="1">
                <a:latin typeface="Cambria" panose="02040503050406030204" pitchFamily="18" charset="0"/>
              </a:rPr>
              <a:t>Akaike</a:t>
            </a:r>
            <a:r>
              <a:rPr lang="en-US" sz="1600" b="1" dirty="0">
                <a:latin typeface="Cambria" panose="02040503050406030204" pitchFamily="18" charset="0"/>
              </a:rPr>
              <a:t> information Criteria)</a:t>
            </a:r>
            <a:r>
              <a:rPr lang="en-US" sz="1600" dirty="0">
                <a:latin typeface="Cambria" panose="02040503050406030204" pitchFamily="18" charset="0"/>
              </a:rPr>
              <a:t> for a specific model is less of interest than the comparison of AICs for two or more models because </a:t>
            </a:r>
            <a:r>
              <a:rPr lang="en-US" sz="1600" b="1" dirty="0">
                <a:latin typeface="Cambria" panose="02040503050406030204" pitchFamily="18" charset="0"/>
              </a:rPr>
              <a:t>AIC is usually used in the context of comparing models, not as an absolute criterion in itself.   </a:t>
            </a:r>
          </a:p>
          <a:p>
            <a:pPr algn="just"/>
            <a:endParaRPr lang="en-US" sz="1600" dirty="0">
              <a:latin typeface="Cambria" panose="02040503050406030204" pitchFamily="18" charset="0"/>
            </a:endParaRPr>
          </a:p>
          <a:p>
            <a:pPr algn="just"/>
            <a:r>
              <a:rPr lang="en-US" sz="1600" dirty="0">
                <a:latin typeface="Cambria" panose="02040503050406030204" pitchFamily="18" charset="0"/>
              </a:rPr>
              <a:t>The usual "rule" for comparing two or more models is to choose the one with the minimum AIC value.  This minimum value may or may not be negative.  In multiple linear regression, the AIC value is estimated as</a:t>
            </a:r>
          </a:p>
          <a:p>
            <a:pPr marL="0" indent="0" algn="just">
              <a:buNone/>
            </a:pPr>
            <a:r>
              <a:rPr lang="en-US" sz="1600" dirty="0">
                <a:latin typeface="Cambria" panose="02040503050406030204" pitchFamily="18" charset="0"/>
              </a:rPr>
              <a:t>     	</a:t>
            </a:r>
            <a:r>
              <a:rPr lang="en-US" sz="1600" b="1" dirty="0">
                <a:latin typeface="Cambria" panose="02040503050406030204" pitchFamily="18" charset="0"/>
              </a:rPr>
              <a:t>N*ln(error-sum-of-squares/N) </a:t>
            </a:r>
          </a:p>
          <a:p>
            <a:pPr marL="0" indent="0" algn="just">
              <a:buNone/>
            </a:pPr>
            <a:r>
              <a:rPr lang="en-US" sz="1600" b="1" dirty="0">
                <a:latin typeface="Cambria" panose="02040503050406030204" pitchFamily="18" charset="0"/>
              </a:rPr>
              <a:t>	+ 2*(number of independent variable  parameters including the intercept term),</a:t>
            </a:r>
          </a:p>
          <a:p>
            <a:pPr marL="0" indent="0" algn="just">
              <a:buNone/>
            </a:pPr>
            <a:r>
              <a:rPr lang="en-US" sz="1600" b="1" dirty="0">
                <a:latin typeface="Cambria" panose="02040503050406030204" pitchFamily="18" charset="0"/>
              </a:rPr>
              <a:t>        	where N=the number of observations.</a:t>
            </a:r>
          </a:p>
          <a:p>
            <a:pPr marL="0" indent="0" algn="just">
              <a:buNone/>
            </a:pPr>
            <a:endParaRPr lang="en-US" sz="1600" b="1" dirty="0">
              <a:latin typeface="Cambria" panose="02040503050406030204" pitchFamily="18" charset="0"/>
            </a:endParaRPr>
          </a:p>
          <a:p>
            <a:pPr algn="just"/>
            <a:r>
              <a:rPr lang="en-US" sz="1600" dirty="0">
                <a:latin typeface="Cambria" panose="02040503050406030204" pitchFamily="18" charset="0"/>
              </a:rPr>
              <a:t>If a model were so good that it (almost) perfectly predicted the dependent variable, the error-sum-of squares would approach zero, and the natural logarithm of this value and the AIC would approach negative infinity. </a:t>
            </a:r>
            <a:r>
              <a:rPr lang="en-US" sz="1600" b="1" dirty="0">
                <a:latin typeface="Cambria" panose="02040503050406030204" pitchFamily="18" charset="0"/>
              </a:rPr>
              <a:t>Thus, the better the independent variables of this linear regression model are in predicting the dependent variable, the more negative the AIC becomes</a:t>
            </a:r>
            <a:r>
              <a:rPr lang="en-US" sz="1600" dirty="0">
                <a:latin typeface="Cambria" panose="02040503050406030204" pitchFamily="18" charset="0"/>
              </a:rPr>
              <a:t>. However, this "asymptotic" behavior is less important to the usefulness of AIC than the comparison of the AIC values of different models.  Smaller AIC values are better when comparing two or more models.</a:t>
            </a:r>
          </a:p>
          <a:p>
            <a:endParaRPr lang="en-US" sz="1600" dirty="0">
              <a:latin typeface="Cambria" panose="02040503050406030204" pitchFamily="18" charset="0"/>
            </a:endParaRPr>
          </a:p>
        </p:txBody>
      </p:sp>
      <p:sp>
        <p:nvSpPr>
          <p:cNvPr id="4" name="Rounded Rectangle 3"/>
          <p:cNvSpPr/>
          <p:nvPr/>
        </p:nvSpPr>
        <p:spPr bwMode="auto">
          <a:xfrm>
            <a:off x="216831" y="1497393"/>
            <a:ext cx="9683914" cy="5786276"/>
          </a:xfrm>
          <a:prstGeom prst="roundRect">
            <a:avLst/>
          </a:prstGeom>
          <a:no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Tree>
    <p:extLst>
      <p:ext uri="{BB962C8B-B14F-4D97-AF65-F5344CB8AC3E}">
        <p14:creationId xmlns:p14="http://schemas.microsoft.com/office/powerpoint/2010/main" val="1843691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78" y="1"/>
            <a:ext cx="9388475" cy="1122363"/>
          </a:xfrm>
          <a:prstGeom prst="rect">
            <a:avLst/>
          </a:prstGeom>
        </p:spPr>
        <p:txBody>
          <a:bodyPr/>
          <a:lstStyle/>
          <a:p>
            <a:r>
              <a:rPr lang="en-US" dirty="0">
                <a:latin typeface="Cambria" panose="02040503050406030204" pitchFamily="18" charset="0"/>
              </a:rPr>
              <a:t>Comparison of Models : BIC</a:t>
            </a:r>
          </a:p>
        </p:txBody>
      </p:sp>
      <p:sp>
        <p:nvSpPr>
          <p:cNvPr id="3" name="Content Placeholder 2"/>
          <p:cNvSpPr>
            <a:spLocks noGrp="1"/>
          </p:cNvSpPr>
          <p:nvPr>
            <p:ph idx="4294967295"/>
          </p:nvPr>
        </p:nvSpPr>
        <p:spPr>
          <a:xfrm>
            <a:off x="501447" y="1799303"/>
            <a:ext cx="9026014" cy="2860204"/>
          </a:xfrm>
          <a:prstGeom prst="rect">
            <a:avLst/>
          </a:prstGeom>
        </p:spPr>
        <p:txBody>
          <a:bodyPr/>
          <a:lstStyle/>
          <a:p>
            <a:pPr algn="just">
              <a:buFont typeface="Wingdings" panose="05000000000000000000" pitchFamily="2" charset="2"/>
              <a:buChar char="Ø"/>
            </a:pPr>
            <a:r>
              <a:rPr lang="en-US" sz="1600" dirty="0">
                <a:latin typeface="Cambria" panose="02040503050406030204" pitchFamily="18" charset="0"/>
              </a:rPr>
              <a:t>In statistics, the </a:t>
            </a:r>
            <a:r>
              <a:rPr lang="en-US" sz="1600" b="1" dirty="0">
                <a:latin typeface="Cambria" panose="02040503050406030204" pitchFamily="18" charset="0"/>
              </a:rPr>
              <a:t>Bayesian information criterion (BIC) or Schwarz criterion (also SBC, SBIC) </a:t>
            </a:r>
            <a:r>
              <a:rPr lang="en-US" sz="1600" dirty="0">
                <a:latin typeface="Cambria" panose="02040503050406030204" pitchFamily="18" charset="0"/>
              </a:rPr>
              <a:t>is a criterion for model selection among a finite set of models; the model with the lowest BIC is preferred. It is based, in part, on the likelihood function and it is closely related to the </a:t>
            </a:r>
            <a:r>
              <a:rPr lang="en-US" sz="1600" dirty="0" err="1">
                <a:latin typeface="Cambria" panose="02040503050406030204" pitchFamily="18" charset="0"/>
              </a:rPr>
              <a:t>Akaike</a:t>
            </a:r>
            <a:r>
              <a:rPr lang="en-US" sz="1600" dirty="0">
                <a:latin typeface="Cambria" panose="02040503050406030204" pitchFamily="18" charset="0"/>
              </a:rPr>
              <a:t> information criterion (AIC).</a:t>
            </a:r>
          </a:p>
          <a:p>
            <a:pPr algn="just">
              <a:buFont typeface="Wingdings" panose="05000000000000000000" pitchFamily="2" charset="2"/>
              <a:buChar char="Ø"/>
            </a:pPr>
            <a:endParaRPr lang="en-US" sz="1600" dirty="0">
              <a:latin typeface="Cambria" panose="02040503050406030204" pitchFamily="18" charset="0"/>
            </a:endParaRPr>
          </a:p>
          <a:p>
            <a:pPr algn="just">
              <a:buFont typeface="Wingdings" panose="05000000000000000000" pitchFamily="2" charset="2"/>
              <a:buChar char="Ø"/>
            </a:pPr>
            <a:r>
              <a:rPr lang="en-US" sz="1600" dirty="0">
                <a:latin typeface="Cambria" panose="02040503050406030204" pitchFamily="18" charset="0"/>
              </a:rPr>
              <a:t>The BIC criterion suffers from </a:t>
            </a:r>
            <a:r>
              <a:rPr lang="en-US" sz="1600" b="1" dirty="0">
                <a:latin typeface="Cambria" panose="02040503050406030204" pitchFamily="18" charset="0"/>
              </a:rPr>
              <a:t>two main limitations:</a:t>
            </a:r>
          </a:p>
          <a:p>
            <a:pPr lvl="2" algn="just">
              <a:buFont typeface="Wingdings" panose="05000000000000000000" pitchFamily="2" charset="2"/>
              <a:buChar char="Ø"/>
            </a:pPr>
            <a:r>
              <a:rPr lang="en-US" sz="1600" dirty="0">
                <a:latin typeface="Cambria" panose="02040503050406030204" pitchFamily="18" charset="0"/>
              </a:rPr>
              <a:t>the above approximation is only valid for sample size n much larger than the number k of parameters in the model.</a:t>
            </a:r>
          </a:p>
          <a:p>
            <a:pPr lvl="2" algn="just">
              <a:buFont typeface="Wingdings" panose="05000000000000000000" pitchFamily="2" charset="2"/>
              <a:buChar char="Ø"/>
            </a:pPr>
            <a:r>
              <a:rPr lang="en-US" sz="1600" dirty="0">
                <a:latin typeface="Cambria" panose="02040503050406030204" pitchFamily="18" charset="0"/>
              </a:rPr>
              <a:t>the BIC cannot handle complex collections of models as in the variable selection (or feature selection) problem in high-dimension.</a:t>
            </a:r>
          </a:p>
        </p:txBody>
      </p:sp>
      <p:sp>
        <p:nvSpPr>
          <p:cNvPr id="4" name="Rounded Rectangle 3"/>
          <p:cNvSpPr/>
          <p:nvPr/>
        </p:nvSpPr>
        <p:spPr bwMode="auto">
          <a:xfrm>
            <a:off x="216831" y="1497393"/>
            <a:ext cx="9683914" cy="5786276"/>
          </a:xfrm>
          <a:prstGeom prst="roundRect">
            <a:avLst/>
          </a:prstGeom>
          <a:no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Tree>
    <p:extLst>
      <p:ext uri="{BB962C8B-B14F-4D97-AF65-F5344CB8AC3E}">
        <p14:creationId xmlns:p14="http://schemas.microsoft.com/office/powerpoint/2010/main" val="230914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7682" y="3515712"/>
            <a:ext cx="9388475" cy="1122363"/>
          </a:xfrm>
          <a:prstGeom prst="rect">
            <a:avLst/>
          </a:prstGeom>
        </p:spPr>
        <p:txBody>
          <a:bodyPr/>
          <a:lstStyle/>
          <a:p>
            <a:pPr algn="ctr"/>
            <a:r>
              <a:rPr lang="en-US" sz="3200" dirty="0">
                <a:latin typeface="Cambria" panose="02040503050406030204" pitchFamily="18" charset="0"/>
              </a:rPr>
              <a:t>Appendix</a:t>
            </a:r>
          </a:p>
        </p:txBody>
      </p:sp>
      <p:sp>
        <p:nvSpPr>
          <p:cNvPr id="3" name="Rounded Rectangle 2"/>
          <p:cNvSpPr/>
          <p:nvPr/>
        </p:nvSpPr>
        <p:spPr bwMode="auto">
          <a:xfrm>
            <a:off x="216831" y="1497393"/>
            <a:ext cx="9683914" cy="5786276"/>
          </a:xfrm>
          <a:prstGeom prst="roundRect">
            <a:avLst/>
          </a:prstGeom>
          <a:no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Tree>
    <p:extLst>
      <p:ext uri="{BB962C8B-B14F-4D97-AF65-F5344CB8AC3E}">
        <p14:creationId xmlns:p14="http://schemas.microsoft.com/office/powerpoint/2010/main" val="3330183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a:xfrm>
            <a:off x="502920" y="311256"/>
            <a:ext cx="9052560" cy="725064"/>
          </a:xfrm>
          <a:prstGeom prst="rect">
            <a:avLst/>
          </a:prstGeom>
        </p:spPr>
        <p:txBody>
          <a:bodyPr/>
          <a:lstStyle/>
          <a:p>
            <a:r>
              <a:rPr lang="en-US" altLang="en-US" dirty="0">
                <a:latin typeface="Cambria" panose="02040503050406030204" pitchFamily="18" charset="0"/>
              </a:rPr>
              <a:t>Multivariate Regression (1): Multivariate normal Distribution</a:t>
            </a:r>
          </a:p>
        </p:txBody>
      </p:sp>
      <p:graphicFrame>
        <p:nvGraphicFramePr>
          <p:cNvPr id="19459" name="Object 2"/>
          <p:cNvGraphicFramePr>
            <a:graphicFrameLocks noChangeAspect="1"/>
          </p:cNvGraphicFramePr>
          <p:nvPr>
            <p:extLst>
              <p:ext uri="{D42A27DB-BD31-4B8C-83A1-F6EECF244321}">
                <p14:modId xmlns:p14="http://schemas.microsoft.com/office/powerpoint/2010/main" val="3648111872"/>
              </p:ext>
            </p:extLst>
          </p:nvPr>
        </p:nvGraphicFramePr>
        <p:xfrm>
          <a:off x="722671" y="1679152"/>
          <a:ext cx="8613058" cy="5370412"/>
        </p:xfrm>
        <a:graphic>
          <a:graphicData uri="http://schemas.openxmlformats.org/presentationml/2006/ole">
            <mc:AlternateContent xmlns:mc="http://schemas.openxmlformats.org/markup-compatibility/2006">
              <mc:Choice xmlns:v="urn:schemas-microsoft-com:vml" Requires="v">
                <p:oleObj spid="_x0000_s67665" name="Equation" r:id="rId3" imgW="4343400" imgH="2628900" progId="Equation.DSMT4">
                  <p:embed/>
                </p:oleObj>
              </mc:Choice>
              <mc:Fallback>
                <p:oleObj name="Equation" r:id="rId3" imgW="4343400" imgH="26289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671" y="1679152"/>
                        <a:ext cx="8613058" cy="5370412"/>
                      </a:xfrm>
                      <a:prstGeom prst="rect">
                        <a:avLst/>
                      </a:prstGeom>
                      <a:noFill/>
                      <a:ln>
                        <a:noFill/>
                      </a:ln>
                    </p:spPr>
                  </p:pic>
                </p:oleObj>
              </mc:Fallback>
            </mc:AlternateContent>
          </a:graphicData>
        </a:graphic>
      </p:graphicFrame>
      <p:sp>
        <p:nvSpPr>
          <p:cNvPr id="4" name="Rounded Rectangle 3"/>
          <p:cNvSpPr/>
          <p:nvPr/>
        </p:nvSpPr>
        <p:spPr bwMode="auto">
          <a:xfrm>
            <a:off x="216831" y="1497393"/>
            <a:ext cx="9683914" cy="5786276"/>
          </a:xfrm>
          <a:prstGeom prst="roundRect">
            <a:avLst/>
          </a:prstGeom>
          <a:no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Tree>
    <p:extLst>
      <p:ext uri="{BB962C8B-B14F-4D97-AF65-F5344CB8AC3E}">
        <p14:creationId xmlns:p14="http://schemas.microsoft.com/office/powerpoint/2010/main" val="3836828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a:xfrm>
            <a:off x="502920" y="311256"/>
            <a:ext cx="9052560" cy="725064"/>
          </a:xfrm>
          <a:prstGeom prst="rect">
            <a:avLst/>
          </a:prstGeom>
        </p:spPr>
        <p:txBody>
          <a:bodyPr/>
          <a:lstStyle/>
          <a:p>
            <a:r>
              <a:rPr lang="en-US" altLang="en-US" dirty="0">
                <a:latin typeface="Cambria" panose="02040503050406030204" pitchFamily="18" charset="0"/>
              </a:rPr>
              <a:t>Multivariate Regression (2): Simple Linear Regression in Matrix Form</a:t>
            </a:r>
          </a:p>
        </p:txBody>
      </p:sp>
      <p:graphicFrame>
        <p:nvGraphicFramePr>
          <p:cNvPr id="20483" name="Object 2"/>
          <p:cNvGraphicFramePr>
            <a:graphicFrameLocks noChangeAspect="1"/>
          </p:cNvGraphicFramePr>
          <p:nvPr>
            <p:extLst>
              <p:ext uri="{D42A27DB-BD31-4B8C-83A1-F6EECF244321}">
                <p14:modId xmlns:p14="http://schemas.microsoft.com/office/powerpoint/2010/main" val="784026825"/>
              </p:ext>
            </p:extLst>
          </p:nvPr>
        </p:nvGraphicFramePr>
        <p:xfrm>
          <a:off x="663676" y="1827791"/>
          <a:ext cx="8893279" cy="5266184"/>
        </p:xfrm>
        <a:graphic>
          <a:graphicData uri="http://schemas.openxmlformats.org/presentationml/2006/ole">
            <mc:AlternateContent xmlns:mc="http://schemas.openxmlformats.org/markup-compatibility/2006">
              <mc:Choice xmlns:v="urn:schemas-microsoft-com:vml" Requires="v">
                <p:oleObj spid="_x0000_s68688" name="Equation" r:id="rId3" imgW="6934200" imgH="4038600" progId="Equation.DSMT4">
                  <p:embed/>
                </p:oleObj>
              </mc:Choice>
              <mc:Fallback>
                <p:oleObj name="Equation" r:id="rId3" imgW="6934200" imgH="403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676" y="1827791"/>
                        <a:ext cx="8893279" cy="5266184"/>
                      </a:xfrm>
                      <a:prstGeom prst="rect">
                        <a:avLst/>
                      </a:prstGeom>
                      <a:noFill/>
                      <a:ln>
                        <a:noFill/>
                      </a:ln>
                    </p:spPr>
                  </p:pic>
                </p:oleObj>
              </mc:Fallback>
            </mc:AlternateContent>
          </a:graphicData>
        </a:graphic>
      </p:graphicFrame>
      <p:sp>
        <p:nvSpPr>
          <p:cNvPr id="4" name="Rounded Rectangle 3"/>
          <p:cNvSpPr/>
          <p:nvPr/>
        </p:nvSpPr>
        <p:spPr bwMode="auto">
          <a:xfrm>
            <a:off x="216831" y="1497393"/>
            <a:ext cx="9683914" cy="5786276"/>
          </a:xfrm>
          <a:prstGeom prst="roundRect">
            <a:avLst/>
          </a:prstGeom>
          <a:no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Tree>
    <p:extLst>
      <p:ext uri="{BB962C8B-B14F-4D97-AF65-F5344CB8AC3E}">
        <p14:creationId xmlns:p14="http://schemas.microsoft.com/office/powerpoint/2010/main" val="1205320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a:xfrm>
            <a:off x="502920" y="311256"/>
            <a:ext cx="9052560" cy="638704"/>
          </a:xfrm>
          <a:prstGeom prst="rect">
            <a:avLst/>
          </a:prstGeom>
        </p:spPr>
        <p:txBody>
          <a:bodyPr/>
          <a:lstStyle/>
          <a:p>
            <a:r>
              <a:rPr lang="en-US" altLang="en-US" dirty="0">
                <a:latin typeface="Cambria" panose="02040503050406030204" pitchFamily="18" charset="0"/>
              </a:rPr>
              <a:t>Multivariate Regression (3): Estimating Parameters by Least Squares</a:t>
            </a:r>
          </a:p>
        </p:txBody>
      </p:sp>
      <p:graphicFrame>
        <p:nvGraphicFramePr>
          <p:cNvPr id="21507" name="Object 2"/>
          <p:cNvGraphicFramePr>
            <a:graphicFrameLocks noChangeAspect="1"/>
          </p:cNvGraphicFramePr>
          <p:nvPr>
            <p:extLst>
              <p:ext uri="{D42A27DB-BD31-4B8C-83A1-F6EECF244321}">
                <p14:modId xmlns:p14="http://schemas.microsoft.com/office/powerpoint/2010/main" val="1550709129"/>
              </p:ext>
            </p:extLst>
          </p:nvPr>
        </p:nvGraphicFramePr>
        <p:xfrm>
          <a:off x="693174" y="1561795"/>
          <a:ext cx="8829198" cy="5611516"/>
        </p:xfrm>
        <a:graphic>
          <a:graphicData uri="http://schemas.openxmlformats.org/presentationml/2006/ole">
            <mc:AlternateContent xmlns:mc="http://schemas.openxmlformats.org/markup-compatibility/2006">
              <mc:Choice xmlns:v="urn:schemas-microsoft-com:vml" Requires="v">
                <p:oleObj spid="_x0000_s69712" name="Equation" r:id="rId3" imgW="5613400" imgH="4851400" progId="Equation.DSMT4">
                  <p:embed/>
                </p:oleObj>
              </mc:Choice>
              <mc:Fallback>
                <p:oleObj name="Equation" r:id="rId3" imgW="5613400" imgH="4851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174" y="1561795"/>
                        <a:ext cx="8829198" cy="5611516"/>
                      </a:xfrm>
                      <a:prstGeom prst="rect">
                        <a:avLst/>
                      </a:prstGeom>
                      <a:noFill/>
                      <a:ln>
                        <a:noFill/>
                      </a:ln>
                    </p:spPr>
                  </p:pic>
                </p:oleObj>
              </mc:Fallback>
            </mc:AlternateContent>
          </a:graphicData>
        </a:graphic>
      </p:graphicFrame>
      <p:sp>
        <p:nvSpPr>
          <p:cNvPr id="4" name="Rounded Rectangle 3"/>
          <p:cNvSpPr/>
          <p:nvPr/>
        </p:nvSpPr>
        <p:spPr bwMode="auto">
          <a:xfrm>
            <a:off x="216831" y="1497393"/>
            <a:ext cx="9683914" cy="5786276"/>
          </a:xfrm>
          <a:prstGeom prst="roundRect">
            <a:avLst/>
          </a:prstGeom>
          <a:no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Tree>
    <p:extLst>
      <p:ext uri="{BB962C8B-B14F-4D97-AF65-F5344CB8AC3E}">
        <p14:creationId xmlns:p14="http://schemas.microsoft.com/office/powerpoint/2010/main" val="3807418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502920" y="259080"/>
            <a:ext cx="9052560" cy="604520"/>
          </a:xfrm>
          <a:prstGeom prst="rect">
            <a:avLst/>
          </a:prstGeom>
        </p:spPr>
        <p:txBody>
          <a:bodyPr/>
          <a:lstStyle/>
          <a:p>
            <a:r>
              <a:rPr lang="en-US" altLang="en-US" dirty="0">
                <a:latin typeface="Cambria" panose="02040503050406030204" pitchFamily="18" charset="0"/>
              </a:rPr>
              <a:t>Multivariate Regression (4): Fitted Values and Residuals</a:t>
            </a:r>
          </a:p>
        </p:txBody>
      </p:sp>
      <p:graphicFrame>
        <p:nvGraphicFramePr>
          <p:cNvPr id="22531" name="Object 2"/>
          <p:cNvGraphicFramePr>
            <a:graphicFrameLocks noChangeAspect="1"/>
          </p:cNvGraphicFramePr>
          <p:nvPr>
            <p:extLst>
              <p:ext uri="{D42A27DB-BD31-4B8C-83A1-F6EECF244321}">
                <p14:modId xmlns:p14="http://schemas.microsoft.com/office/powerpoint/2010/main" val="1081327693"/>
              </p:ext>
            </p:extLst>
          </p:nvPr>
        </p:nvGraphicFramePr>
        <p:xfrm>
          <a:off x="589935" y="1820824"/>
          <a:ext cx="9011265" cy="5273150"/>
        </p:xfrm>
        <a:graphic>
          <a:graphicData uri="http://schemas.openxmlformats.org/presentationml/2006/ole">
            <mc:AlternateContent xmlns:mc="http://schemas.openxmlformats.org/markup-compatibility/2006">
              <mc:Choice xmlns:v="urn:schemas-microsoft-com:vml" Requires="v">
                <p:oleObj spid="_x0000_s70736" name="Equation" r:id="rId3" imgW="6870700" imgH="4445000" progId="Equation.DSMT4">
                  <p:embed/>
                </p:oleObj>
              </mc:Choice>
              <mc:Fallback>
                <p:oleObj name="Equation" r:id="rId3" imgW="6870700" imgH="4445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935" y="1820824"/>
                        <a:ext cx="9011265" cy="5273150"/>
                      </a:xfrm>
                      <a:prstGeom prst="rect">
                        <a:avLst/>
                      </a:prstGeom>
                      <a:noFill/>
                      <a:ln>
                        <a:noFill/>
                      </a:ln>
                    </p:spPr>
                  </p:pic>
                </p:oleObj>
              </mc:Fallback>
            </mc:AlternateContent>
          </a:graphicData>
        </a:graphic>
      </p:graphicFrame>
      <p:sp>
        <p:nvSpPr>
          <p:cNvPr id="4" name="Rounded Rectangle 3"/>
          <p:cNvSpPr/>
          <p:nvPr/>
        </p:nvSpPr>
        <p:spPr bwMode="auto">
          <a:xfrm>
            <a:off x="216831" y="1497393"/>
            <a:ext cx="9683914" cy="5786276"/>
          </a:xfrm>
          <a:prstGeom prst="roundRect">
            <a:avLst/>
          </a:prstGeom>
          <a:no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Tree>
    <p:extLst>
      <p:ext uri="{BB962C8B-B14F-4D97-AF65-F5344CB8AC3E}">
        <p14:creationId xmlns:p14="http://schemas.microsoft.com/office/powerpoint/2010/main" val="2944358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502920" y="259080"/>
            <a:ext cx="9052560" cy="604520"/>
          </a:xfrm>
          <a:prstGeom prst="rect">
            <a:avLst/>
          </a:prstGeom>
        </p:spPr>
        <p:txBody>
          <a:bodyPr/>
          <a:lstStyle/>
          <a:p>
            <a:r>
              <a:rPr lang="en-US" altLang="en-US" dirty="0">
                <a:latin typeface="Cambria" panose="02040503050406030204" pitchFamily="18" charset="0"/>
              </a:rPr>
              <a:t>Box-Cox Transformation Equation</a:t>
            </a:r>
          </a:p>
        </p:txBody>
      </p:sp>
      <p:sp>
        <p:nvSpPr>
          <p:cNvPr id="4" name="Rounded Rectangle 3"/>
          <p:cNvSpPr/>
          <p:nvPr/>
        </p:nvSpPr>
        <p:spPr bwMode="auto">
          <a:xfrm>
            <a:off x="216831" y="1497393"/>
            <a:ext cx="9683914" cy="5786276"/>
          </a:xfrm>
          <a:prstGeom prst="roundRect">
            <a:avLst/>
          </a:prstGeom>
          <a:no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pic>
        <p:nvPicPr>
          <p:cNvPr id="5" name="Picture 4"/>
          <p:cNvPicPr/>
          <p:nvPr/>
        </p:nvPicPr>
        <p:blipFill rotWithShape="1">
          <a:blip r:embed="rId2"/>
          <a:srcRect l="13301" t="29304" r="56090" b="41049"/>
          <a:stretch/>
        </p:blipFill>
        <p:spPr bwMode="auto">
          <a:xfrm>
            <a:off x="860261" y="1976282"/>
            <a:ext cx="5850255" cy="337738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0831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p:nvPr/>
        </p:nvPicPr>
        <p:blipFill rotWithShape="1">
          <a:blip r:embed="rId2"/>
          <a:srcRect l="41570" t="30516" r="42330" b="62442"/>
          <a:stretch/>
        </p:blipFill>
        <p:spPr bwMode="auto">
          <a:xfrm>
            <a:off x="603658" y="4305591"/>
            <a:ext cx="2685261" cy="660128"/>
          </a:xfrm>
          <a:prstGeom prst="rect">
            <a:avLst/>
          </a:prstGeom>
          <a:ln>
            <a:noFill/>
          </a:ln>
          <a:extLst>
            <a:ext uri="{53640926-AAD7-44D8-BBD7-CCE9431645EC}">
              <a14:shadowObscured xmlns:a14="http://schemas.microsoft.com/office/drawing/2010/main"/>
            </a:ext>
          </a:extLst>
        </p:spPr>
      </p:pic>
      <p:pic>
        <p:nvPicPr>
          <p:cNvPr id="10" name="Picture 9"/>
          <p:cNvPicPr/>
          <p:nvPr/>
        </p:nvPicPr>
        <p:blipFill rotWithShape="1">
          <a:blip r:embed="rId3"/>
          <a:srcRect l="38229" t="73013" r="40886" b="21966"/>
          <a:stretch/>
        </p:blipFill>
        <p:spPr bwMode="auto">
          <a:xfrm>
            <a:off x="100109" y="2969955"/>
            <a:ext cx="2805348" cy="534630"/>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3"/>
          <a:srcRect l="39744" t="22235" r="40866" b="70924"/>
          <a:stretch/>
        </p:blipFill>
        <p:spPr bwMode="auto">
          <a:xfrm>
            <a:off x="190677" y="1533832"/>
            <a:ext cx="2980250" cy="678426"/>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3"/>
          <a:srcRect l="38943" t="37057" r="41667" b="56102"/>
          <a:stretch/>
        </p:blipFill>
        <p:spPr bwMode="auto">
          <a:xfrm>
            <a:off x="397155" y="2035282"/>
            <a:ext cx="2508302" cy="678426"/>
          </a:xfrm>
          <a:prstGeom prst="rect">
            <a:avLst/>
          </a:prstGeom>
          <a:ln>
            <a:noFill/>
          </a:ln>
          <a:extLst>
            <a:ext uri="{53640926-AAD7-44D8-BBD7-CCE9431645EC}">
              <a14:shadowObscured xmlns:a14="http://schemas.microsoft.com/office/drawing/2010/main"/>
            </a:ext>
          </a:extLst>
        </p:spPr>
      </p:pic>
      <p:pic>
        <p:nvPicPr>
          <p:cNvPr id="8" name="Picture 7"/>
          <p:cNvPicPr/>
          <p:nvPr/>
        </p:nvPicPr>
        <p:blipFill rotWithShape="1">
          <a:blip r:embed="rId3"/>
          <a:srcRect l="36539" t="45608" r="37020" b="47551"/>
          <a:stretch/>
        </p:blipFill>
        <p:spPr bwMode="auto">
          <a:xfrm>
            <a:off x="736365" y="2448243"/>
            <a:ext cx="3750238" cy="619432"/>
          </a:xfrm>
          <a:prstGeom prst="rect">
            <a:avLst/>
          </a:prstGeom>
          <a:ln>
            <a:noFill/>
          </a:ln>
          <a:extLst>
            <a:ext uri="{53640926-AAD7-44D8-BBD7-CCE9431645EC}">
              <a14:shadowObscured xmlns:a14="http://schemas.microsoft.com/office/drawing/2010/main"/>
            </a:ext>
          </a:extLst>
        </p:spPr>
      </p:pic>
      <p:sp>
        <p:nvSpPr>
          <p:cNvPr id="22530" name="Title 1"/>
          <p:cNvSpPr>
            <a:spLocks noGrp="1"/>
          </p:cNvSpPr>
          <p:nvPr>
            <p:ph type="title" idx="4294967295"/>
          </p:nvPr>
        </p:nvSpPr>
        <p:spPr>
          <a:xfrm>
            <a:off x="502920" y="259080"/>
            <a:ext cx="9052560" cy="604520"/>
          </a:xfrm>
          <a:prstGeom prst="rect">
            <a:avLst/>
          </a:prstGeom>
        </p:spPr>
        <p:txBody>
          <a:bodyPr/>
          <a:lstStyle/>
          <a:p>
            <a:r>
              <a:rPr lang="en-US" altLang="en-US" dirty="0">
                <a:latin typeface="Cambria" panose="02040503050406030204" pitchFamily="18" charset="0"/>
              </a:rPr>
              <a:t>Achieving Homoscedasticity Using Weighted Least Squares</a:t>
            </a:r>
          </a:p>
        </p:txBody>
      </p:sp>
      <p:sp>
        <p:nvSpPr>
          <p:cNvPr id="4" name="Rounded Rectangle 3"/>
          <p:cNvSpPr/>
          <p:nvPr/>
        </p:nvSpPr>
        <p:spPr bwMode="auto">
          <a:xfrm>
            <a:off x="202083" y="1453149"/>
            <a:ext cx="9683914" cy="5786276"/>
          </a:xfrm>
          <a:prstGeom prst="roundRect">
            <a:avLst/>
          </a:prstGeom>
          <a:no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pic>
        <p:nvPicPr>
          <p:cNvPr id="11" name="Picture 10"/>
          <p:cNvPicPr/>
          <p:nvPr/>
        </p:nvPicPr>
        <p:blipFill rotWithShape="1">
          <a:blip r:embed="rId4"/>
          <a:srcRect l="37518" t="35639" r="37220" b="59042"/>
          <a:stretch/>
        </p:blipFill>
        <p:spPr bwMode="auto">
          <a:xfrm>
            <a:off x="692146" y="4029980"/>
            <a:ext cx="2950732" cy="551221"/>
          </a:xfrm>
          <a:prstGeom prst="rect">
            <a:avLst/>
          </a:prstGeom>
          <a:ln>
            <a:noFill/>
          </a:ln>
          <a:extLst>
            <a:ext uri="{53640926-AAD7-44D8-BBD7-CCE9431645EC}">
              <a14:shadowObscured xmlns:a14="http://schemas.microsoft.com/office/drawing/2010/main"/>
            </a:ext>
          </a:extLst>
        </p:spPr>
      </p:pic>
      <p:sp>
        <p:nvSpPr>
          <p:cNvPr id="2" name="TextBox 1"/>
          <p:cNvSpPr txBox="1"/>
          <p:nvPr/>
        </p:nvSpPr>
        <p:spPr>
          <a:xfrm>
            <a:off x="736364" y="3460342"/>
            <a:ext cx="8879583" cy="584775"/>
          </a:xfrm>
          <a:prstGeom prst="rect">
            <a:avLst/>
          </a:prstGeom>
          <a:noFill/>
        </p:spPr>
        <p:txBody>
          <a:bodyPr wrap="square" rtlCol="0">
            <a:spAutoFit/>
          </a:bodyPr>
          <a:lstStyle/>
          <a:p>
            <a:r>
              <a:rPr lang="en-US" sz="1600" dirty="0">
                <a:solidFill>
                  <a:schemeClr val="tx1">
                    <a:lumMod val="65000"/>
                    <a:lumOff val="35000"/>
                  </a:schemeClr>
                </a:solidFill>
                <a:latin typeface="Cambria" panose="02040503050406030204" pitchFamily="18" charset="0"/>
              </a:rPr>
              <a:t>Estimating  the alpha-s can be done by using the squares of our least squares residuals  as our observations.</a:t>
            </a:r>
          </a:p>
        </p:txBody>
      </p:sp>
      <p:pic>
        <p:nvPicPr>
          <p:cNvPr id="13" name="Picture 12"/>
          <p:cNvPicPr/>
          <p:nvPr/>
        </p:nvPicPr>
        <p:blipFill rotWithShape="1">
          <a:blip r:embed="rId2"/>
          <a:srcRect l="39062" t="41314" r="39559" b="51644"/>
          <a:stretch/>
        </p:blipFill>
        <p:spPr bwMode="auto">
          <a:xfrm>
            <a:off x="795383" y="5607278"/>
            <a:ext cx="3043290" cy="631294"/>
          </a:xfrm>
          <a:prstGeom prst="rect">
            <a:avLst/>
          </a:prstGeom>
          <a:ln>
            <a:noFill/>
          </a:ln>
          <a:extLst>
            <a:ext uri="{53640926-AAD7-44D8-BBD7-CCE9431645EC}">
              <a14:shadowObscured xmlns:a14="http://schemas.microsoft.com/office/drawing/2010/main"/>
            </a:ext>
          </a:extLst>
        </p:spPr>
      </p:pic>
      <p:sp>
        <p:nvSpPr>
          <p:cNvPr id="14" name="TextBox 13"/>
          <p:cNvSpPr txBox="1"/>
          <p:nvPr/>
        </p:nvSpPr>
        <p:spPr>
          <a:xfrm>
            <a:off x="736365" y="4982741"/>
            <a:ext cx="8879583" cy="584775"/>
          </a:xfrm>
          <a:prstGeom prst="rect">
            <a:avLst/>
          </a:prstGeom>
          <a:noFill/>
        </p:spPr>
        <p:txBody>
          <a:bodyPr wrap="square" rtlCol="0">
            <a:spAutoFit/>
          </a:bodyPr>
          <a:lstStyle/>
          <a:p>
            <a:r>
              <a:rPr lang="en-US" sz="1600" dirty="0">
                <a:solidFill>
                  <a:schemeClr val="tx1">
                    <a:lumMod val="65000"/>
                    <a:lumOff val="35000"/>
                  </a:schemeClr>
                </a:solidFill>
                <a:latin typeface="Cambria" panose="02040503050406030204" pitchFamily="18" charset="0"/>
              </a:rPr>
              <a:t>Now, the next step is to transform the observations in such a way that the transformed model has a constant error variance. </a:t>
            </a:r>
          </a:p>
        </p:txBody>
      </p:sp>
      <p:pic>
        <p:nvPicPr>
          <p:cNvPr id="15" name="Picture 14"/>
          <p:cNvPicPr/>
          <p:nvPr/>
        </p:nvPicPr>
        <p:blipFill rotWithShape="1">
          <a:blip r:embed="rId2"/>
          <a:srcRect l="35631" t="51875" r="38108" b="39440"/>
          <a:stretch/>
        </p:blipFill>
        <p:spPr bwMode="auto">
          <a:xfrm>
            <a:off x="4277033" y="5567516"/>
            <a:ext cx="2846438" cy="671056"/>
          </a:xfrm>
          <a:prstGeom prst="rect">
            <a:avLst/>
          </a:prstGeom>
          <a:ln>
            <a:noFill/>
          </a:ln>
          <a:extLst>
            <a:ext uri="{53640926-AAD7-44D8-BBD7-CCE9431645EC}">
              <a14:shadowObscured xmlns:a14="http://schemas.microsoft.com/office/drawing/2010/main"/>
            </a:ext>
          </a:extLst>
        </p:spPr>
      </p:pic>
      <p:cxnSp>
        <p:nvCxnSpPr>
          <p:cNvPr id="16" name="Straight Arrow Connector 15"/>
          <p:cNvCxnSpPr/>
          <p:nvPr/>
        </p:nvCxnSpPr>
        <p:spPr>
          <a:xfrm flipV="1">
            <a:off x="3853421" y="5903044"/>
            <a:ext cx="438360" cy="1988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22" name="Picture 21"/>
          <p:cNvPicPr/>
          <p:nvPr/>
        </p:nvPicPr>
        <p:blipFill rotWithShape="1">
          <a:blip r:embed="rId2"/>
          <a:srcRect l="35235" t="66428" r="38504" b="24887"/>
          <a:stretch/>
        </p:blipFill>
        <p:spPr bwMode="auto">
          <a:xfrm>
            <a:off x="795383" y="6238573"/>
            <a:ext cx="3481650" cy="8259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11658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78" y="1"/>
            <a:ext cx="9388475" cy="1122363"/>
          </a:xfrm>
          <a:prstGeom prst="rect">
            <a:avLst/>
          </a:prstGeom>
        </p:spPr>
        <p:txBody>
          <a:bodyPr/>
          <a:lstStyle/>
          <a:p>
            <a:r>
              <a:rPr lang="en-US" dirty="0">
                <a:latin typeface="Cambria" panose="02040503050406030204" pitchFamily="18" charset="0"/>
              </a:rPr>
              <a:t>Regression Models</a:t>
            </a:r>
          </a:p>
        </p:txBody>
      </p:sp>
      <p:sp>
        <p:nvSpPr>
          <p:cNvPr id="3" name="Content Placeholder 2"/>
          <p:cNvSpPr>
            <a:spLocks noGrp="1"/>
          </p:cNvSpPr>
          <p:nvPr>
            <p:ph idx="4294967295"/>
          </p:nvPr>
        </p:nvSpPr>
        <p:spPr>
          <a:xfrm>
            <a:off x="536028" y="1686910"/>
            <a:ext cx="9017875" cy="1775483"/>
          </a:xfrm>
          <a:prstGeom prst="rect">
            <a:avLst/>
          </a:prstGeom>
        </p:spPr>
        <p:txBody>
          <a:bodyPr/>
          <a:lstStyle/>
          <a:p>
            <a:pPr algn="just">
              <a:spcBef>
                <a:spcPct val="30000"/>
              </a:spcBef>
              <a:buClr>
                <a:srgbClr val="3A6008"/>
              </a:buClr>
              <a:buFont typeface="Wingdings" panose="05000000000000000000" pitchFamily="2" charset="2"/>
              <a:buChar char="Ø"/>
            </a:pPr>
            <a:r>
              <a:rPr lang="en-US" altLang="en-US" sz="1600" dirty="0">
                <a:latin typeface="Cambria" panose="02040503050406030204" pitchFamily="18" charset="0"/>
              </a:rPr>
              <a:t>Regression analysis is the study of the </a:t>
            </a:r>
            <a:r>
              <a:rPr lang="en-US" altLang="en-US" sz="1600" b="1" dirty="0">
                <a:latin typeface="Cambria" panose="02040503050406030204" pitchFamily="18" charset="0"/>
              </a:rPr>
              <a:t>dependence of one variable (the dependent variable) on one or more explanatory variables</a:t>
            </a:r>
            <a:r>
              <a:rPr lang="en-US" altLang="en-US" sz="1600" dirty="0">
                <a:latin typeface="Cambria" panose="02040503050406030204" pitchFamily="18" charset="0"/>
              </a:rPr>
              <a:t>, with a view to estimating/predicting the average values of the former in terms of the known values of the later.</a:t>
            </a:r>
          </a:p>
          <a:p>
            <a:pPr algn="just">
              <a:spcBef>
                <a:spcPct val="30000"/>
              </a:spcBef>
              <a:buClr>
                <a:srgbClr val="3A6008"/>
              </a:buClr>
              <a:buFont typeface="Wingdings" panose="05000000000000000000" pitchFamily="2" charset="2"/>
              <a:buChar char="Ø"/>
            </a:pPr>
            <a:r>
              <a:rPr lang="en-US" altLang="en-US" sz="1600" dirty="0">
                <a:latin typeface="Cambria" panose="02040503050406030204" pitchFamily="18" charset="0"/>
              </a:rPr>
              <a:t>Correlation analysis and regression analysis are closely related but conceptually quite different. </a:t>
            </a:r>
            <a:r>
              <a:rPr lang="en-US" altLang="en-US" sz="1600" b="1" dirty="0">
                <a:latin typeface="Cambria" panose="02040503050406030204" pitchFamily="18" charset="0"/>
              </a:rPr>
              <a:t>Correlation measures the strength of linear association </a:t>
            </a:r>
            <a:r>
              <a:rPr lang="en-US" altLang="en-US" sz="1600" dirty="0">
                <a:latin typeface="Cambria" panose="02040503050406030204" pitchFamily="18" charset="0"/>
              </a:rPr>
              <a:t>between 2 variables. </a:t>
            </a:r>
            <a:r>
              <a:rPr lang="en-US" altLang="en-US" sz="1600" b="1" dirty="0">
                <a:latin typeface="Cambria" panose="02040503050406030204" pitchFamily="18" charset="0"/>
              </a:rPr>
              <a:t>Regression estimates/predicts the average value of one variables </a:t>
            </a:r>
            <a:r>
              <a:rPr lang="en-US" altLang="en-US" sz="1600" dirty="0">
                <a:latin typeface="Cambria" panose="02040503050406030204" pitchFamily="18" charset="0"/>
              </a:rPr>
              <a:t>on the basis of the known values of  other variable/s.</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374" y="3677211"/>
            <a:ext cx="3084082" cy="17872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8020" y="3677211"/>
            <a:ext cx="3127537" cy="17872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30305" y="3677211"/>
            <a:ext cx="3121971" cy="17872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8020" y="5520263"/>
            <a:ext cx="3127537" cy="16215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le 8"/>
          <p:cNvSpPr/>
          <p:nvPr/>
        </p:nvSpPr>
        <p:spPr bwMode="auto">
          <a:xfrm>
            <a:off x="216831" y="1497393"/>
            <a:ext cx="9683914" cy="5786276"/>
          </a:xfrm>
          <a:prstGeom prst="roundRect">
            <a:avLst/>
          </a:prstGeom>
          <a:no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Tree>
    <p:extLst>
      <p:ext uri="{BB962C8B-B14F-4D97-AF65-F5344CB8AC3E}">
        <p14:creationId xmlns:p14="http://schemas.microsoft.com/office/powerpoint/2010/main" val="1022300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78" y="1"/>
            <a:ext cx="9388475" cy="1122363"/>
          </a:xfrm>
          <a:prstGeom prst="rect">
            <a:avLst/>
          </a:prstGeom>
        </p:spPr>
        <p:txBody>
          <a:bodyPr/>
          <a:lstStyle/>
          <a:p>
            <a:r>
              <a:rPr lang="en-US" dirty="0">
                <a:latin typeface="Cambria" panose="02040503050406030204" pitchFamily="18" charset="0"/>
              </a:rPr>
              <a:t>Linear Regression Models</a:t>
            </a:r>
          </a:p>
        </p:txBody>
      </p:sp>
      <p:sp>
        <p:nvSpPr>
          <p:cNvPr id="4" name="Rectangle 2"/>
          <p:cNvSpPr>
            <a:spLocks noChangeArrowheads="1"/>
          </p:cNvSpPr>
          <p:nvPr/>
        </p:nvSpPr>
        <p:spPr bwMode="auto">
          <a:xfrm>
            <a:off x="2901951" y="5835024"/>
            <a:ext cx="357654"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en-US" sz="3200" i="1" dirty="0">
                <a:solidFill>
                  <a:schemeClr val="accent1">
                    <a:lumMod val="75000"/>
                  </a:schemeClr>
                </a:solidFill>
                <a:effectLst>
                  <a:outerShdw blurRad="38100" dist="38100" dir="2700000" algn="tl">
                    <a:srgbClr val="000000"/>
                  </a:outerShdw>
                </a:effectLst>
              </a:rPr>
              <a:t>Y</a:t>
            </a:r>
          </a:p>
        </p:txBody>
      </p:sp>
      <p:sp>
        <p:nvSpPr>
          <p:cNvPr id="5" name="Rectangle 3"/>
          <p:cNvSpPr>
            <a:spLocks noChangeArrowheads="1"/>
          </p:cNvSpPr>
          <p:nvPr/>
        </p:nvSpPr>
        <p:spPr bwMode="auto">
          <a:xfrm>
            <a:off x="4894264" y="5835024"/>
            <a:ext cx="357654"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en-US" sz="3200" i="1">
                <a:solidFill>
                  <a:schemeClr val="accent1">
                    <a:lumMod val="75000"/>
                  </a:schemeClr>
                </a:solidFill>
                <a:effectLst>
                  <a:outerShdw blurRad="38100" dist="38100" dir="2700000" algn="tl">
                    <a:srgbClr val="000000"/>
                  </a:outerShdw>
                </a:effectLst>
              </a:rPr>
              <a:t>X</a:t>
            </a:r>
          </a:p>
        </p:txBody>
      </p:sp>
      <p:sp>
        <p:nvSpPr>
          <p:cNvPr id="6" name="Rectangle 4"/>
          <p:cNvSpPr>
            <a:spLocks noChangeArrowheads="1"/>
          </p:cNvSpPr>
          <p:nvPr/>
        </p:nvSpPr>
        <p:spPr bwMode="auto">
          <a:xfrm>
            <a:off x="3140075" y="5973979"/>
            <a:ext cx="192005"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en-US" sz="2200" i="1">
                <a:solidFill>
                  <a:schemeClr val="accent1">
                    <a:lumMod val="75000"/>
                  </a:schemeClr>
                </a:solidFill>
                <a:effectLst>
                  <a:outerShdw blurRad="38100" dist="38100" dir="2700000" algn="tl">
                    <a:srgbClr val="000000"/>
                  </a:outerShdw>
                </a:effectLst>
              </a:rPr>
              <a:t>i</a:t>
            </a:r>
          </a:p>
        </p:txBody>
      </p:sp>
      <p:sp>
        <p:nvSpPr>
          <p:cNvPr id="7" name="Rectangle 5"/>
          <p:cNvSpPr>
            <a:spLocks noChangeArrowheads="1"/>
          </p:cNvSpPr>
          <p:nvPr/>
        </p:nvSpPr>
        <p:spPr bwMode="auto">
          <a:xfrm>
            <a:off x="5197475" y="5973979"/>
            <a:ext cx="192005"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en-US" sz="2200" i="1">
                <a:solidFill>
                  <a:schemeClr val="accent1">
                    <a:lumMod val="75000"/>
                  </a:schemeClr>
                </a:solidFill>
                <a:effectLst>
                  <a:outerShdw blurRad="38100" dist="38100" dir="2700000" algn="tl">
                    <a:srgbClr val="000000"/>
                  </a:outerShdw>
                </a:effectLst>
              </a:rPr>
              <a:t>i</a:t>
            </a:r>
          </a:p>
        </p:txBody>
      </p:sp>
      <p:sp>
        <p:nvSpPr>
          <p:cNvPr id="8" name="Rectangle 6"/>
          <p:cNvSpPr>
            <a:spLocks noChangeArrowheads="1"/>
          </p:cNvSpPr>
          <p:nvPr/>
        </p:nvSpPr>
        <p:spPr bwMode="auto">
          <a:xfrm>
            <a:off x="5930900" y="5973979"/>
            <a:ext cx="192005"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en-US" sz="2200" i="1">
                <a:solidFill>
                  <a:schemeClr val="accent1">
                    <a:lumMod val="75000"/>
                  </a:schemeClr>
                </a:solidFill>
                <a:effectLst>
                  <a:outerShdw blurRad="38100" dist="38100" dir="2700000" algn="tl">
                    <a:srgbClr val="000000"/>
                  </a:outerShdw>
                </a:effectLst>
              </a:rPr>
              <a:t>i</a:t>
            </a:r>
          </a:p>
        </p:txBody>
      </p:sp>
      <p:sp>
        <p:nvSpPr>
          <p:cNvPr id="9" name="Rectangle 7"/>
          <p:cNvSpPr>
            <a:spLocks noChangeArrowheads="1"/>
          </p:cNvSpPr>
          <p:nvPr/>
        </p:nvSpPr>
        <p:spPr bwMode="auto">
          <a:xfrm>
            <a:off x="3376613" y="5835024"/>
            <a:ext cx="320007"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en-US" sz="3200" dirty="0">
                <a:solidFill>
                  <a:schemeClr val="accent1">
                    <a:lumMod val="75000"/>
                  </a:schemeClr>
                </a:solidFill>
                <a:effectLst>
                  <a:outerShdw blurRad="38100" dist="38100" dir="2700000" algn="tl">
                    <a:srgbClr val="000000"/>
                  </a:outerShdw>
                </a:effectLst>
                <a:latin typeface="Symbol" pitchFamily="18" charset="2"/>
              </a:rPr>
              <a:t></a:t>
            </a:r>
          </a:p>
        </p:txBody>
      </p:sp>
      <p:sp>
        <p:nvSpPr>
          <p:cNvPr id="10" name="Rectangle 8"/>
          <p:cNvSpPr>
            <a:spLocks noChangeArrowheads="1"/>
          </p:cNvSpPr>
          <p:nvPr/>
        </p:nvSpPr>
        <p:spPr bwMode="auto">
          <a:xfrm>
            <a:off x="4219575" y="5835024"/>
            <a:ext cx="320007"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en-US" sz="3200">
                <a:solidFill>
                  <a:schemeClr val="accent1">
                    <a:lumMod val="75000"/>
                  </a:schemeClr>
                </a:solidFill>
                <a:effectLst>
                  <a:outerShdw blurRad="38100" dist="38100" dir="2700000" algn="tl">
                    <a:srgbClr val="000000"/>
                  </a:outerShdw>
                </a:effectLst>
                <a:latin typeface="Symbol" pitchFamily="18" charset="2"/>
              </a:rPr>
              <a:t></a:t>
            </a:r>
          </a:p>
        </p:txBody>
      </p:sp>
      <p:sp>
        <p:nvSpPr>
          <p:cNvPr id="11" name="Rectangle 9"/>
          <p:cNvSpPr>
            <a:spLocks noChangeArrowheads="1"/>
          </p:cNvSpPr>
          <p:nvPr/>
        </p:nvSpPr>
        <p:spPr bwMode="auto">
          <a:xfrm>
            <a:off x="5413375" y="5835024"/>
            <a:ext cx="320007"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en-US" sz="3200">
                <a:solidFill>
                  <a:schemeClr val="accent1">
                    <a:lumMod val="75000"/>
                  </a:schemeClr>
                </a:solidFill>
                <a:effectLst>
                  <a:outerShdw blurRad="38100" dist="38100" dir="2700000" algn="tl">
                    <a:srgbClr val="000000"/>
                  </a:outerShdw>
                </a:effectLst>
                <a:latin typeface="Symbol" pitchFamily="18" charset="2"/>
              </a:rPr>
              <a:t></a:t>
            </a:r>
          </a:p>
        </p:txBody>
      </p:sp>
      <p:sp>
        <p:nvSpPr>
          <p:cNvPr id="12" name="Rectangle 10"/>
          <p:cNvSpPr>
            <a:spLocks noChangeArrowheads="1"/>
          </p:cNvSpPr>
          <p:nvPr/>
        </p:nvSpPr>
        <p:spPr bwMode="auto">
          <a:xfrm>
            <a:off x="3694113" y="5835024"/>
            <a:ext cx="320007"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en-US" sz="3200">
                <a:solidFill>
                  <a:schemeClr val="accent1">
                    <a:lumMod val="75000"/>
                  </a:schemeClr>
                </a:solidFill>
                <a:effectLst>
                  <a:outerShdw blurRad="38100" dist="38100" dir="2700000" algn="tl">
                    <a:srgbClr val="000000"/>
                  </a:outerShdw>
                </a:effectLst>
                <a:latin typeface="Symbol" pitchFamily="18" charset="2"/>
              </a:rPr>
              <a:t></a:t>
            </a:r>
          </a:p>
        </p:txBody>
      </p:sp>
      <p:sp>
        <p:nvSpPr>
          <p:cNvPr id="13" name="Rectangle 11"/>
          <p:cNvSpPr>
            <a:spLocks noChangeArrowheads="1"/>
          </p:cNvSpPr>
          <p:nvPr/>
        </p:nvSpPr>
        <p:spPr bwMode="auto">
          <a:xfrm>
            <a:off x="4518025" y="5835024"/>
            <a:ext cx="320007"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en-US" sz="3200">
                <a:solidFill>
                  <a:schemeClr val="accent1">
                    <a:lumMod val="75000"/>
                  </a:schemeClr>
                </a:solidFill>
                <a:effectLst>
                  <a:outerShdw blurRad="38100" dist="38100" dir="2700000" algn="tl">
                    <a:srgbClr val="000000"/>
                  </a:outerShdw>
                </a:effectLst>
                <a:latin typeface="Symbol" pitchFamily="18" charset="2"/>
              </a:rPr>
              <a:t></a:t>
            </a:r>
          </a:p>
        </p:txBody>
      </p:sp>
      <p:sp>
        <p:nvSpPr>
          <p:cNvPr id="14" name="Rectangle 12"/>
          <p:cNvSpPr>
            <a:spLocks noChangeArrowheads="1"/>
          </p:cNvSpPr>
          <p:nvPr/>
        </p:nvSpPr>
        <p:spPr bwMode="auto">
          <a:xfrm>
            <a:off x="5729288" y="5835024"/>
            <a:ext cx="284869"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en-US" sz="3200">
                <a:solidFill>
                  <a:schemeClr val="accent1">
                    <a:lumMod val="75000"/>
                  </a:schemeClr>
                </a:solidFill>
                <a:effectLst>
                  <a:outerShdw blurRad="38100" dist="38100" dir="2700000" algn="tl">
                    <a:srgbClr val="000000"/>
                  </a:outerShdw>
                </a:effectLst>
                <a:latin typeface="Symbol" pitchFamily="18" charset="2"/>
              </a:rPr>
              <a:t></a:t>
            </a:r>
          </a:p>
        </p:txBody>
      </p:sp>
      <p:sp>
        <p:nvSpPr>
          <p:cNvPr id="15" name="Rectangle 13"/>
          <p:cNvSpPr>
            <a:spLocks noChangeArrowheads="1"/>
          </p:cNvSpPr>
          <p:nvPr/>
        </p:nvSpPr>
        <p:spPr bwMode="auto">
          <a:xfrm>
            <a:off x="3932238" y="5973979"/>
            <a:ext cx="266045"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en-US" sz="2200">
                <a:solidFill>
                  <a:schemeClr val="accent1">
                    <a:lumMod val="75000"/>
                  </a:schemeClr>
                </a:solidFill>
                <a:effectLst>
                  <a:outerShdw blurRad="38100" dist="38100" dir="2700000" algn="tl">
                    <a:srgbClr val="000000"/>
                  </a:outerShdw>
                </a:effectLst>
              </a:rPr>
              <a:t>0</a:t>
            </a:r>
          </a:p>
        </p:txBody>
      </p:sp>
      <p:sp>
        <p:nvSpPr>
          <p:cNvPr id="16" name="Rectangle 14"/>
          <p:cNvSpPr>
            <a:spLocks noChangeArrowheads="1"/>
          </p:cNvSpPr>
          <p:nvPr/>
        </p:nvSpPr>
        <p:spPr bwMode="auto">
          <a:xfrm>
            <a:off x="4738688" y="5973979"/>
            <a:ext cx="266045"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en-US" sz="2200">
                <a:solidFill>
                  <a:schemeClr val="accent1">
                    <a:lumMod val="75000"/>
                  </a:schemeClr>
                </a:solidFill>
                <a:effectLst>
                  <a:outerShdw blurRad="38100" dist="38100" dir="2700000" algn="tl">
                    <a:srgbClr val="000000"/>
                  </a:outerShdw>
                </a:effectLst>
              </a:rPr>
              <a:t>1</a:t>
            </a:r>
          </a:p>
        </p:txBody>
      </p:sp>
      <p:sp>
        <p:nvSpPr>
          <p:cNvPr id="18" name="Rectangle 16"/>
          <p:cNvSpPr txBox="1">
            <a:spLocks noChangeArrowheads="1"/>
          </p:cNvSpPr>
          <p:nvPr/>
        </p:nvSpPr>
        <p:spPr bwMode="auto">
          <a:xfrm>
            <a:off x="325355" y="4743132"/>
            <a:ext cx="9323142" cy="335989"/>
          </a:xfrm>
          <a:prstGeom prst="rect">
            <a:avLst/>
          </a:prstGeom>
          <a:noFill/>
          <a:ln w="9525">
            <a:noFill/>
            <a:miter lim="800000"/>
            <a:headEnd/>
            <a:tailEnd/>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spAutoFit/>
          </a:bodyPr>
          <a:lstStyle>
            <a:lvl1pPr marL="291623" indent="-291623" algn="l" defTabSz="1011169" rtl="0" eaLnBrk="0" fontAlgn="base" hangingPunct="0">
              <a:spcBef>
                <a:spcPct val="0"/>
              </a:spcBef>
              <a:spcAft>
                <a:spcPct val="30000"/>
              </a:spcAft>
              <a:buClr>
                <a:schemeClr val="accent1"/>
              </a:buClr>
              <a:buFont typeface="Wingdings 3" pitchFamily="18" charset="2"/>
              <a:buChar char=""/>
              <a:defRPr sz="2500">
                <a:solidFill>
                  <a:srgbClr val="000000"/>
                </a:solidFill>
                <a:latin typeface="+mn-lt"/>
                <a:ea typeface="+mn-ea"/>
                <a:cs typeface="ＭＳ Ｐゴシック"/>
              </a:defRPr>
            </a:lvl1pPr>
            <a:lvl2pPr marL="711625" indent="-225055" algn="l" defTabSz="1011169" rtl="0" eaLnBrk="0" fontAlgn="base" hangingPunct="0">
              <a:spcBef>
                <a:spcPct val="0"/>
              </a:spcBef>
              <a:spcAft>
                <a:spcPct val="30000"/>
              </a:spcAft>
              <a:buClr>
                <a:schemeClr val="accent1"/>
              </a:buClr>
              <a:buFont typeface="Wingdings" pitchFamily="2" charset="2"/>
              <a:buChar char="§"/>
              <a:defRPr sz="2300">
                <a:solidFill>
                  <a:srgbClr val="000000"/>
                </a:solidFill>
                <a:latin typeface="+mn-lt"/>
                <a:ea typeface="+mn-ea"/>
                <a:cs typeface="ＭＳ Ｐゴシック"/>
              </a:defRPr>
            </a:lvl2pPr>
            <a:lvl3pPr marL="1077724" indent="-212381" algn="l" defTabSz="1011169" rtl="0" eaLnBrk="0" fontAlgn="base" hangingPunct="0">
              <a:spcBef>
                <a:spcPct val="0"/>
              </a:spcBef>
              <a:spcAft>
                <a:spcPct val="30000"/>
              </a:spcAft>
              <a:buClr>
                <a:schemeClr val="accent1"/>
              </a:buClr>
              <a:buFont typeface="Arial" charset="0"/>
              <a:buChar char="–"/>
              <a:defRPr sz="2100">
                <a:solidFill>
                  <a:srgbClr val="000000"/>
                </a:solidFill>
                <a:latin typeface="+mn-lt"/>
                <a:ea typeface="+mn-ea"/>
                <a:cs typeface="ＭＳ Ｐゴシック"/>
              </a:defRPr>
            </a:lvl3pPr>
            <a:lvl4pPr marL="1443849" indent="-185435" algn="l" defTabSz="1011169"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4pPr>
            <a:lvl5pPr marL="1795695" indent="-161659" algn="l" defTabSz="1011169"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5pPr>
            <a:lvl6pPr marL="2257062" indent="-167890" algn="l" defTabSz="1016863"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6pPr>
            <a:lvl7pPr marL="2713225" indent="-167890" algn="l" defTabSz="1016863"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7pPr>
            <a:lvl8pPr marL="3169391" indent="-167890" algn="l" defTabSz="1016863"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8pPr>
            <a:lvl9pPr marL="3625556" indent="-167890" algn="l" defTabSz="1016863"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9pPr>
          </a:lstStyle>
          <a:p>
            <a:pPr>
              <a:buFont typeface="Wingdings" panose="05000000000000000000" pitchFamily="2" charset="2"/>
              <a:buChar char="Ø"/>
            </a:pPr>
            <a:r>
              <a:rPr lang="en-US" altLang="en-US" sz="1600" kern="0" dirty="0">
                <a:latin typeface="Cambria" panose="02040503050406030204" pitchFamily="18" charset="0"/>
              </a:rPr>
              <a:t>Relationship Between the dependent variable and the independent variables Is a Linear Function.</a:t>
            </a:r>
          </a:p>
        </p:txBody>
      </p:sp>
      <p:sp>
        <p:nvSpPr>
          <p:cNvPr id="19" name="Rectangle 17"/>
          <p:cNvSpPr>
            <a:spLocks noChangeArrowheads="1"/>
          </p:cNvSpPr>
          <p:nvPr/>
        </p:nvSpPr>
        <p:spPr bwMode="auto">
          <a:xfrm>
            <a:off x="1513490" y="6620767"/>
            <a:ext cx="332454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400">
                <a:solidFill>
                  <a:schemeClr val="tx1"/>
                </a:solidFill>
                <a:latin typeface="Times New Roman" pitchFamily="18" charset="0"/>
              </a:defRPr>
            </a:lvl1pPr>
            <a:lvl2pPr marL="7493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600" b="1" dirty="0">
                <a:solidFill>
                  <a:schemeClr val="accent1">
                    <a:lumMod val="75000"/>
                  </a:schemeClr>
                </a:solidFill>
                <a:latin typeface="Cambria" panose="02040503050406030204" pitchFamily="18" charset="0"/>
              </a:rPr>
              <a:t>Dependent (Response) Variable</a:t>
            </a:r>
          </a:p>
        </p:txBody>
      </p:sp>
      <p:sp>
        <p:nvSpPr>
          <p:cNvPr id="20" name="Rectangle 18"/>
          <p:cNvSpPr>
            <a:spLocks noChangeArrowheads="1"/>
          </p:cNvSpPr>
          <p:nvPr/>
        </p:nvSpPr>
        <p:spPr bwMode="auto">
          <a:xfrm>
            <a:off x="5667656" y="6528290"/>
            <a:ext cx="292303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altLang="en-US" sz="1600" b="1" dirty="0">
                <a:solidFill>
                  <a:schemeClr val="accent1">
                    <a:lumMod val="75000"/>
                  </a:schemeClr>
                </a:solidFill>
                <a:latin typeface="Cambria" panose="02040503050406030204" pitchFamily="18" charset="0"/>
              </a:rPr>
              <a:t>Independent (Explanatory) Variable </a:t>
            </a:r>
          </a:p>
        </p:txBody>
      </p:sp>
      <p:sp>
        <p:nvSpPr>
          <p:cNvPr id="21" name="Rectangle 19"/>
          <p:cNvSpPr>
            <a:spLocks noChangeArrowheads="1"/>
          </p:cNvSpPr>
          <p:nvPr/>
        </p:nvSpPr>
        <p:spPr bwMode="auto">
          <a:xfrm>
            <a:off x="4326869" y="5415462"/>
            <a:ext cx="202348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altLang="en-US" sz="1600" b="1" dirty="0">
                <a:solidFill>
                  <a:schemeClr val="accent1">
                    <a:lumMod val="75000"/>
                  </a:schemeClr>
                </a:solidFill>
                <a:latin typeface="Cambria" panose="02040503050406030204" pitchFamily="18" charset="0"/>
              </a:rPr>
              <a:t>Population Slope</a:t>
            </a:r>
          </a:p>
        </p:txBody>
      </p:sp>
      <p:sp>
        <p:nvSpPr>
          <p:cNvPr id="22" name="Rectangle 20"/>
          <p:cNvSpPr>
            <a:spLocks noChangeArrowheads="1"/>
          </p:cNvSpPr>
          <p:nvPr/>
        </p:nvSpPr>
        <p:spPr bwMode="auto">
          <a:xfrm>
            <a:off x="2667144" y="5414809"/>
            <a:ext cx="136788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a:spcBef>
                <a:spcPct val="50000"/>
              </a:spcBef>
            </a:pPr>
            <a:r>
              <a:rPr lang="en-US" altLang="en-US" sz="1600" b="1" dirty="0">
                <a:solidFill>
                  <a:schemeClr val="accent1">
                    <a:lumMod val="75000"/>
                  </a:schemeClr>
                </a:solidFill>
                <a:latin typeface="Cambria" panose="02040503050406030204" pitchFamily="18" charset="0"/>
              </a:rPr>
              <a:t>Y-Intercept</a:t>
            </a:r>
          </a:p>
        </p:txBody>
      </p:sp>
      <p:sp>
        <p:nvSpPr>
          <p:cNvPr id="23" name="Rectangle 21"/>
          <p:cNvSpPr>
            <a:spLocks noChangeArrowheads="1"/>
          </p:cNvSpPr>
          <p:nvPr/>
        </p:nvSpPr>
        <p:spPr bwMode="auto">
          <a:xfrm>
            <a:off x="6555227" y="5605929"/>
            <a:ext cx="124651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altLang="en-US" sz="1600" b="1" dirty="0">
                <a:solidFill>
                  <a:schemeClr val="accent1">
                    <a:lumMod val="75000"/>
                  </a:schemeClr>
                </a:solidFill>
                <a:latin typeface="Cambria" panose="02040503050406030204" pitchFamily="18" charset="0"/>
              </a:rPr>
              <a:t>Random Error</a:t>
            </a:r>
          </a:p>
        </p:txBody>
      </p:sp>
      <p:sp>
        <p:nvSpPr>
          <p:cNvPr id="24" name="Line 22"/>
          <p:cNvSpPr>
            <a:spLocks noChangeShapeType="1"/>
          </p:cNvSpPr>
          <p:nvPr/>
        </p:nvSpPr>
        <p:spPr bwMode="auto">
          <a:xfrm flipV="1">
            <a:off x="2885222" y="6343702"/>
            <a:ext cx="347980" cy="196850"/>
          </a:xfrm>
          <a:prstGeom prst="line">
            <a:avLst/>
          </a:prstGeom>
          <a:noFill/>
          <a:ln w="127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1">
                  <a:lumMod val="75000"/>
                </a:schemeClr>
              </a:solidFill>
            </a:endParaRPr>
          </a:p>
        </p:txBody>
      </p:sp>
      <p:sp>
        <p:nvSpPr>
          <p:cNvPr id="25" name="Line 23"/>
          <p:cNvSpPr>
            <a:spLocks noChangeShapeType="1"/>
          </p:cNvSpPr>
          <p:nvPr/>
        </p:nvSpPr>
        <p:spPr bwMode="auto">
          <a:xfrm flipH="1" flipV="1">
            <a:off x="5327650" y="6302744"/>
            <a:ext cx="248557" cy="196850"/>
          </a:xfrm>
          <a:prstGeom prst="line">
            <a:avLst/>
          </a:prstGeom>
          <a:noFill/>
          <a:ln w="127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1">
                  <a:lumMod val="75000"/>
                </a:schemeClr>
              </a:solidFill>
            </a:endParaRPr>
          </a:p>
        </p:txBody>
      </p:sp>
      <p:sp>
        <p:nvSpPr>
          <p:cNvPr id="26" name="Line 24"/>
          <p:cNvSpPr>
            <a:spLocks noChangeShapeType="1"/>
          </p:cNvSpPr>
          <p:nvPr/>
        </p:nvSpPr>
        <p:spPr bwMode="auto">
          <a:xfrm>
            <a:off x="3536616" y="5717549"/>
            <a:ext cx="317943" cy="256430"/>
          </a:xfrm>
          <a:prstGeom prst="line">
            <a:avLst/>
          </a:prstGeom>
          <a:noFill/>
          <a:ln w="127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1">
                  <a:lumMod val="75000"/>
                </a:schemeClr>
              </a:solidFill>
            </a:endParaRPr>
          </a:p>
        </p:txBody>
      </p:sp>
      <p:sp>
        <p:nvSpPr>
          <p:cNvPr id="27" name="Line 25"/>
          <p:cNvSpPr>
            <a:spLocks noChangeShapeType="1"/>
          </p:cNvSpPr>
          <p:nvPr/>
        </p:nvSpPr>
        <p:spPr bwMode="auto">
          <a:xfrm flipH="1">
            <a:off x="4669092" y="5717549"/>
            <a:ext cx="202618" cy="256430"/>
          </a:xfrm>
          <a:prstGeom prst="line">
            <a:avLst/>
          </a:prstGeom>
          <a:noFill/>
          <a:ln w="127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1">
                  <a:lumMod val="75000"/>
                </a:schemeClr>
              </a:solidFill>
            </a:endParaRPr>
          </a:p>
        </p:txBody>
      </p:sp>
      <p:sp>
        <p:nvSpPr>
          <p:cNvPr id="28" name="Line 26"/>
          <p:cNvSpPr>
            <a:spLocks noChangeShapeType="1"/>
          </p:cNvSpPr>
          <p:nvPr/>
        </p:nvSpPr>
        <p:spPr bwMode="auto">
          <a:xfrm flipH="1">
            <a:off x="6136600" y="5862854"/>
            <a:ext cx="427519" cy="222250"/>
          </a:xfrm>
          <a:prstGeom prst="line">
            <a:avLst/>
          </a:prstGeom>
          <a:noFill/>
          <a:ln w="127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1">
                  <a:lumMod val="75000"/>
                </a:schemeClr>
              </a:solidFill>
            </a:endParaRPr>
          </a:p>
        </p:txBody>
      </p:sp>
      <p:sp>
        <p:nvSpPr>
          <p:cNvPr id="49" name="Rectangle 48"/>
          <p:cNvSpPr>
            <a:spLocks noChangeArrowheads="1"/>
          </p:cNvSpPr>
          <p:nvPr/>
        </p:nvSpPr>
        <p:spPr bwMode="auto">
          <a:xfrm>
            <a:off x="1709491" y="3045219"/>
            <a:ext cx="642806"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spcBef>
                <a:spcPct val="50000"/>
              </a:spcBef>
            </a:pPr>
            <a:r>
              <a:rPr lang="en-US" altLang="en-US" sz="3200" b="1" dirty="0">
                <a:solidFill>
                  <a:schemeClr val="bg1"/>
                </a:solidFill>
                <a:latin typeface="Wingdings" pitchFamily="2" charset="2"/>
              </a:rPr>
              <a:t></a:t>
            </a:r>
            <a:r>
              <a:rPr lang="en-US" altLang="en-US" sz="3200" b="1" dirty="0">
                <a:solidFill>
                  <a:schemeClr val="bg2"/>
                </a:solidFill>
              </a:rPr>
              <a:t> </a:t>
            </a:r>
          </a:p>
        </p:txBody>
      </p:sp>
      <p:sp>
        <p:nvSpPr>
          <p:cNvPr id="50" name="Rectangle 49"/>
          <p:cNvSpPr>
            <a:spLocks noChangeArrowheads="1"/>
          </p:cNvSpPr>
          <p:nvPr/>
        </p:nvSpPr>
        <p:spPr bwMode="auto">
          <a:xfrm>
            <a:off x="4232028" y="2920208"/>
            <a:ext cx="642806"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spcBef>
                <a:spcPct val="50000"/>
              </a:spcBef>
            </a:pPr>
            <a:r>
              <a:rPr lang="en-US" altLang="en-US" sz="3200" b="1" dirty="0">
                <a:solidFill>
                  <a:schemeClr val="bg1"/>
                </a:solidFill>
                <a:latin typeface="Wingdings" pitchFamily="2" charset="2"/>
              </a:rPr>
              <a:t></a:t>
            </a:r>
            <a:r>
              <a:rPr lang="en-US" altLang="en-US" sz="3200" b="1" dirty="0">
                <a:solidFill>
                  <a:schemeClr val="bg2"/>
                </a:solidFill>
              </a:rPr>
              <a:t> </a:t>
            </a:r>
          </a:p>
        </p:txBody>
      </p:sp>
      <p:sp>
        <p:nvSpPr>
          <p:cNvPr id="51" name="Rectangle 50"/>
          <p:cNvSpPr>
            <a:spLocks noChangeArrowheads="1"/>
          </p:cNvSpPr>
          <p:nvPr/>
        </p:nvSpPr>
        <p:spPr bwMode="auto">
          <a:xfrm>
            <a:off x="2457203" y="4081857"/>
            <a:ext cx="642806"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spcBef>
                <a:spcPct val="50000"/>
              </a:spcBef>
            </a:pPr>
            <a:r>
              <a:rPr lang="en-US" altLang="en-US" sz="3200" b="1" dirty="0">
                <a:solidFill>
                  <a:schemeClr val="bg1"/>
                </a:solidFill>
                <a:latin typeface="Wingdings" pitchFamily="2" charset="2"/>
              </a:rPr>
              <a:t></a:t>
            </a:r>
            <a:r>
              <a:rPr lang="en-US" altLang="en-US" sz="3200" b="1" dirty="0">
                <a:solidFill>
                  <a:schemeClr val="bg2"/>
                </a:solidFill>
              </a:rPr>
              <a:t> </a:t>
            </a:r>
          </a:p>
        </p:txBody>
      </p:sp>
      <p:sp>
        <p:nvSpPr>
          <p:cNvPr id="52" name="Rectangle 51"/>
          <p:cNvSpPr>
            <a:spLocks noChangeArrowheads="1"/>
          </p:cNvSpPr>
          <p:nvPr/>
        </p:nvSpPr>
        <p:spPr bwMode="auto">
          <a:xfrm>
            <a:off x="7356316" y="2194319"/>
            <a:ext cx="296556"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spcBef>
                <a:spcPct val="50000"/>
              </a:spcBef>
            </a:pPr>
            <a:r>
              <a:rPr lang="en-US" altLang="en-US" sz="3200" b="1" dirty="0"/>
              <a:t> </a:t>
            </a:r>
          </a:p>
        </p:txBody>
      </p:sp>
      <p:sp>
        <p:nvSpPr>
          <p:cNvPr id="53" name="Freeform 2"/>
          <p:cNvSpPr>
            <a:spLocks/>
          </p:cNvSpPr>
          <p:nvPr/>
        </p:nvSpPr>
        <p:spPr bwMode="auto">
          <a:xfrm>
            <a:off x="1395828" y="1846657"/>
            <a:ext cx="2963243" cy="2504794"/>
          </a:xfrm>
          <a:custGeom>
            <a:avLst/>
            <a:gdLst>
              <a:gd name="T0" fmla="*/ 597 w 2400"/>
              <a:gd name="T1" fmla="*/ 117 h 2153"/>
              <a:gd name="T2" fmla="*/ 440 w 2400"/>
              <a:gd name="T3" fmla="*/ 184 h 2153"/>
              <a:gd name="T4" fmla="*/ 299 w 2400"/>
              <a:gd name="T5" fmla="*/ 269 h 2153"/>
              <a:gd name="T6" fmla="*/ 183 w 2400"/>
              <a:gd name="T7" fmla="*/ 372 h 2153"/>
              <a:gd name="T8" fmla="*/ 91 w 2400"/>
              <a:gd name="T9" fmla="*/ 490 h 2153"/>
              <a:gd name="T10" fmla="*/ 29 w 2400"/>
              <a:gd name="T11" fmla="*/ 619 h 2153"/>
              <a:gd name="T12" fmla="*/ 0 w 2400"/>
              <a:gd name="T13" fmla="*/ 752 h 2153"/>
              <a:gd name="T14" fmla="*/ 4 w 2400"/>
              <a:gd name="T15" fmla="*/ 885 h 2153"/>
              <a:gd name="T16" fmla="*/ 44 w 2400"/>
              <a:gd name="T17" fmla="*/ 1018 h 2153"/>
              <a:gd name="T18" fmla="*/ 103 w 2400"/>
              <a:gd name="T19" fmla="*/ 1168 h 2153"/>
              <a:gd name="T20" fmla="*/ 163 w 2400"/>
              <a:gd name="T21" fmla="*/ 1311 h 2153"/>
              <a:gd name="T22" fmla="*/ 217 w 2400"/>
              <a:gd name="T23" fmla="*/ 1444 h 2153"/>
              <a:gd name="T24" fmla="*/ 260 w 2400"/>
              <a:gd name="T25" fmla="*/ 1564 h 2153"/>
              <a:gd name="T26" fmla="*/ 295 w 2400"/>
              <a:gd name="T27" fmla="*/ 1659 h 2153"/>
              <a:gd name="T28" fmla="*/ 317 w 2400"/>
              <a:gd name="T29" fmla="*/ 1732 h 2153"/>
              <a:gd name="T30" fmla="*/ 329 w 2400"/>
              <a:gd name="T31" fmla="*/ 1778 h 2153"/>
              <a:gd name="T32" fmla="*/ 328 w 2400"/>
              <a:gd name="T33" fmla="*/ 1796 h 2153"/>
              <a:gd name="T34" fmla="*/ 383 w 2400"/>
              <a:gd name="T35" fmla="*/ 1890 h 2153"/>
              <a:gd name="T36" fmla="*/ 467 w 2400"/>
              <a:gd name="T37" fmla="*/ 1971 h 2153"/>
              <a:gd name="T38" fmla="*/ 581 w 2400"/>
              <a:gd name="T39" fmla="*/ 2045 h 2153"/>
              <a:gd name="T40" fmla="*/ 710 w 2400"/>
              <a:gd name="T41" fmla="*/ 2096 h 2153"/>
              <a:gd name="T42" fmla="*/ 860 w 2400"/>
              <a:gd name="T43" fmla="*/ 2135 h 2153"/>
              <a:gd name="T44" fmla="*/ 1022 w 2400"/>
              <a:gd name="T45" fmla="*/ 2152 h 2153"/>
              <a:gd name="T46" fmla="*/ 1191 w 2400"/>
              <a:gd name="T47" fmla="*/ 2149 h 2153"/>
              <a:gd name="T48" fmla="*/ 1358 w 2400"/>
              <a:gd name="T49" fmla="*/ 2127 h 2153"/>
              <a:gd name="T50" fmla="*/ 1527 w 2400"/>
              <a:gd name="T51" fmla="*/ 2084 h 2153"/>
              <a:gd name="T52" fmla="*/ 1693 w 2400"/>
              <a:gd name="T53" fmla="*/ 2026 h 2153"/>
              <a:gd name="T54" fmla="*/ 1848 w 2400"/>
              <a:gd name="T55" fmla="*/ 1960 h 2153"/>
              <a:gd name="T56" fmla="*/ 1984 w 2400"/>
              <a:gd name="T57" fmla="*/ 1880 h 2153"/>
              <a:gd name="T58" fmla="*/ 2099 w 2400"/>
              <a:gd name="T59" fmla="*/ 1794 h 2153"/>
              <a:gd name="T60" fmla="*/ 2185 w 2400"/>
              <a:gd name="T61" fmla="*/ 1705 h 2153"/>
              <a:gd name="T62" fmla="*/ 2241 w 2400"/>
              <a:gd name="T63" fmla="*/ 1613 h 2153"/>
              <a:gd name="T64" fmla="*/ 2268 w 2400"/>
              <a:gd name="T65" fmla="*/ 1522 h 2153"/>
              <a:gd name="T66" fmla="*/ 2267 w 2400"/>
              <a:gd name="T67" fmla="*/ 1437 h 2153"/>
              <a:gd name="T68" fmla="*/ 2229 w 2400"/>
              <a:gd name="T69" fmla="*/ 1329 h 2153"/>
              <a:gd name="T70" fmla="*/ 2193 w 2400"/>
              <a:gd name="T71" fmla="*/ 1199 h 2153"/>
              <a:gd name="T72" fmla="*/ 2180 w 2400"/>
              <a:gd name="T73" fmla="*/ 1076 h 2153"/>
              <a:gd name="T74" fmla="*/ 2188 w 2400"/>
              <a:gd name="T75" fmla="*/ 968 h 2153"/>
              <a:gd name="T76" fmla="*/ 2221 w 2400"/>
              <a:gd name="T77" fmla="*/ 879 h 2153"/>
              <a:gd name="T78" fmla="*/ 2270 w 2400"/>
              <a:gd name="T79" fmla="*/ 813 h 2153"/>
              <a:gd name="T80" fmla="*/ 2337 w 2400"/>
              <a:gd name="T81" fmla="*/ 780 h 2153"/>
              <a:gd name="T82" fmla="*/ 2375 w 2400"/>
              <a:gd name="T83" fmla="*/ 754 h 2153"/>
              <a:gd name="T84" fmla="*/ 2395 w 2400"/>
              <a:gd name="T85" fmla="*/ 699 h 2153"/>
              <a:gd name="T86" fmla="*/ 2399 w 2400"/>
              <a:gd name="T87" fmla="*/ 618 h 2153"/>
              <a:gd name="T88" fmla="*/ 2384 w 2400"/>
              <a:gd name="T89" fmla="*/ 521 h 2153"/>
              <a:gd name="T90" fmla="*/ 2351 w 2400"/>
              <a:gd name="T91" fmla="*/ 413 h 2153"/>
              <a:gd name="T92" fmla="*/ 2307 w 2400"/>
              <a:gd name="T93" fmla="*/ 313 h 2153"/>
              <a:gd name="T94" fmla="*/ 2236 w 2400"/>
              <a:gd name="T95" fmla="*/ 229 h 2153"/>
              <a:gd name="T96" fmla="*/ 2140 w 2400"/>
              <a:gd name="T97" fmla="*/ 156 h 2153"/>
              <a:gd name="T98" fmla="*/ 2016 w 2400"/>
              <a:gd name="T99" fmla="*/ 97 h 2153"/>
              <a:gd name="T100" fmla="*/ 1865 w 2400"/>
              <a:gd name="T101" fmla="*/ 50 h 2153"/>
              <a:gd name="T102" fmla="*/ 1696 w 2400"/>
              <a:gd name="T103" fmla="*/ 20 h 2153"/>
              <a:gd name="T104" fmla="*/ 1507 w 2400"/>
              <a:gd name="T105" fmla="*/ 2 h 2153"/>
              <a:gd name="T106" fmla="*/ 1310 w 2400"/>
              <a:gd name="T107" fmla="*/ 4 h 2153"/>
              <a:gd name="T108" fmla="*/ 1104 w 2400"/>
              <a:gd name="T109" fmla="*/ 17 h 2153"/>
              <a:gd name="T110" fmla="*/ 890 w 2400"/>
              <a:gd name="T111" fmla="*/ 48 h 2153"/>
              <a:gd name="T112" fmla="*/ 681 w 2400"/>
              <a:gd name="T113" fmla="*/ 93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00" h="2153">
                <a:moveTo>
                  <a:pt x="681" y="93"/>
                </a:moveTo>
                <a:lnTo>
                  <a:pt x="597" y="117"/>
                </a:lnTo>
                <a:lnTo>
                  <a:pt x="516" y="147"/>
                </a:lnTo>
                <a:lnTo>
                  <a:pt x="440" y="184"/>
                </a:lnTo>
                <a:lnTo>
                  <a:pt x="365" y="224"/>
                </a:lnTo>
                <a:lnTo>
                  <a:pt x="299" y="269"/>
                </a:lnTo>
                <a:lnTo>
                  <a:pt x="237" y="319"/>
                </a:lnTo>
                <a:lnTo>
                  <a:pt x="183" y="372"/>
                </a:lnTo>
                <a:lnTo>
                  <a:pt x="132" y="431"/>
                </a:lnTo>
                <a:lnTo>
                  <a:pt x="91" y="490"/>
                </a:lnTo>
                <a:lnTo>
                  <a:pt x="55" y="553"/>
                </a:lnTo>
                <a:lnTo>
                  <a:pt x="29" y="619"/>
                </a:lnTo>
                <a:lnTo>
                  <a:pt x="10" y="685"/>
                </a:lnTo>
                <a:lnTo>
                  <a:pt x="0" y="752"/>
                </a:lnTo>
                <a:lnTo>
                  <a:pt x="0" y="820"/>
                </a:lnTo>
                <a:lnTo>
                  <a:pt x="4" y="885"/>
                </a:lnTo>
                <a:lnTo>
                  <a:pt x="19" y="951"/>
                </a:lnTo>
                <a:lnTo>
                  <a:pt x="44" y="1018"/>
                </a:lnTo>
                <a:lnTo>
                  <a:pt x="76" y="1091"/>
                </a:lnTo>
                <a:lnTo>
                  <a:pt x="103" y="1168"/>
                </a:lnTo>
                <a:lnTo>
                  <a:pt x="135" y="1240"/>
                </a:lnTo>
                <a:lnTo>
                  <a:pt x="163" y="1311"/>
                </a:lnTo>
                <a:lnTo>
                  <a:pt x="190" y="1379"/>
                </a:lnTo>
                <a:lnTo>
                  <a:pt x="217" y="1444"/>
                </a:lnTo>
                <a:lnTo>
                  <a:pt x="237" y="1506"/>
                </a:lnTo>
                <a:lnTo>
                  <a:pt x="260" y="1564"/>
                </a:lnTo>
                <a:lnTo>
                  <a:pt x="277" y="1613"/>
                </a:lnTo>
                <a:lnTo>
                  <a:pt x="295" y="1659"/>
                </a:lnTo>
                <a:lnTo>
                  <a:pt x="308" y="1697"/>
                </a:lnTo>
                <a:lnTo>
                  <a:pt x="317" y="1732"/>
                </a:lnTo>
                <a:lnTo>
                  <a:pt x="324" y="1757"/>
                </a:lnTo>
                <a:lnTo>
                  <a:pt x="329" y="1778"/>
                </a:lnTo>
                <a:lnTo>
                  <a:pt x="330" y="1788"/>
                </a:lnTo>
                <a:lnTo>
                  <a:pt x="328" y="1796"/>
                </a:lnTo>
                <a:lnTo>
                  <a:pt x="352" y="1843"/>
                </a:lnTo>
                <a:lnTo>
                  <a:pt x="383" y="1890"/>
                </a:lnTo>
                <a:lnTo>
                  <a:pt x="420" y="1932"/>
                </a:lnTo>
                <a:lnTo>
                  <a:pt x="467" y="1971"/>
                </a:lnTo>
                <a:lnTo>
                  <a:pt x="521" y="2011"/>
                </a:lnTo>
                <a:lnTo>
                  <a:pt x="581" y="2045"/>
                </a:lnTo>
                <a:lnTo>
                  <a:pt x="645" y="2072"/>
                </a:lnTo>
                <a:lnTo>
                  <a:pt x="710" y="2096"/>
                </a:lnTo>
                <a:lnTo>
                  <a:pt x="785" y="2119"/>
                </a:lnTo>
                <a:lnTo>
                  <a:pt x="860" y="2135"/>
                </a:lnTo>
                <a:lnTo>
                  <a:pt x="941" y="2145"/>
                </a:lnTo>
                <a:lnTo>
                  <a:pt x="1022" y="2152"/>
                </a:lnTo>
                <a:lnTo>
                  <a:pt x="1105" y="2150"/>
                </a:lnTo>
                <a:lnTo>
                  <a:pt x="1191" y="2149"/>
                </a:lnTo>
                <a:lnTo>
                  <a:pt x="1275" y="2139"/>
                </a:lnTo>
                <a:lnTo>
                  <a:pt x="1358" y="2127"/>
                </a:lnTo>
                <a:lnTo>
                  <a:pt x="1442" y="2109"/>
                </a:lnTo>
                <a:lnTo>
                  <a:pt x="1527" y="2084"/>
                </a:lnTo>
                <a:lnTo>
                  <a:pt x="1614" y="2056"/>
                </a:lnTo>
                <a:lnTo>
                  <a:pt x="1693" y="2026"/>
                </a:lnTo>
                <a:lnTo>
                  <a:pt x="1773" y="1992"/>
                </a:lnTo>
                <a:lnTo>
                  <a:pt x="1848" y="1960"/>
                </a:lnTo>
                <a:lnTo>
                  <a:pt x="1920" y="1919"/>
                </a:lnTo>
                <a:lnTo>
                  <a:pt x="1984" y="1880"/>
                </a:lnTo>
                <a:lnTo>
                  <a:pt x="2045" y="1837"/>
                </a:lnTo>
                <a:lnTo>
                  <a:pt x="2099" y="1794"/>
                </a:lnTo>
                <a:lnTo>
                  <a:pt x="2144" y="1751"/>
                </a:lnTo>
                <a:lnTo>
                  <a:pt x="2185" y="1705"/>
                </a:lnTo>
                <a:lnTo>
                  <a:pt x="2216" y="1659"/>
                </a:lnTo>
                <a:lnTo>
                  <a:pt x="2241" y="1613"/>
                </a:lnTo>
                <a:lnTo>
                  <a:pt x="2260" y="1567"/>
                </a:lnTo>
                <a:lnTo>
                  <a:pt x="2268" y="1522"/>
                </a:lnTo>
                <a:lnTo>
                  <a:pt x="2269" y="1479"/>
                </a:lnTo>
                <a:lnTo>
                  <a:pt x="2267" y="1437"/>
                </a:lnTo>
                <a:lnTo>
                  <a:pt x="2255" y="1396"/>
                </a:lnTo>
                <a:lnTo>
                  <a:pt x="2229" y="1329"/>
                </a:lnTo>
                <a:lnTo>
                  <a:pt x="2210" y="1264"/>
                </a:lnTo>
                <a:lnTo>
                  <a:pt x="2193" y="1199"/>
                </a:lnTo>
                <a:lnTo>
                  <a:pt x="2183" y="1136"/>
                </a:lnTo>
                <a:lnTo>
                  <a:pt x="2180" y="1076"/>
                </a:lnTo>
                <a:lnTo>
                  <a:pt x="2182" y="1019"/>
                </a:lnTo>
                <a:lnTo>
                  <a:pt x="2188" y="968"/>
                </a:lnTo>
                <a:lnTo>
                  <a:pt x="2201" y="920"/>
                </a:lnTo>
                <a:lnTo>
                  <a:pt x="2221" y="879"/>
                </a:lnTo>
                <a:lnTo>
                  <a:pt x="2243" y="842"/>
                </a:lnTo>
                <a:lnTo>
                  <a:pt x="2270" y="813"/>
                </a:lnTo>
                <a:lnTo>
                  <a:pt x="2301" y="791"/>
                </a:lnTo>
                <a:lnTo>
                  <a:pt x="2337" y="780"/>
                </a:lnTo>
                <a:lnTo>
                  <a:pt x="2356" y="770"/>
                </a:lnTo>
                <a:lnTo>
                  <a:pt x="2375" y="754"/>
                </a:lnTo>
                <a:lnTo>
                  <a:pt x="2388" y="730"/>
                </a:lnTo>
                <a:lnTo>
                  <a:pt x="2395" y="699"/>
                </a:lnTo>
                <a:lnTo>
                  <a:pt x="2398" y="664"/>
                </a:lnTo>
                <a:lnTo>
                  <a:pt x="2399" y="618"/>
                </a:lnTo>
                <a:lnTo>
                  <a:pt x="2393" y="570"/>
                </a:lnTo>
                <a:lnTo>
                  <a:pt x="2384" y="521"/>
                </a:lnTo>
                <a:lnTo>
                  <a:pt x="2371" y="467"/>
                </a:lnTo>
                <a:lnTo>
                  <a:pt x="2351" y="413"/>
                </a:lnTo>
                <a:lnTo>
                  <a:pt x="2331" y="355"/>
                </a:lnTo>
                <a:lnTo>
                  <a:pt x="2307" y="313"/>
                </a:lnTo>
                <a:lnTo>
                  <a:pt x="2278" y="269"/>
                </a:lnTo>
                <a:lnTo>
                  <a:pt x="2236" y="229"/>
                </a:lnTo>
                <a:lnTo>
                  <a:pt x="2193" y="192"/>
                </a:lnTo>
                <a:lnTo>
                  <a:pt x="2140" y="156"/>
                </a:lnTo>
                <a:lnTo>
                  <a:pt x="2081" y="125"/>
                </a:lnTo>
                <a:lnTo>
                  <a:pt x="2016" y="97"/>
                </a:lnTo>
                <a:lnTo>
                  <a:pt x="1942" y="74"/>
                </a:lnTo>
                <a:lnTo>
                  <a:pt x="1865" y="50"/>
                </a:lnTo>
                <a:lnTo>
                  <a:pt x="1785" y="33"/>
                </a:lnTo>
                <a:lnTo>
                  <a:pt x="1696" y="20"/>
                </a:lnTo>
                <a:lnTo>
                  <a:pt x="1604" y="8"/>
                </a:lnTo>
                <a:lnTo>
                  <a:pt x="1507" y="2"/>
                </a:lnTo>
                <a:lnTo>
                  <a:pt x="1411" y="0"/>
                </a:lnTo>
                <a:lnTo>
                  <a:pt x="1310" y="4"/>
                </a:lnTo>
                <a:lnTo>
                  <a:pt x="1206" y="8"/>
                </a:lnTo>
                <a:lnTo>
                  <a:pt x="1104" y="17"/>
                </a:lnTo>
                <a:lnTo>
                  <a:pt x="998" y="33"/>
                </a:lnTo>
                <a:lnTo>
                  <a:pt x="890" y="48"/>
                </a:lnTo>
                <a:lnTo>
                  <a:pt x="786" y="69"/>
                </a:lnTo>
                <a:lnTo>
                  <a:pt x="681" y="93"/>
                </a:lnTo>
              </a:path>
            </a:pathLst>
          </a:custGeom>
          <a:solidFill>
            <a:schemeClr val="folHlink"/>
          </a:solidFill>
          <a:ln w="12700" cap="rnd" cmpd="sng">
            <a:solidFill>
              <a:srgbClr val="000000"/>
            </a:solidFill>
            <a:prstDash val="solid"/>
            <a:round/>
            <a:headEnd type="none" w="med" len="med"/>
            <a:tailEnd type="none" w="med" len="med"/>
          </a:ln>
          <a:effectLst>
            <a:outerShdw dist="107763" dir="2700000" algn="ctr" rotWithShape="0">
              <a:srgbClr val="000000"/>
            </a:outerShdw>
          </a:effectLst>
        </p:spPr>
        <p:txBody>
          <a:bodyPr/>
          <a:lstStyle/>
          <a:p>
            <a:endParaRPr lang="en-US"/>
          </a:p>
        </p:txBody>
      </p:sp>
      <p:sp>
        <p:nvSpPr>
          <p:cNvPr id="54" name="Rectangle 53"/>
          <p:cNvSpPr>
            <a:spLocks noChangeArrowheads="1"/>
          </p:cNvSpPr>
          <p:nvPr/>
        </p:nvSpPr>
        <p:spPr bwMode="auto">
          <a:xfrm>
            <a:off x="2177804" y="2161286"/>
            <a:ext cx="1597682"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a:spcBef>
                <a:spcPct val="50000"/>
              </a:spcBef>
            </a:pPr>
            <a:r>
              <a:rPr lang="en-US" altLang="en-US" sz="1800" b="1" dirty="0">
                <a:solidFill>
                  <a:schemeClr val="bg1"/>
                </a:solidFill>
                <a:latin typeface="Cambria" panose="02040503050406030204" pitchFamily="18" charset="0"/>
              </a:rPr>
              <a:t>Unknown Relationship</a:t>
            </a:r>
          </a:p>
        </p:txBody>
      </p:sp>
      <p:sp>
        <p:nvSpPr>
          <p:cNvPr id="55" name="Rectangle 54"/>
          <p:cNvSpPr>
            <a:spLocks noChangeArrowheads="1"/>
          </p:cNvSpPr>
          <p:nvPr/>
        </p:nvSpPr>
        <p:spPr bwMode="auto">
          <a:xfrm>
            <a:off x="2295060" y="1510668"/>
            <a:ext cx="136317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altLang="en-US" sz="1600" b="1" dirty="0">
                <a:latin typeface="Cambria" panose="02040503050406030204" pitchFamily="18" charset="0"/>
              </a:rPr>
              <a:t>Population</a:t>
            </a:r>
          </a:p>
        </p:txBody>
      </p:sp>
      <p:sp>
        <p:nvSpPr>
          <p:cNvPr id="56" name="Rectangle 55"/>
          <p:cNvSpPr>
            <a:spLocks noChangeArrowheads="1"/>
          </p:cNvSpPr>
          <p:nvPr/>
        </p:nvSpPr>
        <p:spPr bwMode="auto">
          <a:xfrm>
            <a:off x="5813234" y="1667113"/>
            <a:ext cx="242739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a:spcBef>
                <a:spcPct val="50000"/>
              </a:spcBef>
            </a:pPr>
            <a:r>
              <a:rPr lang="en-US" altLang="en-US" sz="1800" b="1" dirty="0">
                <a:latin typeface="Cambria" panose="02040503050406030204" pitchFamily="18" charset="0"/>
              </a:rPr>
              <a:t>Random Sample</a:t>
            </a:r>
          </a:p>
        </p:txBody>
      </p:sp>
      <p:sp>
        <p:nvSpPr>
          <p:cNvPr id="57" name="Oval 56"/>
          <p:cNvSpPr>
            <a:spLocks noChangeArrowheads="1"/>
          </p:cNvSpPr>
          <p:nvPr/>
        </p:nvSpPr>
        <p:spPr bwMode="auto">
          <a:xfrm>
            <a:off x="6334155" y="2618505"/>
            <a:ext cx="1234685" cy="716653"/>
          </a:xfrm>
          <a:prstGeom prst="ellipse">
            <a:avLst/>
          </a:prstGeom>
          <a:solidFill>
            <a:schemeClr val="accent1"/>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58" name="Oval 57"/>
          <p:cNvSpPr>
            <a:spLocks noChangeArrowheads="1"/>
          </p:cNvSpPr>
          <p:nvPr/>
        </p:nvSpPr>
        <p:spPr bwMode="auto">
          <a:xfrm>
            <a:off x="2568262" y="3067444"/>
            <a:ext cx="1234685" cy="716653"/>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Rectangle 58"/>
          <p:cNvSpPr>
            <a:spLocks noChangeArrowheads="1"/>
          </p:cNvSpPr>
          <p:nvPr/>
        </p:nvSpPr>
        <p:spPr bwMode="auto">
          <a:xfrm>
            <a:off x="1709491" y="3045220"/>
            <a:ext cx="499945" cy="1074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a:spcBef>
                <a:spcPct val="50000"/>
              </a:spcBef>
            </a:pPr>
            <a:r>
              <a:rPr lang="en-US" altLang="en-US" sz="3200" b="1" dirty="0">
                <a:solidFill>
                  <a:schemeClr val="bg1"/>
                </a:solidFill>
                <a:latin typeface="Wingdings" pitchFamily="2" charset="2"/>
              </a:rPr>
              <a:t></a:t>
            </a:r>
            <a:r>
              <a:rPr lang="en-US" altLang="en-US" sz="3200" b="1" dirty="0">
                <a:solidFill>
                  <a:schemeClr val="bg2"/>
                </a:solidFill>
              </a:rPr>
              <a:t> </a:t>
            </a:r>
          </a:p>
        </p:txBody>
      </p:sp>
      <p:sp>
        <p:nvSpPr>
          <p:cNvPr id="60" name="Rectangle 59"/>
          <p:cNvSpPr>
            <a:spLocks noChangeArrowheads="1"/>
          </p:cNvSpPr>
          <p:nvPr/>
        </p:nvSpPr>
        <p:spPr bwMode="auto">
          <a:xfrm>
            <a:off x="3111253" y="3061095"/>
            <a:ext cx="49994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a:spcBef>
                <a:spcPct val="50000"/>
              </a:spcBef>
            </a:pPr>
            <a:r>
              <a:rPr lang="en-US" altLang="en-US" sz="3200" b="1" dirty="0">
                <a:solidFill>
                  <a:schemeClr val="bg1"/>
                </a:solidFill>
                <a:effectLst>
                  <a:outerShdw blurRad="38100" dist="38100" dir="2700000" algn="tl">
                    <a:srgbClr val="000000"/>
                  </a:outerShdw>
                </a:effectLst>
                <a:latin typeface="Wingdings" pitchFamily="2" charset="2"/>
              </a:rPr>
              <a:t></a:t>
            </a:r>
            <a:endParaRPr lang="en-US" altLang="en-US" sz="3200" b="1" dirty="0">
              <a:effectLst>
                <a:outerShdw blurRad="38100" dist="38100" dir="2700000" algn="tl">
                  <a:srgbClr val="000000"/>
                </a:outerShdw>
              </a:effectLst>
            </a:endParaRPr>
          </a:p>
        </p:txBody>
      </p:sp>
      <p:sp>
        <p:nvSpPr>
          <p:cNvPr id="61" name="Rectangle 60"/>
          <p:cNvSpPr>
            <a:spLocks noChangeArrowheads="1"/>
          </p:cNvSpPr>
          <p:nvPr/>
        </p:nvSpPr>
        <p:spPr bwMode="auto">
          <a:xfrm>
            <a:off x="4232028" y="2920209"/>
            <a:ext cx="499945" cy="1074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a:spcBef>
                <a:spcPct val="50000"/>
              </a:spcBef>
            </a:pPr>
            <a:r>
              <a:rPr lang="en-US" altLang="en-US" sz="3200" b="1" dirty="0">
                <a:solidFill>
                  <a:schemeClr val="bg1"/>
                </a:solidFill>
                <a:latin typeface="Wingdings" pitchFamily="2" charset="2"/>
              </a:rPr>
              <a:t></a:t>
            </a:r>
            <a:r>
              <a:rPr lang="en-US" altLang="en-US" sz="3200" b="1" dirty="0">
                <a:solidFill>
                  <a:schemeClr val="bg2"/>
                </a:solidFill>
              </a:rPr>
              <a:t> </a:t>
            </a:r>
          </a:p>
        </p:txBody>
      </p:sp>
      <p:sp>
        <p:nvSpPr>
          <p:cNvPr id="62" name="Rectangle 61"/>
          <p:cNvSpPr>
            <a:spLocks noChangeArrowheads="1"/>
          </p:cNvSpPr>
          <p:nvPr/>
        </p:nvSpPr>
        <p:spPr bwMode="auto">
          <a:xfrm>
            <a:off x="2221463" y="3784097"/>
            <a:ext cx="49994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a:spcBef>
                <a:spcPct val="50000"/>
              </a:spcBef>
            </a:pPr>
            <a:r>
              <a:rPr lang="en-US" altLang="en-US" sz="3200" b="1" dirty="0">
                <a:solidFill>
                  <a:schemeClr val="bg1"/>
                </a:solidFill>
                <a:latin typeface="Wingdings" pitchFamily="2" charset="2"/>
              </a:rPr>
              <a:t></a:t>
            </a:r>
            <a:endParaRPr lang="en-US" altLang="en-US" sz="3200" b="1" dirty="0">
              <a:solidFill>
                <a:schemeClr val="bg2"/>
              </a:solidFill>
            </a:endParaRPr>
          </a:p>
        </p:txBody>
      </p:sp>
      <p:sp>
        <p:nvSpPr>
          <p:cNvPr id="63" name="Rectangle 62"/>
          <p:cNvSpPr>
            <a:spLocks noChangeArrowheads="1"/>
          </p:cNvSpPr>
          <p:nvPr/>
        </p:nvSpPr>
        <p:spPr bwMode="auto">
          <a:xfrm>
            <a:off x="2685659" y="3166429"/>
            <a:ext cx="49994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a:spcBef>
                <a:spcPct val="50000"/>
              </a:spcBef>
            </a:pPr>
            <a:r>
              <a:rPr lang="en-US" altLang="en-US" sz="3200" b="1" dirty="0">
                <a:solidFill>
                  <a:schemeClr val="bg1"/>
                </a:solidFill>
                <a:effectLst>
                  <a:outerShdw blurRad="38100" dist="38100" dir="2700000" algn="tl">
                    <a:srgbClr val="000000"/>
                  </a:outerShdw>
                </a:effectLst>
                <a:latin typeface="Wingdings" pitchFamily="2" charset="2"/>
              </a:rPr>
              <a:t></a:t>
            </a:r>
            <a:endParaRPr lang="en-US" altLang="en-US" sz="3200" b="1" dirty="0">
              <a:effectLst>
                <a:outerShdw blurRad="38100" dist="38100" dir="2700000" algn="tl">
                  <a:srgbClr val="000000"/>
                </a:outerShdw>
              </a:effectLst>
            </a:endParaRPr>
          </a:p>
        </p:txBody>
      </p:sp>
      <p:sp>
        <p:nvSpPr>
          <p:cNvPr id="64" name="Rectangle 63"/>
          <p:cNvSpPr>
            <a:spLocks noChangeArrowheads="1"/>
          </p:cNvSpPr>
          <p:nvPr/>
        </p:nvSpPr>
        <p:spPr bwMode="auto">
          <a:xfrm>
            <a:off x="7054506" y="2688203"/>
            <a:ext cx="49994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a:spcBef>
                <a:spcPct val="50000"/>
              </a:spcBef>
            </a:pPr>
            <a:r>
              <a:rPr lang="en-US" altLang="en-US" sz="3200" b="1" dirty="0">
                <a:latin typeface="Wingdings" pitchFamily="2" charset="2"/>
              </a:rPr>
              <a:t></a:t>
            </a:r>
            <a:endParaRPr lang="en-US" altLang="en-US" sz="3200" b="1" dirty="0"/>
          </a:p>
        </p:txBody>
      </p:sp>
      <p:sp>
        <p:nvSpPr>
          <p:cNvPr id="65" name="Rectangle 64"/>
          <p:cNvSpPr>
            <a:spLocks noChangeArrowheads="1"/>
          </p:cNvSpPr>
          <p:nvPr/>
        </p:nvSpPr>
        <p:spPr bwMode="auto">
          <a:xfrm>
            <a:off x="6502205" y="2669807"/>
            <a:ext cx="502378"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a:spcBef>
                <a:spcPct val="50000"/>
              </a:spcBef>
            </a:pPr>
            <a:r>
              <a:rPr lang="en-US" altLang="en-US" sz="3200" b="1" dirty="0">
                <a:latin typeface="Wingdings" pitchFamily="2" charset="2"/>
              </a:rPr>
              <a:t></a:t>
            </a:r>
            <a:endParaRPr lang="en-US" altLang="en-US" sz="3200" b="1" dirty="0"/>
          </a:p>
        </p:txBody>
      </p:sp>
      <p:grpSp>
        <p:nvGrpSpPr>
          <p:cNvPr id="66" name="Group 20"/>
          <p:cNvGrpSpPr>
            <a:grpSpLocks/>
          </p:cNvGrpSpPr>
          <p:nvPr/>
        </p:nvGrpSpPr>
        <p:grpSpPr bwMode="auto">
          <a:xfrm>
            <a:off x="4338864" y="3335158"/>
            <a:ext cx="2154525" cy="784715"/>
            <a:chOff x="2087" y="2940"/>
            <a:chExt cx="1958" cy="693"/>
          </a:xfrm>
        </p:grpSpPr>
        <p:sp>
          <p:nvSpPr>
            <p:cNvPr id="67" name="Freeform 18"/>
            <p:cNvSpPr>
              <a:spLocks/>
            </p:cNvSpPr>
            <p:nvPr/>
          </p:nvSpPr>
          <p:spPr bwMode="auto">
            <a:xfrm>
              <a:off x="2087" y="2940"/>
              <a:ext cx="1958" cy="655"/>
            </a:xfrm>
            <a:custGeom>
              <a:avLst/>
              <a:gdLst>
                <a:gd name="T0" fmla="*/ 38 w 1958"/>
                <a:gd name="T1" fmla="*/ 357 h 655"/>
                <a:gd name="T2" fmla="*/ 139 w 1958"/>
                <a:gd name="T3" fmla="*/ 422 h 655"/>
                <a:gd name="T4" fmla="*/ 270 w 1958"/>
                <a:gd name="T5" fmla="*/ 486 h 655"/>
                <a:gd name="T6" fmla="*/ 408 w 1958"/>
                <a:gd name="T7" fmla="*/ 533 h 655"/>
                <a:gd name="T8" fmla="*/ 565 w 1958"/>
                <a:gd name="T9" fmla="*/ 581 h 655"/>
                <a:gd name="T10" fmla="*/ 733 w 1958"/>
                <a:gd name="T11" fmla="*/ 614 h 655"/>
                <a:gd name="T12" fmla="*/ 937 w 1958"/>
                <a:gd name="T13" fmla="*/ 636 h 655"/>
                <a:gd name="T14" fmla="*/ 1118 w 1958"/>
                <a:gd name="T15" fmla="*/ 643 h 655"/>
                <a:gd name="T16" fmla="*/ 1302 w 1958"/>
                <a:gd name="T17" fmla="*/ 615 h 655"/>
                <a:gd name="T18" fmla="*/ 1471 w 1958"/>
                <a:gd name="T19" fmla="*/ 563 h 655"/>
                <a:gd name="T20" fmla="*/ 1571 w 1958"/>
                <a:gd name="T21" fmla="*/ 505 h 655"/>
                <a:gd name="T22" fmla="*/ 1647 w 1958"/>
                <a:gd name="T23" fmla="*/ 449 h 655"/>
                <a:gd name="T24" fmla="*/ 1807 w 1958"/>
                <a:gd name="T25" fmla="*/ 654 h 655"/>
                <a:gd name="T26" fmla="*/ 1825 w 1958"/>
                <a:gd name="T27" fmla="*/ 473 h 655"/>
                <a:gd name="T28" fmla="*/ 1866 w 1958"/>
                <a:gd name="T29" fmla="*/ 277 h 655"/>
                <a:gd name="T30" fmla="*/ 1957 w 1958"/>
                <a:gd name="T31" fmla="*/ 127 h 655"/>
                <a:gd name="T32" fmla="*/ 1839 w 1958"/>
                <a:gd name="T33" fmla="*/ 83 h 655"/>
                <a:gd name="T34" fmla="*/ 1640 w 1958"/>
                <a:gd name="T35" fmla="*/ 71 h 655"/>
                <a:gd name="T36" fmla="*/ 1496 w 1958"/>
                <a:gd name="T37" fmla="*/ 36 h 655"/>
                <a:gd name="T38" fmla="*/ 1541 w 1958"/>
                <a:gd name="T39" fmla="*/ 197 h 655"/>
                <a:gd name="T40" fmla="*/ 1419 w 1958"/>
                <a:gd name="T41" fmla="*/ 291 h 655"/>
                <a:gd name="T42" fmla="*/ 1265 w 1958"/>
                <a:gd name="T43" fmla="*/ 360 h 655"/>
                <a:gd name="T44" fmla="*/ 1086 w 1958"/>
                <a:gd name="T45" fmla="*/ 411 h 655"/>
                <a:gd name="T46" fmla="*/ 855 w 1958"/>
                <a:gd name="T47" fmla="*/ 445 h 655"/>
                <a:gd name="T48" fmla="*/ 649 w 1958"/>
                <a:gd name="T49" fmla="*/ 447 h 655"/>
                <a:gd name="T50" fmla="*/ 551 w 1958"/>
                <a:gd name="T51" fmla="*/ 444 h 655"/>
                <a:gd name="T52" fmla="*/ 468 w 1958"/>
                <a:gd name="T53" fmla="*/ 434 h 655"/>
                <a:gd name="T54" fmla="*/ 335 w 1958"/>
                <a:gd name="T55" fmla="*/ 412 h 655"/>
                <a:gd name="T56" fmla="*/ 252 w 1958"/>
                <a:gd name="T57" fmla="*/ 392 h 655"/>
                <a:gd name="T58" fmla="*/ 173 w 1958"/>
                <a:gd name="T59" fmla="*/ 368 h 655"/>
                <a:gd name="T60" fmla="*/ 86 w 1958"/>
                <a:gd name="T61" fmla="*/ 331 h 655"/>
                <a:gd name="T62" fmla="*/ 0 w 1958"/>
                <a:gd name="T63" fmla="*/ 291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58" h="655">
                  <a:moveTo>
                    <a:pt x="0" y="291"/>
                  </a:moveTo>
                  <a:lnTo>
                    <a:pt x="38" y="357"/>
                  </a:lnTo>
                  <a:lnTo>
                    <a:pt x="95" y="393"/>
                  </a:lnTo>
                  <a:lnTo>
                    <a:pt x="139" y="422"/>
                  </a:lnTo>
                  <a:lnTo>
                    <a:pt x="200" y="455"/>
                  </a:lnTo>
                  <a:lnTo>
                    <a:pt x="270" y="486"/>
                  </a:lnTo>
                  <a:lnTo>
                    <a:pt x="329" y="503"/>
                  </a:lnTo>
                  <a:lnTo>
                    <a:pt x="408" y="533"/>
                  </a:lnTo>
                  <a:lnTo>
                    <a:pt x="488" y="557"/>
                  </a:lnTo>
                  <a:lnTo>
                    <a:pt x="565" y="581"/>
                  </a:lnTo>
                  <a:lnTo>
                    <a:pt x="664" y="604"/>
                  </a:lnTo>
                  <a:lnTo>
                    <a:pt x="733" y="614"/>
                  </a:lnTo>
                  <a:lnTo>
                    <a:pt x="830" y="625"/>
                  </a:lnTo>
                  <a:lnTo>
                    <a:pt x="937" y="636"/>
                  </a:lnTo>
                  <a:lnTo>
                    <a:pt x="1040" y="642"/>
                  </a:lnTo>
                  <a:lnTo>
                    <a:pt x="1118" y="643"/>
                  </a:lnTo>
                  <a:lnTo>
                    <a:pt x="1219" y="630"/>
                  </a:lnTo>
                  <a:lnTo>
                    <a:pt x="1302" y="615"/>
                  </a:lnTo>
                  <a:lnTo>
                    <a:pt x="1387" y="593"/>
                  </a:lnTo>
                  <a:lnTo>
                    <a:pt x="1471" y="563"/>
                  </a:lnTo>
                  <a:lnTo>
                    <a:pt x="1518" y="538"/>
                  </a:lnTo>
                  <a:lnTo>
                    <a:pt x="1571" y="505"/>
                  </a:lnTo>
                  <a:lnTo>
                    <a:pt x="1610" y="476"/>
                  </a:lnTo>
                  <a:lnTo>
                    <a:pt x="1647" y="449"/>
                  </a:lnTo>
                  <a:lnTo>
                    <a:pt x="1671" y="421"/>
                  </a:lnTo>
                  <a:lnTo>
                    <a:pt x="1807" y="654"/>
                  </a:lnTo>
                  <a:lnTo>
                    <a:pt x="1813" y="571"/>
                  </a:lnTo>
                  <a:lnTo>
                    <a:pt x="1825" y="473"/>
                  </a:lnTo>
                  <a:lnTo>
                    <a:pt x="1839" y="375"/>
                  </a:lnTo>
                  <a:lnTo>
                    <a:pt x="1866" y="277"/>
                  </a:lnTo>
                  <a:lnTo>
                    <a:pt x="1894" y="213"/>
                  </a:lnTo>
                  <a:lnTo>
                    <a:pt x="1957" y="127"/>
                  </a:lnTo>
                  <a:lnTo>
                    <a:pt x="1926" y="77"/>
                  </a:lnTo>
                  <a:lnTo>
                    <a:pt x="1839" y="83"/>
                  </a:lnTo>
                  <a:lnTo>
                    <a:pt x="1744" y="86"/>
                  </a:lnTo>
                  <a:lnTo>
                    <a:pt x="1640" y="71"/>
                  </a:lnTo>
                  <a:lnTo>
                    <a:pt x="1550" y="52"/>
                  </a:lnTo>
                  <a:lnTo>
                    <a:pt x="1496" y="36"/>
                  </a:lnTo>
                  <a:lnTo>
                    <a:pt x="1427" y="0"/>
                  </a:lnTo>
                  <a:lnTo>
                    <a:pt x="1541" y="197"/>
                  </a:lnTo>
                  <a:lnTo>
                    <a:pt x="1478" y="251"/>
                  </a:lnTo>
                  <a:lnTo>
                    <a:pt x="1419" y="291"/>
                  </a:lnTo>
                  <a:lnTo>
                    <a:pt x="1343" y="330"/>
                  </a:lnTo>
                  <a:lnTo>
                    <a:pt x="1265" y="360"/>
                  </a:lnTo>
                  <a:lnTo>
                    <a:pt x="1170" y="389"/>
                  </a:lnTo>
                  <a:lnTo>
                    <a:pt x="1086" y="411"/>
                  </a:lnTo>
                  <a:lnTo>
                    <a:pt x="961" y="435"/>
                  </a:lnTo>
                  <a:lnTo>
                    <a:pt x="855" y="445"/>
                  </a:lnTo>
                  <a:lnTo>
                    <a:pt x="758" y="449"/>
                  </a:lnTo>
                  <a:lnTo>
                    <a:pt x="649" y="447"/>
                  </a:lnTo>
                  <a:lnTo>
                    <a:pt x="598" y="445"/>
                  </a:lnTo>
                  <a:lnTo>
                    <a:pt x="551" y="444"/>
                  </a:lnTo>
                  <a:lnTo>
                    <a:pt x="509" y="438"/>
                  </a:lnTo>
                  <a:lnTo>
                    <a:pt x="468" y="434"/>
                  </a:lnTo>
                  <a:lnTo>
                    <a:pt x="391" y="425"/>
                  </a:lnTo>
                  <a:lnTo>
                    <a:pt x="335" y="412"/>
                  </a:lnTo>
                  <a:lnTo>
                    <a:pt x="294" y="402"/>
                  </a:lnTo>
                  <a:lnTo>
                    <a:pt x="252" y="392"/>
                  </a:lnTo>
                  <a:lnTo>
                    <a:pt x="210" y="378"/>
                  </a:lnTo>
                  <a:lnTo>
                    <a:pt x="173" y="368"/>
                  </a:lnTo>
                  <a:lnTo>
                    <a:pt x="131" y="352"/>
                  </a:lnTo>
                  <a:lnTo>
                    <a:pt x="86" y="331"/>
                  </a:lnTo>
                  <a:lnTo>
                    <a:pt x="39" y="312"/>
                  </a:lnTo>
                  <a:lnTo>
                    <a:pt x="0" y="291"/>
                  </a:lnTo>
                </a:path>
              </a:pathLst>
            </a:custGeom>
            <a:solidFill>
              <a:srgbClr val="008000"/>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Freeform 19"/>
            <p:cNvSpPr>
              <a:spLocks/>
            </p:cNvSpPr>
            <p:nvPr/>
          </p:nvSpPr>
          <p:spPr bwMode="auto">
            <a:xfrm>
              <a:off x="2127" y="2997"/>
              <a:ext cx="1918" cy="636"/>
            </a:xfrm>
            <a:custGeom>
              <a:avLst/>
              <a:gdLst>
                <a:gd name="T0" fmla="*/ 0 w 1918"/>
                <a:gd name="T1" fmla="*/ 297 h 636"/>
                <a:gd name="T2" fmla="*/ 52 w 1918"/>
                <a:gd name="T3" fmla="*/ 342 h 636"/>
                <a:gd name="T4" fmla="*/ 97 w 1918"/>
                <a:gd name="T5" fmla="*/ 377 h 636"/>
                <a:gd name="T6" fmla="*/ 139 w 1918"/>
                <a:gd name="T7" fmla="*/ 403 h 636"/>
                <a:gd name="T8" fmla="*/ 187 w 1918"/>
                <a:gd name="T9" fmla="*/ 432 h 636"/>
                <a:gd name="T10" fmla="*/ 256 w 1918"/>
                <a:gd name="T11" fmla="*/ 472 h 636"/>
                <a:gd name="T12" fmla="*/ 325 w 1918"/>
                <a:gd name="T13" fmla="*/ 504 h 636"/>
                <a:gd name="T14" fmla="*/ 405 w 1918"/>
                <a:gd name="T15" fmla="*/ 534 h 636"/>
                <a:gd name="T16" fmla="*/ 485 w 1918"/>
                <a:gd name="T17" fmla="*/ 558 h 636"/>
                <a:gd name="T18" fmla="*/ 560 w 1918"/>
                <a:gd name="T19" fmla="*/ 578 h 636"/>
                <a:gd name="T20" fmla="*/ 657 w 1918"/>
                <a:gd name="T21" fmla="*/ 600 h 636"/>
                <a:gd name="T22" fmla="*/ 727 w 1918"/>
                <a:gd name="T23" fmla="*/ 611 h 636"/>
                <a:gd name="T24" fmla="*/ 823 w 1918"/>
                <a:gd name="T25" fmla="*/ 620 h 636"/>
                <a:gd name="T26" fmla="*/ 928 w 1918"/>
                <a:gd name="T27" fmla="*/ 630 h 636"/>
                <a:gd name="T28" fmla="*/ 1032 w 1918"/>
                <a:gd name="T29" fmla="*/ 634 h 636"/>
                <a:gd name="T30" fmla="*/ 1109 w 1918"/>
                <a:gd name="T31" fmla="*/ 635 h 636"/>
                <a:gd name="T32" fmla="*/ 1211 w 1918"/>
                <a:gd name="T33" fmla="*/ 622 h 636"/>
                <a:gd name="T34" fmla="*/ 1291 w 1918"/>
                <a:gd name="T35" fmla="*/ 606 h 636"/>
                <a:gd name="T36" fmla="*/ 1376 w 1918"/>
                <a:gd name="T37" fmla="*/ 584 h 636"/>
                <a:gd name="T38" fmla="*/ 1461 w 1918"/>
                <a:gd name="T39" fmla="*/ 554 h 636"/>
                <a:gd name="T40" fmla="*/ 1508 w 1918"/>
                <a:gd name="T41" fmla="*/ 532 h 636"/>
                <a:gd name="T42" fmla="*/ 1561 w 1918"/>
                <a:gd name="T43" fmla="*/ 498 h 636"/>
                <a:gd name="T44" fmla="*/ 1599 w 1918"/>
                <a:gd name="T45" fmla="*/ 468 h 636"/>
                <a:gd name="T46" fmla="*/ 1636 w 1918"/>
                <a:gd name="T47" fmla="*/ 439 h 636"/>
                <a:gd name="T48" fmla="*/ 1663 w 1918"/>
                <a:gd name="T49" fmla="*/ 413 h 636"/>
                <a:gd name="T50" fmla="*/ 1774 w 1918"/>
                <a:gd name="T51" fmla="*/ 606 h 636"/>
                <a:gd name="T52" fmla="*/ 1782 w 1918"/>
                <a:gd name="T53" fmla="*/ 519 h 636"/>
                <a:gd name="T54" fmla="*/ 1795 w 1918"/>
                <a:gd name="T55" fmla="*/ 439 h 636"/>
                <a:gd name="T56" fmla="*/ 1812 w 1918"/>
                <a:gd name="T57" fmla="*/ 332 h 636"/>
                <a:gd name="T58" fmla="*/ 1840 w 1918"/>
                <a:gd name="T59" fmla="*/ 239 h 636"/>
                <a:gd name="T60" fmla="*/ 1872 w 1918"/>
                <a:gd name="T61" fmla="*/ 158 h 636"/>
                <a:gd name="T62" fmla="*/ 1917 w 1918"/>
                <a:gd name="T63" fmla="*/ 71 h 636"/>
                <a:gd name="T64" fmla="*/ 1831 w 1918"/>
                <a:gd name="T65" fmla="*/ 77 h 636"/>
                <a:gd name="T66" fmla="*/ 1737 w 1918"/>
                <a:gd name="T67" fmla="*/ 80 h 636"/>
                <a:gd name="T68" fmla="*/ 1633 w 1918"/>
                <a:gd name="T69" fmla="*/ 68 h 636"/>
                <a:gd name="T70" fmla="*/ 1544 w 1918"/>
                <a:gd name="T71" fmla="*/ 48 h 636"/>
                <a:gd name="T72" fmla="*/ 1491 w 1918"/>
                <a:gd name="T73" fmla="*/ 34 h 636"/>
                <a:gd name="T74" fmla="*/ 1422 w 1918"/>
                <a:gd name="T75" fmla="*/ 0 h 636"/>
                <a:gd name="T76" fmla="*/ 1534 w 1918"/>
                <a:gd name="T77" fmla="*/ 195 h 636"/>
                <a:gd name="T78" fmla="*/ 1472 w 1918"/>
                <a:gd name="T79" fmla="*/ 245 h 636"/>
                <a:gd name="T80" fmla="*/ 1413 w 1918"/>
                <a:gd name="T81" fmla="*/ 287 h 636"/>
                <a:gd name="T82" fmla="*/ 1335 w 1918"/>
                <a:gd name="T83" fmla="*/ 325 h 636"/>
                <a:gd name="T84" fmla="*/ 1258 w 1918"/>
                <a:gd name="T85" fmla="*/ 357 h 636"/>
                <a:gd name="T86" fmla="*/ 1164 w 1918"/>
                <a:gd name="T87" fmla="*/ 384 h 636"/>
                <a:gd name="T88" fmla="*/ 1080 w 1918"/>
                <a:gd name="T89" fmla="*/ 405 h 636"/>
                <a:gd name="T90" fmla="*/ 954 w 1918"/>
                <a:gd name="T91" fmla="*/ 431 h 636"/>
                <a:gd name="T92" fmla="*/ 851 w 1918"/>
                <a:gd name="T93" fmla="*/ 442 h 636"/>
                <a:gd name="T94" fmla="*/ 753 w 1918"/>
                <a:gd name="T95" fmla="*/ 449 h 636"/>
                <a:gd name="T96" fmla="*/ 645 w 1918"/>
                <a:gd name="T97" fmla="*/ 446 h 636"/>
                <a:gd name="T98" fmla="*/ 595 w 1918"/>
                <a:gd name="T99" fmla="*/ 445 h 636"/>
                <a:gd name="T100" fmla="*/ 548 w 1918"/>
                <a:gd name="T101" fmla="*/ 444 h 636"/>
                <a:gd name="T102" fmla="*/ 505 w 1918"/>
                <a:gd name="T103" fmla="*/ 438 h 636"/>
                <a:gd name="T104" fmla="*/ 463 w 1918"/>
                <a:gd name="T105" fmla="*/ 433 h 636"/>
                <a:gd name="T106" fmla="*/ 390 w 1918"/>
                <a:gd name="T107" fmla="*/ 427 h 636"/>
                <a:gd name="T108" fmla="*/ 334 w 1918"/>
                <a:gd name="T109" fmla="*/ 414 h 636"/>
                <a:gd name="T110" fmla="*/ 293 w 1918"/>
                <a:gd name="T111" fmla="*/ 404 h 636"/>
                <a:gd name="T112" fmla="*/ 250 w 1918"/>
                <a:gd name="T113" fmla="*/ 394 h 636"/>
                <a:gd name="T114" fmla="*/ 208 w 1918"/>
                <a:gd name="T115" fmla="*/ 382 h 636"/>
                <a:gd name="T116" fmla="*/ 173 w 1918"/>
                <a:gd name="T117" fmla="*/ 371 h 636"/>
                <a:gd name="T118" fmla="*/ 130 w 1918"/>
                <a:gd name="T119" fmla="*/ 357 h 636"/>
                <a:gd name="T120" fmla="*/ 84 w 1918"/>
                <a:gd name="T121" fmla="*/ 337 h 636"/>
                <a:gd name="T122" fmla="*/ 41 w 1918"/>
                <a:gd name="T123" fmla="*/ 320 h 636"/>
                <a:gd name="T124" fmla="*/ 0 w 1918"/>
                <a:gd name="T125" fmla="*/ 297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18" h="636">
                  <a:moveTo>
                    <a:pt x="0" y="297"/>
                  </a:moveTo>
                  <a:lnTo>
                    <a:pt x="52" y="342"/>
                  </a:lnTo>
                  <a:lnTo>
                    <a:pt x="97" y="377"/>
                  </a:lnTo>
                  <a:lnTo>
                    <a:pt x="139" y="403"/>
                  </a:lnTo>
                  <a:lnTo>
                    <a:pt x="187" y="432"/>
                  </a:lnTo>
                  <a:lnTo>
                    <a:pt x="256" y="472"/>
                  </a:lnTo>
                  <a:lnTo>
                    <a:pt x="325" y="504"/>
                  </a:lnTo>
                  <a:lnTo>
                    <a:pt x="405" y="534"/>
                  </a:lnTo>
                  <a:lnTo>
                    <a:pt x="485" y="558"/>
                  </a:lnTo>
                  <a:lnTo>
                    <a:pt x="560" y="578"/>
                  </a:lnTo>
                  <a:lnTo>
                    <a:pt x="657" y="600"/>
                  </a:lnTo>
                  <a:lnTo>
                    <a:pt x="727" y="611"/>
                  </a:lnTo>
                  <a:lnTo>
                    <a:pt x="823" y="620"/>
                  </a:lnTo>
                  <a:lnTo>
                    <a:pt x="928" y="630"/>
                  </a:lnTo>
                  <a:lnTo>
                    <a:pt x="1032" y="634"/>
                  </a:lnTo>
                  <a:lnTo>
                    <a:pt x="1109" y="635"/>
                  </a:lnTo>
                  <a:lnTo>
                    <a:pt x="1211" y="622"/>
                  </a:lnTo>
                  <a:lnTo>
                    <a:pt x="1291" y="606"/>
                  </a:lnTo>
                  <a:lnTo>
                    <a:pt x="1376" y="584"/>
                  </a:lnTo>
                  <a:lnTo>
                    <a:pt x="1461" y="554"/>
                  </a:lnTo>
                  <a:lnTo>
                    <a:pt x="1508" y="532"/>
                  </a:lnTo>
                  <a:lnTo>
                    <a:pt x="1561" y="498"/>
                  </a:lnTo>
                  <a:lnTo>
                    <a:pt x="1599" y="468"/>
                  </a:lnTo>
                  <a:lnTo>
                    <a:pt x="1636" y="439"/>
                  </a:lnTo>
                  <a:lnTo>
                    <a:pt x="1663" y="413"/>
                  </a:lnTo>
                  <a:lnTo>
                    <a:pt x="1774" y="606"/>
                  </a:lnTo>
                  <a:lnTo>
                    <a:pt x="1782" y="519"/>
                  </a:lnTo>
                  <a:lnTo>
                    <a:pt x="1795" y="439"/>
                  </a:lnTo>
                  <a:lnTo>
                    <a:pt x="1812" y="332"/>
                  </a:lnTo>
                  <a:lnTo>
                    <a:pt x="1840" y="239"/>
                  </a:lnTo>
                  <a:lnTo>
                    <a:pt x="1872" y="158"/>
                  </a:lnTo>
                  <a:lnTo>
                    <a:pt x="1917" y="71"/>
                  </a:lnTo>
                  <a:lnTo>
                    <a:pt x="1831" y="77"/>
                  </a:lnTo>
                  <a:lnTo>
                    <a:pt x="1737" y="80"/>
                  </a:lnTo>
                  <a:lnTo>
                    <a:pt x="1633" y="68"/>
                  </a:lnTo>
                  <a:lnTo>
                    <a:pt x="1544" y="48"/>
                  </a:lnTo>
                  <a:lnTo>
                    <a:pt x="1491" y="34"/>
                  </a:lnTo>
                  <a:lnTo>
                    <a:pt x="1422" y="0"/>
                  </a:lnTo>
                  <a:lnTo>
                    <a:pt x="1534" y="195"/>
                  </a:lnTo>
                  <a:lnTo>
                    <a:pt x="1472" y="245"/>
                  </a:lnTo>
                  <a:lnTo>
                    <a:pt x="1413" y="287"/>
                  </a:lnTo>
                  <a:lnTo>
                    <a:pt x="1335" y="325"/>
                  </a:lnTo>
                  <a:lnTo>
                    <a:pt x="1258" y="357"/>
                  </a:lnTo>
                  <a:lnTo>
                    <a:pt x="1164" y="384"/>
                  </a:lnTo>
                  <a:lnTo>
                    <a:pt x="1080" y="405"/>
                  </a:lnTo>
                  <a:lnTo>
                    <a:pt x="954" y="431"/>
                  </a:lnTo>
                  <a:lnTo>
                    <a:pt x="851" y="442"/>
                  </a:lnTo>
                  <a:lnTo>
                    <a:pt x="753" y="449"/>
                  </a:lnTo>
                  <a:lnTo>
                    <a:pt x="645" y="446"/>
                  </a:lnTo>
                  <a:lnTo>
                    <a:pt x="595" y="445"/>
                  </a:lnTo>
                  <a:lnTo>
                    <a:pt x="548" y="444"/>
                  </a:lnTo>
                  <a:lnTo>
                    <a:pt x="505" y="438"/>
                  </a:lnTo>
                  <a:lnTo>
                    <a:pt x="463" y="433"/>
                  </a:lnTo>
                  <a:lnTo>
                    <a:pt x="390" y="427"/>
                  </a:lnTo>
                  <a:lnTo>
                    <a:pt x="334" y="414"/>
                  </a:lnTo>
                  <a:lnTo>
                    <a:pt x="293" y="404"/>
                  </a:lnTo>
                  <a:lnTo>
                    <a:pt x="250" y="394"/>
                  </a:lnTo>
                  <a:lnTo>
                    <a:pt x="208" y="382"/>
                  </a:lnTo>
                  <a:lnTo>
                    <a:pt x="173" y="371"/>
                  </a:lnTo>
                  <a:lnTo>
                    <a:pt x="130" y="357"/>
                  </a:lnTo>
                  <a:lnTo>
                    <a:pt x="84" y="337"/>
                  </a:lnTo>
                  <a:lnTo>
                    <a:pt x="41" y="320"/>
                  </a:lnTo>
                  <a:lnTo>
                    <a:pt x="0" y="297"/>
                  </a:lnTo>
                </a:path>
              </a:pathLst>
            </a:custGeom>
            <a:solidFill>
              <a:srgbClr val="00FF00"/>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9" name="Group 23"/>
          <p:cNvGrpSpPr>
            <a:grpSpLocks/>
          </p:cNvGrpSpPr>
          <p:nvPr/>
        </p:nvGrpSpPr>
        <p:grpSpPr bwMode="auto">
          <a:xfrm>
            <a:off x="4228873" y="1618431"/>
            <a:ext cx="1703673" cy="610783"/>
            <a:chOff x="2110" y="1457"/>
            <a:chExt cx="1627" cy="555"/>
          </a:xfrm>
        </p:grpSpPr>
        <p:sp>
          <p:nvSpPr>
            <p:cNvPr id="70" name="Freeform 21"/>
            <p:cNvSpPr>
              <a:spLocks/>
            </p:cNvSpPr>
            <p:nvPr/>
          </p:nvSpPr>
          <p:spPr bwMode="auto">
            <a:xfrm>
              <a:off x="2170" y="1487"/>
              <a:ext cx="1567" cy="525"/>
            </a:xfrm>
            <a:custGeom>
              <a:avLst/>
              <a:gdLst>
                <a:gd name="T0" fmla="*/ 1536 w 1567"/>
                <a:gd name="T1" fmla="*/ 238 h 525"/>
                <a:gd name="T2" fmla="*/ 1455 w 1567"/>
                <a:gd name="T3" fmla="*/ 186 h 525"/>
                <a:gd name="T4" fmla="*/ 1350 w 1567"/>
                <a:gd name="T5" fmla="*/ 135 h 525"/>
                <a:gd name="T6" fmla="*/ 1240 w 1567"/>
                <a:gd name="T7" fmla="*/ 97 h 525"/>
                <a:gd name="T8" fmla="*/ 1114 w 1567"/>
                <a:gd name="T9" fmla="*/ 58 h 525"/>
                <a:gd name="T10" fmla="*/ 979 w 1567"/>
                <a:gd name="T11" fmla="*/ 32 h 525"/>
                <a:gd name="T12" fmla="*/ 816 w 1567"/>
                <a:gd name="T13" fmla="*/ 14 h 525"/>
                <a:gd name="T14" fmla="*/ 671 w 1567"/>
                <a:gd name="T15" fmla="*/ 9 h 525"/>
                <a:gd name="T16" fmla="*/ 524 w 1567"/>
                <a:gd name="T17" fmla="*/ 31 h 525"/>
                <a:gd name="T18" fmla="*/ 389 w 1567"/>
                <a:gd name="T19" fmla="*/ 73 h 525"/>
                <a:gd name="T20" fmla="*/ 309 w 1567"/>
                <a:gd name="T21" fmla="*/ 119 h 525"/>
                <a:gd name="T22" fmla="*/ 248 w 1567"/>
                <a:gd name="T23" fmla="*/ 164 h 525"/>
                <a:gd name="T24" fmla="*/ 120 w 1567"/>
                <a:gd name="T25" fmla="*/ 0 h 525"/>
                <a:gd name="T26" fmla="*/ 106 w 1567"/>
                <a:gd name="T27" fmla="*/ 145 h 525"/>
                <a:gd name="T28" fmla="*/ 73 w 1567"/>
                <a:gd name="T29" fmla="*/ 302 h 525"/>
                <a:gd name="T30" fmla="*/ 0 w 1567"/>
                <a:gd name="T31" fmla="*/ 422 h 525"/>
                <a:gd name="T32" fmla="*/ 94 w 1567"/>
                <a:gd name="T33" fmla="*/ 457 h 525"/>
                <a:gd name="T34" fmla="*/ 254 w 1567"/>
                <a:gd name="T35" fmla="*/ 467 h 525"/>
                <a:gd name="T36" fmla="*/ 369 w 1567"/>
                <a:gd name="T37" fmla="*/ 495 h 525"/>
                <a:gd name="T38" fmla="*/ 333 w 1567"/>
                <a:gd name="T39" fmla="*/ 366 h 525"/>
                <a:gd name="T40" fmla="*/ 431 w 1567"/>
                <a:gd name="T41" fmla="*/ 291 h 525"/>
                <a:gd name="T42" fmla="*/ 554 w 1567"/>
                <a:gd name="T43" fmla="*/ 236 h 525"/>
                <a:gd name="T44" fmla="*/ 697 w 1567"/>
                <a:gd name="T45" fmla="*/ 195 h 525"/>
                <a:gd name="T46" fmla="*/ 882 w 1567"/>
                <a:gd name="T47" fmla="*/ 167 h 525"/>
                <a:gd name="T48" fmla="*/ 1047 w 1567"/>
                <a:gd name="T49" fmla="*/ 166 h 525"/>
                <a:gd name="T50" fmla="*/ 1125 w 1567"/>
                <a:gd name="T51" fmla="*/ 168 h 525"/>
                <a:gd name="T52" fmla="*/ 1192 w 1567"/>
                <a:gd name="T53" fmla="*/ 176 h 525"/>
                <a:gd name="T54" fmla="*/ 1298 w 1567"/>
                <a:gd name="T55" fmla="*/ 194 h 525"/>
                <a:gd name="T56" fmla="*/ 1364 w 1567"/>
                <a:gd name="T57" fmla="*/ 210 h 525"/>
                <a:gd name="T58" fmla="*/ 1428 w 1567"/>
                <a:gd name="T59" fmla="*/ 229 h 525"/>
                <a:gd name="T60" fmla="*/ 1497 w 1567"/>
                <a:gd name="T61" fmla="*/ 259 h 525"/>
                <a:gd name="T62" fmla="*/ 1566 w 1567"/>
                <a:gd name="T63" fmla="*/ 291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7" h="525">
                  <a:moveTo>
                    <a:pt x="1566" y="291"/>
                  </a:moveTo>
                  <a:lnTo>
                    <a:pt x="1536" y="238"/>
                  </a:lnTo>
                  <a:lnTo>
                    <a:pt x="1490" y="209"/>
                  </a:lnTo>
                  <a:lnTo>
                    <a:pt x="1455" y="186"/>
                  </a:lnTo>
                  <a:lnTo>
                    <a:pt x="1406" y="159"/>
                  </a:lnTo>
                  <a:lnTo>
                    <a:pt x="1350" y="135"/>
                  </a:lnTo>
                  <a:lnTo>
                    <a:pt x="1303" y="121"/>
                  </a:lnTo>
                  <a:lnTo>
                    <a:pt x="1240" y="97"/>
                  </a:lnTo>
                  <a:lnTo>
                    <a:pt x="1176" y="78"/>
                  </a:lnTo>
                  <a:lnTo>
                    <a:pt x="1114" y="58"/>
                  </a:lnTo>
                  <a:lnTo>
                    <a:pt x="1035" y="40"/>
                  </a:lnTo>
                  <a:lnTo>
                    <a:pt x="979" y="32"/>
                  </a:lnTo>
                  <a:lnTo>
                    <a:pt x="902" y="23"/>
                  </a:lnTo>
                  <a:lnTo>
                    <a:pt x="816" y="14"/>
                  </a:lnTo>
                  <a:lnTo>
                    <a:pt x="734" y="10"/>
                  </a:lnTo>
                  <a:lnTo>
                    <a:pt x="671" y="9"/>
                  </a:lnTo>
                  <a:lnTo>
                    <a:pt x="591" y="19"/>
                  </a:lnTo>
                  <a:lnTo>
                    <a:pt x="524" y="31"/>
                  </a:lnTo>
                  <a:lnTo>
                    <a:pt x="456" y="49"/>
                  </a:lnTo>
                  <a:lnTo>
                    <a:pt x="389" y="73"/>
                  </a:lnTo>
                  <a:lnTo>
                    <a:pt x="351" y="93"/>
                  </a:lnTo>
                  <a:lnTo>
                    <a:pt x="309" y="119"/>
                  </a:lnTo>
                  <a:lnTo>
                    <a:pt x="278" y="143"/>
                  </a:lnTo>
                  <a:lnTo>
                    <a:pt x="248" y="164"/>
                  </a:lnTo>
                  <a:lnTo>
                    <a:pt x="229" y="187"/>
                  </a:lnTo>
                  <a:lnTo>
                    <a:pt x="120" y="0"/>
                  </a:lnTo>
                  <a:lnTo>
                    <a:pt x="115" y="67"/>
                  </a:lnTo>
                  <a:lnTo>
                    <a:pt x="106" y="145"/>
                  </a:lnTo>
                  <a:lnTo>
                    <a:pt x="94" y="224"/>
                  </a:lnTo>
                  <a:lnTo>
                    <a:pt x="73" y="302"/>
                  </a:lnTo>
                  <a:lnTo>
                    <a:pt x="50" y="353"/>
                  </a:lnTo>
                  <a:lnTo>
                    <a:pt x="0" y="422"/>
                  </a:lnTo>
                  <a:lnTo>
                    <a:pt x="25" y="462"/>
                  </a:lnTo>
                  <a:lnTo>
                    <a:pt x="94" y="457"/>
                  </a:lnTo>
                  <a:lnTo>
                    <a:pt x="170" y="455"/>
                  </a:lnTo>
                  <a:lnTo>
                    <a:pt x="254" y="467"/>
                  </a:lnTo>
                  <a:lnTo>
                    <a:pt x="326" y="482"/>
                  </a:lnTo>
                  <a:lnTo>
                    <a:pt x="369" y="495"/>
                  </a:lnTo>
                  <a:lnTo>
                    <a:pt x="424" y="524"/>
                  </a:lnTo>
                  <a:lnTo>
                    <a:pt x="333" y="366"/>
                  </a:lnTo>
                  <a:lnTo>
                    <a:pt x="383" y="323"/>
                  </a:lnTo>
                  <a:lnTo>
                    <a:pt x="431" y="291"/>
                  </a:lnTo>
                  <a:lnTo>
                    <a:pt x="491" y="260"/>
                  </a:lnTo>
                  <a:lnTo>
                    <a:pt x="554" y="236"/>
                  </a:lnTo>
                  <a:lnTo>
                    <a:pt x="630" y="212"/>
                  </a:lnTo>
                  <a:lnTo>
                    <a:pt x="697" y="195"/>
                  </a:lnTo>
                  <a:lnTo>
                    <a:pt x="797" y="175"/>
                  </a:lnTo>
                  <a:lnTo>
                    <a:pt x="882" y="167"/>
                  </a:lnTo>
                  <a:lnTo>
                    <a:pt x="959" y="164"/>
                  </a:lnTo>
                  <a:lnTo>
                    <a:pt x="1047" y="166"/>
                  </a:lnTo>
                  <a:lnTo>
                    <a:pt x="1087" y="167"/>
                  </a:lnTo>
                  <a:lnTo>
                    <a:pt x="1125" y="168"/>
                  </a:lnTo>
                  <a:lnTo>
                    <a:pt x="1159" y="173"/>
                  </a:lnTo>
                  <a:lnTo>
                    <a:pt x="1192" y="176"/>
                  </a:lnTo>
                  <a:lnTo>
                    <a:pt x="1253" y="183"/>
                  </a:lnTo>
                  <a:lnTo>
                    <a:pt x="1298" y="194"/>
                  </a:lnTo>
                  <a:lnTo>
                    <a:pt x="1331" y="202"/>
                  </a:lnTo>
                  <a:lnTo>
                    <a:pt x="1364" y="210"/>
                  </a:lnTo>
                  <a:lnTo>
                    <a:pt x="1398" y="221"/>
                  </a:lnTo>
                  <a:lnTo>
                    <a:pt x="1428" y="229"/>
                  </a:lnTo>
                  <a:lnTo>
                    <a:pt x="1461" y="242"/>
                  </a:lnTo>
                  <a:lnTo>
                    <a:pt x="1497" y="259"/>
                  </a:lnTo>
                  <a:lnTo>
                    <a:pt x="1535" y="274"/>
                  </a:lnTo>
                  <a:lnTo>
                    <a:pt x="1566" y="291"/>
                  </a:lnTo>
                </a:path>
              </a:pathLst>
            </a:custGeom>
            <a:solidFill>
              <a:srgbClr val="008000"/>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Freeform 22"/>
            <p:cNvSpPr>
              <a:spLocks/>
            </p:cNvSpPr>
            <p:nvPr/>
          </p:nvSpPr>
          <p:spPr bwMode="auto">
            <a:xfrm>
              <a:off x="2110" y="1457"/>
              <a:ext cx="1535" cy="509"/>
            </a:xfrm>
            <a:custGeom>
              <a:avLst/>
              <a:gdLst>
                <a:gd name="T0" fmla="*/ 1534 w 1535"/>
                <a:gd name="T1" fmla="*/ 270 h 509"/>
                <a:gd name="T2" fmla="*/ 1492 w 1535"/>
                <a:gd name="T3" fmla="*/ 234 h 509"/>
                <a:gd name="T4" fmla="*/ 1456 w 1535"/>
                <a:gd name="T5" fmla="*/ 206 h 509"/>
                <a:gd name="T6" fmla="*/ 1423 w 1535"/>
                <a:gd name="T7" fmla="*/ 186 h 509"/>
                <a:gd name="T8" fmla="*/ 1384 w 1535"/>
                <a:gd name="T9" fmla="*/ 162 h 509"/>
                <a:gd name="T10" fmla="*/ 1329 w 1535"/>
                <a:gd name="T11" fmla="*/ 130 h 509"/>
                <a:gd name="T12" fmla="*/ 1274 w 1535"/>
                <a:gd name="T13" fmla="*/ 105 h 509"/>
                <a:gd name="T14" fmla="*/ 1210 w 1535"/>
                <a:gd name="T15" fmla="*/ 81 h 509"/>
                <a:gd name="T16" fmla="*/ 1146 w 1535"/>
                <a:gd name="T17" fmla="*/ 62 h 509"/>
                <a:gd name="T18" fmla="*/ 1086 w 1535"/>
                <a:gd name="T19" fmla="*/ 46 h 509"/>
                <a:gd name="T20" fmla="*/ 1008 w 1535"/>
                <a:gd name="T21" fmla="*/ 28 h 509"/>
                <a:gd name="T22" fmla="*/ 952 w 1535"/>
                <a:gd name="T23" fmla="*/ 19 h 509"/>
                <a:gd name="T24" fmla="*/ 875 w 1535"/>
                <a:gd name="T25" fmla="*/ 12 h 509"/>
                <a:gd name="T26" fmla="*/ 791 w 1535"/>
                <a:gd name="T27" fmla="*/ 4 h 509"/>
                <a:gd name="T28" fmla="*/ 708 w 1535"/>
                <a:gd name="T29" fmla="*/ 1 h 509"/>
                <a:gd name="T30" fmla="*/ 647 w 1535"/>
                <a:gd name="T31" fmla="*/ 0 h 509"/>
                <a:gd name="T32" fmla="*/ 565 w 1535"/>
                <a:gd name="T33" fmla="*/ 10 h 509"/>
                <a:gd name="T34" fmla="*/ 501 w 1535"/>
                <a:gd name="T35" fmla="*/ 23 h 509"/>
                <a:gd name="T36" fmla="*/ 433 w 1535"/>
                <a:gd name="T37" fmla="*/ 41 h 509"/>
                <a:gd name="T38" fmla="*/ 365 w 1535"/>
                <a:gd name="T39" fmla="*/ 65 h 509"/>
                <a:gd name="T40" fmla="*/ 327 w 1535"/>
                <a:gd name="T41" fmla="*/ 82 h 509"/>
                <a:gd name="T42" fmla="*/ 285 w 1535"/>
                <a:gd name="T43" fmla="*/ 110 h 509"/>
                <a:gd name="T44" fmla="*/ 254 w 1535"/>
                <a:gd name="T45" fmla="*/ 134 h 509"/>
                <a:gd name="T46" fmla="*/ 225 w 1535"/>
                <a:gd name="T47" fmla="*/ 157 h 509"/>
                <a:gd name="T48" fmla="*/ 203 w 1535"/>
                <a:gd name="T49" fmla="*/ 178 h 509"/>
                <a:gd name="T50" fmla="*/ 114 w 1535"/>
                <a:gd name="T51" fmla="*/ 23 h 509"/>
                <a:gd name="T52" fmla="*/ 108 w 1535"/>
                <a:gd name="T53" fmla="*/ 93 h 509"/>
                <a:gd name="T54" fmla="*/ 98 w 1535"/>
                <a:gd name="T55" fmla="*/ 157 h 509"/>
                <a:gd name="T56" fmla="*/ 84 w 1535"/>
                <a:gd name="T57" fmla="*/ 242 h 509"/>
                <a:gd name="T58" fmla="*/ 62 w 1535"/>
                <a:gd name="T59" fmla="*/ 317 h 509"/>
                <a:gd name="T60" fmla="*/ 36 w 1535"/>
                <a:gd name="T61" fmla="*/ 382 h 509"/>
                <a:gd name="T62" fmla="*/ 0 w 1535"/>
                <a:gd name="T63" fmla="*/ 451 h 509"/>
                <a:gd name="T64" fmla="*/ 69 w 1535"/>
                <a:gd name="T65" fmla="*/ 446 h 509"/>
                <a:gd name="T66" fmla="*/ 144 w 1535"/>
                <a:gd name="T67" fmla="*/ 444 h 509"/>
                <a:gd name="T68" fmla="*/ 227 w 1535"/>
                <a:gd name="T69" fmla="*/ 454 h 509"/>
                <a:gd name="T70" fmla="*/ 298 w 1535"/>
                <a:gd name="T71" fmla="*/ 470 h 509"/>
                <a:gd name="T72" fmla="*/ 341 w 1535"/>
                <a:gd name="T73" fmla="*/ 481 h 509"/>
                <a:gd name="T74" fmla="*/ 396 w 1535"/>
                <a:gd name="T75" fmla="*/ 508 h 509"/>
                <a:gd name="T76" fmla="*/ 306 w 1535"/>
                <a:gd name="T77" fmla="*/ 352 h 509"/>
                <a:gd name="T78" fmla="*/ 356 w 1535"/>
                <a:gd name="T79" fmla="*/ 312 h 509"/>
                <a:gd name="T80" fmla="*/ 403 w 1535"/>
                <a:gd name="T81" fmla="*/ 278 h 509"/>
                <a:gd name="T82" fmla="*/ 466 w 1535"/>
                <a:gd name="T83" fmla="*/ 248 h 509"/>
                <a:gd name="T84" fmla="*/ 527 w 1535"/>
                <a:gd name="T85" fmla="*/ 222 h 509"/>
                <a:gd name="T86" fmla="*/ 603 w 1535"/>
                <a:gd name="T87" fmla="*/ 201 h 509"/>
                <a:gd name="T88" fmla="*/ 670 w 1535"/>
                <a:gd name="T89" fmla="*/ 184 h 509"/>
                <a:gd name="T90" fmla="*/ 771 w 1535"/>
                <a:gd name="T91" fmla="*/ 163 h 509"/>
                <a:gd name="T92" fmla="*/ 853 w 1535"/>
                <a:gd name="T93" fmla="*/ 154 h 509"/>
                <a:gd name="T94" fmla="*/ 931 w 1535"/>
                <a:gd name="T95" fmla="*/ 149 h 509"/>
                <a:gd name="T96" fmla="*/ 1018 w 1535"/>
                <a:gd name="T97" fmla="*/ 151 h 509"/>
                <a:gd name="T98" fmla="*/ 1058 w 1535"/>
                <a:gd name="T99" fmla="*/ 152 h 509"/>
                <a:gd name="T100" fmla="*/ 1095 w 1535"/>
                <a:gd name="T101" fmla="*/ 153 h 509"/>
                <a:gd name="T102" fmla="*/ 1130 w 1535"/>
                <a:gd name="T103" fmla="*/ 158 h 509"/>
                <a:gd name="T104" fmla="*/ 1164 w 1535"/>
                <a:gd name="T105" fmla="*/ 162 h 509"/>
                <a:gd name="T106" fmla="*/ 1222 w 1535"/>
                <a:gd name="T107" fmla="*/ 166 h 509"/>
                <a:gd name="T108" fmla="*/ 1267 w 1535"/>
                <a:gd name="T109" fmla="*/ 177 h 509"/>
                <a:gd name="T110" fmla="*/ 1300 w 1535"/>
                <a:gd name="T111" fmla="*/ 185 h 509"/>
                <a:gd name="T112" fmla="*/ 1334 w 1535"/>
                <a:gd name="T113" fmla="*/ 193 h 509"/>
                <a:gd name="T114" fmla="*/ 1368 w 1535"/>
                <a:gd name="T115" fmla="*/ 202 h 509"/>
                <a:gd name="T116" fmla="*/ 1396 w 1535"/>
                <a:gd name="T117" fmla="*/ 211 h 509"/>
                <a:gd name="T118" fmla="*/ 1430 w 1535"/>
                <a:gd name="T119" fmla="*/ 222 h 509"/>
                <a:gd name="T120" fmla="*/ 1467 w 1535"/>
                <a:gd name="T121" fmla="*/ 238 h 509"/>
                <a:gd name="T122" fmla="*/ 1501 w 1535"/>
                <a:gd name="T123" fmla="*/ 252 h 509"/>
                <a:gd name="T124" fmla="*/ 1534 w 1535"/>
                <a:gd name="T125" fmla="*/ 27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35" h="509">
                  <a:moveTo>
                    <a:pt x="1534" y="270"/>
                  </a:moveTo>
                  <a:lnTo>
                    <a:pt x="1492" y="234"/>
                  </a:lnTo>
                  <a:lnTo>
                    <a:pt x="1456" y="206"/>
                  </a:lnTo>
                  <a:lnTo>
                    <a:pt x="1423" y="186"/>
                  </a:lnTo>
                  <a:lnTo>
                    <a:pt x="1384" y="162"/>
                  </a:lnTo>
                  <a:lnTo>
                    <a:pt x="1329" y="130"/>
                  </a:lnTo>
                  <a:lnTo>
                    <a:pt x="1274" y="105"/>
                  </a:lnTo>
                  <a:lnTo>
                    <a:pt x="1210" y="81"/>
                  </a:lnTo>
                  <a:lnTo>
                    <a:pt x="1146" y="62"/>
                  </a:lnTo>
                  <a:lnTo>
                    <a:pt x="1086" y="46"/>
                  </a:lnTo>
                  <a:lnTo>
                    <a:pt x="1008" y="28"/>
                  </a:lnTo>
                  <a:lnTo>
                    <a:pt x="952" y="19"/>
                  </a:lnTo>
                  <a:lnTo>
                    <a:pt x="875" y="12"/>
                  </a:lnTo>
                  <a:lnTo>
                    <a:pt x="791" y="4"/>
                  </a:lnTo>
                  <a:lnTo>
                    <a:pt x="708" y="1"/>
                  </a:lnTo>
                  <a:lnTo>
                    <a:pt x="647" y="0"/>
                  </a:lnTo>
                  <a:lnTo>
                    <a:pt x="565" y="10"/>
                  </a:lnTo>
                  <a:lnTo>
                    <a:pt x="501" y="23"/>
                  </a:lnTo>
                  <a:lnTo>
                    <a:pt x="433" y="41"/>
                  </a:lnTo>
                  <a:lnTo>
                    <a:pt x="365" y="65"/>
                  </a:lnTo>
                  <a:lnTo>
                    <a:pt x="327" y="82"/>
                  </a:lnTo>
                  <a:lnTo>
                    <a:pt x="285" y="110"/>
                  </a:lnTo>
                  <a:lnTo>
                    <a:pt x="254" y="134"/>
                  </a:lnTo>
                  <a:lnTo>
                    <a:pt x="225" y="157"/>
                  </a:lnTo>
                  <a:lnTo>
                    <a:pt x="203" y="178"/>
                  </a:lnTo>
                  <a:lnTo>
                    <a:pt x="114" y="23"/>
                  </a:lnTo>
                  <a:lnTo>
                    <a:pt x="108" y="93"/>
                  </a:lnTo>
                  <a:lnTo>
                    <a:pt x="98" y="157"/>
                  </a:lnTo>
                  <a:lnTo>
                    <a:pt x="84" y="242"/>
                  </a:lnTo>
                  <a:lnTo>
                    <a:pt x="62" y="317"/>
                  </a:lnTo>
                  <a:lnTo>
                    <a:pt x="36" y="382"/>
                  </a:lnTo>
                  <a:lnTo>
                    <a:pt x="0" y="451"/>
                  </a:lnTo>
                  <a:lnTo>
                    <a:pt x="69" y="446"/>
                  </a:lnTo>
                  <a:lnTo>
                    <a:pt x="144" y="444"/>
                  </a:lnTo>
                  <a:lnTo>
                    <a:pt x="227" y="454"/>
                  </a:lnTo>
                  <a:lnTo>
                    <a:pt x="298" y="470"/>
                  </a:lnTo>
                  <a:lnTo>
                    <a:pt x="341" y="481"/>
                  </a:lnTo>
                  <a:lnTo>
                    <a:pt x="396" y="508"/>
                  </a:lnTo>
                  <a:lnTo>
                    <a:pt x="306" y="352"/>
                  </a:lnTo>
                  <a:lnTo>
                    <a:pt x="356" y="312"/>
                  </a:lnTo>
                  <a:lnTo>
                    <a:pt x="403" y="278"/>
                  </a:lnTo>
                  <a:lnTo>
                    <a:pt x="466" y="248"/>
                  </a:lnTo>
                  <a:lnTo>
                    <a:pt x="527" y="222"/>
                  </a:lnTo>
                  <a:lnTo>
                    <a:pt x="603" y="201"/>
                  </a:lnTo>
                  <a:lnTo>
                    <a:pt x="670" y="184"/>
                  </a:lnTo>
                  <a:lnTo>
                    <a:pt x="771" y="163"/>
                  </a:lnTo>
                  <a:lnTo>
                    <a:pt x="853" y="154"/>
                  </a:lnTo>
                  <a:lnTo>
                    <a:pt x="931" y="149"/>
                  </a:lnTo>
                  <a:lnTo>
                    <a:pt x="1018" y="151"/>
                  </a:lnTo>
                  <a:lnTo>
                    <a:pt x="1058" y="152"/>
                  </a:lnTo>
                  <a:lnTo>
                    <a:pt x="1095" y="153"/>
                  </a:lnTo>
                  <a:lnTo>
                    <a:pt x="1130" y="158"/>
                  </a:lnTo>
                  <a:lnTo>
                    <a:pt x="1164" y="162"/>
                  </a:lnTo>
                  <a:lnTo>
                    <a:pt x="1222" y="166"/>
                  </a:lnTo>
                  <a:lnTo>
                    <a:pt x="1267" y="177"/>
                  </a:lnTo>
                  <a:lnTo>
                    <a:pt x="1300" y="185"/>
                  </a:lnTo>
                  <a:lnTo>
                    <a:pt x="1334" y="193"/>
                  </a:lnTo>
                  <a:lnTo>
                    <a:pt x="1368" y="202"/>
                  </a:lnTo>
                  <a:lnTo>
                    <a:pt x="1396" y="211"/>
                  </a:lnTo>
                  <a:lnTo>
                    <a:pt x="1430" y="222"/>
                  </a:lnTo>
                  <a:lnTo>
                    <a:pt x="1467" y="238"/>
                  </a:lnTo>
                  <a:lnTo>
                    <a:pt x="1501" y="252"/>
                  </a:lnTo>
                  <a:lnTo>
                    <a:pt x="1534" y="270"/>
                  </a:lnTo>
                </a:path>
              </a:pathLst>
            </a:custGeom>
            <a:solidFill>
              <a:srgbClr val="00FF00"/>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72" name="Object 71">
            <a:hlinkClick r:id="" action="ppaction://ole?verb=0"/>
          </p:cNvPr>
          <p:cNvGraphicFramePr>
            <a:graphicFrameLocks/>
          </p:cNvGraphicFramePr>
          <p:nvPr>
            <p:extLst>
              <p:ext uri="{D42A27DB-BD31-4B8C-83A1-F6EECF244321}">
                <p14:modId xmlns:p14="http://schemas.microsoft.com/office/powerpoint/2010/main" val="2579246381"/>
              </p:ext>
            </p:extLst>
          </p:nvPr>
        </p:nvGraphicFramePr>
        <p:xfrm>
          <a:off x="5790888" y="2194319"/>
          <a:ext cx="2529868" cy="336221"/>
        </p:xfrm>
        <a:graphic>
          <a:graphicData uri="http://schemas.openxmlformats.org/presentationml/2006/ole">
            <mc:AlternateContent xmlns:mc="http://schemas.openxmlformats.org/markup-compatibility/2006">
              <mc:Choice xmlns:v="urn:schemas-microsoft-com:vml" Requires="v">
                <p:oleObj spid="_x0000_s71755" name="MathType Equation" r:id="rId3" imgW="3258243" imgH="469086" progId="Equation">
                  <p:embed/>
                </p:oleObj>
              </mc:Choice>
              <mc:Fallback>
                <p:oleObj name="MathType Equation" r:id="rId3" imgW="3258243" imgH="469086" progId="Equation">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0888" y="2194319"/>
                        <a:ext cx="2529868" cy="336221"/>
                      </a:xfrm>
                      <a:prstGeom prst="rect">
                        <a:avLst/>
                      </a:prstGeom>
                      <a:noFill/>
                      <a:ln>
                        <a:noFill/>
                      </a:ln>
                      <a:effectLst/>
                      <a:extLst/>
                    </p:spPr>
                  </p:pic>
                </p:oleObj>
              </mc:Fallback>
            </mc:AlternateContent>
          </a:graphicData>
        </a:graphic>
      </p:graphicFrame>
      <p:sp>
        <p:nvSpPr>
          <p:cNvPr id="73" name="Rounded Rectangle 72"/>
          <p:cNvSpPr/>
          <p:nvPr/>
        </p:nvSpPr>
        <p:spPr bwMode="auto">
          <a:xfrm>
            <a:off x="216831" y="1497393"/>
            <a:ext cx="9683914" cy="5786276"/>
          </a:xfrm>
          <a:prstGeom prst="roundRect">
            <a:avLst/>
          </a:prstGeom>
          <a:no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Tree>
    <p:extLst>
      <p:ext uri="{BB962C8B-B14F-4D97-AF65-F5344CB8AC3E}">
        <p14:creationId xmlns:p14="http://schemas.microsoft.com/office/powerpoint/2010/main" val="407714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78" y="1"/>
            <a:ext cx="9388475" cy="1122363"/>
          </a:xfrm>
          <a:prstGeom prst="rect">
            <a:avLst/>
          </a:prstGeom>
        </p:spPr>
        <p:txBody>
          <a:bodyPr/>
          <a:lstStyle/>
          <a:p>
            <a:r>
              <a:rPr lang="en-US" dirty="0">
                <a:latin typeface="Cambria" panose="02040503050406030204" pitchFamily="18" charset="0"/>
              </a:rPr>
              <a:t>Assumptions for Linear Regression</a:t>
            </a:r>
          </a:p>
        </p:txBody>
      </p:sp>
      <p:sp>
        <p:nvSpPr>
          <p:cNvPr id="3" name="Content Placeholder 2"/>
          <p:cNvSpPr>
            <a:spLocks noGrp="1"/>
          </p:cNvSpPr>
          <p:nvPr>
            <p:ph idx="4294967295"/>
          </p:nvPr>
        </p:nvSpPr>
        <p:spPr>
          <a:xfrm>
            <a:off x="428843" y="1756602"/>
            <a:ext cx="9266950" cy="6085702"/>
          </a:xfrm>
          <a:prstGeom prst="rect">
            <a:avLst/>
          </a:prstGeom>
        </p:spPr>
        <p:txBody>
          <a:bodyPr/>
          <a:lstStyle/>
          <a:p>
            <a:pPr marL="457200" indent="-457200" algn="just">
              <a:buFont typeface="+mj-lt"/>
              <a:buAutoNum type="arabicPeriod"/>
            </a:pPr>
            <a:r>
              <a:rPr lang="en-US" sz="1600" dirty="0">
                <a:latin typeface="Cambria" panose="02040503050406030204" pitchFamily="18" charset="0"/>
              </a:rPr>
              <a:t>There should be a </a:t>
            </a:r>
            <a:r>
              <a:rPr lang="en-US" sz="1600" b="1" dirty="0">
                <a:solidFill>
                  <a:schemeClr val="accent1">
                    <a:lumMod val="75000"/>
                  </a:schemeClr>
                </a:solidFill>
                <a:latin typeface="Cambria" panose="02040503050406030204" pitchFamily="18" charset="0"/>
              </a:rPr>
              <a:t>linear and additive relationship between dependent variable and independent variable(s).</a:t>
            </a:r>
            <a:r>
              <a:rPr lang="en-US" sz="1600" dirty="0">
                <a:solidFill>
                  <a:schemeClr val="accent1">
                    <a:lumMod val="75000"/>
                  </a:schemeClr>
                </a:solidFill>
                <a:latin typeface="Cambria" panose="02040503050406030204" pitchFamily="18" charset="0"/>
              </a:rPr>
              <a:t> </a:t>
            </a:r>
            <a:r>
              <a:rPr lang="en-US" sz="1600" dirty="0">
                <a:latin typeface="Cambria" panose="02040503050406030204" pitchFamily="18" charset="0"/>
              </a:rPr>
              <a:t>A linear relationship suggests that a change in response Y due to one unit change in X is constant, regardless of the value of X. An additive relationship suggests that the effect of X on Y is independent of other variables.</a:t>
            </a:r>
          </a:p>
          <a:p>
            <a:pPr marL="457200" indent="-457200" algn="just">
              <a:buFont typeface="+mj-lt"/>
              <a:buAutoNum type="arabicPeriod"/>
            </a:pPr>
            <a:r>
              <a:rPr lang="en-US" sz="1600" dirty="0">
                <a:latin typeface="Cambria" panose="02040503050406030204" pitchFamily="18" charset="0"/>
              </a:rPr>
              <a:t>There should be </a:t>
            </a:r>
            <a:r>
              <a:rPr lang="en-US" sz="1600" b="1" dirty="0">
                <a:solidFill>
                  <a:schemeClr val="accent1">
                    <a:lumMod val="75000"/>
                  </a:schemeClr>
                </a:solidFill>
                <a:latin typeface="Cambria" panose="02040503050406030204" pitchFamily="18" charset="0"/>
              </a:rPr>
              <a:t>no correlation between the error terms.</a:t>
            </a:r>
            <a:r>
              <a:rPr lang="en-US" sz="1600" dirty="0">
                <a:latin typeface="Cambria" panose="02040503050406030204" pitchFamily="18" charset="0"/>
              </a:rPr>
              <a:t> Absence of this phenomenon is known as Autocorrelation.</a:t>
            </a:r>
          </a:p>
          <a:p>
            <a:pPr marL="457200" indent="-457200" algn="just">
              <a:buFont typeface="+mj-lt"/>
              <a:buAutoNum type="arabicPeriod"/>
            </a:pPr>
            <a:r>
              <a:rPr lang="en-US" sz="1600" dirty="0">
                <a:latin typeface="Cambria" panose="02040503050406030204" pitchFamily="18" charset="0"/>
              </a:rPr>
              <a:t>The </a:t>
            </a:r>
            <a:r>
              <a:rPr lang="en-US" sz="1600" b="1" dirty="0">
                <a:solidFill>
                  <a:schemeClr val="accent1">
                    <a:lumMod val="75000"/>
                  </a:schemeClr>
                </a:solidFill>
                <a:latin typeface="Cambria" panose="02040503050406030204" pitchFamily="18" charset="0"/>
              </a:rPr>
              <a:t>independent variables should not be correlated. </a:t>
            </a:r>
            <a:r>
              <a:rPr lang="en-US" sz="1600" dirty="0">
                <a:latin typeface="Cambria" panose="02040503050406030204" pitchFamily="18" charset="0"/>
              </a:rPr>
              <a:t>Absence of this phenomenon is known as multicollinearity.</a:t>
            </a:r>
          </a:p>
          <a:p>
            <a:pPr marL="457200" indent="-457200" algn="just">
              <a:buFont typeface="+mj-lt"/>
              <a:buAutoNum type="arabicPeriod"/>
            </a:pPr>
            <a:r>
              <a:rPr lang="en-US" sz="1600" b="1" dirty="0">
                <a:solidFill>
                  <a:schemeClr val="accent1">
                    <a:lumMod val="75000"/>
                  </a:schemeClr>
                </a:solidFill>
                <a:latin typeface="Cambria" panose="02040503050406030204" pitchFamily="18" charset="0"/>
              </a:rPr>
              <a:t>The error terms must have constant variance</a:t>
            </a:r>
            <a:r>
              <a:rPr lang="en-US" sz="1600" b="1" dirty="0">
                <a:latin typeface="Cambria" panose="02040503050406030204" pitchFamily="18" charset="0"/>
              </a:rPr>
              <a:t>. </a:t>
            </a:r>
            <a:r>
              <a:rPr lang="en-US" sz="1600" dirty="0">
                <a:latin typeface="Cambria" panose="02040503050406030204" pitchFamily="18" charset="0"/>
              </a:rPr>
              <a:t>This phenomenon is known as homoscedasticity. The presence of non-constant variance is referred to heteroscedasticity.</a:t>
            </a:r>
          </a:p>
          <a:p>
            <a:pPr marL="457200" indent="-457200" algn="just">
              <a:buFont typeface="+mj-lt"/>
              <a:buAutoNum type="arabicPeriod"/>
            </a:pPr>
            <a:r>
              <a:rPr lang="en-US" sz="1600" dirty="0">
                <a:latin typeface="Cambria" panose="02040503050406030204" pitchFamily="18" charset="0"/>
              </a:rPr>
              <a:t>The </a:t>
            </a:r>
            <a:r>
              <a:rPr lang="en-US" sz="1600" b="1" dirty="0">
                <a:solidFill>
                  <a:schemeClr val="accent1">
                    <a:lumMod val="75000"/>
                  </a:schemeClr>
                </a:solidFill>
                <a:latin typeface="Cambria" panose="02040503050406030204" pitchFamily="18" charset="0"/>
              </a:rPr>
              <a:t>mean of the error terms must be 0. </a:t>
            </a:r>
            <a:r>
              <a:rPr lang="en-US" sz="1600" dirty="0">
                <a:latin typeface="Cambria" panose="02040503050406030204" pitchFamily="18" charset="0"/>
              </a:rPr>
              <a:t>Sometimes, an additional assumption is also made that the </a:t>
            </a:r>
            <a:r>
              <a:rPr lang="en-US" sz="1600" b="1" dirty="0">
                <a:solidFill>
                  <a:schemeClr val="accent1">
                    <a:lumMod val="75000"/>
                  </a:schemeClr>
                </a:solidFill>
                <a:latin typeface="Cambria" panose="02040503050406030204" pitchFamily="18" charset="0"/>
              </a:rPr>
              <a:t>error terms should follow normal distribution with a mean of 0 and constant variance</a:t>
            </a:r>
            <a:r>
              <a:rPr lang="en-US" sz="1600" b="1" dirty="0">
                <a:latin typeface="Cambria" panose="02040503050406030204" pitchFamily="18" charset="0"/>
              </a:rPr>
              <a:t>.</a:t>
            </a:r>
          </a:p>
          <a:p>
            <a:pPr marL="457200" indent="-457200" algn="just">
              <a:buFont typeface="+mj-lt"/>
              <a:buAutoNum type="arabicPeriod"/>
            </a:pPr>
            <a:endParaRPr lang="en-US" sz="1600" dirty="0">
              <a:latin typeface="Cambria" panose="02040503050406030204" pitchFamily="18" charset="0"/>
            </a:endParaRPr>
          </a:p>
          <a:p>
            <a:pPr marL="111125" indent="0" algn="just">
              <a:buNone/>
            </a:pPr>
            <a:r>
              <a:rPr lang="en-US" sz="1600" b="1" dirty="0">
                <a:latin typeface="Cambria" panose="02040503050406030204" pitchFamily="18" charset="0"/>
              </a:rPr>
              <a:t>NOTE:</a:t>
            </a:r>
          </a:p>
          <a:p>
            <a:pPr marL="111125" indent="0" algn="just">
              <a:buNone/>
            </a:pPr>
            <a:r>
              <a:rPr lang="en-US" sz="1600" b="1" dirty="0">
                <a:latin typeface="Cambria" panose="02040503050406030204" pitchFamily="18" charset="0"/>
              </a:rPr>
              <a:t>Are Residuals and Errors  the same thing?</a:t>
            </a:r>
          </a:p>
          <a:p>
            <a:pPr marL="111125" indent="0" algn="just">
              <a:buNone/>
            </a:pPr>
            <a:r>
              <a:rPr lang="en-US" sz="1600" dirty="0">
                <a:latin typeface="Cambria" panose="02040503050406030204" pitchFamily="18" charset="0"/>
              </a:rPr>
              <a:t>A statistical error (or disturbance) is the amount by which an observation differs from its expected value,</a:t>
            </a:r>
          </a:p>
          <a:p>
            <a:pPr marL="111125" indent="0" algn="just">
              <a:buNone/>
            </a:pPr>
            <a:r>
              <a:rPr lang="en-US" sz="1600" dirty="0">
                <a:latin typeface="Cambria" panose="02040503050406030204" pitchFamily="18" charset="0"/>
              </a:rPr>
              <a:t>A residual (or fitting deviation), on the other hand, is an observable estimate of the unobservable statistical error.</a:t>
            </a:r>
          </a:p>
          <a:p>
            <a:pPr marL="0" indent="457200" algn="just">
              <a:buNone/>
            </a:pPr>
            <a:endParaRPr lang="en-US" sz="1600" b="1" dirty="0">
              <a:latin typeface="Cambria" panose="02040503050406030204" pitchFamily="18" charset="0"/>
            </a:endParaRPr>
          </a:p>
          <a:p>
            <a:pPr marL="0" indent="457200" algn="just">
              <a:buFont typeface="+mj-lt"/>
              <a:buAutoNum type="arabicPeriod"/>
            </a:pPr>
            <a:endParaRPr lang="en-US" sz="1600" dirty="0">
              <a:latin typeface="Cambria" panose="02040503050406030204" pitchFamily="18" charset="0"/>
            </a:endParaRPr>
          </a:p>
        </p:txBody>
      </p:sp>
      <p:sp>
        <p:nvSpPr>
          <p:cNvPr id="4" name="AutoShape 2" descr="{\displaystyle \operatorname {E} [\,\varepsilon \mid X\,]=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isplaystyle \operatorname {E} [\,\varepsilon \mid X\,]=0.}"/>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isplaystyle \operatorname {E} [\,\varepsilon \mid X\,]=0.}"/>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ounded Rectangle 6"/>
          <p:cNvSpPr/>
          <p:nvPr/>
        </p:nvSpPr>
        <p:spPr bwMode="auto">
          <a:xfrm>
            <a:off x="216831" y="1497393"/>
            <a:ext cx="9683914" cy="5786276"/>
          </a:xfrm>
          <a:prstGeom prst="roundRect">
            <a:avLst/>
          </a:prstGeom>
          <a:no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Tree>
    <p:extLst>
      <p:ext uri="{BB962C8B-B14F-4D97-AF65-F5344CB8AC3E}">
        <p14:creationId xmlns:p14="http://schemas.microsoft.com/office/powerpoint/2010/main" val="4094971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78" y="1"/>
            <a:ext cx="9388475" cy="1122363"/>
          </a:xfrm>
          <a:prstGeom prst="rect">
            <a:avLst/>
          </a:prstGeom>
        </p:spPr>
        <p:txBody>
          <a:bodyPr/>
          <a:lstStyle/>
          <a:p>
            <a:r>
              <a:rPr lang="en-US" dirty="0">
                <a:latin typeface="Cambria" panose="02040503050406030204" pitchFamily="18" charset="0"/>
              </a:rPr>
              <a:t>What happens if assumptions of  OLS are not met?</a:t>
            </a:r>
          </a:p>
        </p:txBody>
      </p:sp>
      <p:sp>
        <p:nvSpPr>
          <p:cNvPr id="5" name="TextBox 4"/>
          <p:cNvSpPr txBox="1"/>
          <p:nvPr/>
        </p:nvSpPr>
        <p:spPr>
          <a:xfrm>
            <a:off x="425669" y="1781507"/>
            <a:ext cx="9254359" cy="4770537"/>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en-US" sz="1600" b="1" dirty="0">
                <a:latin typeface="Cambria" panose="02040503050406030204" pitchFamily="18" charset="0"/>
              </a:rPr>
              <a:t>Consequences of Non-Linearity:</a:t>
            </a:r>
            <a:r>
              <a:rPr lang="en-US" altLang="en-US" sz="1600" dirty="0">
                <a:latin typeface="Cambria" panose="02040503050406030204" pitchFamily="18" charset="0"/>
              </a:rPr>
              <a:t> When the assumption of linearity is violated, OLS models will yield biased parameter estimates. </a:t>
            </a:r>
            <a:r>
              <a:rPr lang="en-US" altLang="en-US" sz="1600" b="1" dirty="0">
                <a:solidFill>
                  <a:schemeClr val="accent1">
                    <a:lumMod val="75000"/>
                  </a:schemeClr>
                </a:solidFill>
                <a:latin typeface="Cambria" panose="02040503050406030204" pitchFamily="18" charset="0"/>
              </a:rPr>
              <a:t>In general the OLS estimators as well as R-square will be underestimated.</a:t>
            </a:r>
          </a:p>
          <a:p>
            <a:pPr marL="285750" indent="-285750" algn="just">
              <a:buFont typeface="Wingdings" panose="05000000000000000000" pitchFamily="2" charset="2"/>
              <a:buChar char="Ø"/>
            </a:pPr>
            <a:endParaRPr lang="en-US" altLang="en-US" sz="1600" dirty="0">
              <a:latin typeface="Cambria" panose="02040503050406030204" pitchFamily="18" charset="0"/>
            </a:endParaRPr>
          </a:p>
          <a:p>
            <a:pPr marL="285750" indent="-285750" algn="just">
              <a:buFont typeface="Wingdings" panose="05000000000000000000" pitchFamily="2" charset="2"/>
              <a:buChar char="Ø"/>
            </a:pPr>
            <a:r>
              <a:rPr lang="en-US" altLang="en-US" sz="1600" b="1" dirty="0">
                <a:latin typeface="Cambria" panose="02040503050406030204" pitchFamily="18" charset="0"/>
              </a:rPr>
              <a:t>Consequences of Auto-correlation:</a:t>
            </a:r>
            <a:r>
              <a:rPr lang="en-US" altLang="en-US" sz="1600" dirty="0">
                <a:latin typeface="Cambria" panose="02040503050406030204" pitchFamily="18" charset="0"/>
              </a:rPr>
              <a:t> </a:t>
            </a:r>
            <a:r>
              <a:rPr lang="en-US" altLang="en-US" sz="1600" b="1" dirty="0">
                <a:solidFill>
                  <a:schemeClr val="accent1">
                    <a:lumMod val="75000"/>
                  </a:schemeClr>
                </a:solidFill>
                <a:latin typeface="Cambria" panose="02040503050406030204" pitchFamily="18" charset="0"/>
              </a:rPr>
              <a:t>Autocorrelation inflates t-statistics by underestimating the standard errors of the coefficients, thereby giving un-stabilized model. </a:t>
            </a:r>
            <a:r>
              <a:rPr lang="en-US" altLang="en-US" sz="1600" dirty="0">
                <a:latin typeface="Cambria" panose="02040503050406030204" pitchFamily="18" charset="0"/>
              </a:rPr>
              <a:t>Hypothesis testing will therefore lead to incorrect conclusions.</a:t>
            </a:r>
          </a:p>
          <a:p>
            <a:pPr marL="285750" indent="-285750" algn="just">
              <a:buFont typeface="Wingdings" panose="05000000000000000000" pitchFamily="2" charset="2"/>
              <a:buChar char="Ø"/>
            </a:pPr>
            <a:endParaRPr lang="en-US" altLang="en-US" sz="1600" b="1" dirty="0">
              <a:latin typeface="Cambria" panose="02040503050406030204" pitchFamily="18" charset="0"/>
            </a:endParaRPr>
          </a:p>
          <a:p>
            <a:pPr marL="285750" indent="-285750" algn="just">
              <a:buFont typeface="Wingdings" panose="05000000000000000000" pitchFamily="2" charset="2"/>
              <a:buChar char="Ø"/>
            </a:pPr>
            <a:r>
              <a:rPr lang="en-US" altLang="en-US" sz="1600" b="1" dirty="0">
                <a:latin typeface="Cambria" panose="02040503050406030204" pitchFamily="18" charset="0"/>
              </a:rPr>
              <a:t>Consequences of Heteroscedasticity:</a:t>
            </a:r>
            <a:r>
              <a:rPr lang="en-US" altLang="en-US" sz="1600" dirty="0">
                <a:latin typeface="Cambria" panose="02040503050406030204" pitchFamily="18" charset="0"/>
              </a:rPr>
              <a:t> </a:t>
            </a:r>
            <a:r>
              <a:rPr lang="en-US" altLang="en-US" sz="1600" b="1" dirty="0">
                <a:solidFill>
                  <a:schemeClr val="accent1">
                    <a:lumMod val="75000"/>
                  </a:schemeClr>
                </a:solidFill>
                <a:latin typeface="Cambria" panose="02040503050406030204" pitchFamily="18" charset="0"/>
              </a:rPr>
              <a:t>Normality of error terms is required for the statistical tests to be valid. Heteroscedasticity results in inefficient estimators (which are not BLUE) and biased standard errors, rendering the t-tests and confidence intervals unreliable. </a:t>
            </a:r>
            <a:r>
              <a:rPr lang="en-US" altLang="en-US" sz="1600" dirty="0">
                <a:latin typeface="Cambria" panose="02040503050406030204" pitchFamily="18" charset="0"/>
              </a:rPr>
              <a:t>As in the case of autocorrelation, hypothesis testing will lead to incorrect conclusions. The estimators however, remain unbiased. </a:t>
            </a:r>
          </a:p>
          <a:p>
            <a:pPr marL="285750" indent="-285750" algn="just">
              <a:buFont typeface="Wingdings" panose="05000000000000000000" pitchFamily="2" charset="2"/>
              <a:buChar char="Ø"/>
            </a:pPr>
            <a:endParaRPr lang="en-US" sz="1600" dirty="0">
              <a:latin typeface="Cambria" panose="02040503050406030204" pitchFamily="18" charset="0"/>
            </a:endParaRPr>
          </a:p>
          <a:p>
            <a:pPr marL="285750" indent="-285750" algn="just">
              <a:buFont typeface="Wingdings" panose="05000000000000000000" pitchFamily="2" charset="2"/>
              <a:buChar char="Ø"/>
            </a:pPr>
            <a:r>
              <a:rPr lang="en-US" altLang="en-US" sz="1600" b="1" dirty="0">
                <a:latin typeface="Cambria" panose="02040503050406030204" pitchFamily="18" charset="0"/>
              </a:rPr>
              <a:t>Consequences of Multicollinearity:</a:t>
            </a:r>
            <a:r>
              <a:rPr lang="en-US" altLang="en-US" sz="1600" dirty="0">
                <a:latin typeface="Cambria" panose="02040503050406030204" pitchFamily="18" charset="0"/>
              </a:rPr>
              <a:t> </a:t>
            </a:r>
            <a:r>
              <a:rPr lang="en-US" altLang="en-US" sz="1600" b="1" dirty="0">
                <a:solidFill>
                  <a:schemeClr val="accent1">
                    <a:lumMod val="75000"/>
                  </a:schemeClr>
                </a:solidFill>
                <a:latin typeface="Cambria" panose="02040503050406030204" pitchFamily="18" charset="0"/>
              </a:rPr>
              <a:t>Multicollinearity inflates the standard errors, making it impossible to determine the relative importance of the predictors. In other words, the coefficients will be unreliable.</a:t>
            </a:r>
            <a:r>
              <a:rPr lang="en-US" altLang="en-US" sz="1600" dirty="0">
                <a:latin typeface="Cambria" panose="02040503050406030204" pitchFamily="18" charset="0"/>
              </a:rPr>
              <a:t> </a:t>
            </a:r>
          </a:p>
          <a:p>
            <a:pPr marL="285750" indent="-285750" algn="just">
              <a:buFont typeface="Wingdings" panose="05000000000000000000" pitchFamily="2" charset="2"/>
              <a:buChar char="Ø"/>
            </a:pPr>
            <a:endParaRPr lang="en-US" sz="1600" dirty="0">
              <a:latin typeface="Cambria" panose="02040503050406030204" pitchFamily="18" charset="0"/>
            </a:endParaRPr>
          </a:p>
          <a:p>
            <a:pPr marL="285750" indent="-285750" algn="just">
              <a:buFont typeface="Wingdings" panose="05000000000000000000" pitchFamily="2" charset="2"/>
              <a:buChar char="Ø"/>
            </a:pPr>
            <a:r>
              <a:rPr lang="en-US" sz="1600" b="1" dirty="0">
                <a:latin typeface="Cambria" panose="02040503050406030204" pitchFamily="18" charset="0"/>
              </a:rPr>
              <a:t>POSSIBLE SOLUTIONS</a:t>
            </a:r>
            <a:r>
              <a:rPr lang="en-US" sz="1600" dirty="0">
                <a:latin typeface="Cambria" panose="02040503050406030204" pitchFamily="18" charset="0"/>
              </a:rPr>
              <a:t>: Refer Case Study</a:t>
            </a:r>
          </a:p>
        </p:txBody>
      </p:sp>
      <p:sp>
        <p:nvSpPr>
          <p:cNvPr id="6" name="Rounded Rectangle 5"/>
          <p:cNvSpPr/>
          <p:nvPr/>
        </p:nvSpPr>
        <p:spPr bwMode="auto">
          <a:xfrm>
            <a:off x="216831" y="1497393"/>
            <a:ext cx="9683914" cy="5786276"/>
          </a:xfrm>
          <a:prstGeom prst="roundRect">
            <a:avLst/>
          </a:prstGeom>
          <a:no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Tree>
    <p:extLst>
      <p:ext uri="{BB962C8B-B14F-4D97-AF65-F5344CB8AC3E}">
        <p14:creationId xmlns:p14="http://schemas.microsoft.com/office/powerpoint/2010/main" val="140641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75" y="3338408"/>
            <a:ext cx="4130564" cy="4165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idx="4294967295"/>
          </p:nvPr>
        </p:nvSpPr>
        <p:spPr>
          <a:xfrm>
            <a:off x="334978" y="1"/>
            <a:ext cx="9388475" cy="1122363"/>
          </a:xfrm>
          <a:prstGeom prst="rect">
            <a:avLst/>
          </a:prstGeom>
        </p:spPr>
        <p:txBody>
          <a:bodyPr/>
          <a:lstStyle/>
          <a:p>
            <a:r>
              <a:rPr lang="en-US" dirty="0">
                <a:latin typeface="Cambria" panose="02040503050406030204" pitchFamily="18" charset="0"/>
              </a:rPr>
              <a:t>Estimating Linear Models : MLE and OLS</a:t>
            </a:r>
          </a:p>
        </p:txBody>
      </p:sp>
      <p:sp>
        <p:nvSpPr>
          <p:cNvPr id="3" name="Content Placeholder 2"/>
          <p:cNvSpPr>
            <a:spLocks noGrp="1"/>
          </p:cNvSpPr>
          <p:nvPr>
            <p:ph idx="4294967295"/>
          </p:nvPr>
        </p:nvSpPr>
        <p:spPr>
          <a:xfrm>
            <a:off x="459333" y="1749477"/>
            <a:ext cx="9101137" cy="2934149"/>
          </a:xfrm>
          <a:prstGeom prst="rect">
            <a:avLst/>
          </a:prstGeom>
        </p:spPr>
        <p:txBody>
          <a:bodyPr/>
          <a:lstStyle/>
          <a:p>
            <a:pPr algn="just">
              <a:buFont typeface="Wingdings" panose="05000000000000000000" pitchFamily="2" charset="2"/>
              <a:buChar char="Ø"/>
            </a:pPr>
            <a:r>
              <a:rPr lang="en-US" sz="1600" b="1" dirty="0">
                <a:latin typeface="Cambria" panose="02040503050406030204" pitchFamily="18" charset="0"/>
              </a:rPr>
              <a:t>Maximum likelihood (MLE)- </a:t>
            </a:r>
            <a:r>
              <a:rPr lang="en-US" sz="1600" dirty="0">
                <a:latin typeface="Cambria" panose="02040503050406030204" pitchFamily="18" charset="0"/>
              </a:rPr>
              <a:t>In statistics, maximum likelihood estimation (MLE) is a method of estimating the parameters of a statistical model given observations, by finding the parameter values that maximize the likelihood of making the observations given the parameters. Very useful in extensions of simple linear regression such as logistic and Poisson regressions.</a:t>
            </a:r>
          </a:p>
          <a:p>
            <a:pPr algn="just">
              <a:buFont typeface="Wingdings" panose="05000000000000000000" pitchFamily="2" charset="2"/>
              <a:buChar char="Ø"/>
            </a:pPr>
            <a:r>
              <a:rPr lang="en-US" sz="1600" b="1" dirty="0">
                <a:latin typeface="Cambria" panose="02040503050406030204" pitchFamily="18" charset="0"/>
              </a:rPr>
              <a:t>Ordinary Least squares (OLS) : </a:t>
            </a:r>
            <a:r>
              <a:rPr lang="en-US" sz="1600" dirty="0">
                <a:latin typeface="Cambria" panose="02040503050406030204" pitchFamily="18" charset="0"/>
              </a:rPr>
              <a:t>Which of the two lines does a better job of describing the relationship?</a:t>
            </a:r>
          </a:p>
          <a:p>
            <a:pPr algn="just">
              <a:buFont typeface="Wingdings" panose="05000000000000000000" pitchFamily="2" charset="2"/>
              <a:buChar char="Ø"/>
            </a:pPr>
            <a:r>
              <a:rPr lang="en-US" sz="1600" dirty="0">
                <a:latin typeface="Cambria" panose="02040503050406030204" pitchFamily="18" charset="0"/>
              </a:rPr>
              <a:t>It turns out that there are some nice formulas for calculating slope and intercept</a:t>
            </a:r>
          </a:p>
          <a:p>
            <a:pPr algn="just">
              <a:buFont typeface="Wingdings" panose="05000000000000000000" pitchFamily="2" charset="2"/>
              <a:buChar char="Ø"/>
            </a:pPr>
            <a:endParaRPr lang="en-US" sz="1600" dirty="0">
              <a:latin typeface="Cambria" panose="02040503050406030204" pitchFamily="18" charset="0"/>
            </a:endParaRPr>
          </a:p>
          <a:p>
            <a:pPr algn="just">
              <a:buFont typeface="Wingdings" panose="05000000000000000000" pitchFamily="2" charset="2"/>
              <a:buChar char="Ø"/>
            </a:pPr>
            <a:endParaRPr lang="en-US" sz="1600" dirty="0">
              <a:latin typeface="Cambria" panose="02040503050406030204" pitchFamily="18" charset="0"/>
            </a:endParaRPr>
          </a:p>
          <a:p>
            <a:pPr algn="just">
              <a:buFont typeface="Wingdings" panose="05000000000000000000" pitchFamily="2" charset="2"/>
              <a:buChar char="Ø"/>
            </a:pPr>
            <a:endParaRPr lang="en-US" sz="1600" dirty="0">
              <a:latin typeface="Cambria" panose="02040503050406030204" pitchFamily="18" charset="0"/>
            </a:endParaRPr>
          </a:p>
        </p:txBody>
      </p:sp>
      <p:sp>
        <p:nvSpPr>
          <p:cNvPr id="4" name="Rounded Rectangle 3"/>
          <p:cNvSpPr/>
          <p:nvPr/>
        </p:nvSpPr>
        <p:spPr bwMode="auto">
          <a:xfrm>
            <a:off x="216831" y="1497393"/>
            <a:ext cx="9683914" cy="5786276"/>
          </a:xfrm>
          <a:prstGeom prst="roundRect">
            <a:avLst/>
          </a:prstGeom>
          <a:no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Tree>
    <p:extLst>
      <p:ext uri="{BB962C8B-B14F-4D97-AF65-F5344CB8AC3E}">
        <p14:creationId xmlns:p14="http://schemas.microsoft.com/office/powerpoint/2010/main" val="1987559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78" y="1"/>
            <a:ext cx="9388475" cy="1122363"/>
          </a:xfrm>
          <a:prstGeom prst="rect">
            <a:avLst/>
          </a:prstGeom>
        </p:spPr>
        <p:txBody>
          <a:bodyPr/>
          <a:lstStyle/>
          <a:p>
            <a:r>
              <a:rPr lang="en-US" dirty="0">
                <a:latin typeface="Cambria" panose="02040503050406030204" pitchFamily="18" charset="0"/>
              </a:rPr>
              <a:t>Ordinary Least Squares &amp; Coefficient Equations</a:t>
            </a:r>
          </a:p>
        </p:txBody>
      </p:sp>
      <p:sp>
        <p:nvSpPr>
          <p:cNvPr id="4" name="Rectangle 3"/>
          <p:cNvSpPr txBox="1">
            <a:spLocks noChangeArrowheads="1"/>
          </p:cNvSpPr>
          <p:nvPr/>
        </p:nvSpPr>
        <p:spPr bwMode="auto">
          <a:xfrm>
            <a:off x="457200" y="1978584"/>
            <a:ext cx="9207062" cy="2308196"/>
          </a:xfrm>
          <a:prstGeom prst="rect">
            <a:avLst/>
          </a:prstGeom>
          <a:noFill/>
          <a:ln w="9525">
            <a:noFill/>
            <a:miter lim="800000"/>
            <a:headEnd/>
            <a:tailEnd/>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spAutoFit/>
          </a:bodyPr>
          <a:lstStyle>
            <a:lvl1pPr marL="291623" indent="-291623" algn="l" defTabSz="1011169" rtl="0" eaLnBrk="0" fontAlgn="base" hangingPunct="0">
              <a:spcBef>
                <a:spcPct val="0"/>
              </a:spcBef>
              <a:spcAft>
                <a:spcPct val="30000"/>
              </a:spcAft>
              <a:buClr>
                <a:schemeClr val="accent1"/>
              </a:buClr>
              <a:buFont typeface="Wingdings 3" pitchFamily="18" charset="2"/>
              <a:buChar char=""/>
              <a:defRPr sz="2500">
                <a:solidFill>
                  <a:srgbClr val="000000"/>
                </a:solidFill>
                <a:latin typeface="+mn-lt"/>
                <a:ea typeface="+mn-ea"/>
                <a:cs typeface="ＭＳ Ｐゴシック"/>
              </a:defRPr>
            </a:lvl1pPr>
            <a:lvl2pPr marL="711625" indent="-225055" algn="l" defTabSz="1011169" rtl="0" eaLnBrk="0" fontAlgn="base" hangingPunct="0">
              <a:spcBef>
                <a:spcPct val="0"/>
              </a:spcBef>
              <a:spcAft>
                <a:spcPct val="30000"/>
              </a:spcAft>
              <a:buClr>
                <a:schemeClr val="accent1"/>
              </a:buClr>
              <a:buFont typeface="Wingdings" pitchFamily="2" charset="2"/>
              <a:buChar char="§"/>
              <a:defRPr sz="2300">
                <a:solidFill>
                  <a:srgbClr val="000000"/>
                </a:solidFill>
                <a:latin typeface="+mn-lt"/>
                <a:ea typeface="+mn-ea"/>
                <a:cs typeface="ＭＳ Ｐゴシック"/>
              </a:defRPr>
            </a:lvl2pPr>
            <a:lvl3pPr marL="1077724" indent="-212381" algn="l" defTabSz="1011169" rtl="0" eaLnBrk="0" fontAlgn="base" hangingPunct="0">
              <a:spcBef>
                <a:spcPct val="0"/>
              </a:spcBef>
              <a:spcAft>
                <a:spcPct val="30000"/>
              </a:spcAft>
              <a:buClr>
                <a:schemeClr val="accent1"/>
              </a:buClr>
              <a:buFont typeface="Arial" charset="0"/>
              <a:buChar char="–"/>
              <a:defRPr sz="2100">
                <a:solidFill>
                  <a:srgbClr val="000000"/>
                </a:solidFill>
                <a:latin typeface="+mn-lt"/>
                <a:ea typeface="+mn-ea"/>
                <a:cs typeface="ＭＳ Ｐゴシック"/>
              </a:defRPr>
            </a:lvl3pPr>
            <a:lvl4pPr marL="1443849" indent="-185435" algn="l" defTabSz="1011169"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4pPr>
            <a:lvl5pPr marL="1795695" indent="-161659" algn="l" defTabSz="1011169"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5pPr>
            <a:lvl6pPr marL="2257062" indent="-167890" algn="l" defTabSz="1016863"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6pPr>
            <a:lvl7pPr marL="2713225" indent="-167890" algn="l" defTabSz="1016863"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7pPr>
            <a:lvl8pPr marL="3169391" indent="-167890" algn="l" defTabSz="1016863"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8pPr>
            <a:lvl9pPr marL="3625556" indent="-167890" algn="l" defTabSz="1016863"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9pPr>
          </a:lstStyle>
          <a:p>
            <a:pPr>
              <a:buFont typeface="Wingdings" panose="05000000000000000000" pitchFamily="2" charset="2"/>
              <a:buChar char="Ø"/>
            </a:pPr>
            <a:r>
              <a:rPr lang="en-US" altLang="en-US" sz="1600" kern="0" dirty="0">
                <a:solidFill>
                  <a:schemeClr val="tx1"/>
                </a:solidFill>
                <a:latin typeface="Cambria" panose="02040503050406030204" pitchFamily="18" charset="0"/>
              </a:rPr>
              <a:t>‘Best Fit’ Means Difference Between Actual Y Values &amp; Predicted Y Values Are a Minimum. </a:t>
            </a:r>
            <a:r>
              <a:rPr lang="en-US" altLang="en-US" sz="1600" i="1" kern="0" dirty="0">
                <a:solidFill>
                  <a:schemeClr val="tx1"/>
                </a:solidFill>
                <a:latin typeface="Cambria" panose="02040503050406030204" pitchFamily="18" charset="0"/>
              </a:rPr>
              <a:t>But</a:t>
            </a:r>
            <a:r>
              <a:rPr lang="en-US" altLang="en-US" sz="1600" kern="0" dirty="0">
                <a:solidFill>
                  <a:schemeClr val="tx1"/>
                </a:solidFill>
                <a:latin typeface="Cambria" panose="02040503050406030204" pitchFamily="18" charset="0"/>
              </a:rPr>
              <a:t> Positive Differences Off-Set Negative. So square errors!</a:t>
            </a:r>
          </a:p>
          <a:p>
            <a:pPr lvl="1">
              <a:spcBef>
                <a:spcPct val="80000"/>
              </a:spcBef>
              <a:buClr>
                <a:schemeClr val="folHlink"/>
              </a:buClr>
              <a:buFont typeface="Wingdings" panose="05000000000000000000" pitchFamily="2" charset="2"/>
              <a:buChar char="Ø"/>
            </a:pPr>
            <a:endParaRPr lang="en-US" altLang="en-US" sz="1600" kern="0" dirty="0">
              <a:solidFill>
                <a:schemeClr val="tx1"/>
              </a:solidFill>
              <a:latin typeface="Cambria" panose="02040503050406030204" pitchFamily="18" charset="0"/>
            </a:endParaRPr>
          </a:p>
          <a:p>
            <a:pPr marL="486570" lvl="1" indent="0">
              <a:spcBef>
                <a:spcPct val="80000"/>
              </a:spcBef>
              <a:buClr>
                <a:schemeClr val="folHlink"/>
              </a:buClr>
              <a:buNone/>
            </a:pPr>
            <a:endParaRPr lang="en-US" altLang="en-US" sz="1600" kern="0" dirty="0">
              <a:solidFill>
                <a:schemeClr val="tx1"/>
              </a:solidFill>
              <a:latin typeface="Cambria" panose="02040503050406030204" pitchFamily="18" charset="0"/>
            </a:endParaRPr>
          </a:p>
          <a:p>
            <a:pPr>
              <a:spcBef>
                <a:spcPct val="151000"/>
              </a:spcBef>
              <a:buFont typeface="Wingdings" panose="05000000000000000000" pitchFamily="2" charset="2"/>
              <a:buChar char="Ø"/>
            </a:pPr>
            <a:r>
              <a:rPr lang="en-US" altLang="en-US" sz="1600" kern="0" dirty="0">
                <a:solidFill>
                  <a:schemeClr val="tx1"/>
                </a:solidFill>
                <a:latin typeface="Cambria" panose="02040503050406030204" pitchFamily="18" charset="0"/>
              </a:rPr>
              <a:t>LS Minimizes the Sum of the Squared Differences (errors) (SSE)</a:t>
            </a:r>
          </a:p>
        </p:txBody>
      </p:sp>
      <p:graphicFrame>
        <p:nvGraphicFramePr>
          <p:cNvPr id="5" name="Object 4">
            <a:hlinkClick r:id="" action="ppaction://ole?verb=0"/>
          </p:cNvPr>
          <p:cNvGraphicFramePr>
            <a:graphicFrameLocks/>
          </p:cNvGraphicFramePr>
          <p:nvPr>
            <p:extLst>
              <p:ext uri="{D42A27DB-BD31-4B8C-83A1-F6EECF244321}">
                <p14:modId xmlns:p14="http://schemas.microsoft.com/office/powerpoint/2010/main" val="3447279387"/>
              </p:ext>
            </p:extLst>
          </p:nvPr>
        </p:nvGraphicFramePr>
        <p:xfrm>
          <a:off x="3121573" y="2522084"/>
          <a:ext cx="3625191" cy="1221195"/>
        </p:xfrm>
        <a:graphic>
          <a:graphicData uri="http://schemas.openxmlformats.org/presentationml/2006/ole">
            <mc:AlternateContent xmlns:mc="http://schemas.openxmlformats.org/markup-compatibility/2006">
              <mc:Choice xmlns:v="urn:schemas-microsoft-com:vml" Requires="v">
                <p:oleObj spid="_x0000_s58648" name="Microsoft Equation 3.0" r:id="rId3" imgW="1193760" imgH="431640" progId="Equation.3">
                  <p:embed/>
                </p:oleObj>
              </mc:Choice>
              <mc:Fallback>
                <p:oleObj name="Microsoft Equation 3.0" r:id="rId3" imgW="1193760" imgH="4316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1573" y="2522084"/>
                        <a:ext cx="3625191" cy="1221195"/>
                      </a:xfrm>
                      <a:prstGeom prst="rect">
                        <a:avLst/>
                      </a:prstGeom>
                      <a:noFill/>
                      <a:ln>
                        <a:noFill/>
                      </a:ln>
                      <a:effectLst>
                        <a:outerShdw dist="35921" dir="2700000" algn="ctr" rotWithShape="0">
                          <a:schemeClr val="bg2"/>
                        </a:outerShdw>
                      </a:effectLst>
                    </p:spPr>
                  </p:pic>
                </p:oleObj>
              </mc:Fallback>
            </mc:AlternateContent>
          </a:graphicData>
        </a:graphic>
      </p:graphicFrame>
      <p:sp>
        <p:nvSpPr>
          <p:cNvPr id="6" name="Rounded Rectangle 5"/>
          <p:cNvSpPr/>
          <p:nvPr/>
        </p:nvSpPr>
        <p:spPr bwMode="auto">
          <a:xfrm>
            <a:off x="216831" y="1497393"/>
            <a:ext cx="9683914" cy="5786276"/>
          </a:xfrm>
          <a:prstGeom prst="roundRect">
            <a:avLst/>
          </a:prstGeom>
          <a:no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7" name="Rectangle 3"/>
          <p:cNvSpPr txBox="1">
            <a:spLocks noChangeArrowheads="1"/>
          </p:cNvSpPr>
          <p:nvPr/>
        </p:nvSpPr>
        <p:spPr bwMode="auto">
          <a:xfrm>
            <a:off x="685800" y="4359143"/>
            <a:ext cx="8749861" cy="2589439"/>
          </a:xfrm>
          <a:prstGeom prst="rect">
            <a:avLst/>
          </a:prstGeom>
          <a:solidFill>
            <a:schemeClr val="accent1">
              <a:lumMod val="40000"/>
              <a:lumOff val="60000"/>
            </a:schemeClr>
          </a:solidFill>
          <a:ln w="9525">
            <a:noFill/>
            <a:miter lim="800000"/>
            <a:headEnd/>
            <a:tailEnd/>
          </a:ln>
        </p:spPr>
        <p:txBody>
          <a:bodyPr vert="horz" wrap="square" lIns="101609" tIns="50806" rIns="101609" bIns="50806" numCol="1" anchor="t" anchorCtr="0" compatLnSpc="1">
            <a:prstTxWarp prst="textNoShape">
              <a:avLst/>
            </a:prstTxWarp>
            <a:spAutoFit/>
          </a:bodyPr>
          <a:lstStyle>
            <a:lvl1pPr marL="291623" indent="-291623" algn="l" defTabSz="1011169" rtl="0" eaLnBrk="0" fontAlgn="base" hangingPunct="0">
              <a:spcBef>
                <a:spcPct val="0"/>
              </a:spcBef>
              <a:spcAft>
                <a:spcPct val="30000"/>
              </a:spcAft>
              <a:buClr>
                <a:schemeClr val="accent1"/>
              </a:buClr>
              <a:buFont typeface="Wingdings 3" pitchFamily="18" charset="2"/>
              <a:buChar char=""/>
              <a:defRPr sz="2500">
                <a:solidFill>
                  <a:srgbClr val="000000"/>
                </a:solidFill>
                <a:latin typeface="+mn-lt"/>
                <a:ea typeface="+mn-ea"/>
                <a:cs typeface="ＭＳ Ｐゴシック"/>
              </a:defRPr>
            </a:lvl1pPr>
            <a:lvl2pPr marL="711625" indent="-225055" algn="l" defTabSz="1011169" rtl="0" eaLnBrk="0" fontAlgn="base" hangingPunct="0">
              <a:spcBef>
                <a:spcPct val="0"/>
              </a:spcBef>
              <a:spcAft>
                <a:spcPct val="30000"/>
              </a:spcAft>
              <a:buClr>
                <a:schemeClr val="accent1"/>
              </a:buClr>
              <a:buFont typeface="Wingdings" pitchFamily="2" charset="2"/>
              <a:buChar char="§"/>
              <a:defRPr sz="2300">
                <a:solidFill>
                  <a:srgbClr val="000000"/>
                </a:solidFill>
                <a:latin typeface="+mn-lt"/>
                <a:ea typeface="+mn-ea"/>
                <a:cs typeface="ＭＳ Ｐゴシック"/>
              </a:defRPr>
            </a:lvl2pPr>
            <a:lvl3pPr marL="1077724" indent="-212381" algn="l" defTabSz="1011169" rtl="0" eaLnBrk="0" fontAlgn="base" hangingPunct="0">
              <a:spcBef>
                <a:spcPct val="0"/>
              </a:spcBef>
              <a:spcAft>
                <a:spcPct val="30000"/>
              </a:spcAft>
              <a:buClr>
                <a:schemeClr val="accent1"/>
              </a:buClr>
              <a:buFont typeface="Arial" charset="0"/>
              <a:buChar char="–"/>
              <a:defRPr sz="2100">
                <a:solidFill>
                  <a:srgbClr val="000000"/>
                </a:solidFill>
                <a:latin typeface="+mn-lt"/>
                <a:ea typeface="+mn-ea"/>
                <a:cs typeface="ＭＳ Ｐゴシック"/>
              </a:defRPr>
            </a:lvl3pPr>
            <a:lvl4pPr marL="1443849" indent="-185435" algn="l" defTabSz="1011169"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4pPr>
            <a:lvl5pPr marL="1795695" indent="-161659" algn="l" defTabSz="1011169"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5pPr>
            <a:lvl6pPr marL="2257062" indent="-167890" algn="l" defTabSz="1016863"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6pPr>
            <a:lvl7pPr marL="2713225" indent="-167890" algn="l" defTabSz="1016863"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7pPr>
            <a:lvl8pPr marL="3169391" indent="-167890" algn="l" defTabSz="1016863"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8pPr>
            <a:lvl9pPr marL="3625556" indent="-167890" algn="l" defTabSz="1016863"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9pPr>
          </a:lstStyle>
          <a:p>
            <a:r>
              <a:rPr lang="en-US" altLang="en-US" sz="1600" kern="0" dirty="0">
                <a:solidFill>
                  <a:schemeClr val="accent1">
                    <a:lumMod val="50000"/>
                  </a:schemeClr>
                </a:solidFill>
                <a:latin typeface="Cambria" panose="02040503050406030204" pitchFamily="18" charset="0"/>
              </a:rPr>
              <a:t>Prediction equation</a:t>
            </a:r>
          </a:p>
          <a:p>
            <a:pPr marL="0" indent="0">
              <a:buNone/>
            </a:pPr>
            <a:endParaRPr lang="en-US" altLang="en-US" sz="1600" kern="0" dirty="0">
              <a:solidFill>
                <a:schemeClr val="accent1">
                  <a:lumMod val="50000"/>
                </a:schemeClr>
              </a:solidFill>
              <a:latin typeface="Cambria" panose="02040503050406030204" pitchFamily="18" charset="0"/>
            </a:endParaRPr>
          </a:p>
          <a:p>
            <a:pPr marL="0" indent="0">
              <a:buNone/>
            </a:pPr>
            <a:endParaRPr lang="en-US" altLang="en-US" sz="1600" kern="0" dirty="0">
              <a:solidFill>
                <a:schemeClr val="accent1">
                  <a:lumMod val="50000"/>
                </a:schemeClr>
              </a:solidFill>
              <a:latin typeface="Cambria" panose="02040503050406030204" pitchFamily="18" charset="0"/>
            </a:endParaRPr>
          </a:p>
          <a:p>
            <a:r>
              <a:rPr lang="en-US" altLang="en-US" sz="1600" kern="0" dirty="0">
                <a:solidFill>
                  <a:schemeClr val="accent1">
                    <a:lumMod val="50000"/>
                  </a:schemeClr>
                </a:solidFill>
                <a:latin typeface="Cambria" panose="02040503050406030204" pitchFamily="18" charset="0"/>
              </a:rPr>
              <a:t>Sample slope</a:t>
            </a:r>
          </a:p>
          <a:p>
            <a:pPr marL="0" indent="0">
              <a:buNone/>
            </a:pPr>
            <a:endParaRPr lang="en-US" altLang="en-US" sz="1600" kern="0" dirty="0">
              <a:solidFill>
                <a:schemeClr val="accent1">
                  <a:lumMod val="50000"/>
                </a:schemeClr>
              </a:solidFill>
              <a:latin typeface="Cambria" panose="02040503050406030204" pitchFamily="18" charset="0"/>
            </a:endParaRPr>
          </a:p>
          <a:p>
            <a:pPr marL="0" indent="0">
              <a:buNone/>
            </a:pPr>
            <a:endParaRPr lang="en-US" altLang="en-US" sz="1600" kern="0" dirty="0">
              <a:solidFill>
                <a:schemeClr val="accent1">
                  <a:lumMod val="50000"/>
                </a:schemeClr>
              </a:solidFill>
              <a:latin typeface="Cambria" panose="02040503050406030204" pitchFamily="18" charset="0"/>
            </a:endParaRPr>
          </a:p>
          <a:p>
            <a:r>
              <a:rPr lang="en-US" altLang="en-US" sz="1600" kern="0" dirty="0">
                <a:solidFill>
                  <a:schemeClr val="accent1">
                    <a:lumMod val="50000"/>
                  </a:schemeClr>
                </a:solidFill>
                <a:latin typeface="Cambria" panose="02040503050406030204" pitchFamily="18" charset="0"/>
              </a:rPr>
              <a:t>Sample Y - intercept</a:t>
            </a:r>
          </a:p>
          <a:p>
            <a:endParaRPr lang="en-US" altLang="en-US" sz="1600" kern="0" dirty="0">
              <a:solidFill>
                <a:schemeClr val="accent1">
                  <a:lumMod val="50000"/>
                </a:schemeClr>
              </a:solidFill>
              <a:latin typeface="Cambria" panose="020405030504060302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668409415"/>
              </p:ext>
            </p:extLst>
          </p:nvPr>
        </p:nvGraphicFramePr>
        <p:xfrm>
          <a:off x="2901729" y="4422063"/>
          <a:ext cx="1827924" cy="451605"/>
        </p:xfrm>
        <a:graphic>
          <a:graphicData uri="http://schemas.openxmlformats.org/presentationml/2006/ole">
            <mc:AlternateContent xmlns:mc="http://schemas.openxmlformats.org/markup-compatibility/2006">
              <mc:Choice xmlns:v="urn:schemas-microsoft-com:vml" Requires="v">
                <p:oleObj spid="_x0000_s58649" name="Equation" r:id="rId5" imgW="2159000" imgH="533400" progId="Equation.DSMT4">
                  <p:embed/>
                </p:oleObj>
              </mc:Choice>
              <mc:Fallback>
                <p:oleObj name="Equation" r:id="rId5" imgW="2159000" imgH="5334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1729" y="4422063"/>
                        <a:ext cx="1827924" cy="451605"/>
                      </a:xfrm>
                      <a:prstGeom prst="rect">
                        <a:avLst/>
                      </a:prstGeom>
                      <a:noFill/>
                      <a:ln>
                        <a:noFill/>
                      </a:ln>
                      <a:effec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728322125"/>
              </p:ext>
            </p:extLst>
          </p:nvPr>
        </p:nvGraphicFramePr>
        <p:xfrm>
          <a:off x="2282606" y="5216069"/>
          <a:ext cx="3030373" cy="734319"/>
        </p:xfrm>
        <a:graphic>
          <a:graphicData uri="http://schemas.openxmlformats.org/presentationml/2006/ole">
            <mc:AlternateContent xmlns:mc="http://schemas.openxmlformats.org/markup-compatibility/2006">
              <mc:Choice xmlns:v="urn:schemas-microsoft-com:vml" Requires="v">
                <p:oleObj spid="_x0000_s58650" name="Equation" r:id="rId7" imgW="4813300" imgH="1193800" progId="Equation.3">
                  <p:embed/>
                </p:oleObj>
              </mc:Choice>
              <mc:Fallback>
                <p:oleObj name="Equation" r:id="rId7" imgW="4813300" imgH="11938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2606" y="5216069"/>
                        <a:ext cx="3030373" cy="734319"/>
                      </a:xfrm>
                      <a:prstGeom prst="rect">
                        <a:avLst/>
                      </a:prstGeom>
                      <a:noFill/>
                      <a:ln>
                        <a:noFill/>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065316569"/>
              </p:ext>
            </p:extLst>
          </p:nvPr>
        </p:nvGraphicFramePr>
        <p:xfrm>
          <a:off x="2950588" y="6260936"/>
          <a:ext cx="1810598" cy="439409"/>
        </p:xfrm>
        <a:graphic>
          <a:graphicData uri="http://schemas.openxmlformats.org/presentationml/2006/ole">
            <mc:AlternateContent xmlns:mc="http://schemas.openxmlformats.org/markup-compatibility/2006">
              <mc:Choice xmlns:v="urn:schemas-microsoft-com:vml" Requires="v">
                <p:oleObj spid="_x0000_s58651" name="Equation" r:id="rId9" imgW="2108200" imgH="533400" progId="Equation.3">
                  <p:embed/>
                </p:oleObj>
              </mc:Choice>
              <mc:Fallback>
                <p:oleObj name="Equation" r:id="rId9" imgW="2108200" imgH="5334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50588" y="6260936"/>
                        <a:ext cx="1810598" cy="43940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790200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78" y="1"/>
            <a:ext cx="9388475" cy="1122363"/>
          </a:xfrm>
          <a:prstGeom prst="rect">
            <a:avLst/>
          </a:prstGeom>
        </p:spPr>
        <p:txBody>
          <a:bodyPr/>
          <a:lstStyle/>
          <a:p>
            <a:r>
              <a:rPr lang="en-US" dirty="0">
                <a:latin typeface="Cambria" panose="02040503050406030204" pitchFamily="18" charset="0"/>
              </a:rPr>
              <a:t>Derivation of Parameters</a:t>
            </a:r>
          </a:p>
        </p:txBody>
      </p:sp>
      <p:graphicFrame>
        <p:nvGraphicFramePr>
          <p:cNvPr id="6" name="Object 10"/>
          <p:cNvGraphicFramePr>
            <a:graphicFrameLocks noGrp="1" noChangeAspect="1"/>
          </p:cNvGraphicFramePr>
          <p:nvPr>
            <p:ph idx="4294967295"/>
            <p:extLst>
              <p:ext uri="{D42A27DB-BD31-4B8C-83A1-F6EECF244321}">
                <p14:modId xmlns:p14="http://schemas.microsoft.com/office/powerpoint/2010/main" val="1455337022"/>
              </p:ext>
            </p:extLst>
          </p:nvPr>
        </p:nvGraphicFramePr>
        <p:xfrm>
          <a:off x="4089400" y="2582863"/>
          <a:ext cx="3146425" cy="1130300"/>
        </p:xfrm>
        <a:graphic>
          <a:graphicData uri="http://schemas.openxmlformats.org/presentationml/2006/ole">
            <mc:AlternateContent xmlns:mc="http://schemas.openxmlformats.org/markup-compatibility/2006">
              <mc:Choice xmlns:v="urn:schemas-microsoft-com:vml" Requires="v">
                <p:oleObj spid="_x0000_s61828" name="Equation" r:id="rId4" imgW="2120760" imgH="761760" progId="Equation.DSMT4">
                  <p:embed/>
                </p:oleObj>
              </mc:Choice>
              <mc:Fallback>
                <p:oleObj name="Equation" r:id="rId4" imgW="2120760" imgH="76176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9400" y="2582863"/>
                        <a:ext cx="3146425" cy="1130300"/>
                      </a:xfrm>
                      <a:prstGeom prst="rect">
                        <a:avLst/>
                      </a:prstGeom>
                      <a:noFill/>
                      <a:ln>
                        <a:noFill/>
                      </a:ln>
                      <a:effectLst/>
                    </p:spPr>
                  </p:pic>
                </p:oleObj>
              </mc:Fallback>
            </mc:AlternateContent>
          </a:graphicData>
        </a:graphic>
      </p:graphicFrame>
      <p:graphicFrame>
        <p:nvGraphicFramePr>
          <p:cNvPr id="7" name="Object 11"/>
          <p:cNvGraphicFramePr>
            <a:graphicFrameLocks noGrp="1" noChangeAspect="1"/>
          </p:cNvGraphicFramePr>
          <p:nvPr>
            <p:ph sz="quarter" idx="4294967295"/>
            <p:extLst>
              <p:ext uri="{D42A27DB-BD31-4B8C-83A1-F6EECF244321}">
                <p14:modId xmlns:p14="http://schemas.microsoft.com/office/powerpoint/2010/main" val="1990749265"/>
              </p:ext>
            </p:extLst>
          </p:nvPr>
        </p:nvGraphicFramePr>
        <p:xfrm>
          <a:off x="7642225" y="1868488"/>
          <a:ext cx="2416175" cy="673100"/>
        </p:xfrm>
        <a:graphic>
          <a:graphicData uri="http://schemas.openxmlformats.org/presentationml/2006/ole">
            <mc:AlternateContent xmlns:mc="http://schemas.openxmlformats.org/markup-compatibility/2006">
              <mc:Choice xmlns:v="urn:schemas-microsoft-com:vml" Requires="v">
                <p:oleObj spid="_x0000_s61829" name="Equation" r:id="rId6" imgW="1650960" imgH="431640" progId="Equation.DSMT4">
                  <p:embed/>
                </p:oleObj>
              </mc:Choice>
              <mc:Fallback>
                <p:oleObj name="Equation" r:id="rId6" imgW="1650960" imgH="431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42225" y="1868488"/>
                        <a:ext cx="2416175" cy="673100"/>
                      </a:xfrm>
                      <a:prstGeom prst="rect">
                        <a:avLst/>
                      </a:prstGeom>
                    </p:spPr>
                  </p:pic>
                </p:oleObj>
              </mc:Fallback>
            </mc:AlternateContent>
          </a:graphicData>
        </a:graphic>
      </p:graphicFrame>
      <p:sp>
        <p:nvSpPr>
          <p:cNvPr id="4" name="Rectangle 3"/>
          <p:cNvSpPr txBox="1">
            <a:spLocks noChangeArrowheads="1"/>
          </p:cNvSpPr>
          <p:nvPr/>
        </p:nvSpPr>
        <p:spPr bwMode="auto">
          <a:xfrm>
            <a:off x="526197" y="1757860"/>
            <a:ext cx="9065182" cy="2589360"/>
          </a:xfrm>
          <a:prstGeom prst="rect">
            <a:avLst/>
          </a:prstGeom>
          <a:noFill/>
          <a:ln w="9525">
            <a:noFill/>
            <a:miter lim="800000"/>
            <a:headEnd/>
            <a:tailEnd/>
          </a:ln>
        </p:spPr>
        <p:txBody>
          <a:bodyPr vert="horz" wrap="square" lIns="101528" tIns="50767" rIns="101528" bIns="50767" numCol="1" anchor="t" anchorCtr="0" compatLnSpc="1">
            <a:prstTxWarp prst="textNoShape">
              <a:avLst/>
            </a:prstTxWarp>
            <a:spAutoFit/>
          </a:bodyPr>
          <a:lstStyle>
            <a:lvl1pPr marL="292938" indent="-292938" algn="l" defTabSz="1011809" rtl="0" eaLnBrk="0" fontAlgn="base" hangingPunct="0">
              <a:spcBef>
                <a:spcPct val="0"/>
              </a:spcBef>
              <a:spcAft>
                <a:spcPct val="30000"/>
              </a:spcAft>
              <a:buClr>
                <a:schemeClr val="accent1"/>
              </a:buClr>
              <a:buFont typeface="Wingdings 3" pitchFamily="18" charset="2"/>
              <a:buChar char=""/>
              <a:defRPr sz="2500">
                <a:solidFill>
                  <a:srgbClr val="000000"/>
                </a:solidFill>
                <a:latin typeface="+mn-lt"/>
                <a:ea typeface="+mn-ea"/>
                <a:cs typeface="ＭＳ Ｐゴシック"/>
              </a:defRPr>
            </a:lvl1pPr>
            <a:lvl2pPr marL="712541" indent="-226428" algn="l" defTabSz="1011809" rtl="0" eaLnBrk="0" fontAlgn="base" hangingPunct="0">
              <a:spcBef>
                <a:spcPct val="0"/>
              </a:spcBef>
              <a:spcAft>
                <a:spcPct val="30000"/>
              </a:spcAft>
              <a:buClr>
                <a:schemeClr val="accent1"/>
              </a:buClr>
              <a:buFont typeface="Wingdings" pitchFamily="2" charset="2"/>
              <a:buChar char="§"/>
              <a:defRPr sz="2300">
                <a:solidFill>
                  <a:srgbClr val="000000"/>
                </a:solidFill>
                <a:latin typeface="+mn-lt"/>
                <a:ea typeface="+mn-ea"/>
                <a:cs typeface="ＭＳ Ｐゴシック"/>
              </a:defRPr>
            </a:lvl2pPr>
            <a:lvl3pPr marL="1078299" indent="-213761" algn="l" defTabSz="1011809" rtl="0" eaLnBrk="0" fontAlgn="base" hangingPunct="0">
              <a:spcBef>
                <a:spcPct val="0"/>
              </a:spcBef>
              <a:spcAft>
                <a:spcPct val="30000"/>
              </a:spcAft>
              <a:buClr>
                <a:schemeClr val="accent1"/>
              </a:buClr>
              <a:buFont typeface="Arial" pitchFamily="34" charset="0"/>
              <a:buChar char="–"/>
              <a:defRPr sz="2100">
                <a:solidFill>
                  <a:srgbClr val="000000"/>
                </a:solidFill>
                <a:latin typeface="+mn-lt"/>
                <a:ea typeface="+mn-ea"/>
                <a:cs typeface="ＭＳ Ｐゴシック"/>
              </a:defRPr>
            </a:lvl3pPr>
            <a:lvl4pPr marL="1444083" indent="-186842" algn="l" defTabSz="1011809"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4pPr>
            <a:lvl5pPr marL="1795599" indent="-163085" algn="l" defTabSz="1011809"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5pPr>
            <a:lvl6pPr marL="2255268" indent="-167763" algn="l" defTabSz="101605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6pPr>
            <a:lvl7pPr marL="2711070" indent="-167763" algn="l" defTabSz="101605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7pPr>
            <a:lvl8pPr marL="3166866" indent="-167763" algn="l" defTabSz="101605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8pPr>
            <a:lvl9pPr marL="3622671" indent="-167763" algn="l" defTabSz="101605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9pPr>
          </a:lstStyle>
          <a:p>
            <a:r>
              <a:rPr lang="en-US" altLang="en-US" sz="1600" kern="0" dirty="0">
                <a:solidFill>
                  <a:schemeClr val="accent1">
                    <a:lumMod val="50000"/>
                  </a:schemeClr>
                </a:solidFill>
                <a:latin typeface="Cambria" panose="02040503050406030204" pitchFamily="18" charset="0"/>
              </a:rPr>
              <a:t>Least Squares (L-S): </a:t>
            </a:r>
          </a:p>
          <a:p>
            <a:pPr>
              <a:buFont typeface="Wingdings" pitchFamily="2" charset="2"/>
              <a:buNone/>
            </a:pPr>
            <a:r>
              <a:rPr lang="en-US" altLang="en-US" sz="1600" kern="0" dirty="0">
                <a:solidFill>
                  <a:schemeClr val="accent1">
                    <a:lumMod val="50000"/>
                  </a:schemeClr>
                </a:solidFill>
                <a:latin typeface="Cambria" panose="02040503050406030204" pitchFamily="18" charset="0"/>
              </a:rPr>
              <a:t>	Minimize squared error w.r.t. intercept </a:t>
            </a:r>
          </a:p>
          <a:p>
            <a:pPr lvl="1">
              <a:buFont typeface="Wingdings" pitchFamily="2" charset="2"/>
              <a:buNone/>
            </a:pPr>
            <a:endParaRPr lang="en-US" altLang="en-US" sz="1600" kern="0" dirty="0">
              <a:solidFill>
                <a:schemeClr val="accent1">
                  <a:lumMod val="50000"/>
                </a:schemeClr>
              </a:solidFill>
              <a:latin typeface="Cambria" panose="02040503050406030204" pitchFamily="18" charset="0"/>
            </a:endParaRPr>
          </a:p>
          <a:p>
            <a:endParaRPr lang="en-US" altLang="en-US" sz="1600" kern="0" dirty="0">
              <a:solidFill>
                <a:schemeClr val="accent1">
                  <a:lumMod val="50000"/>
                </a:schemeClr>
              </a:solidFill>
              <a:latin typeface="Cambria" panose="02040503050406030204" pitchFamily="18" charset="0"/>
            </a:endParaRPr>
          </a:p>
          <a:p>
            <a:endParaRPr lang="en-US" altLang="en-US" sz="1600" kern="0" dirty="0">
              <a:solidFill>
                <a:schemeClr val="accent1">
                  <a:lumMod val="50000"/>
                </a:schemeClr>
              </a:solidFill>
              <a:latin typeface="Cambria" panose="02040503050406030204" pitchFamily="18" charset="0"/>
            </a:endParaRPr>
          </a:p>
          <a:p>
            <a:endParaRPr lang="en-US" altLang="en-US" sz="1600" kern="0" dirty="0">
              <a:solidFill>
                <a:schemeClr val="accent1">
                  <a:lumMod val="50000"/>
                </a:schemeClr>
              </a:solidFill>
              <a:latin typeface="Cambria" panose="02040503050406030204" pitchFamily="18" charset="0"/>
            </a:endParaRPr>
          </a:p>
          <a:p>
            <a:pPr marL="0" indent="0">
              <a:buNone/>
            </a:pPr>
            <a:endParaRPr lang="en-US" altLang="en-US" sz="1600" kern="0" dirty="0">
              <a:solidFill>
                <a:schemeClr val="accent1">
                  <a:lumMod val="50000"/>
                </a:schemeClr>
              </a:solidFill>
              <a:latin typeface="Cambria" panose="02040503050406030204" pitchFamily="18" charset="0"/>
            </a:endParaRPr>
          </a:p>
          <a:p>
            <a:r>
              <a:rPr lang="en-US" altLang="en-US" sz="1600" kern="0" dirty="0">
                <a:solidFill>
                  <a:schemeClr val="accent1">
                    <a:lumMod val="50000"/>
                  </a:schemeClr>
                </a:solidFill>
                <a:latin typeface="Cambria" panose="02040503050406030204" pitchFamily="18" charset="0"/>
              </a:rPr>
              <a:t>Minimize squared error w.r.t.  slope  </a:t>
            </a:r>
          </a:p>
        </p:txBody>
      </p:sp>
      <p:graphicFrame>
        <p:nvGraphicFramePr>
          <p:cNvPr id="5" name="Object 6"/>
          <p:cNvGraphicFramePr>
            <a:graphicFrameLocks noChangeAspect="1"/>
          </p:cNvGraphicFramePr>
          <p:nvPr>
            <p:extLst>
              <p:ext uri="{D42A27DB-BD31-4B8C-83A1-F6EECF244321}">
                <p14:modId xmlns:p14="http://schemas.microsoft.com/office/powerpoint/2010/main" val="1795846133"/>
              </p:ext>
            </p:extLst>
          </p:nvPr>
        </p:nvGraphicFramePr>
        <p:xfrm>
          <a:off x="7441324" y="3210995"/>
          <a:ext cx="1623849" cy="478136"/>
        </p:xfrm>
        <a:graphic>
          <a:graphicData uri="http://schemas.openxmlformats.org/presentationml/2006/ole">
            <mc:AlternateContent xmlns:mc="http://schemas.openxmlformats.org/markup-compatibility/2006">
              <mc:Choice xmlns:v="urn:schemas-microsoft-com:vml" Requires="v">
                <p:oleObj spid="_x0000_s61830" name="Equation" r:id="rId8" imgW="2108160" imgH="533160" progId="Equation.3">
                  <p:embed/>
                </p:oleObj>
              </mc:Choice>
              <mc:Fallback>
                <p:oleObj name="Equation" r:id="rId8" imgW="2108160" imgH="53316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41324" y="3210995"/>
                        <a:ext cx="1623849" cy="478136"/>
                      </a:xfrm>
                      <a:prstGeom prst="rect">
                        <a:avLst/>
                      </a:prstGeom>
                      <a:noFill/>
                      <a:ln>
                        <a:solidFill>
                          <a:schemeClr val="tx1"/>
                        </a:solidFill>
                      </a:ln>
                      <a:effectLst/>
                    </p:spPr>
                  </p:pic>
                </p:oleObj>
              </mc:Fallback>
            </mc:AlternateContent>
          </a:graphicData>
        </a:graphic>
      </p:graphicFrame>
      <p:graphicFrame>
        <p:nvGraphicFramePr>
          <p:cNvPr id="3" name="Object 2"/>
          <p:cNvGraphicFramePr>
            <a:graphicFrameLocks noGrp="1" noChangeAspect="1"/>
          </p:cNvGraphicFramePr>
          <p:nvPr>
            <p:extLst>
              <p:ext uri="{D42A27DB-BD31-4B8C-83A1-F6EECF244321}">
                <p14:modId xmlns:p14="http://schemas.microsoft.com/office/powerpoint/2010/main" val="3194187927"/>
              </p:ext>
            </p:extLst>
          </p:nvPr>
        </p:nvGraphicFramePr>
        <p:xfrm>
          <a:off x="4209671" y="3819788"/>
          <a:ext cx="3925339" cy="1504223"/>
        </p:xfrm>
        <a:graphic>
          <a:graphicData uri="http://schemas.openxmlformats.org/presentationml/2006/ole">
            <mc:AlternateContent xmlns:mc="http://schemas.openxmlformats.org/markup-compatibility/2006">
              <mc:Choice xmlns:v="urn:schemas-microsoft-com:vml" Requires="v">
                <p:oleObj spid="_x0000_s61831" name="Equation" r:id="rId10" imgW="2120900" imgH="1028700" progId="Equation.DSMT4">
                  <p:embed/>
                </p:oleObj>
              </mc:Choice>
              <mc:Fallback>
                <p:oleObj name="Equation" r:id="rId10" imgW="2120900" imgH="1028700" progId="Equation.DSMT4">
                  <p:embed/>
                  <p:pic>
                    <p:nvPicPr>
                      <p:cNvPr id="0" name="Object 10"/>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09671" y="3819788"/>
                        <a:ext cx="3925339" cy="1504223"/>
                      </a:xfrm>
                      <a:prstGeom prst="rect">
                        <a:avLst/>
                      </a:prstGeom>
                      <a:noFill/>
                      <a:ln>
                        <a:noFill/>
                      </a:ln>
                    </p:spPr>
                  </p:pic>
                </p:oleObj>
              </mc:Fallback>
            </mc:AlternateContent>
          </a:graphicData>
        </a:graphic>
      </p:graphicFrame>
      <p:sp>
        <p:nvSpPr>
          <p:cNvPr id="8" name="Rounded Rectangle 7"/>
          <p:cNvSpPr/>
          <p:nvPr/>
        </p:nvSpPr>
        <p:spPr bwMode="auto">
          <a:xfrm>
            <a:off x="216831" y="1497393"/>
            <a:ext cx="9683914" cy="5786276"/>
          </a:xfrm>
          <a:prstGeom prst="roundRect">
            <a:avLst/>
          </a:prstGeom>
          <a:no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graphicFrame>
        <p:nvGraphicFramePr>
          <p:cNvPr id="9" name="Object 8"/>
          <p:cNvGraphicFramePr>
            <a:graphicFrameLocks noGrp="1" noChangeAspect="1"/>
          </p:cNvGraphicFramePr>
          <p:nvPr>
            <p:extLst>
              <p:ext uri="{D42A27DB-BD31-4B8C-83A1-F6EECF244321}">
                <p14:modId xmlns:p14="http://schemas.microsoft.com/office/powerpoint/2010/main" val="2604809599"/>
              </p:ext>
            </p:extLst>
          </p:nvPr>
        </p:nvGraphicFramePr>
        <p:xfrm>
          <a:off x="2680106" y="5417470"/>
          <a:ext cx="4051738" cy="1556418"/>
        </p:xfrm>
        <a:graphic>
          <a:graphicData uri="http://schemas.openxmlformats.org/presentationml/2006/ole">
            <mc:AlternateContent xmlns:mc="http://schemas.openxmlformats.org/markup-compatibility/2006">
              <mc:Choice xmlns:v="urn:schemas-microsoft-com:vml" Requires="v">
                <p:oleObj spid="_x0000_s61832" name="Equation" r:id="rId12" imgW="2578100" imgH="990600" progId="Equation.DSMT4">
                  <p:embed/>
                </p:oleObj>
              </mc:Choice>
              <mc:Fallback>
                <p:oleObj name="Equation" r:id="rId12" imgW="2578100" imgH="990600" progId="Equation.DSMT4">
                  <p:embed/>
                  <p:pic>
                    <p:nvPicPr>
                      <p:cNvPr id="0" name="Object 13"/>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80106" y="5417470"/>
                        <a:ext cx="4051738" cy="1556418"/>
                      </a:xfrm>
                      <a:prstGeom prst="rect">
                        <a:avLst/>
                      </a:prstGeom>
                      <a:noFill/>
                      <a:ln>
                        <a:noFill/>
                      </a:ln>
                    </p:spPr>
                  </p:pic>
                </p:oleObj>
              </mc:Fallback>
            </mc:AlternateContent>
          </a:graphicData>
        </a:graphic>
      </p:graphicFrame>
      <p:sp>
        <p:nvSpPr>
          <p:cNvPr id="10" name="Rectangle 9"/>
          <p:cNvSpPr/>
          <p:nvPr/>
        </p:nvSpPr>
        <p:spPr>
          <a:xfrm>
            <a:off x="2569779" y="6274676"/>
            <a:ext cx="1213945" cy="772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16604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4_blank">
  <a:themeElements>
    <a:clrScheme name="4_blank 3">
      <a:dk1>
        <a:srgbClr val="000000"/>
      </a:dk1>
      <a:lt1>
        <a:srgbClr val="FFFFFF"/>
      </a:lt1>
      <a:dk2>
        <a:srgbClr val="000000"/>
      </a:dk2>
      <a:lt2>
        <a:srgbClr val="808080"/>
      </a:lt2>
      <a:accent1>
        <a:srgbClr val="5D9A0C"/>
      </a:accent1>
      <a:accent2>
        <a:srgbClr val="A1D373"/>
      </a:accent2>
      <a:accent3>
        <a:srgbClr val="FFFFFF"/>
      </a:accent3>
      <a:accent4>
        <a:srgbClr val="000000"/>
      </a:accent4>
      <a:accent5>
        <a:srgbClr val="B6CAAA"/>
      </a:accent5>
      <a:accent6>
        <a:srgbClr val="91BF68"/>
      </a:accent6>
      <a:hlink>
        <a:srgbClr val="00ADEA"/>
      </a:hlink>
      <a:folHlink>
        <a:srgbClr val="005A8B"/>
      </a:folHlink>
    </a:clrScheme>
    <a:fontScheme name="4_blank">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blank 1">
        <a:dk1>
          <a:srgbClr val="000000"/>
        </a:dk1>
        <a:lt1>
          <a:srgbClr val="FFFFFF"/>
        </a:lt1>
        <a:dk2>
          <a:srgbClr val="000000"/>
        </a:dk2>
        <a:lt2>
          <a:srgbClr val="808080"/>
        </a:lt2>
        <a:accent1>
          <a:srgbClr val="3C8A2E"/>
        </a:accent1>
        <a:accent2>
          <a:srgbClr val="C7D28A"/>
        </a:accent2>
        <a:accent3>
          <a:srgbClr val="FFFFFF"/>
        </a:accent3>
        <a:accent4>
          <a:srgbClr val="000000"/>
        </a:accent4>
        <a:accent5>
          <a:srgbClr val="AFC4AD"/>
        </a:accent5>
        <a:accent6>
          <a:srgbClr val="B4BE7D"/>
        </a:accent6>
        <a:hlink>
          <a:srgbClr val="739600"/>
        </a:hlink>
        <a:folHlink>
          <a:srgbClr val="B7D2E3"/>
        </a:folHlink>
      </a:clrScheme>
      <a:clrMap bg1="lt1" tx1="dk1" bg2="lt2" tx2="dk2" accent1="accent1" accent2="accent2" accent3="accent3" accent4="accent4" accent5="accent5" accent6="accent6" hlink="hlink" folHlink="folHlink"/>
    </a:extraClrScheme>
    <a:extraClrScheme>
      <a:clrScheme name="4_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clrMap bg1="lt1" tx1="dk1" bg2="lt2" tx2="dk2" accent1="accent1" accent2="accent2" accent3="accent3" accent4="accent4" accent5="accent5" accent6="accent6" hlink="hlink" folHlink="folHlink"/>
    </a:extraClrScheme>
    <a:extraClrScheme>
      <a:clrScheme name="4_blank 3">
        <a:dk1>
          <a:srgbClr val="000000"/>
        </a:dk1>
        <a:lt1>
          <a:srgbClr val="FFFFFF"/>
        </a:lt1>
        <a:dk2>
          <a:srgbClr val="000000"/>
        </a:dk2>
        <a:lt2>
          <a:srgbClr val="808080"/>
        </a:lt2>
        <a:accent1>
          <a:srgbClr val="5D9A0C"/>
        </a:accent1>
        <a:accent2>
          <a:srgbClr val="A1D373"/>
        </a:accent2>
        <a:accent3>
          <a:srgbClr val="FFFFFF"/>
        </a:accent3>
        <a:accent4>
          <a:srgbClr val="000000"/>
        </a:accent4>
        <a:accent5>
          <a:srgbClr val="B6CAAA"/>
        </a:accent5>
        <a:accent6>
          <a:srgbClr val="91BF68"/>
        </a:accent6>
        <a:hlink>
          <a:srgbClr val="00ADEA"/>
        </a:hlink>
        <a:folHlink>
          <a:srgbClr val="005A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7274EA76F7774EAAAC6D4F85710D5F" ma:contentTypeVersion="0" ma:contentTypeDescription="Create a new document." ma:contentTypeScope="" ma:versionID="0a03e635d0abff5e827e0ee4495b615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C8F7ACC-FD8E-4BD7-94D1-B8E977E6AB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D8BB33BF-B4BD-4E84-BC8E-3701A24B6654}">
  <ds:schemaRefs>
    <ds:schemaRef ds:uri="http://schemas.microsoft.com/sharepoint/v3/contenttype/forms"/>
  </ds:schemaRefs>
</ds:datastoreItem>
</file>

<file path=customXml/itemProps3.xml><?xml version="1.0" encoding="utf-8"?>
<ds:datastoreItem xmlns:ds="http://schemas.openxmlformats.org/officeDocument/2006/customXml" ds:itemID="{2F613B81-D050-499C-91AE-BB31AFE07D6D}">
  <ds:schemaRefs>
    <ds:schemaRef ds:uri="http://schemas.microsoft.com/office/2006/documentManagement/types"/>
    <ds:schemaRef ds:uri="http://purl.org/dc/dcmitype/"/>
    <ds:schemaRef ds:uri="http://purl.org/dc/elements/1.1/"/>
    <ds:schemaRef ds:uri="http://purl.org/dc/terms/"/>
    <ds:schemaRef ds:uri="http://www.w3.org/XML/1998/namespace"/>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blank</Template>
  <TotalTime>91091</TotalTime>
  <Words>2159</Words>
  <Application>Microsoft Office PowerPoint</Application>
  <PresentationFormat>Custom</PresentationFormat>
  <Paragraphs>240</Paragraphs>
  <Slides>28</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4</vt:i4>
      </vt:variant>
      <vt:variant>
        <vt:lpstr>Slide Titles</vt:lpstr>
      </vt:variant>
      <vt:variant>
        <vt:i4>28</vt:i4>
      </vt:variant>
    </vt:vector>
  </HeadingPairs>
  <TitlesOfParts>
    <vt:vector size="40" baseType="lpstr">
      <vt:lpstr>Arial</vt:lpstr>
      <vt:lpstr>Cambria</vt:lpstr>
      <vt:lpstr>Cambria Math</vt:lpstr>
      <vt:lpstr>inherit</vt:lpstr>
      <vt:lpstr>Symbol</vt:lpstr>
      <vt:lpstr>Wingdings</vt:lpstr>
      <vt:lpstr>Wingdings 3</vt:lpstr>
      <vt:lpstr>4_blank</vt:lpstr>
      <vt:lpstr>think-cell Slide</vt:lpstr>
      <vt:lpstr>MathType Equation</vt:lpstr>
      <vt:lpstr>Microsoft Equation 3.0</vt:lpstr>
      <vt:lpstr>Equation</vt:lpstr>
      <vt:lpstr>Data Science BootCamp: Module 1</vt:lpstr>
      <vt:lpstr>Some real life situations</vt:lpstr>
      <vt:lpstr>Regression Models</vt:lpstr>
      <vt:lpstr>Linear Regression Models</vt:lpstr>
      <vt:lpstr>Assumptions for Linear Regression</vt:lpstr>
      <vt:lpstr>What happens if assumptions of  OLS are not met?</vt:lpstr>
      <vt:lpstr>Estimating Linear Models : MLE and OLS</vt:lpstr>
      <vt:lpstr>Ordinary Least Squares &amp; Coefficient Equations</vt:lpstr>
      <vt:lpstr>Derivation of Parameters</vt:lpstr>
      <vt:lpstr>Inference on parameters : Significance of Estimate</vt:lpstr>
      <vt:lpstr> Case Study: Understanding Regression Output (1)</vt:lpstr>
      <vt:lpstr> Case Study(contd.): Understanding Regression Output (2)</vt:lpstr>
      <vt:lpstr> Case Study(contd.): Multicollinearity check</vt:lpstr>
      <vt:lpstr> Case Study(contd.): Residual Diagnosis for checking Assumptions-Graphical Method (1)</vt:lpstr>
      <vt:lpstr> Case Study(contd.): Residual Diagnosis for checking Assumptions–Graphical Method (2)</vt:lpstr>
      <vt:lpstr> Case Study(contd.): Checking for Autocorrelation of Errors and Heteroscedasticity and possible solutions</vt:lpstr>
      <vt:lpstr> Case Study(contd.): Checking for Autocorrelation of Errors and Heteroscedasticity and possible solutions</vt:lpstr>
      <vt:lpstr> Case Study(contd.): Scale Location Plot after Outlier treatment and using weighted least squares</vt:lpstr>
      <vt:lpstr>Measures of Model Performance</vt:lpstr>
      <vt:lpstr>Comparison of Models : AIC</vt:lpstr>
      <vt:lpstr>Comparison of Models : BIC</vt:lpstr>
      <vt:lpstr>Appendix</vt:lpstr>
      <vt:lpstr>Multivariate Regression (1): Multivariate normal Distribution</vt:lpstr>
      <vt:lpstr>Multivariate Regression (2): Simple Linear Regression in Matrix Form</vt:lpstr>
      <vt:lpstr>Multivariate Regression (3): Estimating Parameters by Least Squares</vt:lpstr>
      <vt:lpstr>Multivariate Regression (4): Fitted Values and Residuals</vt:lpstr>
      <vt:lpstr>Box-Cox Transformation Equation</vt:lpstr>
      <vt:lpstr>Achieving Homoscedasticity Using Weighted Least Squares</vt:lpstr>
    </vt:vector>
  </TitlesOfParts>
  <Company>Fidelity Investments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here</dc:title>
  <dc:creator>Prasun Biswas</dc:creator>
  <cp:lastModifiedBy>Moitra, Anindya</cp:lastModifiedBy>
  <cp:revision>2822</cp:revision>
  <cp:lastPrinted>2016-04-25T10:51:01Z</cp:lastPrinted>
  <dcterms:created xsi:type="dcterms:W3CDTF">2012-04-16T14:41:02Z</dcterms:created>
  <dcterms:modified xsi:type="dcterms:W3CDTF">2019-06-03T08:53:29Z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0x010100C17274EA76F7774EAAAC6D4F85710D5F</vt:lpwstr>
  </property>
</Properties>
</file>