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Lst>
  <p:notesMasterIdLst>
    <p:notesMasterId r:id="rId23"/>
  </p:notesMasterIdLst>
  <p:handoutMasterIdLst>
    <p:handoutMasterId r:id="rId24"/>
  </p:handoutMasterIdLst>
  <p:sldIdLst>
    <p:sldId id="889" r:id="rId5"/>
    <p:sldId id="1065" r:id="rId6"/>
    <p:sldId id="1066" r:id="rId7"/>
    <p:sldId id="1067" r:id="rId8"/>
    <p:sldId id="1106" r:id="rId9"/>
    <p:sldId id="1107" r:id="rId10"/>
    <p:sldId id="1109" r:id="rId11"/>
    <p:sldId id="1070" r:id="rId12"/>
    <p:sldId id="1071" r:id="rId13"/>
    <p:sldId id="1072" r:id="rId14"/>
    <p:sldId id="1074" r:id="rId15"/>
    <p:sldId id="1075" r:id="rId16"/>
    <p:sldId id="1114" r:id="rId17"/>
    <p:sldId id="1110" r:id="rId18"/>
    <p:sldId id="1111" r:id="rId19"/>
    <p:sldId id="1112" r:id="rId20"/>
    <p:sldId id="1113" r:id="rId21"/>
    <p:sldId id="1076" r:id="rId22"/>
  </p:sldIdLst>
  <p:sldSz cx="10058400" cy="7772400"/>
  <p:notesSz cx="7010400" cy="9296400"/>
  <p:custDataLst>
    <p:tags r:id="rId25"/>
  </p:custDataLst>
  <p:defaultTextStyle>
    <a:defPPr>
      <a:defRPr lang="en-US"/>
    </a:defPPr>
    <a:lvl1pPr algn="l" rtl="0" fontAlgn="base">
      <a:spcBef>
        <a:spcPct val="0"/>
      </a:spcBef>
      <a:spcAft>
        <a:spcPct val="0"/>
      </a:spcAft>
      <a:defRPr sz="900" kern="1200">
        <a:solidFill>
          <a:schemeClr val="tx1"/>
        </a:solidFill>
        <a:latin typeface="Arial" charset="0"/>
        <a:ea typeface="ＭＳ Ｐゴシック"/>
        <a:cs typeface="ＭＳ Ｐゴシック"/>
      </a:defRPr>
    </a:lvl1pPr>
    <a:lvl2pPr marL="450115" indent="1588" algn="l" rtl="0" fontAlgn="base">
      <a:spcBef>
        <a:spcPct val="0"/>
      </a:spcBef>
      <a:spcAft>
        <a:spcPct val="0"/>
      </a:spcAft>
      <a:defRPr sz="900" kern="1200">
        <a:solidFill>
          <a:schemeClr val="tx1"/>
        </a:solidFill>
        <a:latin typeface="Arial" charset="0"/>
        <a:ea typeface="ＭＳ Ｐゴシック"/>
        <a:cs typeface="ＭＳ Ｐゴシック"/>
      </a:defRPr>
    </a:lvl2pPr>
    <a:lvl3pPr marL="906563" indent="1588" algn="l" rtl="0" fontAlgn="base">
      <a:spcBef>
        <a:spcPct val="0"/>
      </a:spcBef>
      <a:spcAft>
        <a:spcPct val="0"/>
      </a:spcAft>
      <a:defRPr sz="900" kern="1200">
        <a:solidFill>
          <a:schemeClr val="tx1"/>
        </a:solidFill>
        <a:latin typeface="Arial" charset="0"/>
        <a:ea typeface="ＭＳ Ｐゴシック"/>
        <a:cs typeface="ＭＳ Ｐゴシック"/>
      </a:defRPr>
    </a:lvl3pPr>
    <a:lvl4pPr marL="1363018" indent="1588" algn="l" rtl="0" fontAlgn="base">
      <a:spcBef>
        <a:spcPct val="0"/>
      </a:spcBef>
      <a:spcAft>
        <a:spcPct val="0"/>
      </a:spcAft>
      <a:defRPr sz="900" kern="1200">
        <a:solidFill>
          <a:schemeClr val="tx1"/>
        </a:solidFill>
        <a:latin typeface="Arial" charset="0"/>
        <a:ea typeface="ＭＳ Ｐゴシック"/>
        <a:cs typeface="ＭＳ Ｐゴシック"/>
      </a:defRPr>
    </a:lvl4pPr>
    <a:lvl5pPr marL="1819467" indent="1588" algn="l" rtl="0" fontAlgn="base">
      <a:spcBef>
        <a:spcPct val="0"/>
      </a:spcBef>
      <a:spcAft>
        <a:spcPct val="0"/>
      </a:spcAft>
      <a:defRPr sz="900" kern="1200">
        <a:solidFill>
          <a:schemeClr val="tx1"/>
        </a:solidFill>
        <a:latin typeface="Arial" charset="0"/>
        <a:ea typeface="ＭＳ Ｐゴシック"/>
        <a:cs typeface="ＭＳ Ｐゴシック"/>
      </a:defRPr>
    </a:lvl5pPr>
    <a:lvl6pPr marL="2282262" algn="l" defTabSz="912903" rtl="0" eaLnBrk="1" latinLnBrk="0" hangingPunct="1">
      <a:defRPr sz="900" kern="1200">
        <a:solidFill>
          <a:schemeClr val="tx1"/>
        </a:solidFill>
        <a:latin typeface="Arial" charset="0"/>
        <a:ea typeface="ＭＳ Ｐゴシック"/>
        <a:cs typeface="ＭＳ Ｐゴシック"/>
      </a:defRPr>
    </a:lvl6pPr>
    <a:lvl7pPr marL="2738713" algn="l" defTabSz="912903" rtl="0" eaLnBrk="1" latinLnBrk="0" hangingPunct="1">
      <a:defRPr sz="900" kern="1200">
        <a:solidFill>
          <a:schemeClr val="tx1"/>
        </a:solidFill>
        <a:latin typeface="Arial" charset="0"/>
        <a:ea typeface="ＭＳ Ｐゴシック"/>
        <a:cs typeface="ＭＳ Ｐゴシック"/>
      </a:defRPr>
    </a:lvl7pPr>
    <a:lvl8pPr marL="3195165" algn="l" defTabSz="912903" rtl="0" eaLnBrk="1" latinLnBrk="0" hangingPunct="1">
      <a:defRPr sz="900" kern="1200">
        <a:solidFill>
          <a:schemeClr val="tx1"/>
        </a:solidFill>
        <a:latin typeface="Arial" charset="0"/>
        <a:ea typeface="ＭＳ Ｐゴシック"/>
        <a:cs typeface="ＭＳ Ｐゴシック"/>
      </a:defRPr>
    </a:lvl8pPr>
    <a:lvl9pPr marL="3651616" algn="l" defTabSz="912903" rtl="0" eaLnBrk="1" latinLnBrk="0" hangingPunct="1">
      <a:defRPr sz="9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EDF5"/>
    <a:srgbClr val="427006"/>
    <a:srgbClr val="005A8B"/>
    <a:srgbClr val="3B6E8F"/>
    <a:srgbClr val="3C8A2E"/>
    <a:srgbClr val="006600"/>
    <a:srgbClr val="FF9900"/>
    <a:srgbClr val="8B9CA6"/>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18" autoAdjust="0"/>
    <p:restoredTop sz="93381" autoAdjust="0"/>
  </p:normalViewPr>
  <p:slideViewPr>
    <p:cSldViewPr snapToGrid="0">
      <p:cViewPr varScale="1">
        <p:scale>
          <a:sx n="74" d="100"/>
          <a:sy n="74" d="100"/>
        </p:scale>
        <p:origin x="1998" y="72"/>
      </p:cViewPr>
      <p:guideLst>
        <p:guide orient="horz" pos="2448"/>
        <p:guide pos="3168"/>
      </p:guideLst>
    </p:cSldViewPr>
  </p:slideViewPr>
  <p:notesTextViewPr>
    <p:cViewPr>
      <p:scale>
        <a:sx n="100" d="100"/>
        <a:sy n="100" d="100"/>
      </p:scale>
      <p:origin x="0" y="0"/>
    </p:cViewPr>
  </p:notesTextViewPr>
  <p:sorterViewPr>
    <p:cViewPr>
      <p:scale>
        <a:sx n="180" d="100"/>
        <a:sy n="180" d="100"/>
      </p:scale>
      <p:origin x="0" y="2322"/>
    </p:cViewPr>
  </p:sorterViewPr>
  <p:notesViewPr>
    <p:cSldViewPr snapToGrid="0">
      <p:cViewPr varScale="1">
        <p:scale>
          <a:sx n="82" d="100"/>
          <a:sy n="82" d="100"/>
        </p:scale>
        <p:origin x="-194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Kaggle\Claim%20Prediction%20Challenge\hist.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FF0000"/>
            </a:solidFill>
          </c:spPr>
          <c:invertIfNegative val="0"/>
          <c:cat>
            <c:strRef>
              <c:f>hist!$H$8:$H$44</c:f>
              <c:strCache>
                <c:ptCount val="37"/>
                <c:pt idx="0">
                  <c:v>0</c:v>
                </c:pt>
                <c:pt idx="1">
                  <c:v>1-101</c:v>
                </c:pt>
                <c:pt idx="2">
                  <c:v>101-201</c:v>
                </c:pt>
                <c:pt idx="3">
                  <c:v>201-301</c:v>
                </c:pt>
                <c:pt idx="4">
                  <c:v>301-401</c:v>
                </c:pt>
                <c:pt idx="5">
                  <c:v>401-501</c:v>
                </c:pt>
                <c:pt idx="6">
                  <c:v>501-601</c:v>
                </c:pt>
                <c:pt idx="7">
                  <c:v>601-701</c:v>
                </c:pt>
                <c:pt idx="8">
                  <c:v>701-801</c:v>
                </c:pt>
                <c:pt idx="9">
                  <c:v>801-901</c:v>
                </c:pt>
                <c:pt idx="10">
                  <c:v>901-1001</c:v>
                </c:pt>
                <c:pt idx="11">
                  <c:v>1001-1101</c:v>
                </c:pt>
                <c:pt idx="12">
                  <c:v>1101-1201</c:v>
                </c:pt>
                <c:pt idx="13">
                  <c:v>1201-1301</c:v>
                </c:pt>
                <c:pt idx="14">
                  <c:v>1301-1401</c:v>
                </c:pt>
                <c:pt idx="15">
                  <c:v>1401-1501</c:v>
                </c:pt>
                <c:pt idx="16">
                  <c:v>1501-1601</c:v>
                </c:pt>
                <c:pt idx="17">
                  <c:v>1601-1701</c:v>
                </c:pt>
                <c:pt idx="18">
                  <c:v>1701-1801</c:v>
                </c:pt>
                <c:pt idx="19">
                  <c:v>1801-1901</c:v>
                </c:pt>
                <c:pt idx="20">
                  <c:v>1901-2001</c:v>
                </c:pt>
                <c:pt idx="21">
                  <c:v>2001-2101</c:v>
                </c:pt>
                <c:pt idx="22">
                  <c:v>2101-2201</c:v>
                </c:pt>
                <c:pt idx="23">
                  <c:v>2201-2301</c:v>
                </c:pt>
                <c:pt idx="24">
                  <c:v>2301-2401</c:v>
                </c:pt>
                <c:pt idx="25">
                  <c:v>2401-2501</c:v>
                </c:pt>
                <c:pt idx="26">
                  <c:v>2501-2601</c:v>
                </c:pt>
                <c:pt idx="27">
                  <c:v>2601-2701</c:v>
                </c:pt>
                <c:pt idx="28">
                  <c:v>2701-2801</c:v>
                </c:pt>
                <c:pt idx="29">
                  <c:v>2801-2901</c:v>
                </c:pt>
                <c:pt idx="30">
                  <c:v>2901-3001</c:v>
                </c:pt>
                <c:pt idx="31">
                  <c:v>3001-3101</c:v>
                </c:pt>
                <c:pt idx="32">
                  <c:v>3101-3201</c:v>
                </c:pt>
                <c:pt idx="33">
                  <c:v>3201-3301</c:v>
                </c:pt>
                <c:pt idx="34">
                  <c:v>3301-3401</c:v>
                </c:pt>
                <c:pt idx="35">
                  <c:v>3401-3501</c:v>
                </c:pt>
                <c:pt idx="36">
                  <c:v>3501-3601</c:v>
                </c:pt>
              </c:strCache>
            </c:strRef>
          </c:cat>
          <c:val>
            <c:numRef>
              <c:f>hist!$I$8:$I$44</c:f>
              <c:numCache>
                <c:formatCode>General</c:formatCode>
                <c:ptCount val="37"/>
                <c:pt idx="0">
                  <c:v>9268262</c:v>
                </c:pt>
                <c:pt idx="1">
                  <c:v>41982</c:v>
                </c:pt>
                <c:pt idx="2">
                  <c:v>8467</c:v>
                </c:pt>
                <c:pt idx="3">
                  <c:v>4172</c:v>
                </c:pt>
                <c:pt idx="4">
                  <c:v>2693</c:v>
                </c:pt>
                <c:pt idx="5">
                  <c:v>1822</c:v>
                </c:pt>
                <c:pt idx="6">
                  <c:v>1339</c:v>
                </c:pt>
                <c:pt idx="7">
                  <c:v>1026</c:v>
                </c:pt>
                <c:pt idx="8">
                  <c:v>801</c:v>
                </c:pt>
                <c:pt idx="9">
                  <c:v>608</c:v>
                </c:pt>
                <c:pt idx="10">
                  <c:v>458</c:v>
                </c:pt>
                <c:pt idx="11">
                  <c:v>398</c:v>
                </c:pt>
                <c:pt idx="12">
                  <c:v>315</c:v>
                </c:pt>
                <c:pt idx="13">
                  <c:v>224</c:v>
                </c:pt>
                <c:pt idx="14">
                  <c:v>207</c:v>
                </c:pt>
                <c:pt idx="15">
                  <c:v>171</c:v>
                </c:pt>
                <c:pt idx="16">
                  <c:v>128</c:v>
                </c:pt>
                <c:pt idx="17">
                  <c:v>120</c:v>
                </c:pt>
                <c:pt idx="18">
                  <c:v>98</c:v>
                </c:pt>
                <c:pt idx="19">
                  <c:v>80</c:v>
                </c:pt>
                <c:pt idx="20">
                  <c:v>77</c:v>
                </c:pt>
                <c:pt idx="21">
                  <c:v>75</c:v>
                </c:pt>
                <c:pt idx="22">
                  <c:v>48</c:v>
                </c:pt>
                <c:pt idx="23">
                  <c:v>43</c:v>
                </c:pt>
                <c:pt idx="24">
                  <c:v>48</c:v>
                </c:pt>
                <c:pt idx="25">
                  <c:v>49</c:v>
                </c:pt>
                <c:pt idx="26">
                  <c:v>31</c:v>
                </c:pt>
                <c:pt idx="27">
                  <c:v>33</c:v>
                </c:pt>
                <c:pt idx="28">
                  <c:v>23</c:v>
                </c:pt>
                <c:pt idx="29">
                  <c:v>28</c:v>
                </c:pt>
                <c:pt idx="30">
                  <c:v>24</c:v>
                </c:pt>
                <c:pt idx="31">
                  <c:v>16</c:v>
                </c:pt>
                <c:pt idx="32">
                  <c:v>15</c:v>
                </c:pt>
                <c:pt idx="33">
                  <c:v>14</c:v>
                </c:pt>
                <c:pt idx="34">
                  <c:v>13</c:v>
                </c:pt>
                <c:pt idx="35">
                  <c:v>13</c:v>
                </c:pt>
                <c:pt idx="36">
                  <c:v>10</c:v>
                </c:pt>
              </c:numCache>
            </c:numRef>
          </c:val>
          <c:extLst>
            <c:ext xmlns:c16="http://schemas.microsoft.com/office/drawing/2014/chart" uri="{C3380CC4-5D6E-409C-BE32-E72D297353CC}">
              <c16:uniqueId val="{00000000-D8B2-46D6-910F-C9056A16E2C6}"/>
            </c:ext>
          </c:extLst>
        </c:ser>
        <c:dLbls>
          <c:showLegendKey val="0"/>
          <c:showVal val="0"/>
          <c:showCatName val="0"/>
          <c:showSerName val="0"/>
          <c:showPercent val="0"/>
          <c:showBubbleSize val="0"/>
        </c:dLbls>
        <c:gapWidth val="150"/>
        <c:axId val="117815552"/>
        <c:axId val="122061184"/>
      </c:barChart>
      <c:catAx>
        <c:axId val="117815552"/>
        <c:scaling>
          <c:orientation val="minMax"/>
        </c:scaling>
        <c:delete val="0"/>
        <c:axPos val="b"/>
        <c:title>
          <c:tx>
            <c:rich>
              <a:bodyPr/>
              <a:lstStyle/>
              <a:p>
                <a:pPr>
                  <a:defRPr/>
                </a:pPr>
                <a:r>
                  <a:rPr lang="en-IN" dirty="0"/>
                  <a:t>Target Y Values</a:t>
                </a:r>
              </a:p>
            </c:rich>
          </c:tx>
          <c:overlay val="0"/>
        </c:title>
        <c:numFmt formatCode="General" sourceLinked="0"/>
        <c:majorTickMark val="out"/>
        <c:minorTickMark val="none"/>
        <c:tickLblPos val="nextTo"/>
        <c:spPr>
          <a:ln>
            <a:noFill/>
          </a:ln>
        </c:spPr>
        <c:crossAx val="122061184"/>
        <c:crosses val="autoZero"/>
        <c:auto val="1"/>
        <c:lblAlgn val="ctr"/>
        <c:lblOffset val="100"/>
        <c:noMultiLvlLbl val="0"/>
      </c:catAx>
      <c:valAx>
        <c:axId val="122061184"/>
        <c:scaling>
          <c:orientation val="minMax"/>
          <c:max val="100000"/>
        </c:scaling>
        <c:delete val="0"/>
        <c:axPos val="l"/>
        <c:title>
          <c:tx>
            <c:rich>
              <a:bodyPr rot="0" vert="horz"/>
              <a:lstStyle/>
              <a:p>
                <a:pPr>
                  <a:defRPr/>
                </a:pPr>
                <a:r>
                  <a:rPr lang="en-IN" dirty="0"/>
                  <a:t>Frequency</a:t>
                </a:r>
              </a:p>
            </c:rich>
          </c:tx>
          <c:overlay val="0"/>
        </c:title>
        <c:numFmt formatCode="General" sourceLinked="1"/>
        <c:majorTickMark val="out"/>
        <c:minorTickMark val="none"/>
        <c:tickLblPos val="nextTo"/>
        <c:spPr>
          <a:ln>
            <a:noFill/>
          </a:ln>
        </c:spPr>
        <c:crossAx val="117815552"/>
        <c:crosses val="autoZero"/>
        <c:crossBetween val="between"/>
        <c:minorUnit val="20000"/>
      </c:valAx>
    </c:plotArea>
    <c:plotVisOnly val="1"/>
    <c:dispBlanksAs val="gap"/>
    <c:showDLblsOverMax val="0"/>
  </c:chart>
  <c:txPr>
    <a:bodyPr/>
    <a:lstStyle/>
    <a:p>
      <a:pPr>
        <a:defRPr>
          <a:latin typeface="Cambria" panose="02040503050406030204"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3038372" cy="464184"/>
          </a:xfrm>
          <a:prstGeom prst="rect">
            <a:avLst/>
          </a:prstGeom>
          <a:noFill/>
          <a:ln w="9525">
            <a:noFill/>
            <a:miter lim="800000"/>
            <a:headEnd/>
            <a:tailEnd/>
          </a:ln>
          <a:effectLst/>
        </p:spPr>
        <p:txBody>
          <a:bodyPr vert="horz" wrap="square" lIns="88060" tIns="44029" rIns="88060" bIns="44029" numCol="1" anchor="t" anchorCtr="0" compatLnSpc="1">
            <a:prstTxWarp prst="textNoShape">
              <a:avLst/>
            </a:prstTxWarp>
          </a:bodyPr>
          <a:lstStyle>
            <a:lvl1pP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19" name="Rectangle 3"/>
          <p:cNvSpPr>
            <a:spLocks noGrp="1" noChangeArrowheads="1"/>
          </p:cNvSpPr>
          <p:nvPr>
            <p:ph type="dt" sz="quarter" idx="1"/>
          </p:nvPr>
        </p:nvSpPr>
        <p:spPr bwMode="auto">
          <a:xfrm>
            <a:off x="3970437" y="0"/>
            <a:ext cx="3038372" cy="464184"/>
          </a:xfrm>
          <a:prstGeom prst="rect">
            <a:avLst/>
          </a:prstGeom>
          <a:noFill/>
          <a:ln w="9525">
            <a:noFill/>
            <a:miter lim="800000"/>
            <a:headEnd/>
            <a:tailEnd/>
          </a:ln>
          <a:effectLst/>
        </p:spPr>
        <p:txBody>
          <a:bodyPr vert="horz" wrap="square" lIns="88060" tIns="44029" rIns="88060" bIns="44029" numCol="1" anchor="t" anchorCtr="0" compatLnSpc="1">
            <a:prstTxWarp prst="textNoShape">
              <a:avLst/>
            </a:prstTxWarp>
          </a:bodyPr>
          <a:lstStyle>
            <a:lvl1pPr algn="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20" name="Rectangle 4"/>
          <p:cNvSpPr>
            <a:spLocks noGrp="1" noChangeArrowheads="1"/>
          </p:cNvSpPr>
          <p:nvPr>
            <p:ph type="ftr" sz="quarter" idx="2"/>
          </p:nvPr>
        </p:nvSpPr>
        <p:spPr bwMode="auto">
          <a:xfrm>
            <a:off x="0" y="8830627"/>
            <a:ext cx="3038372" cy="464184"/>
          </a:xfrm>
          <a:prstGeom prst="rect">
            <a:avLst/>
          </a:prstGeom>
          <a:noFill/>
          <a:ln w="9525">
            <a:noFill/>
            <a:miter lim="800000"/>
            <a:headEnd/>
            <a:tailEnd/>
          </a:ln>
          <a:effectLst/>
        </p:spPr>
        <p:txBody>
          <a:bodyPr vert="horz" wrap="square" lIns="88060" tIns="44029" rIns="88060" bIns="44029" numCol="1" anchor="b" anchorCtr="0" compatLnSpc="1">
            <a:prstTxWarp prst="textNoShape">
              <a:avLst/>
            </a:prstTxWarp>
          </a:bodyPr>
          <a:lstStyle>
            <a:lvl1pPr defTabSz="881405">
              <a:spcBef>
                <a:spcPct val="0"/>
              </a:spcBef>
              <a:buFontTx/>
              <a:buNone/>
              <a:defRPr sz="1200" dirty="0">
                <a:latin typeface="Arial" pitchFamily="34" charset="0"/>
                <a:ea typeface="+mn-ea"/>
                <a:cs typeface="+mn-cs"/>
              </a:defRPr>
            </a:lvl1pPr>
          </a:lstStyle>
          <a:p>
            <a:pPr>
              <a:defRPr/>
            </a:pPr>
            <a:endParaRPr lang="en-US" dirty="0"/>
          </a:p>
        </p:txBody>
      </p:sp>
      <p:sp>
        <p:nvSpPr>
          <p:cNvPr id="137221" name="Rectangle 5"/>
          <p:cNvSpPr>
            <a:spLocks noGrp="1" noChangeArrowheads="1"/>
          </p:cNvSpPr>
          <p:nvPr>
            <p:ph type="sldNum" sz="quarter" idx="3"/>
          </p:nvPr>
        </p:nvSpPr>
        <p:spPr bwMode="auto">
          <a:xfrm>
            <a:off x="3970437" y="8830627"/>
            <a:ext cx="3038372" cy="464184"/>
          </a:xfrm>
          <a:prstGeom prst="rect">
            <a:avLst/>
          </a:prstGeom>
          <a:noFill/>
          <a:ln w="9525">
            <a:noFill/>
            <a:miter lim="800000"/>
            <a:headEnd/>
            <a:tailEnd/>
          </a:ln>
          <a:effectLst/>
        </p:spPr>
        <p:txBody>
          <a:bodyPr vert="horz" wrap="square" lIns="88060" tIns="44029" rIns="88060" bIns="44029" numCol="1" anchor="b" anchorCtr="0" compatLnSpc="1">
            <a:prstTxWarp prst="textNoShape">
              <a:avLst/>
            </a:prstTxWarp>
          </a:bodyPr>
          <a:lstStyle>
            <a:lvl1pPr algn="r" defTabSz="881405">
              <a:spcBef>
                <a:spcPct val="0"/>
              </a:spcBef>
              <a:buFontTx/>
              <a:buNone/>
              <a:defRPr sz="1200">
                <a:latin typeface="Arial" pitchFamily="34" charset="0"/>
                <a:ea typeface="+mn-ea"/>
                <a:cs typeface="+mn-cs"/>
              </a:defRPr>
            </a:lvl1pPr>
          </a:lstStyle>
          <a:p>
            <a:pPr>
              <a:defRPr/>
            </a:pPr>
            <a:fld id="{E3CB8378-E51D-41BA-BEEB-DA93F39447A6}" type="slidenum">
              <a:rPr lang="en-US"/>
              <a:pPr>
                <a:defRPr/>
              </a:pPr>
              <a:t>‹#›</a:t>
            </a:fld>
            <a:endParaRPr lang="en-US" dirty="0"/>
          </a:p>
        </p:txBody>
      </p:sp>
    </p:spTree>
    <p:extLst>
      <p:ext uri="{BB962C8B-B14F-4D97-AF65-F5344CB8AC3E}">
        <p14:creationId xmlns:p14="http://schemas.microsoft.com/office/powerpoint/2010/main" val="837828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372" cy="464184"/>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lvl1pPr defTabSz="932316">
              <a:spcBef>
                <a:spcPct val="0"/>
              </a:spcBef>
              <a:buFontTx/>
              <a:buNone/>
              <a:defRPr sz="1300" dirty="0">
                <a:latin typeface="Arial" pitchFamily="34" charset="0"/>
                <a:ea typeface="+mn-ea"/>
                <a:cs typeface="+mn-cs"/>
              </a:defRPr>
            </a:lvl1pPr>
          </a:lstStyle>
          <a:p>
            <a:pPr>
              <a:defRPr/>
            </a:pPr>
            <a:endParaRPr lang="en-US" dirty="0"/>
          </a:p>
        </p:txBody>
      </p:sp>
      <p:sp>
        <p:nvSpPr>
          <p:cNvPr id="5123" name="Rectangle 3"/>
          <p:cNvSpPr>
            <a:spLocks noGrp="1" noChangeArrowheads="1"/>
          </p:cNvSpPr>
          <p:nvPr>
            <p:ph type="dt" idx="1"/>
          </p:nvPr>
        </p:nvSpPr>
        <p:spPr bwMode="auto">
          <a:xfrm>
            <a:off x="3970437" y="0"/>
            <a:ext cx="3038372" cy="464184"/>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lvl1pPr algn="r" defTabSz="932316">
              <a:spcBef>
                <a:spcPct val="0"/>
              </a:spcBef>
              <a:buFontTx/>
              <a:buNone/>
              <a:defRPr sz="1300" dirty="0">
                <a:latin typeface="Arial" pitchFamily="34" charset="0"/>
                <a:ea typeface="+mn-ea"/>
                <a:cs typeface="+mn-cs"/>
              </a:defRPr>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249363" y="698500"/>
            <a:ext cx="4511675"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040" y="4416109"/>
            <a:ext cx="5608320" cy="4182427"/>
          </a:xfrm>
          <a:prstGeom prst="rect">
            <a:avLst/>
          </a:prstGeom>
          <a:noFill/>
          <a:ln w="9525">
            <a:noFill/>
            <a:miter lim="800000"/>
            <a:headEnd/>
            <a:tailEnd/>
          </a:ln>
          <a:effectLst/>
        </p:spPr>
        <p:txBody>
          <a:bodyPr vert="horz" wrap="square" lIns="93088" tIns="46544" rIns="93088" bIns="4654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0627"/>
            <a:ext cx="3038372" cy="464184"/>
          </a:xfrm>
          <a:prstGeom prst="rect">
            <a:avLst/>
          </a:prstGeom>
          <a:noFill/>
          <a:ln w="9525">
            <a:noFill/>
            <a:miter lim="800000"/>
            <a:headEnd/>
            <a:tailEnd/>
          </a:ln>
          <a:effectLst/>
        </p:spPr>
        <p:txBody>
          <a:bodyPr vert="horz" wrap="square" lIns="93088" tIns="46544" rIns="93088" bIns="46544" numCol="1" anchor="b" anchorCtr="0" compatLnSpc="1">
            <a:prstTxWarp prst="textNoShape">
              <a:avLst/>
            </a:prstTxWarp>
          </a:bodyPr>
          <a:lstStyle>
            <a:lvl1pPr defTabSz="932316">
              <a:spcBef>
                <a:spcPct val="0"/>
              </a:spcBef>
              <a:buFontTx/>
              <a:buNone/>
              <a:defRPr sz="1300" dirty="0">
                <a:latin typeface="Arial" pitchFamily="34" charset="0"/>
                <a:ea typeface="+mn-ea"/>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3970437" y="8830627"/>
            <a:ext cx="3038372" cy="464184"/>
          </a:xfrm>
          <a:prstGeom prst="rect">
            <a:avLst/>
          </a:prstGeom>
          <a:noFill/>
          <a:ln w="9525">
            <a:noFill/>
            <a:miter lim="800000"/>
            <a:headEnd/>
            <a:tailEnd/>
          </a:ln>
          <a:effectLst/>
        </p:spPr>
        <p:txBody>
          <a:bodyPr vert="horz" wrap="square" lIns="93088" tIns="46544" rIns="93088" bIns="46544" numCol="1" anchor="b" anchorCtr="0" compatLnSpc="1">
            <a:prstTxWarp prst="textNoShape">
              <a:avLst/>
            </a:prstTxWarp>
          </a:bodyPr>
          <a:lstStyle>
            <a:lvl1pPr algn="r" defTabSz="932316">
              <a:spcBef>
                <a:spcPct val="0"/>
              </a:spcBef>
              <a:buFontTx/>
              <a:buNone/>
              <a:defRPr sz="1300">
                <a:latin typeface="Arial" pitchFamily="34" charset="0"/>
                <a:ea typeface="+mn-ea"/>
                <a:cs typeface="+mn-cs"/>
              </a:defRPr>
            </a:lvl1pPr>
          </a:lstStyle>
          <a:p>
            <a:pPr>
              <a:defRPr/>
            </a:pPr>
            <a:fld id="{4E79E663-F2F7-4793-B978-DE50FCE8A1FF}" type="slidenum">
              <a:rPr lang="en-US"/>
              <a:pPr>
                <a:defRPr/>
              </a:pPr>
              <a:t>‹#›</a:t>
            </a:fld>
            <a:endParaRPr lang="en-US" dirty="0"/>
          </a:p>
        </p:txBody>
      </p:sp>
    </p:spTree>
    <p:extLst>
      <p:ext uri="{BB962C8B-B14F-4D97-AF65-F5344CB8AC3E}">
        <p14:creationId xmlns:p14="http://schemas.microsoft.com/office/powerpoint/2010/main" val="2419392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0115"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06563"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63018"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19467"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0821" algn="l" defTabSz="912327" rtl="0" eaLnBrk="1" latinLnBrk="0" hangingPunct="1">
      <a:defRPr sz="1200" kern="1200">
        <a:solidFill>
          <a:schemeClr val="tx1"/>
        </a:solidFill>
        <a:latin typeface="+mn-lt"/>
        <a:ea typeface="+mn-ea"/>
        <a:cs typeface="+mn-cs"/>
      </a:defRPr>
    </a:lvl6pPr>
    <a:lvl7pPr marL="2736981" algn="l" defTabSz="912327" rtl="0" eaLnBrk="1" latinLnBrk="0" hangingPunct="1">
      <a:defRPr sz="1200" kern="1200">
        <a:solidFill>
          <a:schemeClr val="tx1"/>
        </a:solidFill>
        <a:latin typeface="+mn-lt"/>
        <a:ea typeface="+mn-ea"/>
        <a:cs typeface="+mn-cs"/>
      </a:defRPr>
    </a:lvl7pPr>
    <a:lvl8pPr marL="3193147" algn="l" defTabSz="912327" rtl="0" eaLnBrk="1" latinLnBrk="0" hangingPunct="1">
      <a:defRPr sz="1200" kern="1200">
        <a:solidFill>
          <a:schemeClr val="tx1"/>
        </a:solidFill>
        <a:latin typeface="+mn-lt"/>
        <a:ea typeface="+mn-ea"/>
        <a:cs typeface="+mn-cs"/>
      </a:defRPr>
    </a:lvl8pPr>
    <a:lvl9pPr marL="3649309" algn="l" defTabSz="9123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2</a:t>
            </a:fld>
            <a:endParaRPr lang="en-US" dirty="0"/>
          </a:p>
        </p:txBody>
      </p:sp>
    </p:spTree>
    <p:extLst>
      <p:ext uri="{BB962C8B-B14F-4D97-AF65-F5344CB8AC3E}">
        <p14:creationId xmlns:p14="http://schemas.microsoft.com/office/powerpoint/2010/main" val="1187913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3</a:t>
            </a:fld>
            <a:endParaRPr lang="en-US" dirty="0"/>
          </a:p>
        </p:txBody>
      </p:sp>
    </p:spTree>
    <p:extLst>
      <p:ext uri="{BB962C8B-B14F-4D97-AF65-F5344CB8AC3E}">
        <p14:creationId xmlns:p14="http://schemas.microsoft.com/office/powerpoint/2010/main" val="3182111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4</a:t>
            </a:fld>
            <a:endParaRPr lang="en-US" dirty="0"/>
          </a:p>
        </p:txBody>
      </p:sp>
    </p:spTree>
    <p:extLst>
      <p:ext uri="{BB962C8B-B14F-4D97-AF65-F5344CB8AC3E}">
        <p14:creationId xmlns:p14="http://schemas.microsoft.com/office/powerpoint/2010/main" val="2123439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The main component in S(g) will be roughness penalty term and hence minimizer </a:t>
            </a:r>
            <a:r>
              <a:rPr lang="en-US" altLang="en-US" dirty="0" err="1"/>
              <a:t>g_hat</a:t>
            </a:r>
            <a:r>
              <a:rPr lang="en-US" altLang="en-US" dirty="0"/>
              <a:t> will display very little curvature.  In the limiting case as alpha tends to infinity the penalty term will be forced to zero and the curve </a:t>
            </a:r>
            <a:r>
              <a:rPr lang="en-US" altLang="en-US" dirty="0" err="1"/>
              <a:t>g_hat</a:t>
            </a:r>
            <a:r>
              <a:rPr lang="en-US" altLang="en-US" dirty="0"/>
              <a:t> will approach the linear regression 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The main component in S(g) will be residual SS, and the curve estimate </a:t>
            </a:r>
            <a:r>
              <a:rPr lang="en-US" altLang="en-US" dirty="0" err="1"/>
              <a:t>g_hat</a:t>
            </a:r>
            <a:r>
              <a:rPr lang="en-US" altLang="en-US" dirty="0"/>
              <a:t> will track the data closely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4E79E663-F2F7-4793-B978-DE50FCE8A1FF}" type="slidenum">
              <a:rPr lang="en-US" smtClean="0"/>
              <a:pPr>
                <a:defRPr/>
              </a:pPr>
              <a:t>16</a:t>
            </a:fld>
            <a:endParaRPr lang="en-US" dirty="0"/>
          </a:p>
        </p:txBody>
      </p:sp>
    </p:spTree>
    <p:extLst>
      <p:ext uri="{BB962C8B-B14F-4D97-AF65-F5344CB8AC3E}">
        <p14:creationId xmlns:p14="http://schemas.microsoft.com/office/powerpoint/2010/main" val="2573357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225496719"/>
              </p:ext>
            </p:extLst>
          </p:nvPr>
        </p:nvGraphicFramePr>
        <p:xfrm>
          <a:off x="1603" y="1591"/>
          <a:ext cx="1587" cy="1587"/>
        </p:xfrm>
        <a:graphic>
          <a:graphicData uri="http://schemas.openxmlformats.org/presentationml/2006/ole">
            <mc:AlternateContent xmlns:mc="http://schemas.openxmlformats.org/markup-compatibility/2006">
              <mc:Choice xmlns:v="urn:schemas-microsoft-com:vml" Requires="v">
                <p:oleObj spid="_x0000_s681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03" y="1591"/>
                        <a:ext cx="1587" cy="1587"/>
                      </a:xfrm>
                      <a:prstGeom prst="rect">
                        <a:avLst/>
                      </a:prstGeom>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Diagram or Organization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72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1230181033"/>
              </p:ext>
            </p:extLst>
          </p:nvPr>
        </p:nvGraphicFramePr>
        <p:xfrm>
          <a:off x="1603" y="1591"/>
          <a:ext cx="1587" cy="1587"/>
        </p:xfrm>
        <a:graphic>
          <a:graphicData uri="http://schemas.openxmlformats.org/presentationml/2006/ole">
            <mc:AlternateContent xmlns:mc="http://schemas.openxmlformats.org/markup-compatibility/2006">
              <mc:Choice xmlns:v="urn:schemas-microsoft-com:vml" Requires="v">
                <p:oleObj spid="_x0000_s579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603" y="1591"/>
                        <a:ext cx="1587" cy="1587"/>
                      </a:xfrm>
                      <a:prstGeom prst="rect">
                        <a:avLst/>
                      </a:prstGeom>
                    </p:spPr>
                  </p:pic>
                </p:oleObj>
              </mc:Fallback>
            </mc:AlternateContent>
          </a:graphicData>
        </a:graphic>
      </p:graphicFrame>
      <p:sp>
        <p:nvSpPr>
          <p:cNvPr id="139280" name="Line 16"/>
          <p:cNvSpPr>
            <a:spLocks noChangeShapeType="1"/>
          </p:cNvSpPr>
          <p:nvPr/>
        </p:nvSpPr>
        <p:spPr bwMode="auto">
          <a:xfrm flipV="1">
            <a:off x="400050" y="7418391"/>
            <a:ext cx="0" cy="376237"/>
          </a:xfrm>
          <a:prstGeom prst="line">
            <a:avLst/>
          </a:prstGeom>
          <a:noFill/>
          <a:ln w="6350">
            <a:solidFill>
              <a:schemeClr val="bg2"/>
            </a:solidFill>
            <a:round/>
            <a:headEnd/>
            <a:tailEnd/>
          </a:ln>
          <a:effectLst/>
        </p:spPr>
        <p:txBody>
          <a:bodyPr wrap="none" lIns="0" tIns="0" rIns="0" bIns="0" anchor="ctr"/>
          <a:lstStyle/>
          <a:p>
            <a:pPr algn="ctr">
              <a:defRPr/>
            </a:pPr>
            <a:endParaRPr lang="en-US" sz="1400" b="1" dirty="0">
              <a:ea typeface="+mn-ea"/>
              <a:cs typeface="+mn-cs"/>
            </a:endParaRPr>
          </a:p>
        </p:txBody>
      </p:sp>
      <p:sp>
        <p:nvSpPr>
          <p:cNvPr id="139281" name="Rectangle 17"/>
          <p:cNvSpPr>
            <a:spLocks noChangeArrowheads="1"/>
          </p:cNvSpPr>
          <p:nvPr/>
        </p:nvSpPr>
        <p:spPr bwMode="auto">
          <a:xfrm>
            <a:off x="76202" y="7102475"/>
            <a:ext cx="355600" cy="539750"/>
          </a:xfrm>
          <a:prstGeom prst="rect">
            <a:avLst/>
          </a:prstGeom>
          <a:noFill/>
          <a:ln w="9525">
            <a:noFill/>
            <a:miter lim="800000"/>
            <a:headEnd/>
            <a:tailEnd/>
          </a:ln>
        </p:spPr>
        <p:txBody>
          <a:bodyPr wrap="none" lIns="101609" tIns="50806" rIns="101609" bIns="50806" anchor="b"/>
          <a:lstStyle/>
          <a:p>
            <a:pPr defTabSz="1016863">
              <a:spcAft>
                <a:spcPct val="30000"/>
              </a:spcAft>
              <a:defRPr/>
            </a:pPr>
            <a:fld id="{202EF43F-5E5A-46B9-A0B9-D9D398EDB9E0}" type="slidenum">
              <a:rPr lang="en-US">
                <a:solidFill>
                  <a:schemeClr val="bg2"/>
                </a:solidFill>
                <a:ea typeface="+mn-ea"/>
                <a:cs typeface="+mn-cs"/>
              </a:rPr>
              <a:pPr defTabSz="1016863">
                <a:spcAft>
                  <a:spcPct val="30000"/>
                </a:spcAft>
                <a:defRPr/>
              </a:pPr>
              <a:t>‹#›</a:t>
            </a:fld>
            <a:endParaRPr lang="en-US" dirty="0">
              <a:solidFill>
                <a:schemeClr val="bg2"/>
              </a:solidFill>
              <a:ea typeface="+mn-ea"/>
              <a:cs typeface="+mn-cs"/>
            </a:endParaRPr>
          </a:p>
        </p:txBody>
      </p:sp>
    </p:spTree>
  </p:cSld>
  <p:clrMap bg1="lt1" tx1="dk1" bg2="lt2" tx2="dk2" accent1="accent1" accent2="accent2" accent3="accent3" accent4="accent4" accent5="accent5" accent6="accent6" hlink="hlink" folHlink="folHlink"/>
  <p:sldLayoutIdLst>
    <p:sldLayoutId id="2147483740" r:id="rId1"/>
    <p:sldLayoutId id="2147483739" r:id="rId2"/>
    <p:sldLayoutId id="2147483772" r:id="rId3"/>
  </p:sldLayoutIdLst>
  <p:hf sldNum="0" hdr="0" dt="0"/>
  <p:txStyles>
    <p:titleStyle>
      <a:lvl1pPr algn="l" defTabSz="1011169" rtl="0" eaLnBrk="0" fontAlgn="base" hangingPunct="0">
        <a:spcBef>
          <a:spcPct val="0"/>
        </a:spcBef>
        <a:spcAft>
          <a:spcPct val="0"/>
        </a:spcAft>
        <a:defRPr sz="2600" b="1">
          <a:solidFill>
            <a:srgbClr val="006600"/>
          </a:solidFill>
          <a:latin typeface="+mj-lt"/>
          <a:ea typeface="+mj-ea"/>
          <a:cs typeface="ＭＳ Ｐゴシック"/>
        </a:defRPr>
      </a:lvl1pPr>
      <a:lvl2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6162" algn="l" defTabSz="1016863" rtl="0" fontAlgn="base">
        <a:spcBef>
          <a:spcPct val="0"/>
        </a:spcBef>
        <a:spcAft>
          <a:spcPct val="0"/>
        </a:spcAft>
        <a:defRPr sz="2300" b="1">
          <a:solidFill>
            <a:srgbClr val="006600"/>
          </a:solidFill>
          <a:latin typeface="Arial" charset="0"/>
          <a:ea typeface="ＭＳ Ｐゴシック" pitchFamily="28" charset="-128"/>
        </a:defRPr>
      </a:lvl6pPr>
      <a:lvl7pPr marL="912327" algn="l" defTabSz="1016863" rtl="0" fontAlgn="base">
        <a:spcBef>
          <a:spcPct val="0"/>
        </a:spcBef>
        <a:spcAft>
          <a:spcPct val="0"/>
        </a:spcAft>
        <a:defRPr sz="2300" b="1">
          <a:solidFill>
            <a:srgbClr val="006600"/>
          </a:solidFill>
          <a:latin typeface="Arial" charset="0"/>
          <a:ea typeface="ＭＳ Ｐゴシック" pitchFamily="28" charset="-128"/>
        </a:defRPr>
      </a:lvl7pPr>
      <a:lvl8pPr marL="1368491" algn="l" defTabSz="1016863" rtl="0" fontAlgn="base">
        <a:spcBef>
          <a:spcPct val="0"/>
        </a:spcBef>
        <a:spcAft>
          <a:spcPct val="0"/>
        </a:spcAft>
        <a:defRPr sz="2300" b="1">
          <a:solidFill>
            <a:srgbClr val="006600"/>
          </a:solidFill>
          <a:latin typeface="Arial" charset="0"/>
          <a:ea typeface="ＭＳ Ｐゴシック" pitchFamily="28" charset="-128"/>
        </a:defRPr>
      </a:lvl8pPr>
      <a:lvl9pPr marL="1824653" algn="l" defTabSz="1016863" rtl="0" fontAlgn="base">
        <a:spcBef>
          <a:spcPct val="0"/>
        </a:spcBef>
        <a:spcAft>
          <a:spcPct val="0"/>
        </a:spcAft>
        <a:defRPr sz="2300" b="1">
          <a:solidFill>
            <a:srgbClr val="006600"/>
          </a:solidFill>
          <a:latin typeface="Arial" charset="0"/>
          <a:ea typeface="ＭＳ Ｐゴシック" pitchFamily="28" charset="-128"/>
        </a:defRPr>
      </a:lvl9pPr>
    </p:titleStyle>
    <p:bodyStyle>
      <a:lvl1pPr marL="291623" indent="-291623" algn="l" defTabSz="1011169"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1625" indent="-225055" algn="l" defTabSz="101116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7724" indent="-212381" algn="l" defTabSz="1011169" rtl="0" eaLnBrk="0" fontAlgn="base" hangingPunct="0">
        <a:spcBef>
          <a:spcPct val="0"/>
        </a:spcBef>
        <a:spcAft>
          <a:spcPct val="30000"/>
        </a:spcAft>
        <a:buClr>
          <a:schemeClr val="accent1"/>
        </a:buClr>
        <a:buFont typeface="Arial" charset="0"/>
        <a:buChar char="–"/>
        <a:defRPr sz="2100">
          <a:solidFill>
            <a:srgbClr val="000000"/>
          </a:solidFill>
          <a:latin typeface="+mn-lt"/>
          <a:ea typeface="+mn-ea"/>
          <a:cs typeface="ＭＳ Ｐゴシック"/>
        </a:defRPr>
      </a:lvl3pPr>
      <a:lvl4pPr marL="1443849" indent="-185435"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695" indent="-161659" algn="l" defTabSz="101116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7062"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3225"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9391"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5556" indent="-167890" algn="l" defTabSz="1016863"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p:bodyStyle>
    <p:otherStyle>
      <a:defPPr>
        <a:defRPr lang="en-US"/>
      </a:defPPr>
      <a:lvl1pPr marL="0" algn="l" defTabSz="912327" rtl="0" eaLnBrk="1" latinLnBrk="0" hangingPunct="1">
        <a:defRPr sz="1800" kern="1200">
          <a:solidFill>
            <a:schemeClr val="tx1"/>
          </a:solidFill>
          <a:latin typeface="+mn-lt"/>
          <a:ea typeface="+mn-ea"/>
          <a:cs typeface="+mn-cs"/>
        </a:defRPr>
      </a:lvl1pPr>
      <a:lvl2pPr marL="456162" algn="l" defTabSz="912327" rtl="0" eaLnBrk="1" latinLnBrk="0" hangingPunct="1">
        <a:defRPr sz="1800" kern="1200">
          <a:solidFill>
            <a:schemeClr val="tx1"/>
          </a:solidFill>
          <a:latin typeface="+mn-lt"/>
          <a:ea typeface="+mn-ea"/>
          <a:cs typeface="+mn-cs"/>
        </a:defRPr>
      </a:lvl2pPr>
      <a:lvl3pPr marL="912327" algn="l" defTabSz="912327" rtl="0" eaLnBrk="1" latinLnBrk="0" hangingPunct="1">
        <a:defRPr sz="1800" kern="1200">
          <a:solidFill>
            <a:schemeClr val="tx1"/>
          </a:solidFill>
          <a:latin typeface="+mn-lt"/>
          <a:ea typeface="+mn-ea"/>
          <a:cs typeface="+mn-cs"/>
        </a:defRPr>
      </a:lvl3pPr>
      <a:lvl4pPr marL="1368491" algn="l" defTabSz="912327" rtl="0" eaLnBrk="1" latinLnBrk="0" hangingPunct="1">
        <a:defRPr sz="1800" kern="1200">
          <a:solidFill>
            <a:schemeClr val="tx1"/>
          </a:solidFill>
          <a:latin typeface="+mn-lt"/>
          <a:ea typeface="+mn-ea"/>
          <a:cs typeface="+mn-cs"/>
        </a:defRPr>
      </a:lvl4pPr>
      <a:lvl5pPr marL="1824653" algn="l" defTabSz="912327" rtl="0" eaLnBrk="1" latinLnBrk="0" hangingPunct="1">
        <a:defRPr sz="1800" kern="1200">
          <a:solidFill>
            <a:schemeClr val="tx1"/>
          </a:solidFill>
          <a:latin typeface="+mn-lt"/>
          <a:ea typeface="+mn-ea"/>
          <a:cs typeface="+mn-cs"/>
        </a:defRPr>
      </a:lvl5pPr>
      <a:lvl6pPr marL="2280821" algn="l" defTabSz="912327" rtl="0" eaLnBrk="1" latinLnBrk="0" hangingPunct="1">
        <a:defRPr sz="1800" kern="1200">
          <a:solidFill>
            <a:schemeClr val="tx1"/>
          </a:solidFill>
          <a:latin typeface="+mn-lt"/>
          <a:ea typeface="+mn-ea"/>
          <a:cs typeface="+mn-cs"/>
        </a:defRPr>
      </a:lvl6pPr>
      <a:lvl7pPr marL="2736981" algn="l" defTabSz="912327" rtl="0" eaLnBrk="1" latinLnBrk="0" hangingPunct="1">
        <a:defRPr sz="1800" kern="1200">
          <a:solidFill>
            <a:schemeClr val="tx1"/>
          </a:solidFill>
          <a:latin typeface="+mn-lt"/>
          <a:ea typeface="+mn-ea"/>
          <a:cs typeface="+mn-cs"/>
        </a:defRPr>
      </a:lvl7pPr>
      <a:lvl8pPr marL="3193147" algn="l" defTabSz="912327" rtl="0" eaLnBrk="1" latinLnBrk="0" hangingPunct="1">
        <a:defRPr sz="1800" kern="1200">
          <a:solidFill>
            <a:schemeClr val="tx1"/>
          </a:solidFill>
          <a:latin typeface="+mn-lt"/>
          <a:ea typeface="+mn-ea"/>
          <a:cs typeface="+mn-cs"/>
        </a:defRPr>
      </a:lvl8pPr>
      <a:lvl9pPr marL="3649309" algn="l" defTabSz="9123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9.wmf"/><Relationship Id="rId3" Type="http://schemas.openxmlformats.org/officeDocument/2006/relationships/notesSlide" Target="../notesSlides/notesSlide4.xml"/><Relationship Id="rId7" Type="http://schemas.openxmlformats.org/officeDocument/2006/relationships/image" Target="../media/image16.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oleObject" Target="../embeddings/oleObject8.bin"/><Relationship Id="rId5" Type="http://schemas.openxmlformats.org/officeDocument/2006/relationships/image" Target="../media/image15.wmf"/><Relationship Id="rId10" Type="http://schemas.openxmlformats.org/officeDocument/2006/relationships/image" Target="../media/image18.wmf"/><Relationship Id="rId4" Type="http://schemas.openxmlformats.org/officeDocument/2006/relationships/oleObject" Target="../embeddings/oleObject5.bin"/><Relationship Id="rId9"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png"/><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Text Box 4"/>
          <p:cNvSpPr txBox="1">
            <a:spLocks noChangeArrowheads="1"/>
          </p:cNvSpPr>
          <p:nvPr/>
        </p:nvSpPr>
        <p:spPr bwMode="auto">
          <a:xfrm>
            <a:off x="668338" y="4667266"/>
            <a:ext cx="1918250" cy="338318"/>
          </a:xfrm>
          <a:prstGeom prst="rect">
            <a:avLst/>
          </a:prstGeom>
          <a:noFill/>
          <a:ln w="25400" algn="ctr">
            <a:noFill/>
            <a:miter lim="800000"/>
            <a:headEnd/>
            <a:tailEnd/>
          </a:ln>
        </p:spPr>
        <p:txBody>
          <a:bodyPr wrap="none" lIns="91202" tIns="45603" rIns="91202" bIns="45603">
            <a:spAutoFit/>
          </a:bodyPr>
          <a:lstStyle/>
          <a:p>
            <a:pPr marL="172756" indent="-172756" defTabSz="1012755">
              <a:spcBef>
                <a:spcPct val="50000"/>
              </a:spcBef>
            </a:pPr>
            <a:r>
              <a:rPr lang="en-US" sz="1600" b="1" dirty="0">
                <a:latin typeface="Cambria" panose="02040503050406030204" pitchFamily="18" charset="0"/>
              </a:rPr>
              <a:t>February 20, 2018</a:t>
            </a:r>
          </a:p>
        </p:txBody>
      </p:sp>
      <p:sp>
        <p:nvSpPr>
          <p:cNvPr id="6" name="Subtitle 2"/>
          <p:cNvSpPr txBox="1">
            <a:spLocks/>
          </p:cNvSpPr>
          <p:nvPr/>
        </p:nvSpPr>
        <p:spPr bwMode="auto">
          <a:xfrm>
            <a:off x="582061" y="5496553"/>
            <a:ext cx="8986838" cy="964300"/>
          </a:xfrm>
          <a:prstGeom prst="rect">
            <a:avLst/>
          </a:prstGeom>
          <a:noFill/>
          <a:ln w="9525">
            <a:noFill/>
            <a:miter lim="800000"/>
            <a:headEnd/>
            <a:tailEnd/>
          </a:ln>
        </p:spPr>
        <p:txBody>
          <a:bodyPr vert="horz" wrap="square" lIns="101528" tIns="50767" rIns="101528" bIns="50767" numCol="1" anchor="t" anchorCtr="0" compatLnSpc="1">
            <a:prstTxWarp prst="textNoShape">
              <a:avLst/>
            </a:prstTxWarp>
            <a:spAutoFit/>
          </a:bodyPr>
          <a:lstStyle>
            <a:lvl1pPr marL="292938" indent="-292938" algn="l" defTabSz="1011809" rtl="0" eaLnBrk="0" fontAlgn="base" hangingPunct="0">
              <a:spcBef>
                <a:spcPct val="0"/>
              </a:spcBef>
              <a:spcAft>
                <a:spcPct val="0"/>
              </a:spcAft>
              <a:buClr>
                <a:schemeClr val="accent1"/>
              </a:buClr>
              <a:buFont typeface="Wingdings 3" pitchFamily="18" charset="2"/>
              <a:buNone/>
              <a:defRPr sz="4000" b="1">
                <a:solidFill>
                  <a:srgbClr val="000000"/>
                </a:solidFill>
                <a:latin typeface="+mn-lt"/>
                <a:ea typeface="+mn-ea"/>
                <a:cs typeface="ＭＳ Ｐゴシック"/>
              </a:defRPr>
            </a:lvl1pPr>
            <a:lvl2pPr marL="712541" indent="-226428" algn="l" defTabSz="101180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8299" indent="-213761" algn="l" defTabSz="1011809" rtl="0" eaLnBrk="0" fontAlgn="base" hangingPunct="0">
              <a:spcBef>
                <a:spcPct val="0"/>
              </a:spcBef>
              <a:spcAft>
                <a:spcPct val="30000"/>
              </a:spcAft>
              <a:buClr>
                <a:schemeClr val="accent1"/>
              </a:buClr>
              <a:buFont typeface="Arial" pitchFamily="34" charset="0"/>
              <a:buChar char="–"/>
              <a:defRPr sz="2100">
                <a:solidFill>
                  <a:srgbClr val="000000"/>
                </a:solidFill>
                <a:latin typeface="+mn-lt"/>
                <a:ea typeface="+mn-ea"/>
                <a:cs typeface="ＭＳ Ｐゴシック"/>
              </a:defRPr>
            </a:lvl3pPr>
            <a:lvl4pPr marL="1444083" indent="-186842"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599" indent="-163085"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5268"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1070"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6866"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2671"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r>
              <a:rPr lang="en-US" sz="2800" b="0" kern="0" dirty="0">
                <a:latin typeface="Cambria" panose="02040503050406030204" pitchFamily="18" charset="0"/>
              </a:rPr>
              <a:t>Prasun Biswas</a:t>
            </a:r>
          </a:p>
          <a:p>
            <a:r>
              <a:rPr lang="en-US" sz="2800" b="0" kern="0" dirty="0" err="1">
                <a:latin typeface="Cambria" panose="02040503050406030204" pitchFamily="18" charset="0"/>
              </a:rPr>
              <a:t>Rituparno</a:t>
            </a:r>
            <a:r>
              <a:rPr lang="en-US" sz="2800" b="0" kern="0" dirty="0">
                <a:latin typeface="Cambria" panose="02040503050406030204" pitchFamily="18" charset="0"/>
              </a:rPr>
              <a:t> </a:t>
            </a:r>
            <a:r>
              <a:rPr lang="en-US" sz="2800" b="0" kern="0" dirty="0" err="1">
                <a:latin typeface="Cambria" panose="02040503050406030204" pitchFamily="18" charset="0"/>
              </a:rPr>
              <a:t>Guha</a:t>
            </a:r>
            <a:endParaRPr lang="en-US" sz="2800" b="0" kern="0" dirty="0">
              <a:latin typeface="Cambria" panose="02040503050406030204" pitchFamily="18" charset="0"/>
            </a:endParaRPr>
          </a:p>
        </p:txBody>
      </p:sp>
      <p:sp>
        <p:nvSpPr>
          <p:cNvPr id="9" name="Title 1"/>
          <p:cNvSpPr>
            <a:spLocks noGrp="1"/>
          </p:cNvSpPr>
          <p:nvPr>
            <p:ph type="ctrTitle" idx="4294967295"/>
          </p:nvPr>
        </p:nvSpPr>
        <p:spPr>
          <a:xfrm>
            <a:off x="676287" y="1530355"/>
            <a:ext cx="8915400" cy="596899"/>
          </a:xfrm>
          <a:prstGeom prst="rect">
            <a:avLst/>
          </a:prstGeom>
        </p:spPr>
        <p:txBody>
          <a:bodyPr/>
          <a:lstStyle/>
          <a:p>
            <a:r>
              <a:rPr lang="en-US" dirty="0">
                <a:latin typeface="Cambria" panose="02040503050406030204" pitchFamily="18" charset="0"/>
              </a:rPr>
              <a:t>Data Science </a:t>
            </a:r>
            <a:r>
              <a:rPr lang="en-US" dirty="0" err="1">
                <a:latin typeface="Cambria" panose="02040503050406030204" pitchFamily="18" charset="0"/>
              </a:rPr>
              <a:t>BootCamp</a:t>
            </a:r>
            <a:r>
              <a:rPr lang="en-US" dirty="0">
                <a:latin typeface="Cambria" panose="02040503050406030204" pitchFamily="18" charset="0"/>
              </a:rPr>
              <a:t>: Module 1</a:t>
            </a:r>
          </a:p>
        </p:txBody>
      </p:sp>
      <p:sp>
        <p:nvSpPr>
          <p:cNvPr id="10" name="Subtitle 2"/>
          <p:cNvSpPr>
            <a:spLocks noGrp="1"/>
          </p:cNvSpPr>
          <p:nvPr>
            <p:ph type="subTitle" idx="4294967295"/>
          </p:nvPr>
        </p:nvSpPr>
        <p:spPr>
          <a:xfrm>
            <a:off x="650886" y="2205045"/>
            <a:ext cx="8986838" cy="732403"/>
          </a:xfrm>
          <a:prstGeom prst="rect">
            <a:avLst/>
          </a:prstGeom>
        </p:spPr>
        <p:txBody>
          <a:bodyPr/>
          <a:lstStyle/>
          <a:p>
            <a:r>
              <a:rPr lang="en-US" dirty="0">
                <a:latin typeface="Cambria" panose="02040503050406030204" pitchFamily="18" charset="0"/>
              </a:rPr>
              <a:t>Ridge &amp; Lasso (Day 2)</a:t>
            </a:r>
          </a:p>
        </p:txBody>
      </p:sp>
    </p:spTree>
    <p:extLst>
      <p:ext uri="{BB962C8B-B14F-4D97-AF65-F5344CB8AC3E}">
        <p14:creationId xmlns:p14="http://schemas.microsoft.com/office/powerpoint/2010/main" val="23677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411163" y="1362755"/>
                <a:ext cx="8580437" cy="6124766"/>
              </a:xfrm>
              <a:prstGeom prst="rect">
                <a:avLst/>
              </a:prstGeom>
            </p:spPr>
            <p:txBody>
              <a:bodyPr/>
              <a:lstStyle/>
              <a:p>
                <a:pPr>
                  <a:buFont typeface="Wingdings" panose="05000000000000000000" pitchFamily="2" charset="2"/>
                  <a:buChar char="q"/>
                </a:pPr>
                <a:endParaRPr lang="en-IN" sz="1600" b="1" i="1" dirty="0">
                  <a:latin typeface="Cambria" panose="02040503050406030204" pitchFamily="18" charset="0"/>
                  <a:cs typeface="Times New Roman" panose="02020603050405020304" pitchFamily="18" charset="0"/>
                </a:endParaRPr>
              </a:p>
              <a:p>
                <a:pPr>
                  <a:buFont typeface="Courier New" panose="02070309020205020404" pitchFamily="49" charset="0"/>
                  <a:buChar char="o"/>
                </a:pPr>
                <a:r>
                  <a:rPr lang="en-US" sz="1600" dirty="0">
                    <a:latin typeface="Cambria" panose="02040503050406030204" pitchFamily="18" charset="0"/>
                  </a:rPr>
                  <a:t>δ is the shrinkage parameter and controls amount of regularization</a:t>
                </a:r>
              </a:p>
              <a:p>
                <a:pPr>
                  <a:buFont typeface="Courier New" panose="02070309020205020404" pitchFamily="49" charset="0"/>
                  <a:buChar char="o"/>
                </a:pPr>
                <a:r>
                  <a:rPr lang="en-US" sz="1600" dirty="0">
                    <a:latin typeface="Cambria" panose="02040503050406030204" pitchFamily="18" charset="0"/>
                  </a:rPr>
                  <a:t>As </a:t>
                </a:r>
                <a:r>
                  <a:rPr lang="el-GR" sz="1600" dirty="0">
                    <a:latin typeface="Cambria" panose="02040503050406030204" pitchFamily="18" charset="0"/>
                  </a:rPr>
                  <a:t>δ</a:t>
                </a:r>
                <a:r>
                  <a:rPr lang="en-US" sz="1600" dirty="0">
                    <a:latin typeface="Cambria" panose="02040503050406030204" pitchFamily="18" charset="0"/>
                  </a:rPr>
                  <a:t> ↓ 0, we obtain the least squares solutions</a:t>
                </a:r>
              </a:p>
              <a:p>
                <a:pPr>
                  <a:buFont typeface="Courier New" panose="02070309020205020404" pitchFamily="49" charset="0"/>
                  <a:buChar char="o"/>
                </a:pPr>
                <a:r>
                  <a:rPr lang="en-US" sz="1600" dirty="0">
                    <a:latin typeface="Cambria" panose="02040503050406030204" pitchFamily="18" charset="0"/>
                  </a:rPr>
                  <a:t>As </a:t>
                </a:r>
                <a:r>
                  <a:rPr lang="el-GR" sz="1600" dirty="0">
                    <a:latin typeface="Cambria" panose="02040503050406030204" pitchFamily="18" charset="0"/>
                  </a:rPr>
                  <a:t>δ ↑ ∞, </a:t>
                </a:r>
                <a:r>
                  <a:rPr lang="en-US" sz="1600" dirty="0">
                    <a:latin typeface="Cambria" panose="02040503050406030204" pitchFamily="18" charset="0"/>
                  </a:rPr>
                  <a:t>we have </a:t>
                </a:r>
                <a14:m>
                  <m:oMath xmlns:m="http://schemas.openxmlformats.org/officeDocument/2006/math">
                    <m:acc>
                      <m:accPr>
                        <m:chr m:val="̂"/>
                        <m:ctrlPr>
                          <a:rPr lang="en-IN" sz="1600" b="1" i="1">
                            <a:solidFill>
                              <a:schemeClr val="tx1"/>
                            </a:solidFill>
                            <a:latin typeface="Cambria Math" panose="02040503050406030204" pitchFamily="18" charset="0"/>
                          </a:rPr>
                        </m:ctrlPr>
                      </m:accPr>
                      <m:e>
                        <m:sSub>
                          <m:sSubPr>
                            <m:ctrlPr>
                              <a:rPr lang="en-IN" sz="1600" b="1" i="1">
                                <a:solidFill>
                                  <a:schemeClr val="tx1"/>
                                </a:solidFill>
                                <a:latin typeface="Cambria Math" panose="02040503050406030204" pitchFamily="18" charset="0"/>
                              </a:rPr>
                            </m:ctrlPr>
                          </m:sSubPr>
                          <m:e>
                            <m:r>
                              <a:rPr lang="en-IN" sz="1600" b="1">
                                <a:solidFill>
                                  <a:schemeClr val="tx1"/>
                                </a:solidFill>
                                <a:latin typeface="Cambria Math"/>
                              </a:rPr>
                              <m:t>𝛃</m:t>
                            </m:r>
                          </m:e>
                          <m:sub>
                            <m:r>
                              <a:rPr lang="en-IN" sz="1600" b="1" i="1">
                                <a:solidFill>
                                  <a:schemeClr val="tx1"/>
                                </a:solidFill>
                                <a:latin typeface="Cambria Math"/>
                                <a:ea typeface="Cambria Math"/>
                              </a:rPr>
                              <m:t>𝛅</m:t>
                            </m:r>
                            <m:r>
                              <a:rPr lang="en-US" sz="1600" b="1">
                                <a:solidFill>
                                  <a:schemeClr val="tx1"/>
                                </a:solidFill>
                                <a:latin typeface="Cambria Math"/>
                                <a:ea typeface="Cambria Math"/>
                              </a:rPr>
                              <m:t>,</m:t>
                            </m:r>
                            <m:r>
                              <a:rPr lang="en-IN" sz="1600" b="1">
                                <a:solidFill>
                                  <a:schemeClr val="tx1"/>
                                </a:solidFill>
                                <a:latin typeface="Cambria Math"/>
                              </a:rPr>
                              <m:t>𝐑𝐢𝐝𝐠𝐞</m:t>
                            </m:r>
                          </m:sub>
                        </m:sSub>
                      </m:e>
                    </m:acc>
                  </m:oMath>
                </a14:m>
                <a:r>
                  <a:rPr lang="el-GR" sz="1600" dirty="0">
                    <a:latin typeface="Cambria" panose="02040503050406030204" pitchFamily="18" charset="0"/>
                  </a:rPr>
                  <a:t>= 0 (</a:t>
                </a:r>
                <a:r>
                  <a:rPr lang="en-US" sz="1600" dirty="0">
                    <a:latin typeface="Cambria" panose="02040503050406030204" pitchFamily="18" charset="0"/>
                  </a:rPr>
                  <a:t>intercept-only model)</a:t>
                </a:r>
                <a:endParaRPr lang="en-IN" sz="1600" i="1" dirty="0">
                  <a:latin typeface="Cambria" panose="02040503050406030204" pitchFamily="18" charset="0"/>
                  <a:cs typeface="Times New Roman" panose="02020603050405020304" pitchFamily="18" charset="0"/>
                </a:endParaRPr>
              </a:p>
              <a:p>
                <a:pPr>
                  <a:buFont typeface="Courier New" panose="02070309020205020404" pitchFamily="49" charset="0"/>
                  <a:buChar char="o"/>
                </a:pPr>
                <a:endParaRPr lang="en-IN" sz="1600" b="1" i="1" dirty="0">
                  <a:latin typeface="Cambria" panose="02040503050406030204" pitchFamily="18" charset="0"/>
                  <a:cs typeface="Times New Roman" panose="02020603050405020304" pitchFamily="18" charset="0"/>
                </a:endParaRPr>
              </a:p>
              <a:p>
                <a:pPr>
                  <a:buFont typeface="Courier New" panose="02070309020205020404" pitchFamily="49" charset="0"/>
                  <a:buChar char="o"/>
                </a:pPr>
                <a:r>
                  <a:rPr lang="en-IN" sz="1600" b="1" i="1" dirty="0">
                    <a:latin typeface="Cambria" panose="02040503050406030204" pitchFamily="18" charset="0"/>
                    <a:cs typeface="Times New Roman" panose="02020603050405020304" pitchFamily="18" charset="0"/>
                  </a:rPr>
                  <a:t>Ridge trace</a:t>
                </a:r>
                <a:r>
                  <a:rPr lang="en-IN" sz="1600" i="1" dirty="0">
                    <a:latin typeface="Cambria" panose="02040503050406030204" pitchFamily="18" charset="0"/>
                    <a:cs typeface="Times New Roman" panose="02020603050405020304" pitchFamily="18" charset="0"/>
                  </a:rPr>
                  <a:t> is the graphical display of ridge regression estimator versus δ.</a:t>
                </a:r>
              </a:p>
              <a:p>
                <a:pPr lvl="1">
                  <a:buFont typeface="Courier New" panose="02070309020205020404" pitchFamily="49" charset="0"/>
                  <a:buChar char="o"/>
                </a:pPr>
                <a:r>
                  <a:rPr lang="en-IN" sz="1400" i="1" dirty="0">
                    <a:latin typeface="Cambria" panose="02040503050406030204" pitchFamily="18" charset="0"/>
                    <a:cs typeface="Times New Roman" panose="02020603050405020304" pitchFamily="18" charset="0"/>
                  </a:rPr>
                  <a:t>If multicollinearity is present and is severe, then the instability of regression coefficients is reflected in the ridge trace. As δ  increases, some of the ridge estimates vary dramatically and they stabilizes at some value of δ. </a:t>
                </a:r>
              </a:p>
              <a:p>
                <a:pPr lvl="1">
                  <a:buFont typeface="Courier New" panose="02070309020205020404" pitchFamily="49" charset="0"/>
                  <a:buChar char="o"/>
                </a:pPr>
                <a:r>
                  <a:rPr lang="en-US" sz="1400" dirty="0">
                    <a:latin typeface="Cambria" panose="02040503050406030204" pitchFamily="18" charset="0"/>
                  </a:rPr>
                  <a:t>Plot the components of</a:t>
                </a:r>
                <a:r>
                  <a:rPr lang="el-GR" sz="1400" dirty="0">
                    <a:latin typeface="Cambria" panose="02040503050406030204" pitchFamily="18" charset="0"/>
                  </a:rPr>
                  <a:t> </a:t>
                </a:r>
                <a14:m>
                  <m:oMath xmlns:m="http://schemas.openxmlformats.org/officeDocument/2006/math">
                    <m:acc>
                      <m:accPr>
                        <m:chr m:val="̂"/>
                        <m:ctrlPr>
                          <a:rPr lang="en-IN" sz="1400" b="1" i="1">
                            <a:solidFill>
                              <a:schemeClr val="tx1"/>
                            </a:solidFill>
                            <a:latin typeface="Cambria Math" panose="02040503050406030204" pitchFamily="18" charset="0"/>
                          </a:rPr>
                        </m:ctrlPr>
                      </m:accPr>
                      <m:e>
                        <m:sSub>
                          <m:sSubPr>
                            <m:ctrlPr>
                              <a:rPr lang="en-IN" sz="1400" b="1" i="1" smtClean="0">
                                <a:solidFill>
                                  <a:schemeClr val="tx1"/>
                                </a:solidFill>
                                <a:latin typeface="Cambria Math" panose="02040503050406030204" pitchFamily="18" charset="0"/>
                              </a:rPr>
                            </m:ctrlPr>
                          </m:sSubPr>
                          <m:e>
                            <m:r>
                              <a:rPr lang="en-IN" sz="1400" b="1">
                                <a:solidFill>
                                  <a:schemeClr val="tx1"/>
                                </a:solidFill>
                                <a:latin typeface="Cambria Math"/>
                              </a:rPr>
                              <m:t>𝛃</m:t>
                            </m:r>
                          </m:e>
                          <m:sub>
                            <m:r>
                              <a:rPr lang="en-IN" sz="1400" b="1" i="1" smtClean="0">
                                <a:solidFill>
                                  <a:schemeClr val="tx1"/>
                                </a:solidFill>
                                <a:latin typeface="Cambria Math"/>
                                <a:ea typeface="Cambria Math"/>
                              </a:rPr>
                              <m:t>𝛅</m:t>
                            </m:r>
                            <m:r>
                              <a:rPr lang="en-US" sz="1400" b="1" i="0" smtClean="0">
                                <a:solidFill>
                                  <a:schemeClr val="tx1"/>
                                </a:solidFill>
                                <a:latin typeface="Cambria Math"/>
                                <a:ea typeface="Cambria Math"/>
                              </a:rPr>
                              <m:t>,</m:t>
                            </m:r>
                            <m:r>
                              <a:rPr lang="en-IN" sz="1400" b="1">
                                <a:solidFill>
                                  <a:schemeClr val="tx1"/>
                                </a:solidFill>
                                <a:latin typeface="Cambria Math"/>
                              </a:rPr>
                              <m:t>𝐑𝐢𝐝𝐠𝐞</m:t>
                            </m:r>
                          </m:sub>
                        </m:sSub>
                      </m:e>
                    </m:acc>
                  </m:oMath>
                </a14:m>
                <a:r>
                  <a:rPr lang="en-IN" sz="1400" b="1" dirty="0">
                    <a:solidFill>
                      <a:schemeClr val="tx1"/>
                    </a:solidFill>
                    <a:latin typeface="Cambria" panose="02040503050406030204" pitchFamily="18" charset="0"/>
                    <a:cs typeface="Times New Roman" panose="02020603050405020304" pitchFamily="18" charset="0"/>
                  </a:rPr>
                  <a:t>  </a:t>
                </a:r>
                <a:r>
                  <a:rPr lang="en-US" sz="1400" dirty="0">
                    <a:latin typeface="Cambria" panose="02040503050406030204" pitchFamily="18" charset="0"/>
                  </a:rPr>
                  <a:t>against </a:t>
                </a:r>
                <a:r>
                  <a:rPr lang="el-GR" sz="1400" dirty="0">
                    <a:latin typeface="Cambria" panose="02040503050406030204" pitchFamily="18" charset="0"/>
                  </a:rPr>
                  <a:t>δ</a:t>
                </a:r>
                <a:endParaRPr lang="en-US" sz="1400" dirty="0">
                  <a:latin typeface="Cambria" panose="02040503050406030204" pitchFamily="18" charset="0"/>
                </a:endParaRPr>
              </a:p>
              <a:p>
                <a:pPr lvl="1">
                  <a:buFont typeface="Courier New" panose="02070309020205020404" pitchFamily="49" charset="0"/>
                  <a:buChar char="o"/>
                </a:pPr>
                <a:r>
                  <a:rPr lang="en-US" sz="1400" dirty="0">
                    <a:latin typeface="Cambria" panose="02040503050406030204" pitchFamily="18" charset="0"/>
                  </a:rPr>
                  <a:t>Choose </a:t>
                </a:r>
                <a:r>
                  <a:rPr lang="el-GR" sz="1400" dirty="0">
                    <a:latin typeface="Cambria" panose="02040503050406030204" pitchFamily="18" charset="0"/>
                  </a:rPr>
                  <a:t>δ</a:t>
                </a:r>
                <a:r>
                  <a:rPr lang="en-US" sz="1400" dirty="0">
                    <a:latin typeface="Cambria" panose="02040503050406030204" pitchFamily="18" charset="0"/>
                  </a:rPr>
                  <a:t> for which the coefficients are not </a:t>
                </a:r>
              </a:p>
              <a:p>
                <a:pPr marL="486570" lvl="1" indent="0">
                  <a:buNone/>
                </a:pPr>
                <a:r>
                  <a:rPr lang="en-US" sz="1400" dirty="0">
                    <a:latin typeface="Cambria" panose="02040503050406030204" pitchFamily="18" charset="0"/>
                  </a:rPr>
                  <a:t>       rapidly changing and have “sensible” signs</a:t>
                </a:r>
                <a:endParaRPr lang="en-US" sz="1400" dirty="0">
                  <a:latin typeface="Cambria" panose="02040503050406030204" pitchFamily="18" charset="0"/>
                  <a:cs typeface="Times New Roman" panose="02020603050405020304" pitchFamily="18" charset="0"/>
                </a:endParaRPr>
              </a:p>
              <a:p>
                <a:pPr marL="0" indent="0">
                  <a:buNone/>
                </a:pPr>
                <a:endParaRPr lang="en-US" sz="1600" dirty="0">
                  <a:latin typeface="Cambria" panose="02040503050406030204" pitchFamily="18" charset="0"/>
                  <a:cs typeface="Times New Roman" panose="02020603050405020304" pitchFamily="18" charset="0"/>
                </a:endParaRPr>
              </a:p>
              <a:p>
                <a:pPr>
                  <a:buFont typeface="Courier New" panose="02070309020205020404" pitchFamily="49" charset="0"/>
                  <a:buChar char="o"/>
                </a:pPr>
                <a:r>
                  <a:rPr lang="en-US" sz="1600" b="1" i="1" u="sng" dirty="0">
                    <a:latin typeface="Cambria" panose="02040503050406030204" pitchFamily="18" charset="0"/>
                    <a:cs typeface="Times New Roman" panose="02020603050405020304" pitchFamily="18" charset="0"/>
                  </a:rPr>
                  <a:t>Limitation:</a:t>
                </a:r>
              </a:p>
              <a:p>
                <a:pPr lvl="1">
                  <a:buFont typeface="Arial" panose="020B0604020202020204" pitchFamily="34" charset="0"/>
                  <a:buChar char="•"/>
                </a:pPr>
                <a:r>
                  <a:rPr lang="en-IN" sz="1400" i="1" dirty="0">
                    <a:latin typeface="Cambria" panose="02040503050406030204" pitchFamily="18" charset="0"/>
                    <a:cs typeface="Times New Roman" panose="02020603050405020304" pitchFamily="18" charset="0"/>
                  </a:rPr>
                  <a:t>The choice of δ graphically may not be unique.</a:t>
                </a:r>
              </a:p>
              <a:p>
                <a:pPr>
                  <a:buFont typeface="Arial" panose="020B0604020202020204" pitchFamily="34" charset="0"/>
                  <a:buChar char="•"/>
                </a:pPr>
                <a:endParaRPr lang="en-IN" sz="1600" i="1" dirty="0">
                  <a:latin typeface="Cambria" panose="02040503050406030204" pitchFamily="18" charset="0"/>
                  <a:cs typeface="Times New Roman" panose="02020603050405020304" pitchFamily="18" charset="0"/>
                </a:endParaRPr>
              </a:p>
              <a:p>
                <a:pPr>
                  <a:buFont typeface="Courier New" panose="02070309020205020404" pitchFamily="49" charset="0"/>
                  <a:buChar char="o"/>
                </a:pPr>
                <a:r>
                  <a:rPr lang="en-US" sz="1600" dirty="0">
                    <a:latin typeface="Cambria" panose="02040503050406030204" pitchFamily="18" charset="0"/>
                  </a:rPr>
                  <a:t>Standard practice now is to use cross-validation</a:t>
                </a:r>
                <a:r>
                  <a:rPr lang="en-IN" sz="1600" i="1" dirty="0">
                    <a:latin typeface="Cambria" panose="02040503050406030204" pitchFamily="18" charset="0"/>
                    <a:cs typeface="Times New Roman" panose="02020603050405020304" pitchFamily="18" charset="0"/>
                  </a:rPr>
                  <a:t>.</a:t>
                </a:r>
              </a:p>
              <a:p>
                <a:endParaRPr lang="en-IN" sz="1600" dirty="0">
                  <a:latin typeface="Cambria" panose="02040503050406030204" pitchFamily="18" charset="0"/>
                  <a:cs typeface="Times New Roman" panose="02020603050405020304" pitchFamily="18" charset="0"/>
                </a:endParaRPr>
              </a:p>
              <a:p>
                <a:pPr marL="0" indent="0">
                  <a:buNone/>
                </a:pPr>
                <a:endParaRPr lang="en-IN" sz="1600" dirty="0">
                  <a:latin typeface="Cambria" panose="02040503050406030204" pitchFamily="18" charset="0"/>
                  <a:cs typeface="Times New Roman" panose="02020603050405020304" pitchFamily="18" charset="0"/>
                </a:endParaRPr>
              </a:p>
              <a:p>
                <a:endParaRPr lang="en-IN" sz="1600" dirty="0">
                  <a:latin typeface="Cambria"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1163" y="1362755"/>
                <a:ext cx="8580437" cy="6124766"/>
              </a:xfrm>
              <a:blipFill rotWithShape="1">
                <a:blip r:embed="rId2"/>
                <a:stretch>
                  <a:fillRect l="-71"/>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305883" y="4056919"/>
            <a:ext cx="4572000" cy="2649682"/>
          </a:xfrm>
          <a:prstGeom prst="rect">
            <a:avLst/>
          </a:prstGeom>
        </p:spPr>
      </p:pic>
      <p:sp>
        <p:nvSpPr>
          <p:cNvPr id="5" name="Title 1"/>
          <p:cNvSpPr txBox="1">
            <a:spLocks/>
          </p:cNvSpPr>
          <p:nvPr/>
        </p:nvSpPr>
        <p:spPr bwMode="auto">
          <a:xfrm>
            <a:off x="290442" y="401517"/>
            <a:ext cx="9127998" cy="487363"/>
          </a:xfrm>
          <a:prstGeom prst="rect">
            <a:avLst/>
          </a:prstGeom>
          <a:noFill/>
          <a:ln w="9525">
            <a:noFill/>
            <a:miter lim="800000"/>
            <a:headEnd/>
            <a:tailEnd/>
          </a:ln>
        </p:spPr>
        <p:txBody>
          <a:bodyPr vert="horz" wrap="square" lIns="101609" tIns="50806" rIns="101609" bIns="50806" numCol="1" anchor="ctr" anchorCtr="0" compatLnSpc="1">
            <a:prstTxWarp prst="textNoShape">
              <a:avLst/>
            </a:prstTxWarp>
            <a:noAutofit/>
          </a:bodyPr>
          <a:lstStyle>
            <a:lvl1pPr algn="l" defTabSz="1011169" rtl="0" eaLnBrk="0" fontAlgn="base" hangingPunct="0">
              <a:spcBef>
                <a:spcPct val="0"/>
              </a:spcBef>
              <a:spcAft>
                <a:spcPct val="0"/>
              </a:spcAft>
              <a:defRPr sz="2600" b="1" i="0" baseline="0">
                <a:solidFill>
                  <a:srgbClr val="006600"/>
                </a:solidFill>
                <a:latin typeface="+mj-lt"/>
                <a:ea typeface="+mj-ea"/>
                <a:cs typeface="ＭＳ Ｐゴシック"/>
              </a:defRPr>
            </a:lvl1pPr>
            <a:lvl2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6162" algn="l" defTabSz="1016863" rtl="0" fontAlgn="base">
              <a:spcBef>
                <a:spcPct val="0"/>
              </a:spcBef>
              <a:spcAft>
                <a:spcPct val="0"/>
              </a:spcAft>
              <a:defRPr sz="2300" b="1">
                <a:solidFill>
                  <a:srgbClr val="006600"/>
                </a:solidFill>
                <a:latin typeface="Arial" charset="0"/>
                <a:ea typeface="ＭＳ Ｐゴシック" pitchFamily="28" charset="-128"/>
              </a:defRPr>
            </a:lvl6pPr>
            <a:lvl7pPr marL="912327" algn="l" defTabSz="1016863" rtl="0" fontAlgn="base">
              <a:spcBef>
                <a:spcPct val="0"/>
              </a:spcBef>
              <a:spcAft>
                <a:spcPct val="0"/>
              </a:spcAft>
              <a:defRPr sz="2300" b="1">
                <a:solidFill>
                  <a:srgbClr val="006600"/>
                </a:solidFill>
                <a:latin typeface="Arial" charset="0"/>
                <a:ea typeface="ＭＳ Ｐゴシック" pitchFamily="28" charset="-128"/>
              </a:defRPr>
            </a:lvl7pPr>
            <a:lvl8pPr marL="1368491" algn="l" defTabSz="1016863" rtl="0" fontAlgn="base">
              <a:spcBef>
                <a:spcPct val="0"/>
              </a:spcBef>
              <a:spcAft>
                <a:spcPct val="0"/>
              </a:spcAft>
              <a:defRPr sz="2300" b="1">
                <a:solidFill>
                  <a:srgbClr val="006600"/>
                </a:solidFill>
                <a:latin typeface="Arial" charset="0"/>
                <a:ea typeface="ＭＳ Ｐゴシック" pitchFamily="28" charset="-128"/>
              </a:defRPr>
            </a:lvl8pPr>
            <a:lvl9pPr marL="1824653" algn="l" defTabSz="1016863" rtl="0" fontAlgn="base">
              <a:spcBef>
                <a:spcPct val="0"/>
              </a:spcBef>
              <a:spcAft>
                <a:spcPct val="0"/>
              </a:spcAft>
              <a:defRPr sz="2300" b="1">
                <a:solidFill>
                  <a:srgbClr val="006600"/>
                </a:solidFill>
                <a:latin typeface="Arial" charset="0"/>
                <a:ea typeface="ＭＳ Ｐゴシック" pitchFamily="28" charset="-128"/>
              </a:defRPr>
            </a:lvl9pPr>
          </a:lstStyle>
          <a:p>
            <a:r>
              <a:rPr lang="en-US" dirty="0">
                <a:latin typeface="Cambria" panose="02040503050406030204" pitchFamily="18" charset="0"/>
              </a:rPr>
              <a:t>Choice of </a:t>
            </a:r>
            <a:r>
              <a:rPr lang="el-GR" dirty="0">
                <a:latin typeface="Cambria" panose="02040503050406030204" pitchFamily="18" charset="0"/>
              </a:rPr>
              <a:t>δ</a:t>
            </a:r>
            <a:r>
              <a:rPr lang="en-US" dirty="0">
                <a:latin typeface="Cambria" panose="02040503050406030204" pitchFamily="18" charset="0"/>
              </a:rPr>
              <a:t> : Ridge Trace</a:t>
            </a:r>
            <a:endParaRPr lang="en-IN" kern="0" dirty="0">
              <a:latin typeface="Cambria" panose="02040503050406030204" pitchFamily="18" charset="0"/>
            </a:endParaRPr>
          </a:p>
        </p:txBody>
      </p:sp>
    </p:spTree>
    <p:extLst>
      <p:ext uri="{BB962C8B-B14F-4D97-AF65-F5344CB8AC3E}">
        <p14:creationId xmlns:p14="http://schemas.microsoft.com/office/powerpoint/2010/main" val="199040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409641" y="1454914"/>
                <a:ext cx="9438481" cy="4302216"/>
              </a:xfrm>
              <a:prstGeom prst="rect">
                <a:avLst/>
              </a:prstGeom>
            </p:spPr>
            <p:txBody>
              <a:bodyPr/>
              <a:lstStyle/>
              <a:p>
                <a:pPr marL="0" indent="0">
                  <a:buNone/>
                </a:pPr>
                <a:endParaRPr lang="en-US" sz="1600" dirty="0">
                  <a:solidFill>
                    <a:schemeClr val="tx1"/>
                  </a:solidFill>
                  <a:latin typeface="Cambria" panose="02040503050406030204" pitchFamily="18" charset="0"/>
                  <a:cs typeface="Times New Roman" panose="02020603050405020304" pitchFamily="18" charset="0"/>
                </a:endParaRPr>
              </a:p>
              <a:p>
                <a:pPr>
                  <a:buFont typeface="Courier New" panose="02070309020205020404" pitchFamily="49" charset="0"/>
                  <a:buChar char="o"/>
                </a:pPr>
                <a:r>
                  <a:rPr lang="en-IN" sz="1600" b="1" dirty="0">
                    <a:solidFill>
                      <a:schemeClr val="tx1"/>
                    </a:solidFill>
                    <a:latin typeface="Cambria" panose="02040503050406030204" pitchFamily="18" charset="0"/>
                    <a:cs typeface="Times New Roman" panose="02020603050405020304" pitchFamily="18" charset="0"/>
                  </a:rPr>
                  <a:t>Lasso Regression</a:t>
                </a:r>
                <a:r>
                  <a:rPr lang="en-IN" sz="1600" dirty="0">
                    <a:solidFill>
                      <a:schemeClr val="tx1"/>
                    </a:solidFill>
                    <a:latin typeface="Cambria" panose="02040503050406030204" pitchFamily="18" charset="0"/>
                    <a:cs typeface="Times New Roman" panose="02020603050405020304" pitchFamily="18" charset="0"/>
                  </a:rPr>
                  <a:t> combines the shrinking advantages of ridge with variable selection. </a:t>
                </a:r>
              </a:p>
              <a:p>
                <a:pPr marL="0" lvl="0" indent="0">
                  <a:buNone/>
                </a:pPr>
                <a:endParaRPr lang="en-US" sz="1600" dirty="0">
                  <a:solidFill>
                    <a:schemeClr val="tx1"/>
                  </a:solidFill>
                  <a:latin typeface="Cambria" panose="02040503050406030204" pitchFamily="18" charset="0"/>
                  <a:cs typeface="Times New Roman" panose="02020603050405020304" pitchFamily="18" charset="0"/>
                </a:endParaRPr>
              </a:p>
              <a:p>
                <a:pPr marL="0" lvl="0" indent="0">
                  <a:buNone/>
                </a:pPr>
                <a:endParaRPr lang="en-IN" sz="1600" dirty="0">
                  <a:solidFill>
                    <a:schemeClr val="tx1"/>
                  </a:solidFill>
                  <a:latin typeface="Cambria" panose="02040503050406030204" pitchFamily="18" charset="0"/>
                  <a:cs typeface="Times New Roman" panose="02020603050405020304" pitchFamily="18" charset="0"/>
                </a:endParaRPr>
              </a:p>
              <a:p>
                <a:pPr>
                  <a:buFont typeface="Courier New" panose="02070309020205020404" pitchFamily="49" charset="0"/>
                  <a:buChar char="o"/>
                </a:pPr>
                <a14:m>
                  <m:oMath xmlns:m="http://schemas.openxmlformats.org/officeDocument/2006/math">
                    <m:acc>
                      <m:accPr>
                        <m:chr m:val="̂"/>
                        <m:ctrlPr>
                          <a:rPr lang="en-IN" sz="1600" i="1">
                            <a:solidFill>
                              <a:schemeClr val="tx1"/>
                            </a:solidFill>
                            <a:latin typeface="Cambria Math" panose="02040503050406030204" pitchFamily="18" charset="0"/>
                          </a:rPr>
                        </m:ctrlPr>
                      </m:accPr>
                      <m:e>
                        <m:sSub>
                          <m:sSubPr>
                            <m:ctrlPr>
                              <a:rPr lang="en-IN" sz="1600" i="1">
                                <a:solidFill>
                                  <a:schemeClr val="tx1"/>
                                </a:solidFill>
                                <a:latin typeface="Cambria Math" panose="02040503050406030204" pitchFamily="18" charset="0"/>
                              </a:rPr>
                            </m:ctrlPr>
                          </m:sSubPr>
                          <m:e>
                            <m:r>
                              <m:rPr>
                                <m:sty m:val="p"/>
                              </m:rPr>
                              <a:rPr lang="en-IN" sz="1600" i="0">
                                <a:solidFill>
                                  <a:schemeClr val="tx1"/>
                                </a:solidFill>
                                <a:latin typeface="Cambria Math"/>
                              </a:rPr>
                              <m:t>β</m:t>
                            </m:r>
                          </m:e>
                          <m:sub>
                            <m:r>
                              <m:rPr>
                                <m:sty m:val="p"/>
                              </m:rPr>
                              <a:rPr lang="en-IN" sz="1600" i="0">
                                <a:solidFill>
                                  <a:schemeClr val="tx1"/>
                                </a:solidFill>
                                <a:latin typeface="Cambria Math"/>
                              </a:rPr>
                              <m:t>Lasso</m:t>
                            </m:r>
                          </m:sub>
                        </m:sSub>
                      </m:e>
                    </m:acc>
                  </m:oMath>
                </a14:m>
                <a:r>
                  <a:rPr lang="en-IN" sz="1600" dirty="0">
                    <a:solidFill>
                      <a:schemeClr val="tx1"/>
                    </a:solidFill>
                    <a:latin typeface="Cambria" panose="02040503050406030204" pitchFamily="18" charset="0"/>
                    <a:cs typeface="Times New Roman" panose="02020603050405020304" pitchFamily="18" charset="0"/>
                  </a:rPr>
                  <a:t>  is defined as the value </a:t>
                </a:r>
                <a14:m>
                  <m:oMath xmlns:m="http://schemas.openxmlformats.org/officeDocument/2006/math">
                    <m:r>
                      <m:rPr>
                        <m:sty m:val="p"/>
                      </m:rPr>
                      <a:rPr lang="en-IN" sz="1600" i="0">
                        <a:solidFill>
                          <a:schemeClr val="tx1"/>
                        </a:solidFill>
                        <a:latin typeface="Cambria Math"/>
                      </a:rPr>
                      <m:t>β</m:t>
                    </m:r>
                  </m:oMath>
                </a14:m>
                <a:r>
                  <a:rPr lang="en-IN" sz="1600" dirty="0">
                    <a:solidFill>
                      <a:schemeClr val="tx1"/>
                    </a:solidFill>
                    <a:latin typeface="Cambria" panose="02040503050406030204" pitchFamily="18" charset="0"/>
                    <a:cs typeface="Times New Roman" panose="02020603050405020304" pitchFamily="18" charset="0"/>
                  </a:rPr>
                  <a:t> of that </a:t>
                </a:r>
              </a:p>
              <a:p>
                <a:pPr marL="0" indent="0">
                  <a:buNone/>
                </a:pPr>
                <a:r>
                  <a:rPr lang="en-IN" sz="1600" dirty="0">
                    <a:solidFill>
                      <a:schemeClr val="tx1"/>
                    </a:solidFill>
                    <a:latin typeface="Cambria" panose="02040503050406030204" pitchFamily="18" charset="0"/>
                    <a:cs typeface="Times New Roman" panose="02020603050405020304" pitchFamily="18" charset="0"/>
                  </a:rPr>
                  <a:t>	minimizes  </a:t>
                </a:r>
                <a14:m>
                  <m:oMath xmlns:m="http://schemas.openxmlformats.org/officeDocument/2006/math">
                    <m:sSup>
                      <m:sSupPr>
                        <m:ctrlPr>
                          <a:rPr lang="en-IN" sz="1600" i="1">
                            <a:solidFill>
                              <a:schemeClr val="tx1"/>
                            </a:solidFill>
                            <a:latin typeface="Cambria Math" panose="02040503050406030204" pitchFamily="18" charset="0"/>
                            <a:cs typeface="Times New Roman" panose="02020603050405020304" pitchFamily="18" charset="0"/>
                          </a:rPr>
                        </m:ctrlPr>
                      </m:sSupPr>
                      <m:e>
                        <m:r>
                          <a:rPr lang="en-US" sz="1600" i="0">
                            <a:solidFill>
                              <a:schemeClr val="tx1"/>
                            </a:solidFill>
                            <a:latin typeface="Cambria Math"/>
                            <a:cs typeface="Times New Roman" panose="02020603050405020304" pitchFamily="18" charset="0"/>
                          </a:rPr>
                          <m:t>(</m:t>
                        </m:r>
                        <m:r>
                          <m:rPr>
                            <m:sty m:val="p"/>
                          </m:rPr>
                          <a:rPr lang="en-US" sz="1600" i="0">
                            <a:solidFill>
                              <a:schemeClr val="tx1"/>
                            </a:solidFill>
                            <a:latin typeface="Cambria Math"/>
                            <a:cs typeface="Times New Roman" panose="02020603050405020304" pitchFamily="18" charset="0"/>
                          </a:rPr>
                          <m:t>Y</m:t>
                        </m:r>
                        <m:r>
                          <a:rPr lang="en-US" sz="1600" i="0">
                            <a:solidFill>
                              <a:schemeClr val="tx1"/>
                            </a:solidFill>
                            <a:latin typeface="Cambria Math"/>
                            <a:cs typeface="Times New Roman" panose="02020603050405020304" pitchFamily="18" charset="0"/>
                          </a:rPr>
                          <m:t>−</m:t>
                        </m:r>
                        <m:r>
                          <m:rPr>
                            <m:sty m:val="p"/>
                          </m:rPr>
                          <a:rPr lang="en-US" sz="1600" i="0">
                            <a:solidFill>
                              <a:schemeClr val="tx1"/>
                            </a:solidFill>
                            <a:latin typeface="Cambria Math"/>
                            <a:cs typeface="Times New Roman" panose="02020603050405020304" pitchFamily="18" charset="0"/>
                          </a:rPr>
                          <m:t>Xβ</m:t>
                        </m:r>
                        <m:r>
                          <a:rPr lang="en-US" sz="1600" i="0">
                            <a:solidFill>
                              <a:schemeClr val="tx1"/>
                            </a:solidFill>
                            <a:latin typeface="Cambria Math"/>
                            <a:cs typeface="Times New Roman" panose="02020603050405020304" pitchFamily="18" charset="0"/>
                          </a:rPr>
                          <m:t>)</m:t>
                        </m:r>
                      </m:e>
                      <m:sup>
                        <m:r>
                          <a:rPr lang="en-US" sz="1600" i="0">
                            <a:solidFill>
                              <a:schemeClr val="tx1"/>
                            </a:solidFill>
                            <a:latin typeface="Cambria Math"/>
                            <a:cs typeface="Times New Roman" panose="02020603050405020304" pitchFamily="18" charset="0"/>
                          </a:rPr>
                          <m:t>2</m:t>
                        </m:r>
                      </m:sup>
                    </m:sSup>
                  </m:oMath>
                </a14:m>
                <a:r>
                  <a:rPr lang="en-IN" sz="1600" dirty="0">
                    <a:solidFill>
                      <a:schemeClr val="tx1"/>
                    </a:solidFill>
                    <a:latin typeface="Cambria" panose="02040503050406030204" pitchFamily="18" charset="0"/>
                    <a:cs typeface="Times New Roman" panose="02020603050405020304" pitchFamily="18" charset="0"/>
                  </a:rPr>
                  <a:t> with respect to penalty term </a:t>
                </a:r>
                <a14:m>
                  <m:oMath xmlns:m="http://schemas.openxmlformats.org/officeDocument/2006/math">
                    <m:nary>
                      <m:naryPr>
                        <m:chr m:val="∑"/>
                        <m:limLoc m:val="undOvr"/>
                        <m:subHide m:val="on"/>
                        <m:supHide m:val="on"/>
                        <m:ctrlPr>
                          <a:rPr lang="en-IN" sz="1600" b="1" i="1" smtClean="0">
                            <a:solidFill>
                              <a:schemeClr val="tx1"/>
                            </a:solidFill>
                            <a:latin typeface="Cambria Math" panose="02040503050406030204" pitchFamily="18" charset="0"/>
                          </a:rPr>
                        </m:ctrlPr>
                      </m:naryPr>
                      <m:sub/>
                      <m:sup/>
                      <m:e>
                        <m:r>
                          <a:rPr lang="en-IN" sz="1600" b="1" i="0">
                            <a:solidFill>
                              <a:schemeClr val="tx1"/>
                            </a:solidFill>
                            <a:latin typeface="Cambria Math"/>
                          </a:rPr>
                          <m:t>|</m:t>
                        </m:r>
                        <m:sSub>
                          <m:sSubPr>
                            <m:ctrlPr>
                              <a:rPr lang="en-IN" sz="1600" b="1" i="1">
                                <a:solidFill>
                                  <a:schemeClr val="tx1"/>
                                </a:solidFill>
                                <a:latin typeface="Cambria Math" panose="02040503050406030204" pitchFamily="18" charset="0"/>
                              </a:rPr>
                            </m:ctrlPr>
                          </m:sSubPr>
                          <m:e>
                            <m:r>
                              <a:rPr lang="en-IN" sz="1600" b="1" i="0">
                                <a:solidFill>
                                  <a:schemeClr val="tx1"/>
                                </a:solidFill>
                                <a:latin typeface="Cambria Math"/>
                              </a:rPr>
                              <m:t>𝛃</m:t>
                            </m:r>
                          </m:e>
                          <m:sub>
                            <m:r>
                              <a:rPr lang="en-IN" sz="1600" b="1" i="0">
                                <a:solidFill>
                                  <a:schemeClr val="tx1"/>
                                </a:solidFill>
                                <a:latin typeface="Cambria Math"/>
                              </a:rPr>
                              <m:t>𝐣</m:t>
                            </m:r>
                          </m:sub>
                        </m:sSub>
                      </m:e>
                    </m:nary>
                    <m:r>
                      <a:rPr lang="en-IN" sz="1600" b="1" i="0">
                        <a:solidFill>
                          <a:schemeClr val="tx1"/>
                        </a:solidFill>
                        <a:latin typeface="Cambria Math"/>
                      </a:rPr>
                      <m:t>|</m:t>
                    </m:r>
                  </m:oMath>
                </a14:m>
                <a:r>
                  <a:rPr lang="en-IN" sz="1600" b="1" baseline="30000" dirty="0">
                    <a:solidFill>
                      <a:schemeClr val="tx1"/>
                    </a:solidFill>
                    <a:latin typeface="Cambria" panose="02040503050406030204" pitchFamily="18" charset="0"/>
                    <a:cs typeface="Times New Roman" panose="02020603050405020304" pitchFamily="18" charset="0"/>
                  </a:rPr>
                  <a:t> </a:t>
                </a:r>
                <a:r>
                  <a:rPr lang="en-IN" sz="1600" b="1" dirty="0">
                    <a:solidFill>
                      <a:schemeClr val="tx1"/>
                    </a:solidFill>
                    <a:latin typeface="Cambria" panose="02040503050406030204" pitchFamily="18" charset="0"/>
                    <a:cs typeface="Times New Roman" panose="02020603050405020304" pitchFamily="18" charset="0"/>
                  </a:rPr>
                  <a:t> </a:t>
                </a:r>
                <a14:m>
                  <m:oMath xmlns:m="http://schemas.openxmlformats.org/officeDocument/2006/math">
                    <m:r>
                      <a:rPr lang="en-US" sz="1600" b="1" i="0" dirty="0" smtClean="0">
                        <a:solidFill>
                          <a:schemeClr val="tx1"/>
                        </a:solidFill>
                        <a:latin typeface="Cambria Math"/>
                        <a:cs typeface="Times New Roman" panose="02020603050405020304" pitchFamily="18" charset="0"/>
                      </a:rPr>
                      <m:t>≤</m:t>
                    </m:r>
                    <m:r>
                      <a:rPr lang="en-US" sz="1600" b="1" i="0" dirty="0" smtClean="0">
                        <a:solidFill>
                          <a:schemeClr val="tx1"/>
                        </a:solidFill>
                        <a:latin typeface="Cambria Math"/>
                        <a:cs typeface="Times New Roman" panose="02020603050405020304" pitchFamily="18" charset="0"/>
                      </a:rPr>
                      <m:t>𝐭</m:t>
                    </m:r>
                  </m:oMath>
                </a14:m>
                <a:r>
                  <a:rPr lang="en-IN" sz="1600" b="1" dirty="0">
                    <a:solidFill>
                      <a:schemeClr val="tx1"/>
                    </a:solidFill>
                    <a:latin typeface="Cambria" panose="02040503050406030204" pitchFamily="18" charset="0"/>
                    <a:cs typeface="Times New Roman" panose="02020603050405020304" pitchFamily="18" charset="0"/>
                  </a:rPr>
                  <a:t>.</a:t>
                </a:r>
                <a:r>
                  <a:rPr lang="en-US" sz="1600" dirty="0">
                    <a:solidFill>
                      <a:schemeClr val="tx1"/>
                    </a:solidFill>
                    <a:latin typeface="Cambria" panose="02040503050406030204" pitchFamily="18" charset="0"/>
                    <a:cs typeface="Times New Roman" panose="02020603050405020304" pitchFamily="18" charset="0"/>
                  </a:rPr>
                  <a:t>      	-------- L1-regularization</a:t>
                </a:r>
                <a:endParaRPr lang="en-IN" sz="1600" b="1" dirty="0">
                  <a:solidFill>
                    <a:schemeClr val="tx1"/>
                  </a:solidFill>
                  <a:latin typeface="Cambria" panose="02040503050406030204" pitchFamily="18" charset="0"/>
                  <a:cs typeface="Times New Roman" panose="02020603050405020304" pitchFamily="18" charset="0"/>
                </a:endParaRPr>
              </a:p>
              <a:p>
                <a:pPr marL="0" indent="0">
                  <a:buNone/>
                </a:pPr>
                <a:r>
                  <a:rPr lang="en-US" sz="1600" dirty="0">
                    <a:solidFill>
                      <a:schemeClr val="tx1"/>
                    </a:solidFill>
                    <a:latin typeface="Cambria" panose="02040503050406030204" pitchFamily="18" charset="0"/>
                    <a:cs typeface="Times New Roman" panose="02020603050405020304" pitchFamily="18" charset="0"/>
                  </a:rPr>
                  <a:t>	Equivalently, 	</a:t>
                </a:r>
                <a14:m>
                  <m:oMath xmlns:m="http://schemas.openxmlformats.org/officeDocument/2006/math">
                    <m:sSub>
                      <m:sSubPr>
                        <m:ctrlPr>
                          <a:rPr lang="en-US" sz="1600" i="1">
                            <a:solidFill>
                              <a:schemeClr val="tx1"/>
                            </a:solidFill>
                            <a:latin typeface="Cambria Math" panose="02040503050406030204" pitchFamily="18" charset="0"/>
                            <a:cs typeface="Times New Roman" panose="02020603050405020304" pitchFamily="18" charset="0"/>
                          </a:rPr>
                        </m:ctrlPr>
                      </m:sSubPr>
                      <m:e>
                        <m:r>
                          <m:rPr>
                            <m:sty m:val="p"/>
                          </m:rPr>
                          <a:rPr lang="en-US" sz="1600" i="0">
                            <a:solidFill>
                              <a:schemeClr val="tx1"/>
                            </a:solidFill>
                            <a:latin typeface="Cambria Math"/>
                            <a:cs typeface="Times New Roman" panose="02020603050405020304" pitchFamily="18" charset="0"/>
                          </a:rPr>
                          <m:t>min</m:t>
                        </m:r>
                      </m:e>
                      <m:sub>
                        <m:r>
                          <m:rPr>
                            <m:sty m:val="p"/>
                          </m:rPr>
                          <a:rPr lang="el-GR" sz="1600" i="0">
                            <a:solidFill>
                              <a:schemeClr val="tx1"/>
                            </a:solidFill>
                            <a:latin typeface="Cambria Math"/>
                            <a:cs typeface="Times New Roman" panose="02020603050405020304" pitchFamily="18" charset="0"/>
                          </a:rPr>
                          <m:t>β</m:t>
                        </m:r>
                      </m:sub>
                    </m:sSub>
                  </m:oMath>
                </a14:m>
                <a:r>
                  <a:rPr lang="en-IN" sz="1600" dirty="0">
                    <a:solidFill>
                      <a:schemeClr val="tx1"/>
                    </a:solidFill>
                    <a:latin typeface="Cambria" panose="02040503050406030204" pitchFamily="18" charset="0"/>
                    <a:cs typeface="Times New Roman" panose="02020603050405020304" pitchFamily="18" charset="0"/>
                  </a:rPr>
                  <a:t> </a:t>
                </a:r>
                <a14:m>
                  <m:oMath xmlns:m="http://schemas.openxmlformats.org/officeDocument/2006/math">
                    <m:sSup>
                      <m:sSupPr>
                        <m:ctrlPr>
                          <a:rPr lang="en-IN" sz="1600" i="1">
                            <a:solidFill>
                              <a:schemeClr val="tx1"/>
                            </a:solidFill>
                            <a:latin typeface="Cambria Math" panose="02040503050406030204" pitchFamily="18" charset="0"/>
                            <a:cs typeface="Times New Roman" panose="02020603050405020304" pitchFamily="18" charset="0"/>
                          </a:rPr>
                        </m:ctrlPr>
                      </m:sSupPr>
                      <m:e>
                        <m:r>
                          <a:rPr lang="en-US" sz="1600" i="0">
                            <a:solidFill>
                              <a:schemeClr val="tx1"/>
                            </a:solidFill>
                            <a:latin typeface="Cambria Math"/>
                            <a:cs typeface="Times New Roman" panose="02020603050405020304" pitchFamily="18" charset="0"/>
                          </a:rPr>
                          <m:t>(</m:t>
                        </m:r>
                        <m:r>
                          <m:rPr>
                            <m:sty m:val="p"/>
                          </m:rPr>
                          <a:rPr lang="en-US" sz="1600" i="0">
                            <a:solidFill>
                              <a:schemeClr val="tx1"/>
                            </a:solidFill>
                            <a:latin typeface="Cambria Math"/>
                            <a:cs typeface="Times New Roman" panose="02020603050405020304" pitchFamily="18" charset="0"/>
                          </a:rPr>
                          <m:t>Y</m:t>
                        </m:r>
                        <m:r>
                          <a:rPr lang="en-US" sz="1600" i="0">
                            <a:solidFill>
                              <a:schemeClr val="tx1"/>
                            </a:solidFill>
                            <a:latin typeface="Cambria Math"/>
                            <a:cs typeface="Times New Roman" panose="02020603050405020304" pitchFamily="18" charset="0"/>
                          </a:rPr>
                          <m:t>−</m:t>
                        </m:r>
                        <m:r>
                          <m:rPr>
                            <m:sty m:val="p"/>
                          </m:rPr>
                          <a:rPr lang="en-US" sz="1600" i="0">
                            <a:solidFill>
                              <a:schemeClr val="tx1"/>
                            </a:solidFill>
                            <a:latin typeface="Cambria Math"/>
                            <a:cs typeface="Times New Roman" panose="02020603050405020304" pitchFamily="18" charset="0"/>
                          </a:rPr>
                          <m:t>Xβ</m:t>
                        </m:r>
                        <m:r>
                          <a:rPr lang="en-US" sz="1600" i="0">
                            <a:solidFill>
                              <a:schemeClr val="tx1"/>
                            </a:solidFill>
                            <a:latin typeface="Cambria Math"/>
                            <a:cs typeface="Times New Roman" panose="02020603050405020304" pitchFamily="18" charset="0"/>
                          </a:rPr>
                          <m:t>)</m:t>
                        </m:r>
                      </m:e>
                      <m:sup>
                        <m:r>
                          <a:rPr lang="en-US" sz="1600" i="0">
                            <a:solidFill>
                              <a:schemeClr val="tx1"/>
                            </a:solidFill>
                            <a:latin typeface="Cambria Math"/>
                            <a:cs typeface="Times New Roman" panose="02020603050405020304" pitchFamily="18" charset="0"/>
                          </a:rPr>
                          <m:t>2</m:t>
                        </m:r>
                      </m:sup>
                    </m:sSup>
                  </m:oMath>
                </a14:m>
                <a:r>
                  <a:rPr lang="en-IN" sz="1600" dirty="0">
                    <a:solidFill>
                      <a:schemeClr val="tx1"/>
                    </a:solidFill>
                    <a:latin typeface="Cambria" panose="02040503050406030204" pitchFamily="18" charset="0"/>
                    <a:cs typeface="Times New Roman" panose="02020603050405020304" pitchFamily="18" charset="0"/>
                  </a:rPr>
                  <a:t> + </a:t>
                </a:r>
                <a14:m>
                  <m:oMath xmlns:m="http://schemas.openxmlformats.org/officeDocument/2006/math">
                    <m:r>
                      <m:rPr>
                        <m:sty m:val="p"/>
                      </m:rPr>
                      <a:rPr lang="el-GR" sz="1600" i="0">
                        <a:solidFill>
                          <a:schemeClr val="tx1"/>
                        </a:solidFill>
                        <a:latin typeface="Cambria Math"/>
                        <a:cs typeface="Times New Roman" panose="02020603050405020304" pitchFamily="18" charset="0"/>
                      </a:rPr>
                      <m:t>δ</m:t>
                    </m:r>
                    <m:d>
                      <m:dPr>
                        <m:begChr m:val="|"/>
                        <m:endChr m:val="|"/>
                        <m:ctrlPr>
                          <a:rPr lang="el-GR" sz="1600" i="1" smtClean="0">
                            <a:solidFill>
                              <a:schemeClr val="tx1"/>
                            </a:solidFill>
                            <a:latin typeface="Cambria Math" panose="02040503050406030204" pitchFamily="18" charset="0"/>
                            <a:cs typeface="Times New Roman" panose="02020603050405020304" pitchFamily="18" charset="0"/>
                          </a:rPr>
                        </m:ctrlPr>
                      </m:dPr>
                      <m:e>
                        <m:r>
                          <m:rPr>
                            <m:sty m:val="p"/>
                          </m:rPr>
                          <a:rPr lang="el-GR" sz="1600" i="0" smtClean="0">
                            <a:solidFill>
                              <a:schemeClr val="tx1"/>
                            </a:solidFill>
                            <a:latin typeface="Cambria Math"/>
                            <a:cs typeface="Times New Roman" panose="02020603050405020304" pitchFamily="18" charset="0"/>
                          </a:rPr>
                          <m:t>β</m:t>
                        </m:r>
                      </m:e>
                    </m:d>
                  </m:oMath>
                </a14:m>
                <a:endParaRPr lang="en-US" sz="1600" dirty="0">
                  <a:solidFill>
                    <a:schemeClr val="tx1"/>
                  </a:solidFill>
                  <a:latin typeface="Cambria" panose="02040503050406030204" pitchFamily="18" charset="0"/>
                  <a:cs typeface="Times New Roman" panose="02020603050405020304" pitchFamily="18" charset="0"/>
                </a:endParaRPr>
              </a:p>
              <a:p>
                <a:pPr marL="0" indent="0">
                  <a:buNone/>
                </a:pPr>
                <a:endParaRPr lang="en-IN" sz="1600" dirty="0">
                  <a:solidFill>
                    <a:schemeClr val="tx1"/>
                  </a:solidFill>
                  <a:latin typeface="Cambria" panose="02040503050406030204" pitchFamily="18" charset="0"/>
                  <a:cs typeface="Times New Roman" panose="02020603050405020304" pitchFamily="18" charset="0"/>
                </a:endParaRPr>
              </a:p>
              <a:p>
                <a:pPr>
                  <a:buFont typeface="Courier New" panose="02070309020205020404" pitchFamily="49" charset="0"/>
                  <a:buChar char="o"/>
                </a:pPr>
                <a14:m>
                  <m:oMath xmlns:m="http://schemas.openxmlformats.org/officeDocument/2006/math">
                    <m:acc>
                      <m:accPr>
                        <m:chr m:val="̂"/>
                        <m:ctrlPr>
                          <a:rPr lang="en-IN" sz="1600" i="1">
                            <a:solidFill>
                              <a:schemeClr val="tx1"/>
                            </a:solidFill>
                            <a:latin typeface="Cambria Math" panose="02040503050406030204" pitchFamily="18" charset="0"/>
                          </a:rPr>
                        </m:ctrlPr>
                      </m:accPr>
                      <m:e>
                        <m:sSub>
                          <m:sSubPr>
                            <m:ctrlPr>
                              <a:rPr lang="en-IN" sz="1600" i="1">
                                <a:solidFill>
                                  <a:schemeClr val="tx1"/>
                                </a:solidFill>
                                <a:latin typeface="Cambria Math" panose="02040503050406030204" pitchFamily="18" charset="0"/>
                              </a:rPr>
                            </m:ctrlPr>
                          </m:sSubPr>
                          <m:e>
                            <m:r>
                              <m:rPr>
                                <m:sty m:val="p"/>
                              </m:rPr>
                              <a:rPr lang="en-IN" sz="1600" i="0">
                                <a:solidFill>
                                  <a:schemeClr val="tx1"/>
                                </a:solidFill>
                                <a:latin typeface="Cambria Math"/>
                              </a:rPr>
                              <m:t>β</m:t>
                            </m:r>
                          </m:e>
                          <m:sub>
                            <m:r>
                              <m:rPr>
                                <m:sty m:val="p"/>
                              </m:rPr>
                              <a:rPr lang="en-US" sz="1600" i="0">
                                <a:solidFill>
                                  <a:schemeClr val="tx1"/>
                                </a:solidFill>
                                <a:latin typeface="Cambria Math"/>
                              </a:rPr>
                              <m:t>Lasso</m:t>
                            </m:r>
                          </m:sub>
                        </m:sSub>
                      </m:e>
                    </m:acc>
                  </m:oMath>
                </a14:m>
                <a:r>
                  <a:rPr lang="en-IN" sz="1600" dirty="0">
                    <a:solidFill>
                      <a:schemeClr val="tx1"/>
                    </a:solidFill>
                    <a:latin typeface="Cambria" panose="02040503050406030204" pitchFamily="18" charset="0"/>
                    <a:cs typeface="Times New Roman" panose="02020603050405020304" pitchFamily="18" charset="0"/>
                  </a:rPr>
                  <a:t> does not  have  any explicit form like Ridge Estimate.</a:t>
                </a:r>
                <a:r>
                  <a:rPr lang="en-IN" sz="1600" b="1" dirty="0">
                    <a:solidFill>
                      <a:schemeClr val="tx1"/>
                    </a:solidFill>
                    <a:latin typeface="Cambria" panose="02040503050406030204" pitchFamily="18" charset="0"/>
                    <a:cs typeface="Times New Roman" panose="02020603050405020304" pitchFamily="18" charset="0"/>
                  </a:rPr>
                  <a:t>	</a:t>
                </a:r>
              </a:p>
              <a:p>
                <a:endParaRPr lang="en-US" sz="1600" b="1" dirty="0">
                  <a:solidFill>
                    <a:schemeClr val="tx1"/>
                  </a:solidFill>
                  <a:latin typeface="Cambria" panose="02040503050406030204" pitchFamily="18" charset="0"/>
                  <a:cs typeface="Times New Roman" panose="02020603050405020304" pitchFamily="18" charset="0"/>
                </a:endParaRPr>
              </a:p>
              <a:p>
                <a:endParaRPr lang="en-US" sz="1600" b="1" dirty="0">
                  <a:solidFill>
                    <a:schemeClr val="tx1"/>
                  </a:solidFill>
                  <a:latin typeface="Cambria" panose="02040503050406030204" pitchFamily="18" charset="0"/>
                  <a:cs typeface="Times New Roman" panose="02020603050405020304" pitchFamily="18" charset="0"/>
                </a:endParaRPr>
              </a:p>
              <a:p>
                <a:pPr>
                  <a:buFont typeface="Courier New" panose="02070309020205020404" pitchFamily="49" charset="0"/>
                  <a:buChar char="o"/>
                </a:pPr>
                <a:r>
                  <a:rPr lang="en-IN" sz="1600" dirty="0">
                    <a:solidFill>
                      <a:schemeClr val="tx1"/>
                    </a:solidFill>
                    <a:latin typeface="Cambria" panose="02040503050406030204" pitchFamily="18" charset="0"/>
                    <a:cs typeface="Times New Roman" panose="02020603050405020304" pitchFamily="18" charset="0"/>
                  </a:rPr>
                  <a:t>Estimate of  </a:t>
                </a:r>
                <a14:m>
                  <m:oMath xmlns:m="http://schemas.openxmlformats.org/officeDocument/2006/math">
                    <m:acc>
                      <m:accPr>
                        <m:chr m:val="̂"/>
                        <m:ctrlPr>
                          <a:rPr lang="en-IN" sz="1600" i="1">
                            <a:solidFill>
                              <a:schemeClr val="tx1"/>
                            </a:solidFill>
                            <a:latin typeface="Cambria Math" panose="02040503050406030204" pitchFamily="18" charset="0"/>
                          </a:rPr>
                        </m:ctrlPr>
                      </m:accPr>
                      <m:e>
                        <m:sSub>
                          <m:sSubPr>
                            <m:ctrlPr>
                              <a:rPr lang="en-IN" sz="1600" i="1">
                                <a:solidFill>
                                  <a:schemeClr val="tx1"/>
                                </a:solidFill>
                                <a:latin typeface="Cambria Math" panose="02040503050406030204" pitchFamily="18" charset="0"/>
                              </a:rPr>
                            </m:ctrlPr>
                          </m:sSubPr>
                          <m:e>
                            <m:r>
                              <m:rPr>
                                <m:sty m:val="p"/>
                              </m:rPr>
                              <a:rPr lang="en-IN" sz="1600" i="0">
                                <a:solidFill>
                                  <a:schemeClr val="tx1"/>
                                </a:solidFill>
                                <a:latin typeface="Cambria Math"/>
                              </a:rPr>
                              <m:t>β</m:t>
                            </m:r>
                          </m:e>
                          <m:sub>
                            <m:r>
                              <m:rPr>
                                <m:sty m:val="p"/>
                              </m:rPr>
                              <a:rPr lang="en-US" sz="1600" i="0">
                                <a:solidFill>
                                  <a:schemeClr val="tx1"/>
                                </a:solidFill>
                                <a:latin typeface="Cambria Math"/>
                              </a:rPr>
                              <m:t>Lasso</m:t>
                            </m:r>
                          </m:sub>
                        </m:sSub>
                      </m:e>
                    </m:acc>
                  </m:oMath>
                </a14:m>
                <a:r>
                  <a:rPr lang="en-IN" sz="1600" dirty="0">
                    <a:solidFill>
                      <a:schemeClr val="tx1"/>
                    </a:solidFill>
                    <a:latin typeface="Cambria" panose="02040503050406030204" pitchFamily="18" charset="0"/>
                    <a:cs typeface="Times New Roman" panose="02020603050405020304" pitchFamily="18" charset="0"/>
                  </a:rPr>
                  <a:t> : Cross Validation</a:t>
                </a:r>
                <a:endParaRPr lang="en-US" sz="1600" dirty="0">
                  <a:solidFill>
                    <a:schemeClr val="tx1"/>
                  </a:solidFill>
                  <a:latin typeface="Cambria" panose="02040503050406030204" pitchFamily="18" charset="0"/>
                </a:endParaRPr>
              </a:p>
              <a:p>
                <a:endParaRPr lang="en-US" sz="1600" dirty="0">
                  <a:solidFill>
                    <a:schemeClr val="tx1"/>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9641" y="1454914"/>
                <a:ext cx="9438481" cy="4302216"/>
              </a:xfrm>
              <a:blipFill rotWithShape="1">
                <a:blip r:embed="rId2"/>
                <a:stretch>
                  <a:fillRect l="-129"/>
                </a:stretch>
              </a:blipFill>
            </p:spPr>
            <p:txBody>
              <a:bodyPr/>
              <a:lstStyle/>
              <a:p>
                <a:r>
                  <a:rPr lang="en-US">
                    <a:noFill/>
                  </a:rPr>
                  <a:t> </a:t>
                </a:r>
              </a:p>
            </p:txBody>
          </p:sp>
        </mc:Fallback>
      </mc:AlternateContent>
      <p:sp>
        <p:nvSpPr>
          <p:cNvPr id="4" name="Title 1"/>
          <p:cNvSpPr txBox="1">
            <a:spLocks/>
          </p:cNvSpPr>
          <p:nvPr/>
        </p:nvSpPr>
        <p:spPr bwMode="auto">
          <a:xfrm>
            <a:off x="290442" y="401517"/>
            <a:ext cx="9127998" cy="487363"/>
          </a:xfrm>
          <a:prstGeom prst="rect">
            <a:avLst/>
          </a:prstGeom>
          <a:noFill/>
          <a:ln w="9525">
            <a:noFill/>
            <a:miter lim="800000"/>
            <a:headEnd/>
            <a:tailEnd/>
          </a:ln>
        </p:spPr>
        <p:txBody>
          <a:bodyPr vert="horz" wrap="square" lIns="101609" tIns="50806" rIns="101609" bIns="50806" numCol="1" anchor="ctr" anchorCtr="0" compatLnSpc="1">
            <a:prstTxWarp prst="textNoShape">
              <a:avLst/>
            </a:prstTxWarp>
            <a:noAutofit/>
          </a:bodyPr>
          <a:lstStyle>
            <a:lvl1pPr algn="l" defTabSz="1011169" rtl="0" eaLnBrk="0" fontAlgn="base" hangingPunct="0">
              <a:spcBef>
                <a:spcPct val="0"/>
              </a:spcBef>
              <a:spcAft>
                <a:spcPct val="0"/>
              </a:spcAft>
              <a:defRPr sz="2600" b="1" i="0" baseline="0">
                <a:solidFill>
                  <a:srgbClr val="006600"/>
                </a:solidFill>
                <a:latin typeface="+mj-lt"/>
                <a:ea typeface="+mj-ea"/>
                <a:cs typeface="ＭＳ Ｐゴシック"/>
              </a:defRPr>
            </a:lvl1pPr>
            <a:lvl2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6162" algn="l" defTabSz="1016863" rtl="0" fontAlgn="base">
              <a:spcBef>
                <a:spcPct val="0"/>
              </a:spcBef>
              <a:spcAft>
                <a:spcPct val="0"/>
              </a:spcAft>
              <a:defRPr sz="2300" b="1">
                <a:solidFill>
                  <a:srgbClr val="006600"/>
                </a:solidFill>
                <a:latin typeface="Arial" charset="0"/>
                <a:ea typeface="ＭＳ Ｐゴシック" pitchFamily="28" charset="-128"/>
              </a:defRPr>
            </a:lvl6pPr>
            <a:lvl7pPr marL="912327" algn="l" defTabSz="1016863" rtl="0" fontAlgn="base">
              <a:spcBef>
                <a:spcPct val="0"/>
              </a:spcBef>
              <a:spcAft>
                <a:spcPct val="0"/>
              </a:spcAft>
              <a:defRPr sz="2300" b="1">
                <a:solidFill>
                  <a:srgbClr val="006600"/>
                </a:solidFill>
                <a:latin typeface="Arial" charset="0"/>
                <a:ea typeface="ＭＳ Ｐゴシック" pitchFamily="28" charset="-128"/>
              </a:defRPr>
            </a:lvl7pPr>
            <a:lvl8pPr marL="1368491" algn="l" defTabSz="1016863" rtl="0" fontAlgn="base">
              <a:spcBef>
                <a:spcPct val="0"/>
              </a:spcBef>
              <a:spcAft>
                <a:spcPct val="0"/>
              </a:spcAft>
              <a:defRPr sz="2300" b="1">
                <a:solidFill>
                  <a:srgbClr val="006600"/>
                </a:solidFill>
                <a:latin typeface="Arial" charset="0"/>
                <a:ea typeface="ＭＳ Ｐゴシック" pitchFamily="28" charset="-128"/>
              </a:defRPr>
            </a:lvl8pPr>
            <a:lvl9pPr marL="1824653" algn="l" defTabSz="1016863" rtl="0" fontAlgn="base">
              <a:spcBef>
                <a:spcPct val="0"/>
              </a:spcBef>
              <a:spcAft>
                <a:spcPct val="0"/>
              </a:spcAft>
              <a:defRPr sz="2300" b="1">
                <a:solidFill>
                  <a:srgbClr val="006600"/>
                </a:solidFill>
                <a:latin typeface="Arial" charset="0"/>
                <a:ea typeface="ＭＳ Ｐゴシック" pitchFamily="28" charset="-128"/>
              </a:defRPr>
            </a:lvl9pPr>
          </a:lstStyle>
          <a:p>
            <a:r>
              <a:rPr lang="en-US" dirty="0">
                <a:latin typeface="Cambria" panose="02040503050406030204" pitchFamily="18" charset="0"/>
              </a:rPr>
              <a:t>Lasso Regression</a:t>
            </a:r>
            <a:endParaRPr lang="en-IN" kern="0" dirty="0">
              <a:latin typeface="Cambria" panose="02040503050406030204" pitchFamily="18" charset="0"/>
            </a:endParaRPr>
          </a:p>
        </p:txBody>
      </p:sp>
    </p:spTree>
    <p:extLst>
      <p:ext uri="{BB962C8B-B14F-4D97-AF65-F5344CB8AC3E}">
        <p14:creationId xmlns:p14="http://schemas.microsoft.com/office/powerpoint/2010/main" val="199040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81000" y="1594912"/>
            <a:ext cx="3496163" cy="298174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18712"/>
            <a:ext cx="4029638" cy="3143689"/>
          </a:xfrm>
          <a:prstGeom prst="rect">
            <a:avLst/>
          </a:prstGeom>
        </p:spPr>
      </p:pic>
      <p:sp>
        <p:nvSpPr>
          <p:cNvPr id="5" name="TextBox 4"/>
          <p:cNvSpPr txBox="1"/>
          <p:nvPr/>
        </p:nvSpPr>
        <p:spPr>
          <a:xfrm>
            <a:off x="754074" y="5862112"/>
            <a:ext cx="8118083" cy="1077218"/>
          </a:xfrm>
          <a:prstGeom prst="rect">
            <a:avLst/>
          </a:prstGeom>
          <a:solidFill>
            <a:schemeClr val="accent3">
              <a:lumMod val="85000"/>
            </a:schemeClr>
          </a:solidFill>
          <a:ln w="15875">
            <a:solidFill>
              <a:schemeClr val="tx1"/>
            </a:solidFill>
            <a:prstDash val="sysDash"/>
          </a:ln>
        </p:spPr>
        <p:txBody>
          <a:bodyPr wrap="square" rtlCol="0">
            <a:spAutoFit/>
          </a:bodyPr>
          <a:lstStyle/>
          <a:p>
            <a:pPr marL="285750" indent="-285750">
              <a:buFont typeface="Arial" panose="020B0604020202020204" pitchFamily="34" charset="0"/>
              <a:buChar char="•"/>
            </a:pPr>
            <a:r>
              <a:rPr lang="en-IN" sz="1600" b="1" i="1" dirty="0">
                <a:latin typeface="Cambria" panose="02040503050406030204" pitchFamily="18" charset="0"/>
                <a:cs typeface="Times New Roman" panose="02020603050405020304" pitchFamily="18" charset="0"/>
              </a:rPr>
              <a:t>Lasso can result in a model where some parameters can be exactly zero,  while Ridge can lead to parameters with very small value but not exactly zero.</a:t>
            </a:r>
          </a:p>
          <a:p>
            <a:pPr marL="285750" indent="-285750">
              <a:buFont typeface="Arial" panose="020B0604020202020204" pitchFamily="34" charset="0"/>
              <a:buChar char="•"/>
            </a:pPr>
            <a:r>
              <a:rPr lang="en-IN" sz="1600" b="1" i="1" dirty="0">
                <a:latin typeface="Cambria" panose="02040503050406030204" pitchFamily="18" charset="0"/>
                <a:cs typeface="Times New Roman" panose="02020603050405020304" pitchFamily="18" charset="0"/>
              </a:rPr>
              <a:t>Hence, Lasso can be used for Feature selection.</a:t>
            </a:r>
          </a:p>
          <a:p>
            <a:endParaRPr lang="en-IN" sz="1600" i="1" dirty="0">
              <a:latin typeface="Cambria" panose="02040503050406030204" pitchFamily="18" charset="0"/>
            </a:endParaRPr>
          </a:p>
        </p:txBody>
      </p:sp>
      <p:sp>
        <p:nvSpPr>
          <p:cNvPr id="6" name="TextBox 5"/>
          <p:cNvSpPr txBox="1"/>
          <p:nvPr/>
        </p:nvSpPr>
        <p:spPr>
          <a:xfrm>
            <a:off x="391633" y="4566712"/>
            <a:ext cx="4231608" cy="738664"/>
          </a:xfrm>
          <a:prstGeom prst="rect">
            <a:avLst/>
          </a:prstGeo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IN" sz="1400" i="1" dirty="0">
                <a:latin typeface="Cambria" panose="02040503050406030204" pitchFamily="18" charset="0"/>
                <a:cs typeface="Times New Roman" panose="02020603050405020304" pitchFamily="18" charset="0"/>
              </a:rPr>
              <a:t>We are trying to minimize the ellipse size and circle</a:t>
            </a:r>
          </a:p>
          <a:p>
            <a:r>
              <a:rPr lang="en-IN" sz="1400" i="1" dirty="0">
                <a:latin typeface="Cambria" panose="02040503050406030204" pitchFamily="18" charset="0"/>
                <a:cs typeface="Times New Roman" panose="02020603050405020304" pitchFamily="18" charset="0"/>
              </a:rPr>
              <a:t>(penalty term) simultaneously in the ridge regression. </a:t>
            </a:r>
          </a:p>
          <a:p>
            <a:endParaRPr lang="en-IN" sz="1400" dirty="0">
              <a:latin typeface="Cambria" panose="02040503050406030204" pitchFamily="18" charset="0"/>
            </a:endParaRPr>
          </a:p>
        </p:txBody>
      </p:sp>
      <p:sp>
        <p:nvSpPr>
          <p:cNvPr id="7" name="TextBox 6"/>
          <p:cNvSpPr txBox="1"/>
          <p:nvPr/>
        </p:nvSpPr>
        <p:spPr>
          <a:xfrm>
            <a:off x="4627604" y="4566712"/>
            <a:ext cx="4298613" cy="738664"/>
          </a:xfrm>
          <a:prstGeom prst="rect">
            <a:avLst/>
          </a:prstGeo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lang="en-IN" sz="1400" i="1" dirty="0">
                <a:latin typeface="Cambria" panose="02040503050406030204" pitchFamily="18" charset="0"/>
                <a:cs typeface="Times New Roman" panose="02020603050405020304" pitchFamily="18" charset="0"/>
              </a:rPr>
              <a:t>We are trying to minimize the ellipse size and  diamond</a:t>
            </a:r>
          </a:p>
          <a:p>
            <a:r>
              <a:rPr lang="en-IN" sz="1400" i="1" dirty="0">
                <a:latin typeface="Cambria" panose="02040503050406030204" pitchFamily="18" charset="0"/>
                <a:cs typeface="Times New Roman" panose="02020603050405020304" pitchFamily="18" charset="0"/>
              </a:rPr>
              <a:t>(penalty term) simultaneously in the lasso regression. </a:t>
            </a:r>
          </a:p>
          <a:p>
            <a:endParaRPr lang="en-IN" sz="1400" dirty="0">
              <a:latin typeface="Cambria" panose="02040503050406030204" pitchFamily="18" charset="0"/>
            </a:endParaRPr>
          </a:p>
        </p:txBody>
      </p:sp>
      <p:cxnSp>
        <p:nvCxnSpPr>
          <p:cNvPr id="8" name="Straight Connector 7"/>
          <p:cNvCxnSpPr/>
          <p:nvPr/>
        </p:nvCxnSpPr>
        <p:spPr>
          <a:xfrm flipV="1">
            <a:off x="4616971" y="1578712"/>
            <a:ext cx="0" cy="2988000"/>
          </a:xfrm>
          <a:prstGeom prst="line">
            <a:avLst/>
          </a:prstGeom>
          <a:ln w="28575">
            <a:solidFill>
              <a:schemeClr val="accent4">
                <a:lumMod val="75000"/>
              </a:schemeClr>
            </a:solidFill>
          </a:ln>
        </p:spPr>
        <p:style>
          <a:lnRef idx="1">
            <a:schemeClr val="accent6"/>
          </a:lnRef>
          <a:fillRef idx="0">
            <a:schemeClr val="accent6"/>
          </a:fillRef>
          <a:effectRef idx="0">
            <a:schemeClr val="accent6"/>
          </a:effectRef>
          <a:fontRef idx="minor">
            <a:schemeClr val="tx1"/>
          </a:fontRef>
        </p:style>
      </p:cxnSp>
      <p:sp>
        <p:nvSpPr>
          <p:cNvPr id="9" name="Title 1"/>
          <p:cNvSpPr txBox="1">
            <a:spLocks/>
          </p:cNvSpPr>
          <p:nvPr/>
        </p:nvSpPr>
        <p:spPr bwMode="auto">
          <a:xfrm>
            <a:off x="290442" y="401517"/>
            <a:ext cx="9127998" cy="487363"/>
          </a:xfrm>
          <a:prstGeom prst="rect">
            <a:avLst/>
          </a:prstGeom>
          <a:noFill/>
          <a:ln w="9525">
            <a:noFill/>
            <a:miter lim="800000"/>
            <a:headEnd/>
            <a:tailEnd/>
          </a:ln>
        </p:spPr>
        <p:txBody>
          <a:bodyPr vert="horz" wrap="square" lIns="101609" tIns="50806" rIns="101609" bIns="50806" numCol="1" anchor="ctr" anchorCtr="0" compatLnSpc="1">
            <a:prstTxWarp prst="textNoShape">
              <a:avLst/>
            </a:prstTxWarp>
            <a:noAutofit/>
          </a:bodyPr>
          <a:lstStyle>
            <a:lvl1pPr algn="l" defTabSz="1011169" rtl="0" eaLnBrk="0" fontAlgn="base" hangingPunct="0">
              <a:spcBef>
                <a:spcPct val="0"/>
              </a:spcBef>
              <a:spcAft>
                <a:spcPct val="0"/>
              </a:spcAft>
              <a:defRPr sz="2600" b="1" i="0" baseline="0">
                <a:solidFill>
                  <a:srgbClr val="006600"/>
                </a:solidFill>
                <a:latin typeface="+mj-lt"/>
                <a:ea typeface="+mj-ea"/>
                <a:cs typeface="ＭＳ Ｐゴシック"/>
              </a:defRPr>
            </a:lvl1pPr>
            <a:lvl2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6162" algn="l" defTabSz="1016863" rtl="0" fontAlgn="base">
              <a:spcBef>
                <a:spcPct val="0"/>
              </a:spcBef>
              <a:spcAft>
                <a:spcPct val="0"/>
              </a:spcAft>
              <a:defRPr sz="2300" b="1">
                <a:solidFill>
                  <a:srgbClr val="006600"/>
                </a:solidFill>
                <a:latin typeface="Arial" charset="0"/>
                <a:ea typeface="ＭＳ Ｐゴシック" pitchFamily="28" charset="-128"/>
              </a:defRPr>
            </a:lvl6pPr>
            <a:lvl7pPr marL="912327" algn="l" defTabSz="1016863" rtl="0" fontAlgn="base">
              <a:spcBef>
                <a:spcPct val="0"/>
              </a:spcBef>
              <a:spcAft>
                <a:spcPct val="0"/>
              </a:spcAft>
              <a:defRPr sz="2300" b="1">
                <a:solidFill>
                  <a:srgbClr val="006600"/>
                </a:solidFill>
                <a:latin typeface="Arial" charset="0"/>
                <a:ea typeface="ＭＳ Ｐゴシック" pitchFamily="28" charset="-128"/>
              </a:defRPr>
            </a:lvl7pPr>
            <a:lvl8pPr marL="1368491" algn="l" defTabSz="1016863" rtl="0" fontAlgn="base">
              <a:spcBef>
                <a:spcPct val="0"/>
              </a:spcBef>
              <a:spcAft>
                <a:spcPct val="0"/>
              </a:spcAft>
              <a:defRPr sz="2300" b="1">
                <a:solidFill>
                  <a:srgbClr val="006600"/>
                </a:solidFill>
                <a:latin typeface="Arial" charset="0"/>
                <a:ea typeface="ＭＳ Ｐゴシック" pitchFamily="28" charset="-128"/>
              </a:defRPr>
            </a:lvl8pPr>
            <a:lvl9pPr marL="1824653" algn="l" defTabSz="1016863" rtl="0" fontAlgn="base">
              <a:spcBef>
                <a:spcPct val="0"/>
              </a:spcBef>
              <a:spcAft>
                <a:spcPct val="0"/>
              </a:spcAft>
              <a:defRPr sz="2300" b="1">
                <a:solidFill>
                  <a:srgbClr val="006600"/>
                </a:solidFill>
                <a:latin typeface="Arial" charset="0"/>
                <a:ea typeface="ＭＳ Ｐゴシック" pitchFamily="28" charset="-128"/>
              </a:defRPr>
            </a:lvl9pPr>
          </a:lstStyle>
          <a:p>
            <a:r>
              <a:rPr lang="en-US" dirty="0">
                <a:latin typeface="Cambria" panose="02040503050406030204" pitchFamily="18" charset="0"/>
              </a:rPr>
              <a:t>Why Lasso can do variable selection</a:t>
            </a:r>
            <a:endParaRPr lang="en-IN" kern="0" dirty="0">
              <a:latin typeface="Cambria" panose="02040503050406030204" pitchFamily="18" charset="0"/>
            </a:endParaRPr>
          </a:p>
        </p:txBody>
      </p:sp>
    </p:spTree>
    <p:extLst>
      <p:ext uri="{BB962C8B-B14F-4D97-AF65-F5344CB8AC3E}">
        <p14:creationId xmlns:p14="http://schemas.microsoft.com/office/powerpoint/2010/main" val="1990400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1294" y="3218213"/>
            <a:ext cx="7279574" cy="1569660"/>
          </a:xfrm>
          <a:prstGeom prst="rect">
            <a:avLst/>
          </a:prstGeom>
          <a:noFill/>
        </p:spPr>
        <p:txBody>
          <a:bodyPr wrap="square" rtlCol="0">
            <a:spAutoFit/>
          </a:bodyPr>
          <a:lstStyle/>
          <a:p>
            <a:r>
              <a:rPr lang="en-US" sz="4800" dirty="0">
                <a:latin typeface="Cambria" panose="02040503050406030204" pitchFamily="18" charset="0"/>
              </a:rPr>
              <a:t>Spline Regression (Piecewise)</a:t>
            </a:r>
          </a:p>
        </p:txBody>
      </p:sp>
    </p:spTree>
    <p:extLst>
      <p:ext uri="{BB962C8B-B14F-4D97-AF65-F5344CB8AC3E}">
        <p14:creationId xmlns:p14="http://schemas.microsoft.com/office/powerpoint/2010/main" val="146970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Case where linear regression seems a difficult idea..</a:t>
            </a:r>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pic>
        <p:nvPicPr>
          <p:cNvPr id="5"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81" y="1261425"/>
            <a:ext cx="4453680" cy="301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478" y="1261425"/>
            <a:ext cx="4527754" cy="301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81" y="3819837"/>
            <a:ext cx="4453680" cy="352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478" y="3819837"/>
            <a:ext cx="4527754" cy="346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449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Introduction to curve fitting – Roughness Penalty Approach</a:t>
            </a:r>
          </a:p>
        </p:txBody>
      </p:sp>
      <p:sp>
        <p:nvSpPr>
          <p:cNvPr id="3" name="Content Placeholder 2"/>
          <p:cNvSpPr>
            <a:spLocks noGrp="1"/>
          </p:cNvSpPr>
          <p:nvPr>
            <p:ph idx="4294967295"/>
          </p:nvPr>
        </p:nvSpPr>
        <p:spPr>
          <a:xfrm>
            <a:off x="516195" y="1769807"/>
            <a:ext cx="9026014" cy="5248550"/>
          </a:xfrm>
          <a:prstGeom prst="rect">
            <a:avLst/>
          </a:prstGeom>
        </p:spPr>
        <p:txBody>
          <a:bodyPr/>
          <a:lstStyle/>
          <a:p>
            <a:pPr algn="just">
              <a:buFont typeface="Wingdings" panose="05000000000000000000" pitchFamily="2" charset="2"/>
              <a:buChar char="Ø"/>
            </a:pPr>
            <a:r>
              <a:rPr lang="en-US" sz="1600" dirty="0">
                <a:latin typeface="Cambria" panose="02040503050406030204" pitchFamily="18" charset="0"/>
              </a:rPr>
              <a:t>Aims of curving fitting</a:t>
            </a:r>
          </a:p>
          <a:p>
            <a:pPr lvl="1" algn="just">
              <a:buFont typeface="Wingdings" panose="05000000000000000000" pitchFamily="2" charset="2"/>
              <a:buChar char="q"/>
            </a:pPr>
            <a:r>
              <a:rPr lang="en-US" sz="1600" dirty="0">
                <a:latin typeface="Cambria" panose="02040503050406030204" pitchFamily="18" charset="0"/>
              </a:rPr>
              <a:t>A good fit to the data</a:t>
            </a:r>
          </a:p>
          <a:p>
            <a:pPr lvl="1" algn="just">
              <a:buFont typeface="Wingdings" panose="05000000000000000000" pitchFamily="2" charset="2"/>
              <a:buChar char="q"/>
            </a:pPr>
            <a:r>
              <a:rPr lang="en-US" sz="1600" dirty="0">
                <a:latin typeface="Cambria" panose="02040503050406030204" pitchFamily="18" charset="0"/>
              </a:rPr>
              <a:t>To obtain a curve estimate that does not display too much rapid fluctuation</a:t>
            </a:r>
          </a:p>
          <a:p>
            <a:pPr algn="just">
              <a:buFont typeface="Wingdings" panose="05000000000000000000" pitchFamily="2" charset="2"/>
              <a:buChar char="Ø"/>
            </a:pPr>
            <a:r>
              <a:rPr lang="en-US" sz="1600" dirty="0">
                <a:latin typeface="Cambria" panose="02040503050406030204" pitchFamily="18" charset="0"/>
              </a:rPr>
              <a:t>Basic idea: making a necessary compromise between the two rather different aims in curve estimation</a:t>
            </a:r>
          </a:p>
          <a:p>
            <a:pPr algn="just">
              <a:buFont typeface="Wingdings" panose="05000000000000000000" pitchFamily="2" charset="2"/>
              <a:buChar char="Ø"/>
            </a:pPr>
            <a:endParaRPr lang="en-US" sz="1600" dirty="0">
              <a:latin typeface="Cambria" panose="02040503050406030204" pitchFamily="18" charset="0"/>
            </a:endParaRPr>
          </a:p>
          <a:p>
            <a:pPr algn="just">
              <a:buFont typeface="Wingdings" panose="05000000000000000000" pitchFamily="2" charset="2"/>
              <a:buChar char="Ø"/>
            </a:pPr>
            <a:r>
              <a:rPr lang="en-US" sz="1600" dirty="0">
                <a:latin typeface="Cambria" panose="02040503050406030204" pitchFamily="18" charset="0"/>
              </a:rPr>
              <a:t>Quantifying the roughness of a curve</a:t>
            </a:r>
          </a:p>
          <a:p>
            <a:pPr marL="0" indent="0" algn="just">
              <a:buNone/>
            </a:pPr>
            <a:r>
              <a:rPr lang="en-US" sz="1600" dirty="0">
                <a:latin typeface="Cambria" panose="02040503050406030204" pitchFamily="18" charset="0"/>
              </a:rPr>
              <a:t>	An intuitive way:</a:t>
            </a:r>
          </a:p>
          <a:p>
            <a:pPr algn="just">
              <a:buFont typeface="Wingdings" panose="05000000000000000000" pitchFamily="2" charset="2"/>
              <a:buChar char="Ø"/>
            </a:pPr>
            <a:endParaRPr lang="en-US" sz="1600" dirty="0">
              <a:latin typeface="Cambria" panose="02040503050406030204" pitchFamily="18" charset="0"/>
            </a:endParaRPr>
          </a:p>
          <a:p>
            <a:pPr marL="0" indent="0" algn="just">
              <a:buNone/>
            </a:pPr>
            <a:r>
              <a:rPr lang="en-US" sz="1600" dirty="0">
                <a:latin typeface="Cambria" panose="02040503050406030204" pitchFamily="18" charset="0"/>
              </a:rPr>
              <a:t>	(g: a twice-differentiable curve)</a:t>
            </a:r>
          </a:p>
          <a:p>
            <a:pPr marL="0" indent="0" algn="just">
              <a:buNone/>
            </a:pPr>
            <a:endParaRPr lang="en-US" sz="1600" dirty="0">
              <a:latin typeface="Cambria" panose="02040503050406030204" pitchFamily="18" charset="0"/>
            </a:endParaRPr>
          </a:p>
          <a:p>
            <a:pPr algn="just">
              <a:buFont typeface="Wingdings" panose="05000000000000000000" pitchFamily="2" charset="2"/>
              <a:buChar char="Ø"/>
            </a:pPr>
            <a:r>
              <a:rPr lang="en-US" sz="1600" dirty="0">
                <a:latin typeface="Cambria" panose="02040503050406030204" pitchFamily="18" charset="0"/>
              </a:rPr>
              <a:t>Motivation from a formalization of a mechanical device: if a thin piece of flexible wood, called a spline, is bent to the shape of the graph g, then the leading term in the strain energy is proportional to </a:t>
            </a:r>
          </a:p>
          <a:p>
            <a:pPr algn="just">
              <a:buFont typeface="Wingdings" panose="05000000000000000000" pitchFamily="2" charset="2"/>
              <a:buChar char="Ø"/>
            </a:pPr>
            <a:endParaRPr lang="en-US" sz="1600" dirty="0">
              <a:latin typeface="Cambria" panose="02040503050406030204" pitchFamily="18" charset="0"/>
            </a:endParaRPr>
          </a:p>
          <a:p>
            <a:pPr algn="just">
              <a:buFont typeface="Wingdings" panose="05000000000000000000" pitchFamily="2" charset="2"/>
              <a:buChar char="Ø"/>
            </a:pPr>
            <a:endParaRPr lang="en-US" sz="1600" dirty="0">
              <a:latin typeface="Cambria" panose="02040503050406030204" pitchFamily="18" charset="0"/>
            </a:endParaRPr>
          </a:p>
          <a:p>
            <a:pPr algn="just">
              <a:buFont typeface="Wingdings" panose="05000000000000000000" pitchFamily="2" charset="2"/>
              <a:buChar char="Ø"/>
            </a:pPr>
            <a:endParaRPr lang="en-US" sz="1600" dirty="0">
              <a:latin typeface="Cambria" panose="02040503050406030204" pitchFamily="18" charset="0"/>
            </a:endParaRPr>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931757684"/>
              </p:ext>
            </p:extLst>
          </p:nvPr>
        </p:nvGraphicFramePr>
        <p:xfrm>
          <a:off x="3221372" y="3859163"/>
          <a:ext cx="1675094" cy="690201"/>
        </p:xfrm>
        <a:graphic>
          <a:graphicData uri="http://schemas.openxmlformats.org/presentationml/2006/ole">
            <mc:AlternateContent xmlns:mc="http://schemas.openxmlformats.org/markup-compatibility/2006">
              <mc:Choice xmlns:v="urn:schemas-microsoft-com:vml" Requires="v">
                <p:oleObj spid="_x0000_s56330" name="Equation" r:id="rId3" imgW="799753" imgH="330057" progId="Equation.3">
                  <p:embed/>
                </p:oleObj>
              </mc:Choice>
              <mc:Fallback>
                <p:oleObj name="Equation" r:id="rId3" imgW="799753" imgH="3300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372" y="3859163"/>
                        <a:ext cx="1675094" cy="690201"/>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81934919"/>
              </p:ext>
            </p:extLst>
          </p:nvPr>
        </p:nvGraphicFramePr>
        <p:xfrm>
          <a:off x="2313039" y="5684131"/>
          <a:ext cx="569791" cy="432619"/>
        </p:xfrm>
        <a:graphic>
          <a:graphicData uri="http://schemas.openxmlformats.org/presentationml/2006/ole">
            <mc:AlternateContent xmlns:mc="http://schemas.openxmlformats.org/markup-compatibility/2006">
              <mc:Choice xmlns:v="urn:schemas-microsoft-com:vml" Requires="v">
                <p:oleObj spid="_x0000_s56331" name="Equation" r:id="rId5" imgW="368300" imgH="279400" progId="Equation.3">
                  <p:embed/>
                </p:oleObj>
              </mc:Choice>
              <mc:Fallback>
                <p:oleObj name="Equation" r:id="rId5" imgW="3683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3039" y="5684131"/>
                        <a:ext cx="569791" cy="43261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12365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Roughness Penalty Approach (2)</a:t>
            </a:r>
          </a:p>
        </p:txBody>
      </p:sp>
      <p:sp>
        <p:nvSpPr>
          <p:cNvPr id="3" name="Content Placeholder 2"/>
          <p:cNvSpPr>
            <a:spLocks noGrp="1"/>
          </p:cNvSpPr>
          <p:nvPr>
            <p:ph idx="4294967295"/>
          </p:nvPr>
        </p:nvSpPr>
        <p:spPr>
          <a:xfrm>
            <a:off x="501447" y="1799303"/>
            <a:ext cx="9026014" cy="2589360"/>
          </a:xfrm>
          <a:prstGeom prst="rect">
            <a:avLst/>
          </a:prstGeom>
        </p:spPr>
        <p:txBody>
          <a:bodyPr/>
          <a:lstStyle/>
          <a:p>
            <a:pPr algn="just">
              <a:buFont typeface="Wingdings" panose="05000000000000000000" pitchFamily="2" charset="2"/>
              <a:buChar char="Ø"/>
            </a:pPr>
            <a:r>
              <a:rPr lang="en-US" sz="1600" dirty="0">
                <a:latin typeface="Cambria" panose="02040503050406030204" pitchFamily="18" charset="0"/>
              </a:rPr>
              <a:t>Penalized sum of squares</a:t>
            </a:r>
          </a:p>
          <a:p>
            <a:pPr algn="just">
              <a:buFont typeface="Wingdings" panose="05000000000000000000" pitchFamily="2" charset="2"/>
              <a:buChar char="Ø"/>
            </a:pPr>
            <a:endParaRPr lang="en-US" sz="1600" dirty="0">
              <a:latin typeface="Cambria" panose="02040503050406030204" pitchFamily="18" charset="0"/>
            </a:endParaRPr>
          </a:p>
          <a:p>
            <a:pPr marL="0" indent="0" algn="just">
              <a:buNone/>
            </a:pPr>
            <a:r>
              <a:rPr lang="en-US" sz="1600" dirty="0">
                <a:latin typeface="Cambria" panose="02040503050406030204" pitchFamily="18" charset="0"/>
              </a:rPr>
              <a:t>	where g is any twice-differentiable function on [</a:t>
            </a:r>
            <a:r>
              <a:rPr lang="en-US" sz="1600" dirty="0" err="1">
                <a:latin typeface="Cambria" panose="02040503050406030204" pitchFamily="18" charset="0"/>
              </a:rPr>
              <a:t>a,b</a:t>
            </a:r>
            <a:r>
              <a:rPr lang="en-US" sz="1600" dirty="0">
                <a:latin typeface="Cambria" panose="02040503050406030204" pitchFamily="18" charset="0"/>
              </a:rPr>
              <a:t>] and </a:t>
            </a:r>
          </a:p>
          <a:p>
            <a:pPr marL="0" indent="0" algn="just">
              <a:buNone/>
            </a:pPr>
            <a:r>
              <a:rPr lang="en-US" sz="1600" dirty="0">
                <a:latin typeface="Cambria" panose="02040503050406030204" pitchFamily="18" charset="0"/>
              </a:rPr>
              <a:t>	        is smoothing parameter (‘rate of exchange’ between residual error </a:t>
            </a:r>
          </a:p>
          <a:p>
            <a:pPr marL="0" indent="0" algn="just">
              <a:buNone/>
            </a:pPr>
            <a:r>
              <a:rPr lang="en-US" sz="1600" dirty="0">
                <a:latin typeface="Cambria" panose="02040503050406030204" pitchFamily="18" charset="0"/>
              </a:rPr>
              <a:t>	and local variation)</a:t>
            </a:r>
          </a:p>
          <a:p>
            <a:pPr algn="just">
              <a:buFont typeface="Wingdings" panose="05000000000000000000" pitchFamily="2" charset="2"/>
              <a:buChar char="Ø"/>
            </a:pPr>
            <a:r>
              <a:rPr lang="en-US" sz="1600" dirty="0">
                <a:latin typeface="Cambria" panose="02040503050406030204" pitchFamily="18" charset="0"/>
              </a:rPr>
              <a:t>Penalized least squares estimator </a:t>
            </a:r>
          </a:p>
          <a:p>
            <a:pPr algn="just">
              <a:buFont typeface="Wingdings" panose="05000000000000000000" pitchFamily="2" charset="2"/>
              <a:buChar char="Ø"/>
            </a:pPr>
            <a:endParaRPr lang="en-US" sz="1600" dirty="0">
              <a:latin typeface="Cambria" panose="02040503050406030204" pitchFamily="18" charset="0"/>
            </a:endParaRPr>
          </a:p>
          <a:p>
            <a:pPr algn="just">
              <a:buFont typeface="Wingdings" panose="05000000000000000000" pitchFamily="2" charset="2"/>
              <a:buChar char="Ø"/>
            </a:pPr>
            <a:endParaRPr lang="en-US" sz="1600" dirty="0">
              <a:latin typeface="Cambria" panose="02040503050406030204" pitchFamily="18" charset="0"/>
            </a:endParaRPr>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33822645"/>
              </p:ext>
            </p:extLst>
          </p:nvPr>
        </p:nvGraphicFramePr>
        <p:xfrm>
          <a:off x="3261856" y="1600207"/>
          <a:ext cx="4304070" cy="787958"/>
        </p:xfrm>
        <a:graphic>
          <a:graphicData uri="http://schemas.openxmlformats.org/presentationml/2006/ole">
            <mc:AlternateContent xmlns:mc="http://schemas.openxmlformats.org/markup-compatibility/2006">
              <mc:Choice xmlns:v="urn:schemas-microsoft-com:vml" Requires="v">
                <p:oleObj spid="_x0000_s57366" name="Equation" r:id="rId4" imgW="2362200" imgH="431800" progId="Equation.3">
                  <p:embed/>
                </p:oleObj>
              </mc:Choice>
              <mc:Fallback>
                <p:oleObj name="Equation" r:id="rId4" imgW="23622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1856" y="1600207"/>
                        <a:ext cx="4304070" cy="787958"/>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87033655"/>
              </p:ext>
            </p:extLst>
          </p:nvPr>
        </p:nvGraphicFramePr>
        <p:xfrm>
          <a:off x="1602649" y="2814505"/>
          <a:ext cx="388374" cy="253180"/>
        </p:xfrm>
        <a:graphic>
          <a:graphicData uri="http://schemas.openxmlformats.org/presentationml/2006/ole">
            <mc:AlternateContent xmlns:mc="http://schemas.openxmlformats.org/markup-compatibility/2006">
              <mc:Choice xmlns:v="urn:schemas-microsoft-com:vml" Requires="v">
                <p:oleObj spid="_x0000_s57367" name="Equation" r:id="rId6" imgW="139700" imgH="139700" progId="Equation.3">
                  <p:embed/>
                </p:oleObj>
              </mc:Choice>
              <mc:Fallback>
                <p:oleObj name="Equation" r:id="rId6" imgW="139700" imgH="139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2649" y="2814505"/>
                        <a:ext cx="388374" cy="253180"/>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96910092"/>
              </p:ext>
            </p:extLst>
          </p:nvPr>
        </p:nvGraphicFramePr>
        <p:xfrm>
          <a:off x="4033684" y="3339332"/>
          <a:ext cx="2042651" cy="388907"/>
        </p:xfrm>
        <a:graphic>
          <a:graphicData uri="http://schemas.openxmlformats.org/presentationml/2006/ole">
            <mc:AlternateContent xmlns:mc="http://schemas.openxmlformats.org/markup-compatibility/2006">
              <mc:Choice xmlns:v="urn:schemas-microsoft-com:vml" Requires="v">
                <p:oleObj spid="_x0000_s57368" name="Equation" r:id="rId8" imgW="1066337" imgH="203112" progId="Equation.3">
                  <p:embed/>
                </p:oleObj>
              </mc:Choice>
              <mc:Fallback>
                <p:oleObj name="Equation" r:id="rId8" imgW="1066337"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3684" y="3339332"/>
                        <a:ext cx="2042651" cy="388907"/>
                      </a:xfrm>
                      <a:prstGeom prst="rect">
                        <a:avLst/>
                      </a:prstGeom>
                      <a:noFill/>
                      <a:ln>
                        <a:noFill/>
                      </a:ln>
                      <a:effectLst/>
                    </p:spPr>
                  </p:pic>
                </p:oleObj>
              </mc:Fallback>
            </mc:AlternateContent>
          </a:graphicData>
        </a:graphic>
      </p:graphicFrame>
      <p:pic>
        <p:nvPicPr>
          <p:cNvPr id="8" name="Picture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353961" y="3965600"/>
            <a:ext cx="4218040" cy="3128375"/>
          </a:xfrm>
          <a:prstGeom prst="rect">
            <a:avLst/>
          </a:prstGeom>
          <a:noFill/>
          <a:ln/>
        </p:spPr>
      </p:pic>
      <p:sp>
        <p:nvSpPr>
          <p:cNvPr id="9" name="Rectangle 3"/>
          <p:cNvSpPr txBox="1">
            <a:spLocks noChangeArrowheads="1"/>
          </p:cNvSpPr>
          <p:nvPr/>
        </p:nvSpPr>
        <p:spPr bwMode="auto">
          <a:xfrm>
            <a:off x="1032387" y="3842104"/>
            <a:ext cx="2492477" cy="348747"/>
          </a:xfrm>
          <a:prstGeom prst="rect">
            <a:avLst/>
          </a:prstGeom>
          <a:noFill/>
          <a:ln w="9525">
            <a:noFill/>
            <a:miter lim="800000"/>
            <a:headEnd/>
            <a:tailEnd/>
          </a:ln>
        </p:spPr>
        <p:txBody>
          <a:bodyPr vert="horz" wrap="square" lIns="101528" tIns="50767" rIns="101528" bIns="50767" numCol="1" anchor="t" anchorCtr="0" compatLnSpc="1">
            <a:prstTxWarp prst="textNoShape">
              <a:avLst/>
            </a:prstTxWarp>
            <a:spAutoFit/>
          </a:bodyPr>
          <a:lstStyle>
            <a:lvl1pPr marL="292938" indent="-292938" algn="l" defTabSz="1011809"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2541" indent="-226428" algn="l" defTabSz="101180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8299" indent="-213761" algn="l" defTabSz="1011809" rtl="0" eaLnBrk="0" fontAlgn="base" hangingPunct="0">
              <a:spcBef>
                <a:spcPct val="0"/>
              </a:spcBef>
              <a:spcAft>
                <a:spcPct val="30000"/>
              </a:spcAft>
              <a:buClr>
                <a:schemeClr val="accent1"/>
              </a:buClr>
              <a:buFont typeface="Arial" pitchFamily="34" charset="0"/>
              <a:buChar char="–"/>
              <a:defRPr sz="2100">
                <a:solidFill>
                  <a:srgbClr val="000000"/>
                </a:solidFill>
                <a:latin typeface="+mn-lt"/>
                <a:ea typeface="+mn-ea"/>
                <a:cs typeface="ＭＳ Ｐゴシック"/>
              </a:defRPr>
            </a:lvl3pPr>
            <a:lvl4pPr marL="1444083" indent="-186842"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599" indent="-163085"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5268"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1070"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6866"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2671"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pPr>
              <a:buFont typeface="Wingdings" pitchFamily="2" charset="2"/>
              <a:buNone/>
            </a:pPr>
            <a:r>
              <a:rPr lang="en-US" altLang="en-US" sz="1600" kern="0" dirty="0">
                <a:latin typeface="Cambria" panose="02040503050406030204" pitchFamily="18" charset="0"/>
              </a:rPr>
              <a:t>Curve for a large value of </a:t>
            </a:r>
          </a:p>
        </p:txBody>
      </p:sp>
      <p:graphicFrame>
        <p:nvGraphicFramePr>
          <p:cNvPr id="10" name="Object 9"/>
          <p:cNvGraphicFramePr>
            <a:graphicFrameLocks noChangeAspect="1"/>
          </p:cNvGraphicFramePr>
          <p:nvPr>
            <p:extLst>
              <p:ext uri="{D42A27DB-BD31-4B8C-83A1-F6EECF244321}">
                <p14:modId xmlns:p14="http://schemas.microsoft.com/office/powerpoint/2010/main" val="2198101047"/>
              </p:ext>
            </p:extLst>
          </p:nvPr>
        </p:nvGraphicFramePr>
        <p:xfrm>
          <a:off x="3304315" y="3910910"/>
          <a:ext cx="387350" cy="252412"/>
        </p:xfrm>
        <a:graphic>
          <a:graphicData uri="http://schemas.openxmlformats.org/presentationml/2006/ole">
            <mc:AlternateContent xmlns:mc="http://schemas.openxmlformats.org/markup-compatibility/2006">
              <mc:Choice xmlns:v="urn:schemas-microsoft-com:vml" Requires="v">
                <p:oleObj spid="_x0000_s57369" name="Equation" r:id="rId11" imgW="139700" imgH="139700" progId="Equation.3">
                  <p:embed/>
                </p:oleObj>
              </mc:Choice>
              <mc:Fallback>
                <p:oleObj name="Equation" r:id="rId11" imgW="139700" imgH="139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4315" y="3910910"/>
                        <a:ext cx="3873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3"/>
          <p:cNvSpPr txBox="1">
            <a:spLocks noChangeArrowheads="1"/>
          </p:cNvSpPr>
          <p:nvPr/>
        </p:nvSpPr>
        <p:spPr bwMode="auto">
          <a:xfrm>
            <a:off x="5535447" y="3847024"/>
            <a:ext cx="2492477" cy="348747"/>
          </a:xfrm>
          <a:prstGeom prst="rect">
            <a:avLst/>
          </a:prstGeom>
          <a:noFill/>
          <a:ln w="9525">
            <a:noFill/>
            <a:miter lim="800000"/>
            <a:headEnd/>
            <a:tailEnd/>
          </a:ln>
        </p:spPr>
        <p:txBody>
          <a:bodyPr vert="horz" wrap="square" lIns="101528" tIns="50767" rIns="101528" bIns="50767" numCol="1" anchor="t" anchorCtr="0" compatLnSpc="1">
            <a:prstTxWarp prst="textNoShape">
              <a:avLst/>
            </a:prstTxWarp>
            <a:spAutoFit/>
          </a:bodyPr>
          <a:lstStyle>
            <a:lvl1pPr marL="292938" indent="-292938" algn="l" defTabSz="1011809" rtl="0" eaLnBrk="0" fontAlgn="base" hangingPunct="0">
              <a:spcBef>
                <a:spcPct val="0"/>
              </a:spcBef>
              <a:spcAft>
                <a:spcPct val="30000"/>
              </a:spcAft>
              <a:buClr>
                <a:schemeClr val="accent1"/>
              </a:buClr>
              <a:buFont typeface="Wingdings 3" pitchFamily="18" charset="2"/>
              <a:buChar char=""/>
              <a:defRPr sz="2500">
                <a:solidFill>
                  <a:srgbClr val="000000"/>
                </a:solidFill>
                <a:latin typeface="+mn-lt"/>
                <a:ea typeface="+mn-ea"/>
                <a:cs typeface="ＭＳ Ｐゴシック"/>
              </a:defRPr>
            </a:lvl1pPr>
            <a:lvl2pPr marL="712541" indent="-226428" algn="l" defTabSz="1011809" rtl="0" eaLnBrk="0" fontAlgn="base" hangingPunct="0">
              <a:spcBef>
                <a:spcPct val="0"/>
              </a:spcBef>
              <a:spcAft>
                <a:spcPct val="30000"/>
              </a:spcAft>
              <a:buClr>
                <a:schemeClr val="accent1"/>
              </a:buClr>
              <a:buFont typeface="Wingdings" pitchFamily="2" charset="2"/>
              <a:buChar char="§"/>
              <a:defRPr sz="2300">
                <a:solidFill>
                  <a:srgbClr val="000000"/>
                </a:solidFill>
                <a:latin typeface="+mn-lt"/>
                <a:ea typeface="+mn-ea"/>
                <a:cs typeface="ＭＳ Ｐゴシック"/>
              </a:defRPr>
            </a:lvl2pPr>
            <a:lvl3pPr marL="1078299" indent="-213761" algn="l" defTabSz="1011809" rtl="0" eaLnBrk="0" fontAlgn="base" hangingPunct="0">
              <a:spcBef>
                <a:spcPct val="0"/>
              </a:spcBef>
              <a:spcAft>
                <a:spcPct val="30000"/>
              </a:spcAft>
              <a:buClr>
                <a:schemeClr val="accent1"/>
              </a:buClr>
              <a:buFont typeface="Arial" pitchFamily="34" charset="0"/>
              <a:buChar char="–"/>
              <a:defRPr sz="2100">
                <a:solidFill>
                  <a:srgbClr val="000000"/>
                </a:solidFill>
                <a:latin typeface="+mn-lt"/>
                <a:ea typeface="+mn-ea"/>
                <a:cs typeface="ＭＳ Ｐゴシック"/>
              </a:defRPr>
            </a:lvl3pPr>
            <a:lvl4pPr marL="1444083" indent="-186842"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4pPr>
            <a:lvl5pPr marL="1795599" indent="-163085" algn="l" defTabSz="1011809" rtl="0" eaLnBrk="0" fontAlgn="base" hangingPunct="0">
              <a:spcBef>
                <a:spcPct val="0"/>
              </a:spcBef>
              <a:spcAft>
                <a:spcPct val="30000"/>
              </a:spcAft>
              <a:buClr>
                <a:schemeClr val="accent1"/>
              </a:buClr>
              <a:buFont typeface="Wingdings" pitchFamily="2" charset="2"/>
              <a:buChar char=""/>
              <a:defRPr sz="1900">
                <a:solidFill>
                  <a:srgbClr val="000000"/>
                </a:solidFill>
                <a:latin typeface="+mn-lt"/>
                <a:ea typeface="+mn-ea"/>
                <a:cs typeface="ＭＳ Ｐゴシック"/>
              </a:defRPr>
            </a:lvl5pPr>
            <a:lvl6pPr marL="2255268"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6pPr>
            <a:lvl7pPr marL="2711070"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7pPr>
            <a:lvl8pPr marL="3166866"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8pPr>
            <a:lvl9pPr marL="3622671" indent="-167763" algn="l" defTabSz="1016057" rtl="0" fontAlgn="base">
              <a:spcBef>
                <a:spcPct val="0"/>
              </a:spcBef>
              <a:spcAft>
                <a:spcPct val="30000"/>
              </a:spcAft>
              <a:buClr>
                <a:schemeClr val="accent1"/>
              </a:buClr>
              <a:buFont typeface="Wingdings" pitchFamily="2" charset="2"/>
              <a:buChar char=""/>
              <a:defRPr sz="1900">
                <a:solidFill>
                  <a:srgbClr val="000000"/>
                </a:solidFill>
                <a:latin typeface="+mn-lt"/>
                <a:ea typeface="+mn-ea"/>
              </a:defRPr>
            </a:lvl9pPr>
          </a:lstStyle>
          <a:p>
            <a:pPr>
              <a:buFont typeface="Wingdings" pitchFamily="2" charset="2"/>
              <a:buNone/>
            </a:pPr>
            <a:r>
              <a:rPr lang="en-US" altLang="en-US" sz="1600" kern="0" dirty="0">
                <a:latin typeface="Cambria" panose="02040503050406030204" pitchFamily="18" charset="0"/>
              </a:rPr>
              <a:t>Curve for a small value of </a:t>
            </a:r>
          </a:p>
        </p:txBody>
      </p:sp>
      <p:graphicFrame>
        <p:nvGraphicFramePr>
          <p:cNvPr id="12" name="Object 11"/>
          <p:cNvGraphicFramePr>
            <a:graphicFrameLocks noChangeAspect="1"/>
          </p:cNvGraphicFramePr>
          <p:nvPr>
            <p:extLst>
              <p:ext uri="{D42A27DB-BD31-4B8C-83A1-F6EECF244321}">
                <p14:modId xmlns:p14="http://schemas.microsoft.com/office/powerpoint/2010/main" val="547624040"/>
              </p:ext>
            </p:extLst>
          </p:nvPr>
        </p:nvGraphicFramePr>
        <p:xfrm>
          <a:off x="7836144" y="3887024"/>
          <a:ext cx="387350" cy="252413"/>
        </p:xfrm>
        <a:graphic>
          <a:graphicData uri="http://schemas.openxmlformats.org/presentationml/2006/ole">
            <mc:AlternateContent xmlns:mc="http://schemas.openxmlformats.org/markup-compatibility/2006">
              <mc:Choice xmlns:v="urn:schemas-microsoft-com:vml" Requires="v">
                <p:oleObj spid="_x0000_s57370" name="Equation" r:id="rId12" imgW="139700" imgH="139700" progId="Equation.3">
                  <p:embed/>
                </p:oleObj>
              </mc:Choice>
              <mc:Fallback>
                <p:oleObj name="Equation" r:id="rId12" imgW="139700" imgH="139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6144" y="3887024"/>
                        <a:ext cx="38735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Picture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4667954" y="3965600"/>
            <a:ext cx="4476046" cy="3128375"/>
          </a:xfrm>
          <a:prstGeom prst="rect">
            <a:avLst/>
          </a:prstGeom>
          <a:noFill/>
          <a:ln/>
        </p:spPr>
      </p:pic>
    </p:spTree>
    <p:extLst>
      <p:ext uri="{BB962C8B-B14F-4D97-AF65-F5344CB8AC3E}">
        <p14:creationId xmlns:p14="http://schemas.microsoft.com/office/powerpoint/2010/main" val="61919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latin typeface="Cambria" panose="02040503050406030204" pitchFamily="18" charset="0"/>
              </a:rPr>
              <a:t>Cubic Splines</a:t>
            </a:r>
          </a:p>
        </p:txBody>
      </p:sp>
      <p:sp>
        <p:nvSpPr>
          <p:cNvPr id="3" name="Content Placeholder 2"/>
          <p:cNvSpPr>
            <a:spLocks noGrp="1"/>
          </p:cNvSpPr>
          <p:nvPr>
            <p:ph idx="4294967295"/>
          </p:nvPr>
        </p:nvSpPr>
        <p:spPr>
          <a:xfrm>
            <a:off x="655822" y="1573678"/>
            <a:ext cx="9026014" cy="2677155"/>
          </a:xfrm>
          <a:prstGeom prst="rect">
            <a:avLst/>
          </a:prstGeom>
        </p:spPr>
        <p:txBody>
          <a:bodyPr/>
          <a:lstStyle/>
          <a:p>
            <a:pPr>
              <a:lnSpc>
                <a:spcPct val="115000"/>
              </a:lnSpc>
              <a:spcBef>
                <a:spcPct val="25000"/>
              </a:spcBef>
              <a:buFont typeface="Wingdings" panose="05000000000000000000" pitchFamily="2" charset="2"/>
              <a:buChar char="Ø"/>
            </a:pPr>
            <a:r>
              <a:rPr lang="en-US" altLang="en-US" sz="1400" dirty="0">
                <a:latin typeface="Cambria" panose="02040503050406030204" pitchFamily="18" charset="0"/>
              </a:rPr>
              <a:t>Given a&lt;t</a:t>
            </a:r>
            <a:r>
              <a:rPr lang="en-US" altLang="en-US" sz="1400" baseline="-25000" dirty="0">
                <a:latin typeface="Cambria" panose="02040503050406030204" pitchFamily="18" charset="0"/>
              </a:rPr>
              <a:t>1</a:t>
            </a:r>
            <a:r>
              <a:rPr lang="en-US" altLang="en-US" sz="1400" dirty="0">
                <a:latin typeface="Cambria" panose="02040503050406030204" pitchFamily="18" charset="0"/>
              </a:rPr>
              <a:t>&lt;t</a:t>
            </a:r>
            <a:r>
              <a:rPr lang="en-US" altLang="en-US" sz="1400" baseline="-25000" dirty="0">
                <a:latin typeface="Cambria" panose="02040503050406030204" pitchFamily="18" charset="0"/>
              </a:rPr>
              <a:t>2</a:t>
            </a:r>
            <a:r>
              <a:rPr lang="en-US" altLang="en-US" sz="1400" dirty="0">
                <a:latin typeface="Cambria" panose="02040503050406030204" pitchFamily="18" charset="0"/>
              </a:rPr>
              <a:t>&lt;…&lt;</a:t>
            </a:r>
            <a:r>
              <a:rPr lang="en-US" altLang="en-US" sz="1400" dirty="0" err="1">
                <a:latin typeface="Cambria" panose="02040503050406030204" pitchFamily="18" charset="0"/>
              </a:rPr>
              <a:t>t</a:t>
            </a:r>
            <a:r>
              <a:rPr lang="en-US" altLang="en-US" sz="1400" baseline="-25000" dirty="0" err="1">
                <a:latin typeface="Cambria" panose="02040503050406030204" pitchFamily="18" charset="0"/>
              </a:rPr>
              <a:t>n</a:t>
            </a:r>
            <a:r>
              <a:rPr lang="en-US" altLang="en-US" sz="1400" dirty="0">
                <a:latin typeface="Cambria" panose="02040503050406030204" pitchFamily="18" charset="0"/>
              </a:rPr>
              <a:t>&lt;b, a function </a:t>
            </a:r>
            <a:r>
              <a:rPr lang="en-US" altLang="en-US" sz="1400" i="1" dirty="0">
                <a:latin typeface="Cambria" panose="02040503050406030204" pitchFamily="18" charset="0"/>
              </a:rPr>
              <a:t>g</a:t>
            </a:r>
            <a:r>
              <a:rPr lang="en-US" altLang="en-US" sz="1400" dirty="0">
                <a:latin typeface="Cambria" panose="02040503050406030204" pitchFamily="18" charset="0"/>
              </a:rPr>
              <a:t> is a </a:t>
            </a:r>
            <a:r>
              <a:rPr lang="en-US" altLang="en-US" sz="1400" b="1" dirty="0">
                <a:latin typeface="Cambria" panose="02040503050406030204" pitchFamily="18" charset="0"/>
              </a:rPr>
              <a:t>cubic spline</a:t>
            </a:r>
            <a:r>
              <a:rPr lang="en-US" altLang="en-US" sz="1400" dirty="0">
                <a:latin typeface="Cambria" panose="02040503050406030204" pitchFamily="18" charset="0"/>
              </a:rPr>
              <a:t> if</a:t>
            </a:r>
          </a:p>
          <a:p>
            <a:pPr marL="914400" lvl="1" indent="-457200" algn="just">
              <a:lnSpc>
                <a:spcPct val="115000"/>
              </a:lnSpc>
              <a:spcBef>
                <a:spcPct val="25000"/>
              </a:spcBef>
              <a:buFont typeface="Wingdings" panose="05000000000000000000" pitchFamily="2" charset="2"/>
              <a:buChar char="Ø"/>
            </a:pPr>
            <a:r>
              <a:rPr lang="en-US" altLang="en-US" sz="1400" dirty="0">
                <a:latin typeface="Cambria" panose="02040503050406030204" pitchFamily="18" charset="0"/>
              </a:rPr>
              <a:t>On each interval (a,t</a:t>
            </a:r>
            <a:r>
              <a:rPr lang="en-US" altLang="en-US" sz="1400" baseline="-25000" dirty="0">
                <a:latin typeface="Cambria" panose="02040503050406030204" pitchFamily="18" charset="0"/>
              </a:rPr>
              <a:t>1</a:t>
            </a:r>
            <a:r>
              <a:rPr lang="en-US" altLang="en-US" sz="1400" dirty="0">
                <a:latin typeface="Cambria" panose="02040503050406030204" pitchFamily="18" charset="0"/>
              </a:rPr>
              <a:t>), (t</a:t>
            </a:r>
            <a:r>
              <a:rPr lang="en-US" altLang="en-US" sz="1400" baseline="-25000" dirty="0">
                <a:latin typeface="Cambria" panose="02040503050406030204" pitchFamily="18" charset="0"/>
              </a:rPr>
              <a:t>1</a:t>
            </a:r>
            <a:r>
              <a:rPr lang="en-US" altLang="en-US" sz="1400" dirty="0">
                <a:latin typeface="Cambria" panose="02040503050406030204" pitchFamily="18" charset="0"/>
              </a:rPr>
              <a:t>,t</a:t>
            </a:r>
            <a:r>
              <a:rPr lang="en-US" altLang="en-US" sz="1400" baseline="-25000" dirty="0">
                <a:latin typeface="Cambria" panose="02040503050406030204" pitchFamily="18" charset="0"/>
              </a:rPr>
              <a:t>2</a:t>
            </a:r>
            <a:r>
              <a:rPr lang="en-US" altLang="en-US" sz="1400" dirty="0">
                <a:latin typeface="Cambria" panose="02040503050406030204" pitchFamily="18" charset="0"/>
              </a:rPr>
              <a:t>), …, (</a:t>
            </a:r>
            <a:r>
              <a:rPr lang="en-US" altLang="en-US" sz="1400" dirty="0" err="1">
                <a:latin typeface="Cambria" panose="02040503050406030204" pitchFamily="18" charset="0"/>
              </a:rPr>
              <a:t>t</a:t>
            </a:r>
            <a:r>
              <a:rPr lang="en-US" altLang="en-US" sz="1400" baseline="-25000" dirty="0" err="1">
                <a:latin typeface="Cambria" panose="02040503050406030204" pitchFamily="18" charset="0"/>
              </a:rPr>
              <a:t>n</a:t>
            </a:r>
            <a:r>
              <a:rPr lang="en-US" altLang="en-US" sz="1400" dirty="0" err="1">
                <a:latin typeface="Cambria" panose="02040503050406030204" pitchFamily="18" charset="0"/>
              </a:rPr>
              <a:t>,b</a:t>
            </a:r>
            <a:r>
              <a:rPr lang="en-US" altLang="en-US" sz="1400" dirty="0">
                <a:latin typeface="Cambria" panose="02040503050406030204" pitchFamily="18" charset="0"/>
              </a:rPr>
              <a:t>), </a:t>
            </a:r>
            <a:r>
              <a:rPr lang="en-US" altLang="en-US" sz="1400" i="1" dirty="0">
                <a:latin typeface="Cambria" panose="02040503050406030204" pitchFamily="18" charset="0"/>
              </a:rPr>
              <a:t>g</a:t>
            </a:r>
            <a:r>
              <a:rPr lang="en-US" altLang="en-US" sz="1400" dirty="0">
                <a:latin typeface="Cambria" panose="02040503050406030204" pitchFamily="18" charset="0"/>
              </a:rPr>
              <a:t> is a cubic polynomial</a:t>
            </a:r>
          </a:p>
          <a:p>
            <a:pPr marL="914400" lvl="1" indent="-457200" algn="just">
              <a:lnSpc>
                <a:spcPct val="115000"/>
              </a:lnSpc>
              <a:spcBef>
                <a:spcPct val="25000"/>
              </a:spcBef>
              <a:buFont typeface="Wingdings" panose="05000000000000000000" pitchFamily="2" charset="2"/>
              <a:buChar char="Ø"/>
            </a:pPr>
            <a:r>
              <a:rPr lang="en-US" altLang="en-US" sz="1400" dirty="0">
                <a:latin typeface="Cambria" panose="02040503050406030204" pitchFamily="18" charset="0"/>
              </a:rPr>
              <a:t>The polynomial pieces fit together at points </a:t>
            </a:r>
            <a:r>
              <a:rPr lang="en-US" altLang="en-US" sz="1400" dirty="0" err="1">
                <a:latin typeface="Cambria" panose="02040503050406030204" pitchFamily="18" charset="0"/>
              </a:rPr>
              <a:t>t</a:t>
            </a:r>
            <a:r>
              <a:rPr lang="en-US" altLang="en-US" sz="1400" baseline="-25000" dirty="0" err="1">
                <a:latin typeface="Cambria" panose="02040503050406030204" pitchFamily="18" charset="0"/>
              </a:rPr>
              <a:t>i</a:t>
            </a:r>
            <a:r>
              <a:rPr lang="en-US" altLang="en-US" sz="1400" dirty="0">
                <a:latin typeface="Cambria" panose="02040503050406030204" pitchFamily="18" charset="0"/>
              </a:rPr>
              <a:t> (called </a:t>
            </a:r>
            <a:r>
              <a:rPr lang="en-US" altLang="en-US" sz="1400" i="1" dirty="0">
                <a:latin typeface="Cambria" panose="02040503050406030204" pitchFamily="18" charset="0"/>
              </a:rPr>
              <a:t>knots</a:t>
            </a:r>
            <a:r>
              <a:rPr lang="en-US" altLang="en-US" sz="1400" dirty="0">
                <a:latin typeface="Cambria" panose="02040503050406030204" pitchFamily="18" charset="0"/>
              </a:rPr>
              <a:t>) </a:t>
            </a:r>
            <a:r>
              <a:rPr lang="en-US" altLang="en-US" sz="1400" dirty="0" err="1">
                <a:latin typeface="Cambria" panose="02040503050406030204" pitchFamily="18" charset="0"/>
              </a:rPr>
              <a:t>s.t.</a:t>
            </a:r>
            <a:r>
              <a:rPr lang="en-US" altLang="en-US" sz="1400" dirty="0">
                <a:latin typeface="Cambria" panose="02040503050406030204" pitchFamily="18" charset="0"/>
              </a:rPr>
              <a:t> </a:t>
            </a:r>
            <a:r>
              <a:rPr lang="en-US" altLang="en-US" sz="1400" i="1" dirty="0">
                <a:latin typeface="Cambria" panose="02040503050406030204" pitchFamily="18" charset="0"/>
              </a:rPr>
              <a:t>g</a:t>
            </a:r>
            <a:r>
              <a:rPr lang="en-US" altLang="en-US" sz="1400" dirty="0">
                <a:latin typeface="Cambria" panose="02040503050406030204" pitchFamily="18" charset="0"/>
              </a:rPr>
              <a:t> itself and its first and second derivatives are continuous at each </a:t>
            </a:r>
            <a:r>
              <a:rPr lang="en-US" altLang="en-US" sz="1400" dirty="0" err="1">
                <a:latin typeface="Cambria" panose="02040503050406030204" pitchFamily="18" charset="0"/>
              </a:rPr>
              <a:t>t</a:t>
            </a:r>
            <a:r>
              <a:rPr lang="en-US" altLang="en-US" sz="1400" baseline="-25000" dirty="0" err="1">
                <a:latin typeface="Cambria" panose="02040503050406030204" pitchFamily="18" charset="0"/>
              </a:rPr>
              <a:t>i</a:t>
            </a:r>
            <a:r>
              <a:rPr lang="en-US" altLang="en-US" sz="1400" dirty="0">
                <a:latin typeface="Cambria" panose="02040503050406030204" pitchFamily="18" charset="0"/>
              </a:rPr>
              <a:t>, and hence on the whole [</a:t>
            </a:r>
            <a:r>
              <a:rPr lang="en-US" altLang="en-US" sz="1400" dirty="0" err="1">
                <a:latin typeface="Cambria" panose="02040503050406030204" pitchFamily="18" charset="0"/>
              </a:rPr>
              <a:t>a,b</a:t>
            </a:r>
            <a:r>
              <a:rPr lang="en-US" altLang="en-US" sz="1400" dirty="0">
                <a:latin typeface="Cambria" panose="02040503050406030204" pitchFamily="18" charset="0"/>
              </a:rPr>
              <a:t>]</a:t>
            </a:r>
          </a:p>
          <a:p>
            <a:pPr>
              <a:lnSpc>
                <a:spcPct val="115000"/>
              </a:lnSpc>
              <a:spcBef>
                <a:spcPct val="25000"/>
              </a:spcBef>
              <a:buFont typeface="Wingdings" panose="05000000000000000000" pitchFamily="2" charset="2"/>
              <a:buChar char="Ø"/>
            </a:pPr>
            <a:r>
              <a:rPr lang="en-US" altLang="en-US" sz="1400" dirty="0">
                <a:latin typeface="Cambria" panose="02040503050406030204" pitchFamily="18" charset="0"/>
              </a:rPr>
              <a:t>How to specify a cubic spline</a:t>
            </a:r>
          </a:p>
          <a:p>
            <a:pPr marL="0" indent="0">
              <a:lnSpc>
                <a:spcPct val="115000"/>
              </a:lnSpc>
              <a:spcBef>
                <a:spcPct val="25000"/>
              </a:spcBef>
              <a:buNone/>
            </a:pPr>
            <a:endParaRPr lang="en-US" altLang="en-US" sz="1400" dirty="0">
              <a:latin typeface="Cambria" panose="02040503050406030204" pitchFamily="18" charset="0"/>
            </a:endParaRPr>
          </a:p>
          <a:p>
            <a:pPr>
              <a:lnSpc>
                <a:spcPct val="115000"/>
              </a:lnSpc>
              <a:spcBef>
                <a:spcPct val="25000"/>
              </a:spcBef>
              <a:buFont typeface="Wingdings" panose="05000000000000000000" pitchFamily="2" charset="2"/>
              <a:buChar char="Ø"/>
            </a:pPr>
            <a:r>
              <a:rPr lang="en-US" altLang="en-US" sz="1400" dirty="0">
                <a:latin typeface="Cambria" panose="02040503050406030204" pitchFamily="18" charset="0"/>
              </a:rPr>
              <a:t>Choosing the smoothing parameter can be subjective. Also, more statistically speaking, the smoothing parameter can be obtained by cross- validation.</a:t>
            </a:r>
          </a:p>
        </p:txBody>
      </p:sp>
      <p:sp>
        <p:nvSpPr>
          <p:cNvPr id="4" name="Rounded Rectangle 3"/>
          <p:cNvSpPr/>
          <p:nvPr/>
        </p:nvSpPr>
        <p:spPr bwMode="auto">
          <a:xfrm>
            <a:off x="216831" y="1497393"/>
            <a:ext cx="9683914" cy="5786276"/>
          </a:xfrm>
          <a:prstGeom prst="roundRect">
            <a:avLst/>
          </a:prstGeom>
          <a:noFill/>
          <a:ln w="34925" cap="flat" cmpd="sng" algn="ctr">
            <a:solidFill>
              <a:schemeClr val="accent1">
                <a:lumMod val="75000"/>
                <a:alpha val="73000"/>
              </a:schemeClr>
            </a:solidFill>
            <a:prstDash val="solid"/>
            <a:round/>
            <a:headEnd type="none" w="med" len="med"/>
            <a:tailEnd type="none" w="med" len="med"/>
          </a:ln>
          <a:effectLst/>
          <a:extLst/>
        </p:spPr>
        <p:txBody>
          <a:bodyPr lIns="45720" rIns="45720"/>
          <a:lstStyle/>
          <a:p>
            <a:pPr defTabSz="1019175">
              <a:defRPr/>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97243835"/>
              </p:ext>
            </p:extLst>
          </p:nvPr>
        </p:nvGraphicFramePr>
        <p:xfrm>
          <a:off x="1685906" y="3169107"/>
          <a:ext cx="7543800" cy="475285"/>
        </p:xfrm>
        <a:graphic>
          <a:graphicData uri="http://schemas.openxmlformats.org/presentationml/2006/ole">
            <mc:AlternateContent xmlns:mc="http://schemas.openxmlformats.org/markup-compatibility/2006">
              <mc:Choice xmlns:v="urn:schemas-microsoft-com:vml" Requires="v">
                <p:oleObj spid="_x0000_s58375" name="Microsoft Equation 3.0" r:id="rId3" imgW="3441700" imgH="241300" progId="Equation.3">
                  <p:embed/>
                </p:oleObj>
              </mc:Choice>
              <mc:Fallback>
                <p:oleObj name="Microsoft Equation 3.0" r:id="rId3" imgW="34417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906" y="3169107"/>
                        <a:ext cx="7543800" cy="475285"/>
                      </a:xfrm>
                      <a:prstGeom prst="rect">
                        <a:avLst/>
                      </a:prstGeom>
                      <a:noFill/>
                      <a:ln>
                        <a:noFill/>
                      </a:ln>
                      <a:effectLst/>
                    </p:spPr>
                  </p:pic>
                </p:oleObj>
              </mc:Fallback>
            </mc:AlternateContent>
          </a:graphicData>
        </a:graphic>
      </p:graphicFrame>
      <p:pic>
        <p:nvPicPr>
          <p:cNvPr id="583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2675" y="4048813"/>
            <a:ext cx="3104407" cy="297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40188" y="5165127"/>
            <a:ext cx="5029200" cy="1077218"/>
          </a:xfrm>
          <a:prstGeom prst="rect">
            <a:avLst/>
          </a:prstGeom>
        </p:spPr>
        <p:txBody>
          <a:bodyPr>
            <a:spAutoFit/>
          </a:bodyPr>
          <a:lstStyle/>
          <a:p>
            <a:pPr lvl="0"/>
            <a:r>
              <a:rPr lang="en-US" sz="1600" dirty="0">
                <a:latin typeface="Cambria" panose="02040503050406030204" pitchFamily="18" charset="0"/>
              </a:rPr>
              <a:t>There is a significant negative correlation between Average Seconds To Answer and Customer Experience Index Top 2 Box after 126 secs. So In this case, spline can be used.</a:t>
            </a:r>
          </a:p>
        </p:txBody>
      </p:sp>
      <p:sp>
        <p:nvSpPr>
          <p:cNvPr id="8" name="Rectangle 7"/>
          <p:cNvSpPr/>
          <p:nvPr/>
        </p:nvSpPr>
        <p:spPr>
          <a:xfrm>
            <a:off x="873838" y="4759402"/>
            <a:ext cx="5029200" cy="338554"/>
          </a:xfrm>
          <a:prstGeom prst="rect">
            <a:avLst/>
          </a:prstGeom>
        </p:spPr>
        <p:txBody>
          <a:bodyPr>
            <a:spAutoFit/>
          </a:bodyPr>
          <a:lstStyle/>
          <a:p>
            <a:pPr lvl="0"/>
            <a:r>
              <a:rPr lang="en-US" sz="1600" dirty="0">
                <a:latin typeface="Cambria" panose="02040503050406030204" pitchFamily="18" charset="0"/>
              </a:rPr>
              <a:t>Example:</a:t>
            </a:r>
          </a:p>
        </p:txBody>
      </p:sp>
    </p:spTree>
    <p:extLst>
      <p:ext uri="{BB962C8B-B14F-4D97-AF65-F5344CB8AC3E}">
        <p14:creationId xmlns:p14="http://schemas.microsoft.com/office/powerpoint/2010/main" val="56572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8192" y="3253839"/>
            <a:ext cx="5723907" cy="1200329"/>
          </a:xfrm>
          <a:prstGeom prst="rect">
            <a:avLst/>
          </a:prstGeom>
          <a:noFill/>
        </p:spPr>
        <p:txBody>
          <a:bodyPr wrap="square" rtlCol="0">
            <a:spAutoFit/>
          </a:bodyPr>
          <a:lstStyle/>
          <a:p>
            <a:endParaRPr lang="en-US" sz="3600" dirty="0">
              <a:latin typeface="Cambria" panose="02040503050406030204" pitchFamily="18" charset="0"/>
            </a:endParaRPr>
          </a:p>
          <a:p>
            <a:r>
              <a:rPr lang="en-US" sz="3600" dirty="0">
                <a:latin typeface="Cambria" panose="02040503050406030204" pitchFamily="18" charset="0"/>
              </a:rPr>
              <a:t>Thank You!</a:t>
            </a:r>
          </a:p>
        </p:txBody>
      </p:sp>
    </p:spTree>
    <p:extLst>
      <p:ext uri="{BB962C8B-B14F-4D97-AF65-F5344CB8AC3E}">
        <p14:creationId xmlns:p14="http://schemas.microsoft.com/office/powerpoint/2010/main" val="199040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20196" y="345563"/>
            <a:ext cx="8549640" cy="487363"/>
          </a:xfrm>
          <a:prstGeom prst="rect">
            <a:avLst/>
          </a:prstGeom>
        </p:spPr>
        <p:txBody>
          <a:bodyPr>
            <a:noAutofit/>
          </a:bodyPr>
          <a:lstStyle/>
          <a:p>
            <a:r>
              <a:rPr lang="en-US" sz="2400" dirty="0">
                <a:latin typeface="Cambria" panose="02040503050406030204" pitchFamily="18" charset="0"/>
              </a:rPr>
              <a:t>Situations where OLS does not give best results</a:t>
            </a:r>
            <a:endParaRPr lang="en-IN" sz="2400" dirty="0">
              <a:latin typeface="Cambria" panose="020405030504060302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2479657076"/>
              </p:ext>
            </p:extLst>
          </p:nvPr>
        </p:nvGraphicFramePr>
        <p:xfrm>
          <a:off x="87336" y="2510759"/>
          <a:ext cx="4572000" cy="242660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947120" y="1687589"/>
            <a:ext cx="3999866" cy="307777"/>
          </a:xfrm>
          <a:prstGeom prst="rect">
            <a:avLst/>
          </a:prstGeom>
          <a:noFill/>
        </p:spPr>
        <p:txBody>
          <a:bodyPr wrap="square" rtlCol="0">
            <a:spAutoFit/>
          </a:bodyPr>
          <a:lstStyle/>
          <a:p>
            <a:r>
              <a:rPr lang="en-US" sz="1400" b="1" dirty="0">
                <a:latin typeface="Cambria" panose="02040503050406030204" pitchFamily="18" charset="0"/>
              </a:rPr>
              <a:t>Skewed distribution of the target variable</a:t>
            </a:r>
          </a:p>
        </p:txBody>
      </p:sp>
      <p:sp>
        <p:nvSpPr>
          <p:cNvPr id="7" name="TextBox 6"/>
          <p:cNvSpPr txBox="1"/>
          <p:nvPr/>
        </p:nvSpPr>
        <p:spPr>
          <a:xfrm>
            <a:off x="5000549" y="1640089"/>
            <a:ext cx="4761475" cy="738664"/>
          </a:xfrm>
          <a:prstGeom prst="rect">
            <a:avLst/>
          </a:prstGeom>
          <a:noFill/>
        </p:spPr>
        <p:txBody>
          <a:bodyPr wrap="square" rtlCol="0">
            <a:spAutoFit/>
          </a:bodyPr>
          <a:lstStyle/>
          <a:p>
            <a:pPr algn="ctr"/>
            <a:r>
              <a:rPr lang="en-US" sz="1400" b="1" dirty="0">
                <a:latin typeface="Cambria" panose="02040503050406030204" pitchFamily="18" charset="0"/>
              </a:rPr>
              <a:t>Too many predictor variables </a:t>
            </a:r>
          </a:p>
          <a:p>
            <a:pPr algn="ctr"/>
            <a:r>
              <a:rPr lang="en-US" sz="1400" b="1" dirty="0">
                <a:latin typeface="Cambria" panose="02040503050406030204" pitchFamily="18" charset="0"/>
              </a:rPr>
              <a:t>(High Dimensional Data leading to Multicollinearity)</a:t>
            </a:r>
            <a:endParaRPr lang="en-IN" sz="1400" b="1" dirty="0">
              <a:latin typeface="Cambria" panose="02040503050406030204" pitchFamily="18" charset="0"/>
            </a:endParaRPr>
          </a:p>
        </p:txBody>
      </p:sp>
      <p:grpSp>
        <p:nvGrpSpPr>
          <p:cNvPr id="8" name="Group 7"/>
          <p:cNvGrpSpPr/>
          <p:nvPr/>
        </p:nvGrpSpPr>
        <p:grpSpPr>
          <a:xfrm>
            <a:off x="5618237" y="2510759"/>
            <a:ext cx="3657600" cy="2189781"/>
            <a:chOff x="5224816" y="1696419"/>
            <a:chExt cx="3657600" cy="2189781"/>
          </a:xfrm>
        </p:grpSpPr>
        <p:cxnSp>
          <p:nvCxnSpPr>
            <p:cNvPr id="9" name="Straight Connector 8"/>
            <p:cNvCxnSpPr/>
            <p:nvPr/>
          </p:nvCxnSpPr>
          <p:spPr>
            <a:xfrm>
              <a:off x="5377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8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10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63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15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67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20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72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825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77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129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282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434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87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739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891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82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34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86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139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291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444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96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48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01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53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06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358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10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663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815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968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44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196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349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501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120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272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425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577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53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806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730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882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24816" y="1713284"/>
              <a:ext cx="304800" cy="246221"/>
            </a:xfrm>
            <a:prstGeom prst="rect">
              <a:avLst/>
            </a:prstGeom>
            <a:noFill/>
          </p:spPr>
          <p:txBody>
            <a:bodyPr wrap="square" rtlCol="0">
              <a:spAutoFit/>
            </a:bodyPr>
            <a:lstStyle/>
            <a:p>
              <a:r>
                <a:rPr lang="en-US" sz="1000" dirty="0">
                  <a:latin typeface="Cambria" panose="02040503050406030204" pitchFamily="18" charset="0"/>
                </a:rPr>
                <a:t>Y</a:t>
              </a:r>
              <a:endParaRPr lang="en-IN" sz="1000" dirty="0">
                <a:latin typeface="Cambria" panose="02040503050406030204" pitchFamily="18" charset="0"/>
              </a:endParaRPr>
            </a:p>
          </p:txBody>
        </p:sp>
        <p:sp>
          <p:nvSpPr>
            <p:cNvPr id="54" name="TextBox 53"/>
            <p:cNvSpPr txBox="1"/>
            <p:nvPr/>
          </p:nvSpPr>
          <p:spPr>
            <a:xfrm>
              <a:off x="5605816" y="1696419"/>
              <a:ext cx="3276600" cy="246221"/>
            </a:xfrm>
            <a:prstGeom prst="rect">
              <a:avLst/>
            </a:prstGeom>
            <a:noFill/>
          </p:spPr>
          <p:txBody>
            <a:bodyPr wrap="square" rtlCol="0">
              <a:spAutoFit/>
            </a:bodyPr>
            <a:lstStyle/>
            <a:p>
              <a:r>
                <a:rPr lang="en-US" sz="1000" dirty="0">
                  <a:latin typeface="Cambria" panose="02040503050406030204" pitchFamily="18" charset="0"/>
                </a:rPr>
                <a:t>X1  X2  ………………………………………………………………. X1000</a:t>
              </a:r>
              <a:endParaRPr lang="en-IN" sz="1000" dirty="0">
                <a:latin typeface="Cambria" panose="02040503050406030204" pitchFamily="18" charset="0"/>
              </a:endParaRPr>
            </a:p>
          </p:txBody>
        </p:sp>
      </p:grpSp>
      <p:sp>
        <p:nvSpPr>
          <p:cNvPr id="55" name="TextBox 54"/>
          <p:cNvSpPr txBox="1"/>
          <p:nvPr/>
        </p:nvSpPr>
        <p:spPr>
          <a:xfrm>
            <a:off x="289360" y="4998264"/>
            <a:ext cx="4526280"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Cambria" panose="02040503050406030204" pitchFamily="18" charset="0"/>
              </a:rPr>
              <a:t>The OLS model we build on this data will not work well to predict the target values which lie in the tail end of the above distribution. </a:t>
            </a:r>
          </a:p>
          <a:p>
            <a:pPr marL="285750" indent="-285750" algn="just">
              <a:buFont typeface="Arial" panose="020B0604020202020204" pitchFamily="34" charset="0"/>
              <a:buChar char="•"/>
            </a:pPr>
            <a:endParaRPr lang="en-US" sz="1400" dirty="0">
              <a:latin typeface="Cambria" panose="02040503050406030204" pitchFamily="18" charset="0"/>
            </a:endParaRPr>
          </a:p>
          <a:p>
            <a:pPr marL="285750" indent="-285750" algn="just">
              <a:buFont typeface="Arial" panose="020B0604020202020204" pitchFamily="34" charset="0"/>
              <a:buChar char="•"/>
            </a:pPr>
            <a:r>
              <a:rPr lang="en-US" sz="1400" dirty="0">
                <a:latin typeface="Cambria" panose="02040503050406030204" pitchFamily="18" charset="0"/>
              </a:rPr>
              <a:t>The regression will predict best for the modal values (near 0’s)</a:t>
            </a:r>
          </a:p>
          <a:p>
            <a:pPr marL="285750" indent="-285750" algn="just">
              <a:buFont typeface="Arial" panose="020B0604020202020204" pitchFamily="34" charset="0"/>
              <a:buChar char="•"/>
            </a:pPr>
            <a:endParaRPr lang="en-US" sz="1400" dirty="0">
              <a:latin typeface="Cambria" panose="02040503050406030204" pitchFamily="18" charset="0"/>
            </a:endParaRPr>
          </a:p>
          <a:p>
            <a:pPr marL="285750" indent="-285750" algn="just">
              <a:buFont typeface="Arial" panose="020B0604020202020204" pitchFamily="34" charset="0"/>
              <a:buChar char="•"/>
            </a:pPr>
            <a:r>
              <a:rPr lang="en-US" sz="1400" b="1" dirty="0">
                <a:latin typeface="Cambria" panose="02040503050406030204" pitchFamily="18" charset="0"/>
              </a:rPr>
              <a:t>Problem of Bias in the Estimation</a:t>
            </a:r>
            <a:endParaRPr lang="en-IN" sz="1400" b="1" dirty="0">
              <a:latin typeface="Cambria" panose="02040503050406030204" pitchFamily="18" charset="0"/>
            </a:endParaRPr>
          </a:p>
        </p:txBody>
      </p:sp>
      <p:sp>
        <p:nvSpPr>
          <p:cNvPr id="56" name="TextBox 55"/>
          <p:cNvSpPr txBox="1"/>
          <p:nvPr/>
        </p:nvSpPr>
        <p:spPr>
          <a:xfrm>
            <a:off x="5396115" y="4962639"/>
            <a:ext cx="4053387"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Cambria" panose="02040503050406030204" pitchFamily="18" charset="0"/>
              </a:rPr>
              <a:t>Variable selection in the above model will be difficult because there will be many competing models when the variables are too many. </a:t>
            </a:r>
          </a:p>
          <a:p>
            <a:pPr marL="285750" indent="-285750" algn="just">
              <a:buFont typeface="Arial" panose="020B0604020202020204" pitchFamily="34" charset="0"/>
              <a:buChar char="•"/>
            </a:pPr>
            <a:endParaRPr lang="en-US" sz="1400" dirty="0">
              <a:latin typeface="Cambria" panose="02040503050406030204" pitchFamily="18" charset="0"/>
            </a:endParaRPr>
          </a:p>
          <a:p>
            <a:pPr marL="285750" indent="-285750" algn="just">
              <a:buFont typeface="Arial" panose="020B0604020202020204" pitchFamily="34" charset="0"/>
              <a:buChar char="•"/>
            </a:pPr>
            <a:r>
              <a:rPr lang="en-US" sz="1400" dirty="0">
                <a:latin typeface="Cambria" panose="02040503050406030204" pitchFamily="18" charset="0"/>
              </a:rPr>
              <a:t>Multicollinearity leads to high variance in the beta coefficients</a:t>
            </a:r>
          </a:p>
          <a:p>
            <a:pPr marL="285750" indent="-285750" algn="just">
              <a:buFont typeface="Arial" panose="020B0604020202020204" pitchFamily="34" charset="0"/>
              <a:buChar char="•"/>
            </a:pPr>
            <a:endParaRPr lang="en-US" sz="1400" dirty="0">
              <a:latin typeface="Cambria" panose="02040503050406030204" pitchFamily="18" charset="0"/>
            </a:endParaRPr>
          </a:p>
          <a:p>
            <a:pPr marL="285750" indent="-285750" algn="just">
              <a:buFont typeface="Arial" panose="020B0604020202020204" pitchFamily="34" charset="0"/>
              <a:buChar char="•"/>
            </a:pPr>
            <a:r>
              <a:rPr lang="en-US" sz="1400" b="1" dirty="0">
                <a:latin typeface="Cambria" panose="02040503050406030204" pitchFamily="18" charset="0"/>
              </a:rPr>
              <a:t>Problem of High Variance in the Betas</a:t>
            </a:r>
            <a:endParaRPr lang="en-IN" sz="1400" b="1" dirty="0">
              <a:latin typeface="Cambria" panose="02040503050406030204" pitchFamily="18" charset="0"/>
            </a:endParaRPr>
          </a:p>
        </p:txBody>
      </p:sp>
    </p:spTree>
    <p:extLst>
      <p:ext uri="{BB962C8B-B14F-4D97-AF65-F5344CB8AC3E}">
        <p14:creationId xmlns:p14="http://schemas.microsoft.com/office/powerpoint/2010/main" val="426594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55" grpId="0"/>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1291" y="377767"/>
            <a:ext cx="7543800" cy="487363"/>
          </a:xfrm>
          <a:prstGeom prst="rect">
            <a:avLst/>
          </a:prstGeom>
        </p:spPr>
        <p:txBody>
          <a:bodyPr>
            <a:noAutofit/>
          </a:bodyPr>
          <a:lstStyle/>
          <a:p>
            <a:r>
              <a:rPr lang="en-US" sz="2800" dirty="0">
                <a:latin typeface="Cambria" panose="02040503050406030204" pitchFamily="18" charset="0"/>
              </a:rPr>
              <a:t>What is Bias in Estimation?</a:t>
            </a:r>
            <a:endParaRPr lang="en-IN" sz="2800" dirty="0">
              <a:latin typeface="Cambria" panose="02040503050406030204" pitchFamily="18" charset="0"/>
            </a:endParaRPr>
          </a:p>
        </p:txBody>
      </p:sp>
      <p:grpSp>
        <p:nvGrpSpPr>
          <p:cNvPr id="3" name="Group 2"/>
          <p:cNvGrpSpPr/>
          <p:nvPr/>
        </p:nvGrpSpPr>
        <p:grpSpPr>
          <a:xfrm>
            <a:off x="230695" y="4163118"/>
            <a:ext cx="4187520" cy="2480346"/>
            <a:chOff x="228600" y="762000"/>
            <a:chExt cx="5327040" cy="322992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762000"/>
              <a:ext cx="5327040" cy="3229920"/>
            </a:xfrm>
            <a:prstGeom prst="rect">
              <a:avLst/>
            </a:prstGeom>
          </p:spPr>
        </p:pic>
        <p:grpSp>
          <p:nvGrpSpPr>
            <p:cNvPr id="5" name="Group 4"/>
            <p:cNvGrpSpPr/>
            <p:nvPr/>
          </p:nvGrpSpPr>
          <p:grpSpPr>
            <a:xfrm>
              <a:off x="685800" y="2057400"/>
              <a:ext cx="4419600" cy="1295400"/>
              <a:chOff x="685800" y="2057400"/>
              <a:chExt cx="4419600" cy="1295400"/>
            </a:xfrm>
          </p:grpSpPr>
          <p:cxnSp>
            <p:nvCxnSpPr>
              <p:cNvPr id="6" name="Straight Connector 5"/>
              <p:cNvCxnSpPr/>
              <p:nvPr/>
            </p:nvCxnSpPr>
            <p:spPr>
              <a:xfrm>
                <a:off x="685800" y="3352800"/>
                <a:ext cx="4038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62000" y="2057400"/>
                <a:ext cx="4343400" cy="1066800"/>
              </a:xfrm>
              <a:prstGeom prst="ellipse">
                <a:avLst/>
              </a:prstGeom>
              <a:noFill/>
              <a:ln w="381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grpSp>
        <p:nvGrpSpPr>
          <p:cNvPr id="8" name="Group 7"/>
          <p:cNvGrpSpPr/>
          <p:nvPr/>
        </p:nvGrpSpPr>
        <p:grpSpPr>
          <a:xfrm>
            <a:off x="5262206" y="4130598"/>
            <a:ext cx="4337577" cy="2512866"/>
            <a:chOff x="3733800" y="3733800"/>
            <a:chExt cx="5327040" cy="304800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3733800"/>
              <a:ext cx="5327040" cy="3048000"/>
            </a:xfrm>
            <a:prstGeom prst="rect">
              <a:avLst/>
            </a:prstGeom>
          </p:spPr>
        </p:pic>
        <p:cxnSp>
          <p:nvCxnSpPr>
            <p:cNvPr id="10" name="Straight Connector 9"/>
            <p:cNvCxnSpPr/>
            <p:nvPr/>
          </p:nvCxnSpPr>
          <p:spPr>
            <a:xfrm>
              <a:off x="4267200" y="6172200"/>
              <a:ext cx="4038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267200" y="5243040"/>
              <a:ext cx="1288440" cy="85296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72700" y="5791200"/>
              <a:ext cx="2733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337913" y="5410200"/>
              <a:ext cx="3577487" cy="685800"/>
            </a:xfrm>
            <a:prstGeom prst="ellipse">
              <a:avLst/>
            </a:prstGeom>
            <a:noFill/>
            <a:ln w="381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p:cNvSpPr/>
            <p:nvPr/>
          </p:nvSpPr>
          <p:spPr>
            <a:xfrm>
              <a:off x="4267200" y="5916873"/>
              <a:ext cx="4419600" cy="685800"/>
            </a:xfrm>
            <a:prstGeom prst="ellipse">
              <a:avLst/>
            </a:prstGeom>
            <a:noFill/>
            <a:ln w="381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p:cNvSpPr/>
            <p:nvPr/>
          </p:nvSpPr>
          <p:spPr>
            <a:xfrm rot="19624036">
              <a:off x="4083212" y="5296246"/>
              <a:ext cx="1764975" cy="685800"/>
            </a:xfrm>
            <a:prstGeom prst="ellipse">
              <a:avLst/>
            </a:prstGeom>
            <a:noFill/>
            <a:ln w="381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p:cNvSpPr txBox="1"/>
          <p:nvPr/>
        </p:nvSpPr>
        <p:spPr>
          <a:xfrm>
            <a:off x="225131" y="2049914"/>
            <a:ext cx="4438632" cy="1600438"/>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Cambria" panose="02040503050406030204" pitchFamily="18" charset="0"/>
              </a:rPr>
              <a:t>If we build a model to predict a skewed target using an </a:t>
            </a:r>
            <a:r>
              <a:rPr lang="en-US" sz="1400" b="1" dirty="0">
                <a:latin typeface="Cambria" panose="02040503050406030204" pitchFamily="18" charset="0"/>
              </a:rPr>
              <a:t>unbiased sample </a:t>
            </a:r>
            <a:r>
              <a:rPr lang="en-US" sz="1400" dirty="0">
                <a:latin typeface="Cambria" panose="02040503050406030204" pitchFamily="18" charset="0"/>
              </a:rPr>
              <a:t>then the regression line will predict the modal values as below and </a:t>
            </a:r>
            <a:r>
              <a:rPr lang="en-US" sz="1400" b="1" dirty="0">
                <a:latin typeface="Cambria" panose="02040503050406030204" pitchFamily="18" charset="0"/>
              </a:rPr>
              <a:t>give the least MSE</a:t>
            </a:r>
          </a:p>
          <a:p>
            <a:pPr marL="285750" indent="-285750">
              <a:buFont typeface="Arial" panose="020B0604020202020204" pitchFamily="34" charset="0"/>
              <a:buChar char="•"/>
            </a:pPr>
            <a:endParaRPr lang="en-US" sz="1400" dirty="0">
              <a:latin typeface="Cambria" panose="02040503050406030204" pitchFamily="18" charset="0"/>
            </a:endParaRPr>
          </a:p>
          <a:p>
            <a:pPr marL="285750" indent="-285750" algn="just">
              <a:buFont typeface="Arial" panose="020B0604020202020204" pitchFamily="34" charset="0"/>
              <a:buChar char="•"/>
            </a:pPr>
            <a:r>
              <a:rPr lang="en-US" sz="1400" dirty="0">
                <a:latin typeface="Cambria" panose="02040503050406030204" pitchFamily="18" charset="0"/>
              </a:rPr>
              <a:t>But the regression will not predict accurately the extreme values.</a:t>
            </a:r>
            <a:endParaRPr lang="en-IN" sz="1400" dirty="0">
              <a:latin typeface="Cambria" panose="02040503050406030204" pitchFamily="18" charset="0"/>
            </a:endParaRPr>
          </a:p>
        </p:txBody>
      </p:sp>
      <p:sp>
        <p:nvSpPr>
          <p:cNvPr id="17" name="TextBox 16"/>
          <p:cNvSpPr txBox="1"/>
          <p:nvPr/>
        </p:nvSpPr>
        <p:spPr>
          <a:xfrm>
            <a:off x="4918189" y="2036019"/>
            <a:ext cx="4882495"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Cambria" panose="02040503050406030204" pitchFamily="18" charset="0"/>
              </a:rPr>
              <a:t>However if we take a </a:t>
            </a:r>
            <a:r>
              <a:rPr lang="en-US" sz="1400" b="1" dirty="0">
                <a:latin typeface="Cambria" panose="02040503050406030204" pitchFamily="18" charset="0"/>
              </a:rPr>
              <a:t>Biased </a:t>
            </a:r>
            <a:r>
              <a:rPr lang="en-US" sz="1400" dirty="0">
                <a:latin typeface="Cambria" panose="02040503050406030204" pitchFamily="18" charset="0"/>
              </a:rPr>
              <a:t>sample from the data then the overall mean squared error will increase</a:t>
            </a:r>
          </a:p>
          <a:p>
            <a:pPr marL="285750" indent="-285750" algn="just">
              <a:buFont typeface="Arial" panose="020B0604020202020204" pitchFamily="34" charset="0"/>
              <a:buChar char="•"/>
            </a:pPr>
            <a:endParaRPr lang="en-US" sz="1400" dirty="0">
              <a:latin typeface="Cambria" panose="02040503050406030204" pitchFamily="18" charset="0"/>
            </a:endParaRPr>
          </a:p>
          <a:p>
            <a:pPr marL="285750" indent="-285750" algn="just">
              <a:buFont typeface="Arial" panose="020B0604020202020204" pitchFamily="34" charset="0"/>
              <a:buChar char="•"/>
            </a:pPr>
            <a:r>
              <a:rPr lang="en-US" sz="1400" dirty="0">
                <a:latin typeface="Cambria" panose="02040503050406030204" pitchFamily="18" charset="0"/>
              </a:rPr>
              <a:t>But the regression will actually do well to predict the extreme values</a:t>
            </a:r>
          </a:p>
          <a:p>
            <a:pPr marL="285750" indent="-285750" algn="just">
              <a:buFont typeface="Arial" panose="020B0604020202020204" pitchFamily="34" charset="0"/>
              <a:buChar char="•"/>
            </a:pPr>
            <a:endParaRPr lang="en-US" sz="1400" dirty="0">
              <a:latin typeface="Cambria" panose="02040503050406030204" pitchFamily="18" charset="0"/>
            </a:endParaRPr>
          </a:p>
          <a:p>
            <a:pPr marL="285750" indent="-285750" algn="just">
              <a:buFont typeface="Arial" panose="020B0604020202020204" pitchFamily="34" charset="0"/>
              <a:buChar char="•"/>
            </a:pPr>
            <a:r>
              <a:rPr lang="en-US" sz="1400" dirty="0">
                <a:latin typeface="Cambria" panose="02040503050406030204" pitchFamily="18" charset="0"/>
              </a:rPr>
              <a:t>This is desirable when there is a need to predict the extreme values more accurately than the model values. </a:t>
            </a:r>
            <a:r>
              <a:rPr lang="en-US" sz="1400" b="1" dirty="0">
                <a:latin typeface="Cambria" panose="02040503050406030204" pitchFamily="18" charset="0"/>
              </a:rPr>
              <a:t>E.g. Insurance claim $ prediction</a:t>
            </a:r>
            <a:endParaRPr lang="en-IN" sz="1400" b="1" dirty="0">
              <a:latin typeface="Cambria" panose="02040503050406030204" pitchFamily="18" charset="0"/>
            </a:endParaRPr>
          </a:p>
        </p:txBody>
      </p:sp>
      <p:sp>
        <p:nvSpPr>
          <p:cNvPr id="18" name="TextBox 17"/>
          <p:cNvSpPr txBox="1"/>
          <p:nvPr/>
        </p:nvSpPr>
        <p:spPr>
          <a:xfrm>
            <a:off x="508922" y="1601462"/>
            <a:ext cx="8694575" cy="307777"/>
          </a:xfrm>
          <a:prstGeom prst="rect">
            <a:avLst/>
          </a:prstGeom>
          <a:noFill/>
        </p:spPr>
        <p:txBody>
          <a:bodyPr wrap="square" rtlCol="0">
            <a:spAutoFit/>
          </a:bodyPr>
          <a:lstStyle/>
          <a:p>
            <a:pPr algn="ctr"/>
            <a:r>
              <a:rPr lang="en-US" sz="1400" b="1" dirty="0">
                <a:latin typeface="Cambria" panose="02040503050406030204" pitchFamily="18" charset="0"/>
              </a:rPr>
              <a:t>Theorem: </a:t>
            </a:r>
            <a:r>
              <a:rPr lang="en-US" sz="1400" dirty="0">
                <a:latin typeface="Cambria" panose="02040503050406030204" pitchFamily="18" charset="0"/>
              </a:rPr>
              <a:t>MSE of OLS model = </a:t>
            </a:r>
            <a:r>
              <a:rPr lang="en-US" sz="1400" b="1" dirty="0">
                <a:latin typeface="Cambria" panose="02040503050406030204" pitchFamily="18" charset="0"/>
              </a:rPr>
              <a:t>Error due to Bias </a:t>
            </a:r>
            <a:r>
              <a:rPr lang="en-US" sz="1400" dirty="0">
                <a:latin typeface="Cambria" panose="02040503050406030204" pitchFamily="18" charset="0"/>
              </a:rPr>
              <a:t>+ Error due to Variance</a:t>
            </a:r>
            <a:endParaRPr lang="en-IN" sz="1400" dirty="0">
              <a:latin typeface="Cambria" panose="02040503050406030204" pitchFamily="18" charset="0"/>
            </a:endParaRPr>
          </a:p>
        </p:txBody>
      </p:sp>
    </p:spTree>
    <p:extLst>
      <p:ext uri="{BB962C8B-B14F-4D97-AF65-F5344CB8AC3E}">
        <p14:creationId xmlns:p14="http://schemas.microsoft.com/office/powerpoint/2010/main" val="18774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65144" y="79612"/>
            <a:ext cx="7543800" cy="487363"/>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756136050"/>
              </p:ext>
            </p:extLst>
          </p:nvPr>
        </p:nvGraphicFramePr>
        <p:xfrm>
          <a:off x="7749654" y="5220059"/>
          <a:ext cx="1115518" cy="1463040"/>
        </p:xfrm>
        <a:graphic>
          <a:graphicData uri="http://schemas.openxmlformats.org/drawingml/2006/table">
            <a:tbl>
              <a:tblPr firstRow="1" bandRow="1">
                <a:tableStyleId>{2D5ABB26-0587-4C30-8999-92F81FD0307C}</a:tableStyleId>
              </a:tblPr>
              <a:tblGrid>
                <a:gridCol w="632346">
                  <a:extLst>
                    <a:ext uri="{9D8B030D-6E8A-4147-A177-3AD203B41FA5}">
                      <a16:colId xmlns:a16="http://schemas.microsoft.com/office/drawing/2014/main" val="20000"/>
                    </a:ext>
                  </a:extLst>
                </a:gridCol>
                <a:gridCol w="483172">
                  <a:extLst>
                    <a:ext uri="{9D8B030D-6E8A-4147-A177-3AD203B41FA5}">
                      <a16:colId xmlns:a16="http://schemas.microsoft.com/office/drawing/2014/main" val="20001"/>
                    </a:ext>
                  </a:extLst>
                </a:gridCol>
              </a:tblGrid>
              <a:tr h="197255">
                <a:tc>
                  <a:txBody>
                    <a:bodyPr/>
                    <a:lstStyle/>
                    <a:p>
                      <a:pPr algn="ctr"/>
                      <a:r>
                        <a:rPr lang="en-US" sz="1000" dirty="0">
                          <a:latin typeface="Cambria" panose="02040503050406030204" pitchFamily="18" charset="0"/>
                        </a:rPr>
                        <a:t>Model #</a:t>
                      </a:r>
                      <a:endParaRPr lang="en-IN" sz="1000" dirty="0">
                        <a:latin typeface="Cambria" panose="020405030504060302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000" dirty="0">
                          <a:latin typeface="Cambria" panose="02040503050406030204" pitchFamily="18" charset="0"/>
                        </a:rPr>
                        <a:t>β</a:t>
                      </a:r>
                      <a:r>
                        <a:rPr lang="en-US" sz="1000" baseline="-25000" dirty="0">
                          <a:latin typeface="Cambria" panose="02040503050406030204" pitchFamily="18" charset="0"/>
                        </a:rPr>
                        <a:t>1</a:t>
                      </a:r>
                      <a:endParaRPr lang="en-IN" sz="1000" dirty="0">
                        <a:latin typeface="Cambria" panose="02040503050406030204" pitchFamily="18" charset="0"/>
                      </a:endParaRPr>
                    </a:p>
                  </a:txBody>
                  <a:tcPr/>
                </a:tc>
                <a:extLst>
                  <a:ext uri="{0D108BD9-81ED-4DB2-BD59-A6C34878D82A}">
                    <a16:rowId xmlns:a16="http://schemas.microsoft.com/office/drawing/2014/main" val="10000"/>
                  </a:ext>
                </a:extLst>
              </a:tr>
              <a:tr h="192694">
                <a:tc>
                  <a:txBody>
                    <a:bodyPr/>
                    <a:lstStyle/>
                    <a:p>
                      <a:pPr algn="ctr"/>
                      <a:r>
                        <a:rPr lang="en-US" sz="1000" dirty="0">
                          <a:latin typeface="Cambria" panose="02040503050406030204" pitchFamily="18" charset="0"/>
                        </a:rPr>
                        <a:t>1</a:t>
                      </a:r>
                      <a:endParaRPr lang="en-IN" sz="1000" dirty="0">
                        <a:latin typeface="Cambria" panose="02040503050406030204" pitchFamily="18" charset="0"/>
                      </a:endParaRPr>
                    </a:p>
                  </a:txBody>
                  <a:tcPr/>
                </a:tc>
                <a:tc>
                  <a:txBody>
                    <a:bodyPr/>
                    <a:lstStyle/>
                    <a:p>
                      <a:pPr algn="ctr"/>
                      <a:r>
                        <a:rPr lang="en-US" sz="1000" dirty="0">
                          <a:latin typeface="Cambria" panose="02040503050406030204" pitchFamily="18" charset="0"/>
                        </a:rPr>
                        <a:t>1.5</a:t>
                      </a:r>
                      <a:endParaRPr lang="en-IN" sz="1000" dirty="0">
                        <a:latin typeface="Cambria" panose="02040503050406030204" pitchFamily="18" charset="0"/>
                      </a:endParaRPr>
                    </a:p>
                  </a:txBody>
                  <a:tcPr/>
                </a:tc>
                <a:extLst>
                  <a:ext uri="{0D108BD9-81ED-4DB2-BD59-A6C34878D82A}">
                    <a16:rowId xmlns:a16="http://schemas.microsoft.com/office/drawing/2014/main" val="10001"/>
                  </a:ext>
                </a:extLst>
              </a:tr>
              <a:tr h="192694">
                <a:tc>
                  <a:txBody>
                    <a:bodyPr/>
                    <a:lstStyle/>
                    <a:p>
                      <a:pPr algn="ctr"/>
                      <a:r>
                        <a:rPr lang="en-US" sz="1000" dirty="0">
                          <a:latin typeface="Cambria" panose="02040503050406030204" pitchFamily="18" charset="0"/>
                        </a:rPr>
                        <a:t>2</a:t>
                      </a:r>
                      <a:endParaRPr lang="en-IN" sz="1000" dirty="0">
                        <a:latin typeface="Cambria" panose="02040503050406030204" pitchFamily="18" charset="0"/>
                      </a:endParaRPr>
                    </a:p>
                  </a:txBody>
                  <a:tcPr/>
                </a:tc>
                <a:tc>
                  <a:txBody>
                    <a:bodyPr/>
                    <a:lstStyle/>
                    <a:p>
                      <a:pPr algn="ctr"/>
                      <a:r>
                        <a:rPr lang="en-US" sz="1000" dirty="0">
                          <a:latin typeface="Cambria" panose="02040503050406030204" pitchFamily="18" charset="0"/>
                        </a:rPr>
                        <a:t>0.3</a:t>
                      </a:r>
                      <a:endParaRPr lang="en-IN" sz="1000" dirty="0">
                        <a:latin typeface="Cambria" panose="02040503050406030204" pitchFamily="18" charset="0"/>
                      </a:endParaRPr>
                    </a:p>
                  </a:txBody>
                  <a:tcPr/>
                </a:tc>
                <a:extLst>
                  <a:ext uri="{0D108BD9-81ED-4DB2-BD59-A6C34878D82A}">
                    <a16:rowId xmlns:a16="http://schemas.microsoft.com/office/drawing/2014/main" val="10002"/>
                  </a:ext>
                </a:extLst>
              </a:tr>
              <a:tr h="192694">
                <a:tc>
                  <a:txBody>
                    <a:bodyPr/>
                    <a:lstStyle/>
                    <a:p>
                      <a:pPr algn="ctr"/>
                      <a:r>
                        <a:rPr lang="en-US" sz="1000" dirty="0">
                          <a:latin typeface="Cambria" panose="02040503050406030204" pitchFamily="18" charset="0"/>
                        </a:rPr>
                        <a:t>3</a:t>
                      </a:r>
                      <a:endParaRPr lang="en-IN" sz="1000" dirty="0">
                        <a:latin typeface="Cambria" panose="02040503050406030204" pitchFamily="18" charset="0"/>
                      </a:endParaRPr>
                    </a:p>
                  </a:txBody>
                  <a:tcPr/>
                </a:tc>
                <a:tc>
                  <a:txBody>
                    <a:bodyPr/>
                    <a:lstStyle/>
                    <a:p>
                      <a:pPr algn="ctr"/>
                      <a:r>
                        <a:rPr lang="en-US" sz="1000" dirty="0">
                          <a:latin typeface="Cambria" panose="02040503050406030204" pitchFamily="18" charset="0"/>
                        </a:rPr>
                        <a:t>3.2</a:t>
                      </a:r>
                      <a:endParaRPr lang="en-IN" sz="1000" dirty="0">
                        <a:latin typeface="Cambria" panose="02040503050406030204" pitchFamily="18" charset="0"/>
                      </a:endParaRPr>
                    </a:p>
                  </a:txBody>
                  <a:tcPr/>
                </a:tc>
                <a:extLst>
                  <a:ext uri="{0D108BD9-81ED-4DB2-BD59-A6C34878D82A}">
                    <a16:rowId xmlns:a16="http://schemas.microsoft.com/office/drawing/2014/main" val="10003"/>
                  </a:ext>
                </a:extLst>
              </a:tr>
              <a:tr h="192694">
                <a:tc>
                  <a:txBody>
                    <a:bodyPr/>
                    <a:lstStyle/>
                    <a:p>
                      <a:pPr algn="ctr"/>
                      <a:r>
                        <a:rPr lang="en-US" sz="1000" dirty="0">
                          <a:latin typeface="Cambria" panose="02040503050406030204" pitchFamily="18" charset="0"/>
                        </a:rPr>
                        <a:t>4</a:t>
                      </a:r>
                      <a:endParaRPr lang="en-IN" sz="1000" dirty="0">
                        <a:latin typeface="Cambria" panose="02040503050406030204" pitchFamily="18" charset="0"/>
                      </a:endParaRPr>
                    </a:p>
                  </a:txBody>
                  <a:tcPr/>
                </a:tc>
                <a:tc>
                  <a:txBody>
                    <a:bodyPr/>
                    <a:lstStyle/>
                    <a:p>
                      <a:pPr algn="ctr"/>
                      <a:r>
                        <a:rPr lang="en-US" sz="1000" dirty="0">
                          <a:latin typeface="Cambria" panose="02040503050406030204" pitchFamily="18" charset="0"/>
                        </a:rPr>
                        <a:t>0.4</a:t>
                      </a:r>
                      <a:endParaRPr lang="en-IN" sz="1000" dirty="0">
                        <a:latin typeface="Cambria" panose="02040503050406030204" pitchFamily="18" charset="0"/>
                      </a:endParaRPr>
                    </a:p>
                  </a:txBody>
                  <a:tcPr/>
                </a:tc>
                <a:extLst>
                  <a:ext uri="{0D108BD9-81ED-4DB2-BD59-A6C34878D82A}">
                    <a16:rowId xmlns:a16="http://schemas.microsoft.com/office/drawing/2014/main" val="10004"/>
                  </a:ext>
                </a:extLst>
              </a:tr>
              <a:tr h="192694">
                <a:tc>
                  <a:txBody>
                    <a:bodyPr/>
                    <a:lstStyle/>
                    <a:p>
                      <a:pPr algn="ctr"/>
                      <a:r>
                        <a:rPr lang="en-US" sz="1000" dirty="0">
                          <a:latin typeface="Cambria" panose="02040503050406030204" pitchFamily="18" charset="0"/>
                        </a:rPr>
                        <a:t>5</a:t>
                      </a:r>
                      <a:endParaRPr lang="en-IN" sz="1000" dirty="0">
                        <a:latin typeface="Cambria" panose="02040503050406030204" pitchFamily="18" charset="0"/>
                      </a:endParaRPr>
                    </a:p>
                  </a:txBody>
                  <a:tcPr/>
                </a:tc>
                <a:tc>
                  <a:txBody>
                    <a:bodyPr/>
                    <a:lstStyle/>
                    <a:p>
                      <a:pPr algn="ctr"/>
                      <a:r>
                        <a:rPr lang="en-US" sz="1000" dirty="0">
                          <a:latin typeface="Cambria" panose="02040503050406030204" pitchFamily="18" charset="0"/>
                        </a:rPr>
                        <a:t>6.8</a:t>
                      </a:r>
                      <a:endParaRPr lang="en-IN" sz="1000" dirty="0">
                        <a:latin typeface="Cambria" panose="02040503050406030204" pitchFamily="18" charset="0"/>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189932" y="1569563"/>
            <a:ext cx="8694575" cy="307777"/>
          </a:xfrm>
          <a:prstGeom prst="rect">
            <a:avLst/>
          </a:prstGeom>
          <a:noFill/>
        </p:spPr>
        <p:txBody>
          <a:bodyPr wrap="square" rtlCol="0">
            <a:spAutoFit/>
          </a:bodyPr>
          <a:lstStyle/>
          <a:p>
            <a:pPr algn="ctr"/>
            <a:r>
              <a:rPr lang="en-US" sz="1400" b="1" dirty="0">
                <a:latin typeface="Cambria" panose="02040503050406030204" pitchFamily="18" charset="0"/>
              </a:rPr>
              <a:t>Theorem: </a:t>
            </a:r>
            <a:r>
              <a:rPr lang="en-US" sz="1400" dirty="0">
                <a:latin typeface="Cambria" panose="02040503050406030204" pitchFamily="18" charset="0"/>
              </a:rPr>
              <a:t>MSE of OLS model = Error due to Bias + </a:t>
            </a:r>
            <a:r>
              <a:rPr lang="en-US" sz="1400" b="1" dirty="0">
                <a:latin typeface="Cambria" panose="02040503050406030204" pitchFamily="18" charset="0"/>
              </a:rPr>
              <a:t>Error due to Variance</a:t>
            </a:r>
            <a:endParaRPr lang="en-IN" sz="1400" b="1" dirty="0">
              <a:latin typeface="Cambria" panose="02040503050406030204" pitchFamily="18" charset="0"/>
            </a:endParaRPr>
          </a:p>
        </p:txBody>
      </p:sp>
      <p:grpSp>
        <p:nvGrpSpPr>
          <p:cNvPr id="5" name="Group 4"/>
          <p:cNvGrpSpPr/>
          <p:nvPr/>
        </p:nvGrpSpPr>
        <p:grpSpPr>
          <a:xfrm>
            <a:off x="593401" y="1942752"/>
            <a:ext cx="3862318" cy="2267835"/>
            <a:chOff x="176282" y="1260144"/>
            <a:chExt cx="3862318" cy="2822249"/>
          </a:xfrm>
        </p:grpSpPr>
        <p:sp>
          <p:nvSpPr>
            <p:cNvPr id="6" name="Rounded Rectangle 5"/>
            <p:cNvSpPr/>
            <p:nvPr/>
          </p:nvSpPr>
          <p:spPr>
            <a:xfrm>
              <a:off x="176282" y="1260144"/>
              <a:ext cx="3862318" cy="2822249"/>
            </a:xfrm>
            <a:prstGeom prst="round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grpSp>
          <p:nvGrpSpPr>
            <p:cNvPr id="7" name="Group 6"/>
            <p:cNvGrpSpPr/>
            <p:nvPr/>
          </p:nvGrpSpPr>
          <p:grpSpPr>
            <a:xfrm>
              <a:off x="304800" y="1743329"/>
              <a:ext cx="3505200" cy="2189781"/>
              <a:chOff x="5377216" y="1696419"/>
              <a:chExt cx="3505200" cy="2189781"/>
            </a:xfrm>
          </p:grpSpPr>
          <p:cxnSp>
            <p:nvCxnSpPr>
              <p:cNvPr id="9" name="Straight Connector 8"/>
              <p:cNvCxnSpPr/>
              <p:nvPr/>
            </p:nvCxnSpPr>
            <p:spPr>
              <a:xfrm>
                <a:off x="5486400"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8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10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63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15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67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20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72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825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77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129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282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434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87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739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891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82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34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86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139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291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444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96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48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01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53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206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358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10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663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815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968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44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196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349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501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120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272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425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5776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538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8062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7300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882416" y="2057400"/>
                <a:ext cx="0" cy="1828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77216" y="1713284"/>
                <a:ext cx="304800" cy="278559"/>
              </a:xfrm>
              <a:prstGeom prst="rect">
                <a:avLst/>
              </a:prstGeom>
              <a:noFill/>
            </p:spPr>
            <p:txBody>
              <a:bodyPr wrap="square" rtlCol="0">
                <a:spAutoFit/>
              </a:bodyPr>
              <a:lstStyle/>
              <a:p>
                <a:r>
                  <a:rPr lang="en-US" sz="1000" dirty="0">
                    <a:latin typeface="Cambria" panose="02040503050406030204" pitchFamily="18" charset="0"/>
                  </a:rPr>
                  <a:t>Y</a:t>
                </a:r>
                <a:endParaRPr lang="en-IN" sz="1000" dirty="0">
                  <a:latin typeface="Cambria" panose="02040503050406030204" pitchFamily="18" charset="0"/>
                </a:endParaRPr>
              </a:p>
            </p:txBody>
          </p:sp>
          <p:sp>
            <p:nvSpPr>
              <p:cNvPr id="54" name="TextBox 53"/>
              <p:cNvSpPr txBox="1"/>
              <p:nvPr/>
            </p:nvSpPr>
            <p:spPr>
              <a:xfrm>
                <a:off x="5605816" y="1696419"/>
                <a:ext cx="3276600" cy="278559"/>
              </a:xfrm>
              <a:prstGeom prst="rect">
                <a:avLst/>
              </a:prstGeom>
              <a:noFill/>
            </p:spPr>
            <p:txBody>
              <a:bodyPr wrap="square" rtlCol="0">
                <a:spAutoFit/>
              </a:bodyPr>
              <a:lstStyle/>
              <a:p>
                <a:r>
                  <a:rPr lang="en-US" sz="1000" dirty="0">
                    <a:latin typeface="Cambria" panose="02040503050406030204" pitchFamily="18" charset="0"/>
                  </a:rPr>
                  <a:t>X1  X2  …………………………………………       X1000</a:t>
                </a:r>
                <a:endParaRPr lang="en-IN" sz="1000" dirty="0">
                  <a:latin typeface="Cambria" panose="02040503050406030204" pitchFamily="18" charset="0"/>
                </a:endParaRPr>
              </a:p>
            </p:txBody>
          </p:sp>
        </p:grpSp>
        <p:sp>
          <p:nvSpPr>
            <p:cNvPr id="8" name="TextBox 7"/>
            <p:cNvSpPr txBox="1"/>
            <p:nvPr/>
          </p:nvSpPr>
          <p:spPr>
            <a:xfrm>
              <a:off x="1328658" y="1345810"/>
              <a:ext cx="1769551" cy="287264"/>
            </a:xfrm>
            <a:prstGeom prst="rect">
              <a:avLst/>
            </a:prstGeom>
            <a:noFill/>
          </p:spPr>
          <p:txBody>
            <a:bodyPr wrap="square" rtlCol="0">
              <a:spAutoFit/>
            </a:bodyPr>
            <a:lstStyle/>
            <a:p>
              <a:r>
                <a:rPr lang="en-US" sz="1000" b="1" dirty="0">
                  <a:latin typeface="Cambria" panose="02040503050406030204" pitchFamily="18" charset="0"/>
                </a:rPr>
                <a:t>High Dimensional Data</a:t>
              </a:r>
              <a:endParaRPr lang="en-IN" sz="1000" b="1" dirty="0">
                <a:latin typeface="Cambria" panose="02040503050406030204" pitchFamily="18" charset="0"/>
              </a:endParaRPr>
            </a:p>
          </p:txBody>
        </p:sp>
      </p:grpSp>
      <p:grpSp>
        <p:nvGrpSpPr>
          <p:cNvPr id="55" name="Group 54"/>
          <p:cNvGrpSpPr/>
          <p:nvPr/>
        </p:nvGrpSpPr>
        <p:grpSpPr>
          <a:xfrm>
            <a:off x="5002387" y="1890857"/>
            <a:ext cx="4790074" cy="2266625"/>
            <a:chOff x="4353926" y="1261476"/>
            <a:chExt cx="4790074" cy="2605285"/>
          </a:xfrm>
        </p:grpSpPr>
        <mc:AlternateContent xmlns:mc="http://schemas.openxmlformats.org/markup-compatibility/2006" xmlns:a14="http://schemas.microsoft.com/office/drawing/2010/main">
          <mc:Choice Requires="a14">
            <p:sp>
              <p:nvSpPr>
                <p:cNvPr id="56" name="TextBox 55"/>
                <p:cNvSpPr txBox="1"/>
                <p:nvPr/>
              </p:nvSpPr>
              <p:spPr>
                <a:xfrm>
                  <a:off x="4353926" y="1754214"/>
                  <a:ext cx="4790074" cy="1833129"/>
                </a:xfrm>
                <a:prstGeom prst="rect">
                  <a:avLst/>
                </a:prstGeom>
                <a:noFill/>
              </p:spPr>
              <p:txBody>
                <a:bodyPr wrap="square" rtlCol="0">
                  <a:spAutoFit/>
                </a:bodyPr>
                <a:lstStyle/>
                <a:p>
                  <a:endParaRPr lang="en-IN" sz="1200" dirty="0">
                    <a:latin typeface="Cambria" panose="02040503050406030204" pitchFamily="18" charset="0"/>
                  </a:endParaRPr>
                </a:p>
                <a:p>
                  <a:r>
                    <a:rPr lang="en-US" sz="1600" dirty="0">
                      <a:latin typeface="Cambria" panose="02040503050406030204" pitchFamily="18" charset="0"/>
                    </a:rPr>
                    <a:t>Model1: Y = </a:t>
                  </a:r>
                  <a14:m>
                    <m:oMath xmlns:m="http://schemas.openxmlformats.org/officeDocument/2006/math">
                      <m:sSub>
                        <m:sSubPr>
                          <m:ctrlPr>
                            <a:rPr lang="en-US" sz="1600" i="1" smtClean="0">
                              <a:solidFill>
                                <a:srgbClr val="FF0000"/>
                              </a:solidFill>
                              <a:latin typeface="Cambria Math" panose="02040503050406030204" pitchFamily="18" charset="0"/>
                            </a:rPr>
                          </m:ctrlPr>
                        </m:sSubPr>
                        <m:e>
                          <m:r>
                            <m:rPr>
                              <m:sty m:val="p"/>
                            </m:rPr>
                            <a:rPr lang="el-GR" sz="1600" i="1" smtClean="0">
                              <a:solidFill>
                                <a:srgbClr val="FF0000"/>
                              </a:solidFill>
                              <a:latin typeface="Cambria Math"/>
                            </a:rPr>
                            <m:t>β</m:t>
                          </m:r>
                        </m:e>
                        <m:sub>
                          <m:r>
                            <a:rPr lang="en-US" sz="1600" b="0" i="1" smtClean="0">
                              <a:solidFill>
                                <a:srgbClr val="FF0000"/>
                              </a:solidFill>
                              <a:latin typeface="Cambria Math"/>
                            </a:rPr>
                            <m:t>1</m:t>
                          </m:r>
                        </m:sub>
                      </m:sSub>
                      <m:sSub>
                        <m:sSubPr>
                          <m:ctrlPr>
                            <a:rPr lang="en-US" sz="1600" i="1" smtClean="0">
                              <a:solidFill>
                                <a:srgbClr val="FF0000"/>
                              </a:solidFill>
                              <a:latin typeface="Cambria Math" panose="02040503050406030204" pitchFamily="18" charset="0"/>
                            </a:rPr>
                          </m:ctrlPr>
                        </m:sSubPr>
                        <m:e>
                          <m:r>
                            <a:rPr lang="en-US" sz="1600" b="0" i="1" smtClean="0">
                              <a:solidFill>
                                <a:srgbClr val="FF0000"/>
                              </a:solidFill>
                              <a:latin typeface="Cambria Math"/>
                            </a:rPr>
                            <m:t>𝑋</m:t>
                          </m:r>
                        </m:e>
                        <m:sub>
                          <m:r>
                            <a:rPr lang="en-US" sz="1600" b="0" i="1" smtClean="0">
                              <a:solidFill>
                                <a:srgbClr val="FF0000"/>
                              </a:solidFill>
                              <a:latin typeface="Cambria Math"/>
                            </a:rPr>
                            <m:t>1</m:t>
                          </m:r>
                        </m:sub>
                      </m:sSub>
                      <m:r>
                        <a:rPr lang="en-US" sz="1600" b="0" i="1" smtClean="0">
                          <a:latin typeface="Cambria Math"/>
                        </a:rPr>
                        <m:t>+</m:t>
                      </m:r>
                      <m:sSub>
                        <m:sSubPr>
                          <m:ctrlPr>
                            <a:rPr lang="en-US" sz="1600" i="1">
                              <a:latin typeface="Cambria Math" panose="02040503050406030204" pitchFamily="18" charset="0"/>
                            </a:rPr>
                          </m:ctrlPr>
                        </m:sSubPr>
                        <m:e>
                          <m:r>
                            <m:rPr>
                              <m:sty m:val="p"/>
                            </m:rPr>
                            <a:rPr lang="el-GR" sz="1600" i="1">
                              <a:latin typeface="Cambria Math"/>
                            </a:rPr>
                            <m:t>β</m:t>
                          </m:r>
                        </m:e>
                        <m:sub>
                          <m:r>
                            <a:rPr lang="en-US" sz="1600" b="0" i="1" smtClean="0">
                              <a:latin typeface="Cambria Math"/>
                            </a:rPr>
                            <m:t>3</m:t>
                          </m:r>
                        </m:sub>
                      </m:sSub>
                      <m:sSub>
                        <m:sSubPr>
                          <m:ctrlPr>
                            <a:rPr lang="en-US" sz="1600" i="1">
                              <a:latin typeface="Cambria Math" panose="02040503050406030204" pitchFamily="18" charset="0"/>
                            </a:rPr>
                          </m:ctrlPr>
                        </m:sSubPr>
                        <m:e>
                          <m:r>
                            <a:rPr lang="en-US" sz="1600" i="1">
                              <a:latin typeface="Cambria Math"/>
                            </a:rPr>
                            <m:t>𝑋</m:t>
                          </m:r>
                        </m:e>
                        <m:sub>
                          <m:r>
                            <a:rPr lang="en-US" sz="1600" b="0" i="1" smtClean="0">
                              <a:latin typeface="Cambria Math"/>
                            </a:rPr>
                            <m:t>3</m:t>
                          </m:r>
                        </m:sub>
                      </m:sSub>
                      <m:r>
                        <a:rPr lang="en-US" sz="1600" i="1">
                          <a:latin typeface="Cambria Math"/>
                        </a:rPr>
                        <m:t>+</m:t>
                      </m:r>
                    </m:oMath>
                  </a14:m>
                  <a:r>
                    <a:rPr lang="en-US" sz="1600" dirty="0">
                      <a:latin typeface="Cambria"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m:rPr>
                              <m:sty m:val="p"/>
                            </m:rPr>
                            <a:rPr lang="el-GR" sz="1600" i="1">
                              <a:latin typeface="Cambria Math"/>
                            </a:rPr>
                            <m:t>β</m:t>
                          </m:r>
                        </m:e>
                        <m:sub>
                          <m:r>
                            <a:rPr lang="en-US" sz="1600" i="1">
                              <a:latin typeface="Cambria Math"/>
                            </a:rPr>
                            <m:t>1</m:t>
                          </m:r>
                          <m:r>
                            <a:rPr lang="en-US" sz="1600" b="0" i="1" smtClean="0">
                              <a:latin typeface="Cambria Math"/>
                            </a:rPr>
                            <m:t>0</m:t>
                          </m:r>
                        </m:sub>
                      </m:sSub>
                      <m:sSub>
                        <m:sSubPr>
                          <m:ctrlPr>
                            <a:rPr lang="en-US" sz="1600" i="1">
                              <a:latin typeface="Cambria Math" panose="02040503050406030204" pitchFamily="18" charset="0"/>
                            </a:rPr>
                          </m:ctrlPr>
                        </m:sSubPr>
                        <m:e>
                          <m:r>
                            <a:rPr lang="en-US" sz="1600" i="1">
                              <a:latin typeface="Cambria Math"/>
                            </a:rPr>
                            <m:t>𝑋</m:t>
                          </m:r>
                        </m:e>
                        <m:sub>
                          <m:r>
                            <a:rPr lang="en-US" sz="1600" i="1">
                              <a:latin typeface="Cambria Math"/>
                            </a:rPr>
                            <m:t>1</m:t>
                          </m:r>
                          <m:r>
                            <a:rPr lang="en-US" sz="1600" b="0" i="1" smtClean="0">
                              <a:latin typeface="Cambria Math"/>
                            </a:rPr>
                            <m:t>0</m:t>
                          </m:r>
                        </m:sub>
                      </m:sSub>
                      <m:r>
                        <a:rPr lang="en-US" sz="1600" i="1">
                          <a:latin typeface="Cambria Math"/>
                        </a:rPr>
                        <m:t>+</m:t>
                      </m:r>
                    </m:oMath>
                  </a14:m>
                  <a:r>
                    <a:rPr lang="en-US" sz="1600" dirty="0">
                      <a:latin typeface="Cambria"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m:rPr>
                              <m:sty m:val="p"/>
                            </m:rPr>
                            <a:rPr lang="el-GR" sz="1600" i="1">
                              <a:latin typeface="Cambria Math"/>
                            </a:rPr>
                            <m:t>β</m:t>
                          </m:r>
                        </m:e>
                        <m:sub>
                          <m:r>
                            <a:rPr lang="en-US" sz="1600" i="1">
                              <a:latin typeface="Cambria Math"/>
                            </a:rPr>
                            <m:t>1</m:t>
                          </m:r>
                          <m:r>
                            <a:rPr lang="en-US" sz="1600" b="0" i="1" smtClean="0">
                              <a:latin typeface="Cambria Math"/>
                            </a:rPr>
                            <m:t>7</m:t>
                          </m:r>
                        </m:sub>
                      </m:sSub>
                      <m:sSub>
                        <m:sSubPr>
                          <m:ctrlPr>
                            <a:rPr lang="en-US" sz="1600" i="1">
                              <a:latin typeface="Cambria Math" panose="02040503050406030204" pitchFamily="18" charset="0"/>
                            </a:rPr>
                          </m:ctrlPr>
                        </m:sSubPr>
                        <m:e>
                          <m:r>
                            <a:rPr lang="en-US" sz="1600" i="1">
                              <a:latin typeface="Cambria Math"/>
                            </a:rPr>
                            <m:t>𝑋</m:t>
                          </m:r>
                        </m:e>
                        <m:sub>
                          <m:r>
                            <a:rPr lang="en-US" sz="1600" b="0" i="1" smtClean="0">
                              <a:latin typeface="Cambria Math"/>
                            </a:rPr>
                            <m:t>17</m:t>
                          </m:r>
                        </m:sub>
                      </m:sSub>
                    </m:oMath>
                  </a14:m>
                  <a:r>
                    <a:rPr lang="en-IN" sz="1600" dirty="0">
                      <a:latin typeface="Cambria" panose="02040503050406030204" pitchFamily="18" charset="0"/>
                    </a:rPr>
                    <a:t>	</a:t>
                  </a:r>
                </a:p>
                <a:p>
                  <a:r>
                    <a:rPr lang="en-US" sz="1600" dirty="0">
                      <a:latin typeface="Cambria" panose="02040503050406030204" pitchFamily="18" charset="0"/>
                    </a:rPr>
                    <a:t>Model2: Y =</a:t>
                  </a:r>
                  <a:r>
                    <a:rPr lang="en-US" sz="1600" dirty="0">
                      <a:solidFill>
                        <a:srgbClr val="FF0000"/>
                      </a:solidFill>
                      <a:latin typeface="Cambria" panose="02040503050406030204" pitchFamily="18" charset="0"/>
                    </a:rPr>
                    <a:t> </a:t>
                  </a:r>
                  <a14:m>
                    <m:oMath xmlns:m="http://schemas.openxmlformats.org/officeDocument/2006/math">
                      <m:sSub>
                        <m:sSubPr>
                          <m:ctrlPr>
                            <a:rPr lang="en-US" sz="1600" i="1">
                              <a:solidFill>
                                <a:srgbClr val="FF0000"/>
                              </a:solidFill>
                              <a:latin typeface="Cambria Math" panose="02040503050406030204" pitchFamily="18" charset="0"/>
                            </a:rPr>
                          </m:ctrlPr>
                        </m:sSubPr>
                        <m:e>
                          <m:r>
                            <m:rPr>
                              <m:sty m:val="p"/>
                            </m:rPr>
                            <a:rPr lang="el-GR" sz="1600" i="1">
                              <a:solidFill>
                                <a:srgbClr val="FF0000"/>
                              </a:solidFill>
                              <a:latin typeface="Cambria Math"/>
                            </a:rPr>
                            <m:t>β</m:t>
                          </m:r>
                        </m:e>
                        <m:sub>
                          <m:r>
                            <a:rPr lang="en-US" sz="1600" i="1">
                              <a:solidFill>
                                <a:srgbClr val="FF0000"/>
                              </a:solidFill>
                              <a:latin typeface="Cambria Math"/>
                            </a:rPr>
                            <m:t>1</m:t>
                          </m:r>
                        </m:sub>
                      </m:sSub>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a:rPr>
                            <m:t>𝑋</m:t>
                          </m:r>
                        </m:e>
                        <m:sub>
                          <m:r>
                            <a:rPr lang="en-US" sz="1600" i="1">
                              <a:solidFill>
                                <a:srgbClr val="FF0000"/>
                              </a:solidFill>
                              <a:latin typeface="Cambria Math"/>
                            </a:rPr>
                            <m:t>1</m:t>
                          </m:r>
                        </m:sub>
                      </m:sSub>
                      <m:r>
                        <a:rPr lang="en-US" sz="1600" i="1">
                          <a:latin typeface="Cambria Math"/>
                        </a:rPr>
                        <m:t>+</m:t>
                      </m:r>
                      <m:sSub>
                        <m:sSubPr>
                          <m:ctrlPr>
                            <a:rPr lang="en-US" sz="1600" i="1">
                              <a:latin typeface="Cambria Math" panose="02040503050406030204" pitchFamily="18" charset="0"/>
                            </a:rPr>
                          </m:ctrlPr>
                        </m:sSubPr>
                        <m:e>
                          <m:r>
                            <m:rPr>
                              <m:sty m:val="p"/>
                            </m:rPr>
                            <a:rPr lang="el-GR" sz="1600" i="1">
                              <a:latin typeface="Cambria Math"/>
                            </a:rPr>
                            <m:t>β</m:t>
                          </m:r>
                        </m:e>
                        <m:sub>
                          <m:r>
                            <a:rPr lang="en-US" sz="1600" b="0" i="1" smtClean="0">
                              <a:latin typeface="Cambria Math"/>
                            </a:rPr>
                            <m:t>4</m:t>
                          </m:r>
                          <m:r>
                            <a:rPr lang="en-US" sz="1600" i="1">
                              <a:latin typeface="Cambria Math"/>
                            </a:rPr>
                            <m:t>3</m:t>
                          </m:r>
                        </m:sub>
                      </m:sSub>
                      <m:sSub>
                        <m:sSubPr>
                          <m:ctrlPr>
                            <a:rPr lang="en-US" sz="1600" i="1">
                              <a:latin typeface="Cambria Math" panose="02040503050406030204" pitchFamily="18" charset="0"/>
                            </a:rPr>
                          </m:ctrlPr>
                        </m:sSubPr>
                        <m:e>
                          <m:r>
                            <a:rPr lang="en-US" sz="1600" i="1">
                              <a:latin typeface="Cambria Math"/>
                            </a:rPr>
                            <m:t>𝑋</m:t>
                          </m:r>
                        </m:e>
                        <m:sub>
                          <m:r>
                            <a:rPr lang="en-US" sz="1600" b="0" i="1" smtClean="0">
                              <a:latin typeface="Cambria Math"/>
                            </a:rPr>
                            <m:t>4</m:t>
                          </m:r>
                          <m:r>
                            <a:rPr lang="en-US" sz="1600" i="1">
                              <a:latin typeface="Cambria Math"/>
                            </a:rPr>
                            <m:t>3</m:t>
                          </m:r>
                        </m:sub>
                      </m:sSub>
                      <m:r>
                        <a:rPr lang="en-US" sz="1600" i="1">
                          <a:latin typeface="Cambria Math"/>
                        </a:rPr>
                        <m:t>+</m:t>
                      </m:r>
                    </m:oMath>
                  </a14:m>
                  <a:r>
                    <a:rPr lang="en-US" sz="1600" dirty="0">
                      <a:latin typeface="Cambria"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m:rPr>
                              <m:sty m:val="p"/>
                            </m:rPr>
                            <a:rPr lang="el-GR" sz="1600" i="1">
                              <a:latin typeface="Cambria Math"/>
                            </a:rPr>
                            <m:t>β</m:t>
                          </m:r>
                        </m:e>
                        <m:sub>
                          <m:r>
                            <a:rPr lang="en-US" sz="1600" i="1">
                              <a:latin typeface="Cambria Math"/>
                            </a:rPr>
                            <m:t>10</m:t>
                          </m:r>
                        </m:sub>
                      </m:sSub>
                      <m:sSub>
                        <m:sSubPr>
                          <m:ctrlPr>
                            <a:rPr lang="en-US" sz="1600" i="1">
                              <a:latin typeface="Cambria Math" panose="02040503050406030204" pitchFamily="18" charset="0"/>
                            </a:rPr>
                          </m:ctrlPr>
                        </m:sSubPr>
                        <m:e>
                          <m:r>
                            <a:rPr lang="en-US" sz="1600" i="1">
                              <a:latin typeface="Cambria Math"/>
                            </a:rPr>
                            <m:t>𝑋</m:t>
                          </m:r>
                        </m:e>
                        <m:sub>
                          <m:r>
                            <a:rPr lang="en-US" sz="1600" i="1">
                              <a:latin typeface="Cambria Math"/>
                            </a:rPr>
                            <m:t>10</m:t>
                          </m:r>
                        </m:sub>
                      </m:sSub>
                      <m:r>
                        <a:rPr lang="en-US" sz="1600" i="1">
                          <a:latin typeface="Cambria Math"/>
                        </a:rPr>
                        <m:t>+</m:t>
                      </m:r>
                    </m:oMath>
                  </a14:m>
                  <a:r>
                    <a:rPr lang="en-US" sz="1600" dirty="0">
                      <a:latin typeface="Cambria"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m:rPr>
                              <m:sty m:val="p"/>
                            </m:rPr>
                            <a:rPr lang="el-GR" sz="1600" i="1">
                              <a:latin typeface="Cambria Math"/>
                            </a:rPr>
                            <m:t>β</m:t>
                          </m:r>
                        </m:e>
                        <m:sub>
                          <m:r>
                            <a:rPr lang="en-US" sz="1600" b="0" i="1" smtClean="0">
                              <a:latin typeface="Cambria Math"/>
                            </a:rPr>
                            <m:t>7</m:t>
                          </m:r>
                          <m:r>
                            <a:rPr lang="en-US" sz="1600" i="1">
                              <a:latin typeface="Cambria Math"/>
                            </a:rPr>
                            <m:t>7</m:t>
                          </m:r>
                        </m:sub>
                      </m:sSub>
                      <m:sSub>
                        <m:sSubPr>
                          <m:ctrlPr>
                            <a:rPr lang="en-US" sz="1600" i="1">
                              <a:latin typeface="Cambria Math" panose="02040503050406030204" pitchFamily="18" charset="0"/>
                            </a:rPr>
                          </m:ctrlPr>
                        </m:sSubPr>
                        <m:e>
                          <m:r>
                            <a:rPr lang="en-US" sz="1600" i="1">
                              <a:latin typeface="Cambria Math"/>
                            </a:rPr>
                            <m:t>𝑋</m:t>
                          </m:r>
                        </m:e>
                        <m:sub>
                          <m:r>
                            <a:rPr lang="en-US" sz="1600" b="0" i="1" smtClean="0">
                              <a:latin typeface="Cambria Math"/>
                            </a:rPr>
                            <m:t>7</m:t>
                          </m:r>
                          <m:r>
                            <a:rPr lang="en-US" sz="1600" i="1">
                              <a:latin typeface="Cambria Math"/>
                            </a:rPr>
                            <m:t>7</m:t>
                          </m:r>
                        </m:sub>
                      </m:sSub>
                    </m:oMath>
                  </a14:m>
                  <a:r>
                    <a:rPr lang="en-IN" sz="1600" dirty="0">
                      <a:latin typeface="Cambria" panose="02040503050406030204" pitchFamily="18" charset="0"/>
                    </a:rPr>
                    <a:t>	</a:t>
                  </a:r>
                </a:p>
                <a:p>
                  <a:r>
                    <a:rPr lang="en-US" sz="1600" dirty="0">
                      <a:latin typeface="Cambria" panose="02040503050406030204" pitchFamily="18" charset="0"/>
                    </a:rPr>
                    <a:t>:</a:t>
                  </a:r>
                </a:p>
                <a:p>
                  <a:r>
                    <a:rPr lang="en-US" sz="1600" dirty="0">
                      <a:latin typeface="Cambria" panose="02040503050406030204" pitchFamily="18" charset="0"/>
                    </a:rPr>
                    <a:t>:</a:t>
                  </a:r>
                </a:p>
                <a:p>
                  <a:r>
                    <a:rPr lang="en-US" sz="1600" dirty="0">
                      <a:latin typeface="Cambria" panose="02040503050406030204" pitchFamily="18" charset="0"/>
                    </a:rPr>
                    <a:t>:</a:t>
                  </a:r>
                </a:p>
                <a:p>
                  <a:r>
                    <a:rPr lang="en-US" sz="1600" dirty="0">
                      <a:latin typeface="Cambria" panose="02040503050406030204" pitchFamily="18" charset="0"/>
                    </a:rPr>
                    <a:t>Model100: Y = </a:t>
                  </a:r>
                  <a14:m>
                    <m:oMath xmlns:m="http://schemas.openxmlformats.org/officeDocument/2006/math">
                      <m:sSub>
                        <m:sSubPr>
                          <m:ctrlPr>
                            <a:rPr lang="en-US" sz="1600" i="1">
                              <a:solidFill>
                                <a:srgbClr val="FF0000"/>
                              </a:solidFill>
                              <a:latin typeface="Cambria Math" panose="02040503050406030204" pitchFamily="18" charset="0"/>
                            </a:rPr>
                          </m:ctrlPr>
                        </m:sSubPr>
                        <m:e>
                          <m:r>
                            <m:rPr>
                              <m:sty m:val="p"/>
                            </m:rPr>
                            <a:rPr lang="el-GR" sz="1600" i="1">
                              <a:solidFill>
                                <a:srgbClr val="FF0000"/>
                              </a:solidFill>
                              <a:latin typeface="Cambria Math"/>
                            </a:rPr>
                            <m:t>β</m:t>
                          </m:r>
                        </m:e>
                        <m:sub>
                          <m:r>
                            <a:rPr lang="en-US" sz="1600" i="1">
                              <a:solidFill>
                                <a:srgbClr val="FF0000"/>
                              </a:solidFill>
                              <a:latin typeface="Cambria Math"/>
                            </a:rPr>
                            <m:t>1</m:t>
                          </m:r>
                        </m:sub>
                      </m:sSub>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a:rPr>
                            <m:t>𝑋</m:t>
                          </m:r>
                        </m:e>
                        <m:sub>
                          <m:r>
                            <a:rPr lang="en-US" sz="1600" i="1">
                              <a:solidFill>
                                <a:srgbClr val="FF0000"/>
                              </a:solidFill>
                              <a:latin typeface="Cambria Math"/>
                            </a:rPr>
                            <m:t>1</m:t>
                          </m:r>
                        </m:sub>
                      </m:sSub>
                      <m:r>
                        <a:rPr lang="en-US" sz="1600" i="1">
                          <a:latin typeface="Cambria Math"/>
                        </a:rPr>
                        <m:t>+</m:t>
                      </m:r>
                      <m:sSub>
                        <m:sSubPr>
                          <m:ctrlPr>
                            <a:rPr lang="en-US" sz="1600" i="1">
                              <a:latin typeface="Cambria Math" panose="02040503050406030204" pitchFamily="18" charset="0"/>
                            </a:rPr>
                          </m:ctrlPr>
                        </m:sSubPr>
                        <m:e>
                          <m:r>
                            <m:rPr>
                              <m:sty m:val="p"/>
                            </m:rPr>
                            <a:rPr lang="el-GR" sz="1600" i="1">
                              <a:latin typeface="Cambria Math"/>
                            </a:rPr>
                            <m:t>β</m:t>
                          </m:r>
                        </m:e>
                        <m:sub>
                          <m:r>
                            <a:rPr lang="en-US" sz="1600" i="1">
                              <a:latin typeface="Cambria Math"/>
                            </a:rPr>
                            <m:t>3</m:t>
                          </m:r>
                          <m:r>
                            <a:rPr lang="en-US" sz="1600" b="0" i="1" smtClean="0">
                              <a:latin typeface="Cambria Math"/>
                            </a:rPr>
                            <m:t>8</m:t>
                          </m:r>
                        </m:sub>
                      </m:sSub>
                      <m:sSub>
                        <m:sSubPr>
                          <m:ctrlPr>
                            <a:rPr lang="en-US" sz="1600" i="1">
                              <a:latin typeface="Cambria Math" panose="02040503050406030204" pitchFamily="18" charset="0"/>
                            </a:rPr>
                          </m:ctrlPr>
                        </m:sSubPr>
                        <m:e>
                          <m:r>
                            <a:rPr lang="en-US" sz="1600" i="1">
                              <a:latin typeface="Cambria Math"/>
                            </a:rPr>
                            <m:t>𝑋</m:t>
                          </m:r>
                        </m:e>
                        <m:sub>
                          <m:r>
                            <a:rPr lang="en-US" sz="1600" i="1">
                              <a:latin typeface="Cambria Math"/>
                            </a:rPr>
                            <m:t>3</m:t>
                          </m:r>
                          <m:r>
                            <a:rPr lang="en-US" sz="1600" b="0" i="1" smtClean="0">
                              <a:latin typeface="Cambria Math"/>
                            </a:rPr>
                            <m:t>8</m:t>
                          </m:r>
                        </m:sub>
                      </m:sSub>
                      <m:r>
                        <a:rPr lang="en-US" sz="1600" i="1">
                          <a:latin typeface="Cambria Math"/>
                        </a:rPr>
                        <m:t>+</m:t>
                      </m:r>
                    </m:oMath>
                  </a14:m>
                  <a:r>
                    <a:rPr lang="en-US" sz="1600" dirty="0">
                      <a:latin typeface="Cambria"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m:rPr>
                              <m:sty m:val="p"/>
                            </m:rPr>
                            <a:rPr lang="el-GR" sz="1600" i="1">
                              <a:latin typeface="Cambria Math"/>
                            </a:rPr>
                            <m:t>β</m:t>
                          </m:r>
                        </m:e>
                        <m:sub>
                          <m:r>
                            <a:rPr lang="en-US" sz="1600" b="0" i="1" smtClean="0">
                              <a:latin typeface="Cambria Math"/>
                            </a:rPr>
                            <m:t>7</m:t>
                          </m:r>
                          <m:r>
                            <a:rPr lang="en-US" sz="1600" i="1">
                              <a:latin typeface="Cambria Math"/>
                            </a:rPr>
                            <m:t>0</m:t>
                          </m:r>
                        </m:sub>
                      </m:sSub>
                      <m:sSub>
                        <m:sSubPr>
                          <m:ctrlPr>
                            <a:rPr lang="en-US" sz="1600" i="1">
                              <a:latin typeface="Cambria Math" panose="02040503050406030204" pitchFamily="18" charset="0"/>
                            </a:rPr>
                          </m:ctrlPr>
                        </m:sSubPr>
                        <m:e>
                          <m:r>
                            <a:rPr lang="en-US" sz="1600" i="1">
                              <a:latin typeface="Cambria Math"/>
                            </a:rPr>
                            <m:t>𝑋</m:t>
                          </m:r>
                        </m:e>
                        <m:sub>
                          <m:r>
                            <a:rPr lang="en-US" sz="1600" b="0" i="1" smtClean="0">
                              <a:latin typeface="Cambria Math"/>
                            </a:rPr>
                            <m:t>7</m:t>
                          </m:r>
                          <m:r>
                            <a:rPr lang="en-US" sz="1600" i="1">
                              <a:latin typeface="Cambria Math"/>
                            </a:rPr>
                            <m:t>0</m:t>
                          </m:r>
                        </m:sub>
                      </m:sSub>
                      <m:r>
                        <a:rPr lang="en-US" sz="1600" i="1">
                          <a:latin typeface="Cambria Math"/>
                        </a:rPr>
                        <m:t>+</m:t>
                      </m:r>
                    </m:oMath>
                  </a14:m>
                  <a:r>
                    <a:rPr lang="en-US" sz="1600" dirty="0">
                      <a:latin typeface="Cambria"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m:rPr>
                              <m:sty m:val="p"/>
                            </m:rPr>
                            <a:rPr lang="el-GR" sz="1600" i="1">
                              <a:latin typeface="Cambria Math"/>
                            </a:rPr>
                            <m:t>β</m:t>
                          </m:r>
                        </m:e>
                        <m:sub>
                          <m:r>
                            <a:rPr lang="en-US" sz="1600" i="1">
                              <a:latin typeface="Cambria Math"/>
                            </a:rPr>
                            <m:t>1</m:t>
                          </m:r>
                          <m:r>
                            <a:rPr lang="en-US" sz="1600" b="0" i="1" smtClean="0">
                              <a:latin typeface="Cambria Math"/>
                            </a:rPr>
                            <m:t>00</m:t>
                          </m:r>
                        </m:sub>
                      </m:sSub>
                      <m:sSub>
                        <m:sSubPr>
                          <m:ctrlPr>
                            <a:rPr lang="en-US" sz="1600" i="1">
                              <a:latin typeface="Cambria Math" panose="02040503050406030204" pitchFamily="18" charset="0"/>
                            </a:rPr>
                          </m:ctrlPr>
                        </m:sSubPr>
                        <m:e>
                          <m:r>
                            <a:rPr lang="en-US" sz="1600" i="1">
                              <a:latin typeface="Cambria Math"/>
                            </a:rPr>
                            <m:t>𝑋</m:t>
                          </m:r>
                        </m:e>
                        <m:sub>
                          <m:r>
                            <a:rPr lang="en-US" sz="1600" b="0" i="1" smtClean="0">
                              <a:latin typeface="Cambria Math"/>
                            </a:rPr>
                            <m:t>100</m:t>
                          </m:r>
                        </m:sub>
                      </m:sSub>
                    </m:oMath>
                  </a14:m>
                  <a:r>
                    <a:rPr lang="en-IN" sz="1600" dirty="0">
                      <a:latin typeface="Cambria" panose="02040503050406030204" pitchFamily="18" charset="0"/>
                    </a:rPr>
                    <a:t>	</a:t>
                  </a:r>
                </a:p>
              </p:txBody>
            </p:sp>
          </mc:Choice>
          <mc:Fallback xmlns="">
            <p:sp>
              <p:nvSpPr>
                <p:cNvPr id="127" name="TextBox 126"/>
                <p:cNvSpPr txBox="1">
                  <a:spLocks noRot="1" noChangeAspect="1" noMove="1" noResize="1" noEditPoints="1" noAdjustHandles="1" noChangeArrowheads="1" noChangeShapeType="1" noTextEdit="1"/>
                </p:cNvSpPr>
                <p:nvPr/>
              </p:nvSpPr>
              <p:spPr>
                <a:xfrm>
                  <a:off x="4353926" y="1754214"/>
                  <a:ext cx="4790074" cy="1833129"/>
                </a:xfrm>
                <a:prstGeom prst="rect">
                  <a:avLst/>
                </a:prstGeom>
                <a:blipFill rotWithShape="1">
                  <a:blip r:embed="rId3"/>
                  <a:stretch>
                    <a:fillRect l="-636" b="-3472"/>
                  </a:stretch>
                </a:blipFill>
              </p:spPr>
              <p:txBody>
                <a:bodyPr/>
                <a:lstStyle/>
                <a:p>
                  <a:r>
                    <a:rPr lang="en-IN">
                      <a:noFill/>
                    </a:rPr>
                    <a:t> </a:t>
                  </a:r>
                </a:p>
              </p:txBody>
            </p:sp>
          </mc:Fallback>
        </mc:AlternateContent>
        <p:sp>
          <p:nvSpPr>
            <p:cNvPr id="57" name="Rounded Rectangle 56"/>
            <p:cNvSpPr/>
            <p:nvPr/>
          </p:nvSpPr>
          <p:spPr>
            <a:xfrm>
              <a:off x="4353926" y="1261476"/>
              <a:ext cx="4530581" cy="2605285"/>
            </a:xfrm>
            <a:prstGeom prst="round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58" name="TextBox 57"/>
            <p:cNvSpPr txBox="1"/>
            <p:nvPr/>
          </p:nvSpPr>
          <p:spPr>
            <a:xfrm>
              <a:off x="5654912" y="1390862"/>
              <a:ext cx="2251899" cy="257281"/>
            </a:xfrm>
            <a:prstGeom prst="rect">
              <a:avLst/>
            </a:prstGeom>
            <a:noFill/>
          </p:spPr>
          <p:txBody>
            <a:bodyPr wrap="square" rtlCol="0">
              <a:spAutoFit/>
            </a:bodyPr>
            <a:lstStyle/>
            <a:p>
              <a:r>
                <a:rPr lang="en-US" sz="1000" b="1" dirty="0">
                  <a:latin typeface="Cambria" panose="02040503050406030204" pitchFamily="18" charset="0"/>
                </a:rPr>
                <a:t>Leads to multiple possible models</a:t>
              </a:r>
              <a:endParaRPr lang="en-IN" sz="1000" b="1" dirty="0">
                <a:latin typeface="Cambria" panose="02040503050406030204" pitchFamily="18" charset="0"/>
              </a:endParaRPr>
            </a:p>
          </p:txBody>
        </p:sp>
      </p:grpSp>
      <p:sp>
        <p:nvSpPr>
          <p:cNvPr id="59" name="Rectangle 58"/>
          <p:cNvSpPr/>
          <p:nvPr/>
        </p:nvSpPr>
        <p:spPr>
          <a:xfrm>
            <a:off x="304800" y="6694053"/>
            <a:ext cx="2830799" cy="75117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2" name="Group 111"/>
          <p:cNvGrpSpPr/>
          <p:nvPr/>
        </p:nvGrpSpPr>
        <p:grpSpPr>
          <a:xfrm>
            <a:off x="5013020" y="4480249"/>
            <a:ext cx="4478263" cy="2493818"/>
            <a:chOff x="4811145" y="4450558"/>
            <a:chExt cx="4478263" cy="2743200"/>
          </a:xfrm>
        </p:grpSpPr>
        <p:sp>
          <p:nvSpPr>
            <p:cNvPr id="60" name="TextBox 59"/>
            <p:cNvSpPr txBox="1"/>
            <p:nvPr/>
          </p:nvSpPr>
          <p:spPr>
            <a:xfrm>
              <a:off x="5129778" y="4504853"/>
              <a:ext cx="3581400" cy="400110"/>
            </a:xfrm>
            <a:prstGeom prst="rect">
              <a:avLst/>
            </a:prstGeom>
            <a:noFill/>
          </p:spPr>
          <p:txBody>
            <a:bodyPr wrap="square" rtlCol="0">
              <a:spAutoFit/>
            </a:bodyPr>
            <a:lstStyle/>
            <a:p>
              <a:pPr algn="ctr"/>
              <a:r>
                <a:rPr lang="en-US" sz="1000" b="1" dirty="0">
                  <a:latin typeface="Cambria" panose="02040503050406030204" pitchFamily="18" charset="0"/>
                </a:rPr>
                <a:t>Distribution of </a:t>
              </a:r>
              <a:r>
                <a:rPr lang="el-GR" sz="1000" b="1" dirty="0">
                  <a:latin typeface="Cambria" panose="02040503050406030204" pitchFamily="18" charset="0"/>
                </a:rPr>
                <a:t>β</a:t>
              </a:r>
              <a:r>
                <a:rPr lang="en-US" sz="1000" b="1" baseline="-25000" dirty="0">
                  <a:latin typeface="Cambria" panose="02040503050406030204" pitchFamily="18" charset="0"/>
                </a:rPr>
                <a:t>1</a:t>
              </a:r>
            </a:p>
            <a:p>
              <a:pPr algn="ctr"/>
              <a:r>
                <a:rPr lang="en-US" sz="1000" dirty="0">
                  <a:latin typeface="Cambria" panose="02040503050406030204" pitchFamily="18" charset="0"/>
                </a:rPr>
                <a:t>Notice the variance in </a:t>
              </a:r>
              <a:r>
                <a:rPr lang="el-GR" sz="1000" dirty="0">
                  <a:latin typeface="Cambria" panose="02040503050406030204" pitchFamily="18" charset="0"/>
                </a:rPr>
                <a:t>β</a:t>
              </a:r>
              <a:r>
                <a:rPr lang="en-US" sz="1000" baseline="-25000" dirty="0">
                  <a:latin typeface="Cambria" panose="02040503050406030204" pitchFamily="18" charset="0"/>
                </a:rPr>
                <a:t>1</a:t>
              </a:r>
              <a:endParaRPr lang="en-IN" sz="1000" dirty="0">
                <a:latin typeface="Cambria" panose="02040503050406030204" pitchFamily="18" charset="0"/>
              </a:endParaRPr>
            </a:p>
          </p:txBody>
        </p:sp>
        <p:grpSp>
          <p:nvGrpSpPr>
            <p:cNvPr id="61" name="Group 60"/>
            <p:cNvGrpSpPr/>
            <p:nvPr/>
          </p:nvGrpSpPr>
          <p:grpSpPr>
            <a:xfrm>
              <a:off x="5046720" y="5258884"/>
              <a:ext cx="2607675" cy="1860675"/>
              <a:chOff x="869076" y="4598932"/>
              <a:chExt cx="2607675" cy="1860675"/>
            </a:xfrm>
          </p:grpSpPr>
          <p:sp>
            <p:nvSpPr>
              <p:cNvPr id="62" name="Freeform 61"/>
              <p:cNvSpPr/>
              <p:nvPr/>
            </p:nvSpPr>
            <p:spPr>
              <a:xfrm>
                <a:off x="1061706" y="6191147"/>
                <a:ext cx="566535" cy="222512"/>
              </a:xfrm>
              <a:custGeom>
                <a:avLst/>
                <a:gdLst>
                  <a:gd name="connsiteX0" fmla="*/ 0 w 846161"/>
                  <a:gd name="connsiteY0" fmla="*/ 0 h 279918"/>
                  <a:gd name="connsiteX1" fmla="*/ 846161 w 846161"/>
                  <a:gd name="connsiteY1" fmla="*/ 204716 h 279918"/>
                </a:gdLst>
                <a:ahLst/>
                <a:cxnLst>
                  <a:cxn ang="0">
                    <a:pos x="connsiteX0" y="connsiteY0"/>
                  </a:cxn>
                  <a:cxn ang="0">
                    <a:pos x="connsiteX1" y="connsiteY1"/>
                  </a:cxn>
                </a:cxnLst>
                <a:rect l="l" t="t" r="r" b="b"/>
                <a:pathLst>
                  <a:path w="846161" h="279918">
                    <a:moveTo>
                      <a:pt x="0" y="0"/>
                    </a:moveTo>
                    <a:cubicBezTo>
                      <a:pt x="338919" y="195617"/>
                      <a:pt x="677839" y="391235"/>
                      <a:pt x="846161" y="204716"/>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63" name="Freeform 62"/>
              <p:cNvSpPr/>
              <p:nvPr/>
            </p:nvSpPr>
            <p:spPr>
              <a:xfrm rot="21267263">
                <a:off x="869076" y="4598932"/>
                <a:ext cx="2607675" cy="1730938"/>
              </a:xfrm>
              <a:custGeom>
                <a:avLst/>
                <a:gdLst>
                  <a:gd name="connsiteX0" fmla="*/ 0 w 3562066"/>
                  <a:gd name="connsiteY0" fmla="*/ 1788125 h 2177503"/>
                  <a:gd name="connsiteX1" fmla="*/ 1037230 w 3562066"/>
                  <a:gd name="connsiteY1" fmla="*/ 1706238 h 2177503"/>
                  <a:gd name="connsiteX2" fmla="*/ 1842448 w 3562066"/>
                  <a:gd name="connsiteY2" fmla="*/ 268 h 2177503"/>
                  <a:gd name="connsiteX3" fmla="*/ 2483893 w 3562066"/>
                  <a:gd name="connsiteY3" fmla="*/ 1842716 h 2177503"/>
                  <a:gd name="connsiteX4" fmla="*/ 3562066 w 3562066"/>
                  <a:gd name="connsiteY4" fmla="*/ 2170262 h 2177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066" h="2177503">
                    <a:moveTo>
                      <a:pt x="0" y="1788125"/>
                    </a:moveTo>
                    <a:cubicBezTo>
                      <a:pt x="365077" y="1896169"/>
                      <a:pt x="730155" y="2004214"/>
                      <a:pt x="1037230" y="1706238"/>
                    </a:cubicBezTo>
                    <a:cubicBezTo>
                      <a:pt x="1344305" y="1408262"/>
                      <a:pt x="1601338" y="-22478"/>
                      <a:pt x="1842448" y="268"/>
                    </a:cubicBezTo>
                    <a:cubicBezTo>
                      <a:pt x="2083559" y="23014"/>
                      <a:pt x="2197290" y="1481050"/>
                      <a:pt x="2483893" y="1842716"/>
                    </a:cubicBezTo>
                    <a:cubicBezTo>
                      <a:pt x="2770496" y="2204382"/>
                      <a:pt x="3166281" y="2187322"/>
                      <a:pt x="3562066" y="2170262"/>
                    </a:cubicBezTo>
                  </a:path>
                </a:pathLst>
              </a:cu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cxnSp>
            <p:nvCxnSpPr>
              <p:cNvPr id="64" name="Straight Connector 63"/>
              <p:cNvCxnSpPr/>
              <p:nvPr/>
            </p:nvCxnSpPr>
            <p:spPr>
              <a:xfrm>
                <a:off x="2135360" y="4633662"/>
                <a:ext cx="14851" cy="1621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087103" y="6289885"/>
                <a:ext cx="2220172" cy="24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808130" y="5691941"/>
                <a:ext cx="73658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090835" y="5740513"/>
                <a:ext cx="465545" cy="230832"/>
              </a:xfrm>
              <a:prstGeom prst="rect">
                <a:avLst/>
              </a:prstGeom>
              <a:noFill/>
            </p:spPr>
            <p:txBody>
              <a:bodyPr wrap="square" rtlCol="0">
                <a:spAutoFit/>
              </a:bodyPr>
              <a:lstStyle/>
              <a:p>
                <a:r>
                  <a:rPr lang="el-GR" dirty="0">
                    <a:latin typeface="Cambria" panose="02040503050406030204" pitchFamily="18" charset="0"/>
                  </a:rPr>
                  <a:t>σ</a:t>
                </a:r>
                <a:endParaRPr lang="en-IN" dirty="0">
                  <a:latin typeface="Cambria" panose="02040503050406030204" pitchFamily="18" charset="0"/>
                </a:endParaRPr>
              </a:p>
            </p:txBody>
          </p:sp>
          <p:sp>
            <p:nvSpPr>
              <p:cNvPr id="68" name="TextBox 67"/>
              <p:cNvSpPr txBox="1"/>
              <p:nvPr/>
            </p:nvSpPr>
            <p:spPr>
              <a:xfrm>
                <a:off x="2065473" y="6228775"/>
                <a:ext cx="465545" cy="230832"/>
              </a:xfrm>
              <a:prstGeom prst="rect">
                <a:avLst/>
              </a:prstGeom>
              <a:noFill/>
            </p:spPr>
            <p:txBody>
              <a:bodyPr wrap="square" rtlCol="0">
                <a:spAutoFit/>
              </a:bodyPr>
              <a:lstStyle/>
              <a:p>
                <a:r>
                  <a:rPr lang="el-GR" dirty="0">
                    <a:latin typeface="Cambria" panose="02040503050406030204" pitchFamily="18" charset="0"/>
                  </a:rPr>
                  <a:t>μ</a:t>
                </a:r>
                <a:endParaRPr lang="en-IN" dirty="0">
                  <a:latin typeface="Cambria" panose="02040503050406030204" pitchFamily="18" charset="0"/>
                </a:endParaRPr>
              </a:p>
            </p:txBody>
          </p:sp>
        </p:grpSp>
        <p:sp>
          <p:nvSpPr>
            <p:cNvPr id="69" name="Rounded Rectangle 68"/>
            <p:cNvSpPr/>
            <p:nvPr/>
          </p:nvSpPr>
          <p:spPr>
            <a:xfrm>
              <a:off x="4811145" y="4450558"/>
              <a:ext cx="4478263" cy="2743200"/>
            </a:xfrm>
            <a:prstGeom prst="round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grpSp>
      <p:grpSp>
        <p:nvGrpSpPr>
          <p:cNvPr id="70" name="Group 69"/>
          <p:cNvGrpSpPr/>
          <p:nvPr/>
        </p:nvGrpSpPr>
        <p:grpSpPr>
          <a:xfrm>
            <a:off x="593401" y="4514528"/>
            <a:ext cx="3862318" cy="2541415"/>
            <a:chOff x="280347" y="840260"/>
            <a:chExt cx="3962400" cy="2609771"/>
          </a:xfrm>
        </p:grpSpPr>
        <p:cxnSp>
          <p:nvCxnSpPr>
            <p:cNvPr id="71" name="Straight Connector 70"/>
            <p:cNvCxnSpPr/>
            <p:nvPr/>
          </p:nvCxnSpPr>
          <p:spPr>
            <a:xfrm>
              <a:off x="762000" y="1143000"/>
              <a:ext cx="0" cy="1938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4800" y="2895600"/>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324100" y="2171700"/>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74" name="Oval 73"/>
            <p:cNvSpPr/>
            <p:nvPr/>
          </p:nvSpPr>
          <p:spPr>
            <a:xfrm>
              <a:off x="2678373" y="1801504"/>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75" name="Oval 74"/>
            <p:cNvSpPr/>
            <p:nvPr/>
          </p:nvSpPr>
          <p:spPr>
            <a:xfrm>
              <a:off x="2131325" y="2243919"/>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76" name="Oval 75"/>
            <p:cNvSpPr/>
            <p:nvPr/>
          </p:nvSpPr>
          <p:spPr>
            <a:xfrm>
              <a:off x="2781300" y="2247900"/>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77" name="Oval 76"/>
            <p:cNvSpPr/>
            <p:nvPr/>
          </p:nvSpPr>
          <p:spPr>
            <a:xfrm>
              <a:off x="2323531" y="2362200"/>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78" name="Oval 77"/>
            <p:cNvSpPr/>
            <p:nvPr/>
          </p:nvSpPr>
          <p:spPr>
            <a:xfrm>
              <a:off x="3124200" y="2403712"/>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79" name="Oval 78"/>
            <p:cNvSpPr/>
            <p:nvPr/>
          </p:nvSpPr>
          <p:spPr>
            <a:xfrm>
              <a:off x="2323531" y="1717343"/>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80" name="Oval 79"/>
            <p:cNvSpPr/>
            <p:nvPr/>
          </p:nvSpPr>
          <p:spPr>
            <a:xfrm>
              <a:off x="3418764" y="2438400"/>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81" name="Oval 80"/>
            <p:cNvSpPr/>
            <p:nvPr/>
          </p:nvSpPr>
          <p:spPr>
            <a:xfrm>
              <a:off x="3200400" y="1877704"/>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82" name="Oval 81"/>
            <p:cNvSpPr/>
            <p:nvPr/>
          </p:nvSpPr>
          <p:spPr>
            <a:xfrm>
              <a:off x="1081585" y="2416616"/>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83" name="Oval 82"/>
            <p:cNvSpPr/>
            <p:nvPr/>
          </p:nvSpPr>
          <p:spPr>
            <a:xfrm>
              <a:off x="2790967" y="2667000"/>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84" name="Oval 83"/>
            <p:cNvSpPr/>
            <p:nvPr/>
          </p:nvSpPr>
          <p:spPr>
            <a:xfrm>
              <a:off x="3733800" y="2488442"/>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85" name="Oval 84"/>
            <p:cNvSpPr/>
            <p:nvPr/>
          </p:nvSpPr>
          <p:spPr>
            <a:xfrm>
              <a:off x="3037764" y="1638300"/>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86" name="Oval 85"/>
            <p:cNvSpPr/>
            <p:nvPr/>
          </p:nvSpPr>
          <p:spPr>
            <a:xfrm>
              <a:off x="2399731" y="1512627"/>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87" name="Oval 86"/>
            <p:cNvSpPr/>
            <p:nvPr/>
          </p:nvSpPr>
          <p:spPr>
            <a:xfrm>
              <a:off x="2961564" y="2018731"/>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88" name="Oval 87"/>
            <p:cNvSpPr/>
            <p:nvPr/>
          </p:nvSpPr>
          <p:spPr>
            <a:xfrm>
              <a:off x="3494964" y="1891920"/>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89" name="Oval 88"/>
            <p:cNvSpPr/>
            <p:nvPr/>
          </p:nvSpPr>
          <p:spPr>
            <a:xfrm>
              <a:off x="3810000" y="2844422"/>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90" name="Oval 89"/>
            <p:cNvSpPr/>
            <p:nvPr/>
          </p:nvSpPr>
          <p:spPr>
            <a:xfrm>
              <a:off x="955621" y="2569016"/>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91" name="Oval 90"/>
            <p:cNvSpPr/>
            <p:nvPr/>
          </p:nvSpPr>
          <p:spPr>
            <a:xfrm>
              <a:off x="1311891" y="2416616"/>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92" name="Oval 91"/>
            <p:cNvSpPr/>
            <p:nvPr/>
          </p:nvSpPr>
          <p:spPr>
            <a:xfrm>
              <a:off x="1518313" y="2188016"/>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93" name="Oval 92"/>
            <p:cNvSpPr/>
            <p:nvPr/>
          </p:nvSpPr>
          <p:spPr>
            <a:xfrm>
              <a:off x="1730422" y="1959416"/>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94" name="Oval 93"/>
            <p:cNvSpPr/>
            <p:nvPr/>
          </p:nvSpPr>
          <p:spPr>
            <a:xfrm>
              <a:off x="1870021" y="1807016"/>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95" name="Oval 94"/>
            <p:cNvSpPr/>
            <p:nvPr/>
          </p:nvSpPr>
          <p:spPr>
            <a:xfrm>
              <a:off x="2261547" y="2832479"/>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96" name="Oval 95"/>
            <p:cNvSpPr/>
            <p:nvPr/>
          </p:nvSpPr>
          <p:spPr>
            <a:xfrm>
              <a:off x="2475931" y="2789830"/>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97" name="Oval 96"/>
            <p:cNvSpPr/>
            <p:nvPr/>
          </p:nvSpPr>
          <p:spPr>
            <a:xfrm>
              <a:off x="2185347" y="2740357"/>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98" name="Oval 97"/>
            <p:cNvSpPr/>
            <p:nvPr/>
          </p:nvSpPr>
          <p:spPr>
            <a:xfrm>
              <a:off x="2931425" y="2795517"/>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99" name="Oval 98"/>
            <p:cNvSpPr/>
            <p:nvPr/>
          </p:nvSpPr>
          <p:spPr>
            <a:xfrm>
              <a:off x="3200400" y="2769359"/>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100" name="Oval 99"/>
            <p:cNvSpPr/>
            <p:nvPr/>
          </p:nvSpPr>
          <p:spPr>
            <a:xfrm>
              <a:off x="3571164" y="2719317"/>
              <a:ext cx="76200" cy="76200"/>
            </a:xfrm>
            <a:prstGeom prst="ellipse">
              <a:avLst/>
            </a:prstGeom>
            <a:solidFill>
              <a:srgbClr val="0063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101" name="Rounded Rectangle 100"/>
            <p:cNvSpPr/>
            <p:nvPr/>
          </p:nvSpPr>
          <p:spPr>
            <a:xfrm>
              <a:off x="280347" y="840260"/>
              <a:ext cx="3962400" cy="2609771"/>
            </a:xfrm>
            <a:prstGeom prst="round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ndParaRPr>
            </a:p>
          </p:txBody>
        </p:sp>
        <p:sp>
          <p:nvSpPr>
            <p:cNvPr id="102" name="TextBox 101"/>
            <p:cNvSpPr txBox="1"/>
            <p:nvPr/>
          </p:nvSpPr>
          <p:spPr>
            <a:xfrm>
              <a:off x="389884" y="1805780"/>
              <a:ext cx="695325" cy="215492"/>
            </a:xfrm>
            <a:prstGeom prst="rect">
              <a:avLst/>
            </a:prstGeom>
            <a:noFill/>
          </p:spPr>
          <p:txBody>
            <a:bodyPr wrap="square" rtlCol="0">
              <a:spAutoFit/>
            </a:bodyPr>
            <a:lstStyle/>
            <a:p>
              <a:r>
                <a:rPr lang="en-US" dirty="0">
                  <a:latin typeface="Cambria" panose="02040503050406030204" pitchFamily="18" charset="0"/>
                </a:rPr>
                <a:t>Y</a:t>
              </a:r>
              <a:endParaRPr lang="en-IN" dirty="0">
                <a:latin typeface="Cambria" panose="02040503050406030204" pitchFamily="18" charset="0"/>
              </a:endParaRPr>
            </a:p>
          </p:txBody>
        </p:sp>
      </p:grpSp>
      <p:cxnSp>
        <p:nvCxnSpPr>
          <p:cNvPr id="103" name="Straight Connector 102"/>
          <p:cNvCxnSpPr/>
          <p:nvPr/>
        </p:nvCxnSpPr>
        <p:spPr>
          <a:xfrm>
            <a:off x="2198996" y="4731514"/>
            <a:ext cx="0" cy="213360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488164" y="6666433"/>
            <a:ext cx="695325" cy="369332"/>
          </a:xfrm>
          <a:prstGeom prst="rect">
            <a:avLst/>
          </a:prstGeom>
          <a:noFill/>
        </p:spPr>
        <p:txBody>
          <a:bodyPr wrap="square" rtlCol="0">
            <a:spAutoFit/>
          </a:bodyPr>
          <a:lstStyle/>
          <a:p>
            <a:r>
              <a:rPr lang="en-US" dirty="0"/>
              <a:t>X</a:t>
            </a:r>
            <a:r>
              <a:rPr lang="en-US" baseline="-25000" dirty="0"/>
              <a:t>1</a:t>
            </a:r>
            <a:endParaRPr lang="en-IN" baseline="-25000" dirty="0"/>
          </a:p>
        </p:txBody>
      </p:sp>
      <p:sp>
        <p:nvSpPr>
          <p:cNvPr id="105" name="TextBox 104"/>
          <p:cNvSpPr txBox="1"/>
          <p:nvPr/>
        </p:nvSpPr>
        <p:spPr>
          <a:xfrm>
            <a:off x="1093334" y="6666433"/>
            <a:ext cx="695325" cy="369332"/>
          </a:xfrm>
          <a:prstGeom prst="rect">
            <a:avLst/>
          </a:prstGeom>
          <a:noFill/>
        </p:spPr>
        <p:txBody>
          <a:bodyPr wrap="square" rtlCol="0">
            <a:spAutoFit/>
          </a:bodyPr>
          <a:lstStyle/>
          <a:p>
            <a:r>
              <a:rPr lang="en-US" dirty="0"/>
              <a:t>X</a:t>
            </a:r>
            <a:r>
              <a:rPr lang="en-US" baseline="-25000" dirty="0"/>
              <a:t>1</a:t>
            </a:r>
            <a:endParaRPr lang="en-IN" baseline="-25000" dirty="0"/>
          </a:p>
        </p:txBody>
      </p:sp>
      <p:cxnSp>
        <p:nvCxnSpPr>
          <p:cNvPr id="106" name="Straight Connector 105"/>
          <p:cNvCxnSpPr/>
          <p:nvPr/>
        </p:nvCxnSpPr>
        <p:spPr>
          <a:xfrm flipV="1">
            <a:off x="977244" y="5390079"/>
            <a:ext cx="1143000" cy="1126907"/>
          </a:xfrm>
          <a:prstGeom prst="line">
            <a:avLst/>
          </a:prstGeom>
          <a:ln w="12700">
            <a:solidFill>
              <a:srgbClr val="974807"/>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2376571" y="5431499"/>
            <a:ext cx="1143000" cy="1126907"/>
          </a:xfrm>
          <a:prstGeom prst="line">
            <a:avLst/>
          </a:prstGeom>
          <a:ln w="12700">
            <a:solidFill>
              <a:srgbClr val="974807"/>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2322685" y="5036314"/>
            <a:ext cx="330959" cy="1536125"/>
          </a:xfrm>
          <a:prstGeom prst="line">
            <a:avLst/>
          </a:prstGeom>
          <a:ln w="12700">
            <a:solidFill>
              <a:srgbClr val="974807"/>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2352894" y="6162467"/>
            <a:ext cx="1627684" cy="413016"/>
          </a:xfrm>
          <a:prstGeom prst="line">
            <a:avLst/>
          </a:prstGeom>
          <a:ln w="12700">
            <a:solidFill>
              <a:srgbClr val="974807"/>
            </a:solidFill>
            <a:prstDash val="dash"/>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932786" y="4527666"/>
            <a:ext cx="1294708" cy="577081"/>
          </a:xfrm>
          <a:prstGeom prst="rect">
            <a:avLst/>
          </a:prstGeom>
          <a:noFill/>
        </p:spPr>
        <p:txBody>
          <a:bodyPr wrap="square" rtlCol="0">
            <a:spAutoFit/>
          </a:bodyPr>
          <a:lstStyle/>
          <a:p>
            <a:r>
              <a:rPr lang="en-US" sz="1050" dirty="0">
                <a:latin typeface="Cambria" panose="02040503050406030204" pitchFamily="18" charset="0"/>
              </a:rPr>
              <a:t>Good Fit – Low Variance of Beta – Low MSE</a:t>
            </a:r>
            <a:endParaRPr lang="en-IN" sz="1050" dirty="0">
              <a:latin typeface="Cambria" panose="02040503050406030204" pitchFamily="18" charset="0"/>
            </a:endParaRPr>
          </a:p>
        </p:txBody>
      </p:sp>
      <p:sp>
        <p:nvSpPr>
          <p:cNvPr id="111" name="TextBox 110"/>
          <p:cNvSpPr txBox="1"/>
          <p:nvPr/>
        </p:nvSpPr>
        <p:spPr>
          <a:xfrm>
            <a:off x="2728983" y="4513547"/>
            <a:ext cx="1294708" cy="577081"/>
          </a:xfrm>
          <a:prstGeom prst="rect">
            <a:avLst/>
          </a:prstGeom>
          <a:noFill/>
        </p:spPr>
        <p:txBody>
          <a:bodyPr wrap="square" rtlCol="0">
            <a:spAutoFit/>
          </a:bodyPr>
          <a:lstStyle/>
          <a:p>
            <a:r>
              <a:rPr lang="en-US" sz="1050" dirty="0">
                <a:latin typeface="Cambria" panose="02040503050406030204" pitchFamily="18" charset="0"/>
              </a:rPr>
              <a:t>Poor Fit – High Variance of Beta – High MSE</a:t>
            </a:r>
            <a:endParaRPr lang="en-IN" sz="1050" dirty="0">
              <a:latin typeface="Cambria" panose="02040503050406030204" pitchFamily="18" charset="0"/>
            </a:endParaRPr>
          </a:p>
        </p:txBody>
      </p:sp>
      <p:sp>
        <p:nvSpPr>
          <p:cNvPr id="113" name="Title 1"/>
          <p:cNvSpPr>
            <a:spLocks noGrp="1"/>
          </p:cNvSpPr>
          <p:nvPr>
            <p:ph type="title" idx="4294967295"/>
          </p:nvPr>
        </p:nvSpPr>
        <p:spPr>
          <a:xfrm>
            <a:off x="441291" y="377767"/>
            <a:ext cx="7543800" cy="487363"/>
          </a:xfrm>
          <a:prstGeom prst="rect">
            <a:avLst/>
          </a:prstGeom>
        </p:spPr>
        <p:txBody>
          <a:bodyPr>
            <a:noAutofit/>
          </a:bodyPr>
          <a:lstStyle/>
          <a:p>
            <a:r>
              <a:rPr lang="en-US" sz="2800" dirty="0">
                <a:latin typeface="Cambria" panose="02040503050406030204" pitchFamily="18" charset="0"/>
              </a:rPr>
              <a:t>What is Variance in Estimation ?</a:t>
            </a:r>
            <a:endParaRPr lang="en-IN" sz="2800" dirty="0">
              <a:latin typeface="Cambria" panose="02040503050406030204" pitchFamily="18" charset="0"/>
            </a:endParaRPr>
          </a:p>
        </p:txBody>
      </p:sp>
      <p:sp>
        <p:nvSpPr>
          <p:cNvPr id="118" name="Right Arrow 117"/>
          <p:cNvSpPr/>
          <p:nvPr/>
        </p:nvSpPr>
        <p:spPr>
          <a:xfrm>
            <a:off x="4596590" y="3055672"/>
            <a:ext cx="285008" cy="231993"/>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Left Arrow 118"/>
          <p:cNvSpPr/>
          <p:nvPr/>
        </p:nvSpPr>
        <p:spPr>
          <a:xfrm>
            <a:off x="4549088" y="5649795"/>
            <a:ext cx="308759" cy="231314"/>
          </a:xfrm>
          <a:prstGeom prst="lef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74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90442" y="377767"/>
            <a:ext cx="9127998" cy="487363"/>
          </a:xfrm>
          <a:prstGeom prst="rect">
            <a:avLst/>
          </a:prstGeom>
          <a:noFill/>
          <a:ln w="9525">
            <a:noFill/>
            <a:miter lim="800000"/>
            <a:headEnd/>
            <a:tailEnd/>
          </a:ln>
        </p:spPr>
        <p:txBody>
          <a:bodyPr vert="horz" wrap="square" lIns="101609" tIns="50806" rIns="101609" bIns="50806" numCol="1" anchor="ctr" anchorCtr="0" compatLnSpc="1">
            <a:prstTxWarp prst="textNoShape">
              <a:avLst/>
            </a:prstTxWarp>
            <a:noAutofit/>
          </a:bodyPr>
          <a:lstStyle>
            <a:lvl1pPr algn="l" defTabSz="1011169" rtl="0" eaLnBrk="0" fontAlgn="base" hangingPunct="0">
              <a:spcBef>
                <a:spcPct val="0"/>
              </a:spcBef>
              <a:spcAft>
                <a:spcPct val="0"/>
              </a:spcAft>
              <a:defRPr sz="2600" b="1" i="0" baseline="0">
                <a:solidFill>
                  <a:srgbClr val="006600"/>
                </a:solidFill>
                <a:latin typeface="+mj-lt"/>
                <a:ea typeface="+mj-ea"/>
                <a:cs typeface="ＭＳ Ｐゴシック"/>
              </a:defRPr>
            </a:lvl1pPr>
            <a:lvl2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6162" algn="l" defTabSz="1016863" rtl="0" fontAlgn="base">
              <a:spcBef>
                <a:spcPct val="0"/>
              </a:spcBef>
              <a:spcAft>
                <a:spcPct val="0"/>
              </a:spcAft>
              <a:defRPr sz="2300" b="1">
                <a:solidFill>
                  <a:srgbClr val="006600"/>
                </a:solidFill>
                <a:latin typeface="Arial" charset="0"/>
                <a:ea typeface="ＭＳ Ｐゴシック" pitchFamily="28" charset="-128"/>
              </a:defRPr>
            </a:lvl6pPr>
            <a:lvl7pPr marL="912327" algn="l" defTabSz="1016863" rtl="0" fontAlgn="base">
              <a:spcBef>
                <a:spcPct val="0"/>
              </a:spcBef>
              <a:spcAft>
                <a:spcPct val="0"/>
              </a:spcAft>
              <a:defRPr sz="2300" b="1">
                <a:solidFill>
                  <a:srgbClr val="006600"/>
                </a:solidFill>
                <a:latin typeface="Arial" charset="0"/>
                <a:ea typeface="ＭＳ Ｐゴシック" pitchFamily="28" charset="-128"/>
              </a:defRPr>
            </a:lvl7pPr>
            <a:lvl8pPr marL="1368491" algn="l" defTabSz="1016863" rtl="0" fontAlgn="base">
              <a:spcBef>
                <a:spcPct val="0"/>
              </a:spcBef>
              <a:spcAft>
                <a:spcPct val="0"/>
              </a:spcAft>
              <a:defRPr sz="2300" b="1">
                <a:solidFill>
                  <a:srgbClr val="006600"/>
                </a:solidFill>
                <a:latin typeface="Arial" charset="0"/>
                <a:ea typeface="ＭＳ Ｐゴシック" pitchFamily="28" charset="-128"/>
              </a:defRPr>
            </a:lvl8pPr>
            <a:lvl9pPr marL="1824653" algn="l" defTabSz="1016863" rtl="0" fontAlgn="base">
              <a:spcBef>
                <a:spcPct val="0"/>
              </a:spcBef>
              <a:spcAft>
                <a:spcPct val="0"/>
              </a:spcAft>
              <a:defRPr sz="2300" b="1">
                <a:solidFill>
                  <a:srgbClr val="006600"/>
                </a:solidFill>
                <a:latin typeface="Arial" charset="0"/>
                <a:ea typeface="ＭＳ Ｐゴシック" pitchFamily="28" charset="-128"/>
              </a:defRPr>
            </a:lvl9pPr>
          </a:lstStyle>
          <a:p>
            <a:r>
              <a:rPr lang="en-US" dirty="0"/>
              <a:t>Bias Variance Tradeoff</a:t>
            </a:r>
            <a:endParaRPr lang="en-IN" kern="0" dirty="0">
              <a:latin typeface="Cambria" panose="02040503050406030204" pitchFamily="18" charset="0"/>
            </a:endParaRPr>
          </a:p>
        </p:txBody>
      </p:sp>
      <p:sp>
        <p:nvSpPr>
          <p:cNvPr id="6" name="TextBox 5"/>
          <p:cNvSpPr txBox="1"/>
          <p:nvPr/>
        </p:nvSpPr>
        <p:spPr>
          <a:xfrm>
            <a:off x="382682" y="1707145"/>
            <a:ext cx="9411789" cy="5904465"/>
          </a:xfrm>
          <a:prstGeom prst="rect">
            <a:avLst/>
          </a:prstGeom>
          <a:noFill/>
        </p:spPr>
        <p:txBody>
          <a:bodyPr wrap="square" lIns="101882" tIns="50941" rIns="101882" bIns="50941" rtlCol="0">
            <a:spAutoFit/>
          </a:bodyPr>
          <a:lstStyle/>
          <a:p>
            <a:pPr marL="191030" indent="-191030">
              <a:buFont typeface="Arial" panose="020B0604020202020204" pitchFamily="34" charset="0"/>
              <a:buChar char="•"/>
            </a:pPr>
            <a:r>
              <a:rPr lang="en-US" sz="1300" dirty="0">
                <a:latin typeface="Cambria" panose="02040503050406030204" pitchFamily="18" charset="0"/>
              </a:rPr>
              <a:t>In Supervised machine learning or advanced analytics an algorithm/model learns from training data</a:t>
            </a:r>
          </a:p>
          <a:p>
            <a:pPr marL="191030" indent="-191030">
              <a:buFont typeface="Arial" panose="020B0604020202020204" pitchFamily="34" charset="0"/>
              <a:buChar char="•"/>
            </a:pPr>
            <a:endParaRPr lang="en-US" sz="1300" dirty="0">
              <a:latin typeface="Cambria" panose="02040503050406030204" pitchFamily="18" charset="0"/>
            </a:endParaRPr>
          </a:p>
          <a:p>
            <a:pPr marL="191030" indent="-191030">
              <a:buFont typeface="Arial" panose="020B0604020202020204" pitchFamily="34" charset="0"/>
              <a:buChar char="•"/>
            </a:pPr>
            <a:r>
              <a:rPr lang="en-US" sz="1300" dirty="0">
                <a:latin typeface="Cambria" panose="02040503050406030204" pitchFamily="18" charset="0"/>
              </a:rPr>
              <a:t>The goal of any algorithm is to best estimate the mapping function(f) for the output variable(Y), given the input data (X). The prediction error for any machine learning algorithm can be broken down into three parts:</a:t>
            </a:r>
          </a:p>
          <a:p>
            <a:pPr marL="1648768" lvl="3" indent="-285750">
              <a:buFont typeface="Arial" panose="020B0604020202020204" pitchFamily="34" charset="0"/>
              <a:buChar char="•"/>
            </a:pPr>
            <a:r>
              <a:rPr lang="en-US" sz="1300" dirty="0">
                <a:latin typeface="Cambria" panose="02040503050406030204" pitchFamily="18" charset="0"/>
              </a:rPr>
              <a:t>Bias Error</a:t>
            </a:r>
          </a:p>
          <a:p>
            <a:pPr marL="1648768" lvl="3" indent="-285750">
              <a:buFont typeface="Arial" panose="020B0604020202020204" pitchFamily="34" charset="0"/>
              <a:buChar char="•"/>
            </a:pPr>
            <a:r>
              <a:rPr lang="en-US" sz="1300" dirty="0">
                <a:latin typeface="Cambria" panose="02040503050406030204" pitchFamily="18" charset="0"/>
              </a:rPr>
              <a:t>Variance Error</a:t>
            </a:r>
          </a:p>
          <a:p>
            <a:pPr marL="1648768" lvl="3" indent="-285750">
              <a:buFont typeface="Arial" panose="020B0604020202020204" pitchFamily="34" charset="0"/>
              <a:buChar char="•"/>
            </a:pPr>
            <a:r>
              <a:rPr lang="en-US" sz="1300" dirty="0">
                <a:latin typeface="Cambria" panose="02040503050406030204" pitchFamily="18" charset="0"/>
              </a:rPr>
              <a:t>Irreducible Error</a:t>
            </a:r>
          </a:p>
          <a:p>
            <a:r>
              <a:rPr lang="en-US" sz="1300" dirty="0">
                <a:latin typeface="Cambria" panose="02040503050406030204"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p>
          <a:p>
            <a:endParaRPr lang="en-US" sz="1300" b="1" dirty="0">
              <a:latin typeface="Cambria" panose="02040503050406030204" pitchFamily="18" charset="0"/>
            </a:endParaRPr>
          </a:p>
          <a:p>
            <a:r>
              <a:rPr lang="en-US" sz="1300" b="1" u="sng" dirty="0">
                <a:latin typeface="Cambria" panose="02040503050406030204" pitchFamily="18" charset="0"/>
              </a:rPr>
              <a:t>Bias Error</a:t>
            </a:r>
          </a:p>
          <a:p>
            <a:pPr marL="285750" indent="-285750">
              <a:buFont typeface="Arial" panose="020B0604020202020204" pitchFamily="34" charset="0"/>
              <a:buChar char="•"/>
            </a:pPr>
            <a:r>
              <a:rPr lang="en-US" sz="1300" dirty="0">
                <a:latin typeface="Cambria" panose="02040503050406030204" pitchFamily="18" charset="0"/>
              </a:rPr>
              <a:t>Bias are the simplifying assumptions made by a model to make the target function easier to learn.</a:t>
            </a:r>
          </a:p>
          <a:p>
            <a:pPr marL="285750" indent="-285750">
              <a:buFont typeface="Arial" panose="020B0604020202020204" pitchFamily="34" charset="0"/>
              <a:buChar char="•"/>
            </a:pPr>
            <a:r>
              <a:rPr lang="en-US" sz="1300" dirty="0">
                <a:latin typeface="Cambria" panose="02040503050406030204" pitchFamily="18" charset="0"/>
              </a:rPr>
              <a:t>Generally, parametric algorithms have a high bias, making them fast to learn and easier to understand but generally less flexible. In turn, they have lower predictive performance on complex problems that fail to meet the simplifying assumptions of the algorithms bias.</a:t>
            </a:r>
          </a:p>
          <a:p>
            <a:r>
              <a:rPr lang="en-US" sz="1300" b="1" dirty="0">
                <a:latin typeface="Cambria" panose="02040503050406030204" pitchFamily="18" charset="0"/>
              </a:rPr>
              <a:t>	Low Bias</a:t>
            </a:r>
            <a:r>
              <a:rPr lang="en-US" sz="1300" dirty="0">
                <a:latin typeface="Cambria" panose="02040503050406030204" pitchFamily="18" charset="0"/>
              </a:rPr>
              <a:t>: Suggests less assumptions about the form of the target function.</a:t>
            </a:r>
          </a:p>
          <a:p>
            <a:r>
              <a:rPr lang="en-US" sz="1300" b="1" dirty="0">
                <a:latin typeface="Cambria" panose="02040503050406030204" pitchFamily="18" charset="0"/>
              </a:rPr>
              <a:t>	High-Bias</a:t>
            </a:r>
            <a:r>
              <a:rPr lang="en-US" sz="1300" dirty="0">
                <a:latin typeface="Cambria" panose="02040503050406030204" pitchFamily="18" charset="0"/>
              </a:rPr>
              <a:t>: Suggests more assumptions about the form of the target function.</a:t>
            </a:r>
          </a:p>
          <a:p>
            <a:endParaRPr lang="en-US" sz="1300" b="1" u="sng" dirty="0">
              <a:latin typeface="Cambria" panose="02040503050406030204" pitchFamily="18" charset="0"/>
            </a:endParaRPr>
          </a:p>
          <a:p>
            <a:r>
              <a:rPr lang="en-US" sz="1300" b="1" u="sng" dirty="0">
                <a:latin typeface="Cambria" panose="02040503050406030204" pitchFamily="18" charset="0"/>
              </a:rPr>
              <a:t>Variance Error</a:t>
            </a:r>
          </a:p>
          <a:p>
            <a:pPr marL="285750" indent="-285750">
              <a:buFont typeface="Arial" panose="020B0604020202020204" pitchFamily="34" charset="0"/>
              <a:buChar char="•"/>
            </a:pPr>
            <a:r>
              <a:rPr lang="en-US" sz="1300" dirty="0">
                <a:latin typeface="Cambria" panose="02040503050406030204" pitchFamily="18" charset="0"/>
              </a:rPr>
              <a:t>Variance is the amount that the estimate of the target function will change if different training data was used.</a:t>
            </a:r>
          </a:p>
          <a:p>
            <a:pPr marL="285750" indent="-285750">
              <a:buFont typeface="Arial" panose="020B0604020202020204" pitchFamily="34" charset="0"/>
              <a:buChar char="•"/>
            </a:pPr>
            <a:r>
              <a:rPr lang="en-US" sz="1300" dirty="0">
                <a:latin typeface="Cambria" panose="02040503050406030204" pitchFamily="18" charset="0"/>
              </a:rPr>
              <a:t>Ideally, variance should not change too much from one training dataset to the next, meaning that the algorithm is good at picking out the hidden underlying mapping between the inputs and the output variables.</a:t>
            </a:r>
          </a:p>
          <a:p>
            <a:pPr marL="285750" indent="-285750">
              <a:buFont typeface="Arial" panose="020B0604020202020204" pitchFamily="34" charset="0"/>
              <a:buChar char="•"/>
            </a:pPr>
            <a:r>
              <a:rPr lang="en-US" sz="1300" dirty="0">
                <a:latin typeface="Cambria" panose="02040503050406030204" pitchFamily="18" charset="0"/>
              </a:rPr>
              <a:t>Generally, nonparametric machine learning algorithms that have a lot of flexibility have a high variance. For example, decision trees have a high variance, that is even higher if the trees are not pruned before use.</a:t>
            </a:r>
          </a:p>
          <a:p>
            <a:r>
              <a:rPr lang="en-US" sz="1300" b="1" dirty="0">
                <a:latin typeface="Cambria" panose="02040503050406030204" pitchFamily="18" charset="0"/>
              </a:rPr>
              <a:t>	Low Variance</a:t>
            </a:r>
            <a:r>
              <a:rPr lang="en-US" sz="1300" dirty="0">
                <a:latin typeface="Cambria" panose="02040503050406030204" pitchFamily="18" charset="0"/>
              </a:rPr>
              <a:t>: Suggests small changes to the estimate with changes to the training dataset.</a:t>
            </a:r>
          </a:p>
          <a:p>
            <a:r>
              <a:rPr lang="en-US" sz="1300" b="1" dirty="0">
                <a:latin typeface="Cambria" panose="02040503050406030204" pitchFamily="18" charset="0"/>
              </a:rPr>
              <a:t>	High Variance</a:t>
            </a:r>
            <a:r>
              <a:rPr lang="en-US" sz="1300" dirty="0">
                <a:latin typeface="Cambria" panose="02040503050406030204" pitchFamily="18" charset="0"/>
              </a:rPr>
              <a:t>: Suggests large changes to the estimate with changes to the training dataset.</a:t>
            </a:r>
          </a:p>
          <a:p>
            <a:endParaRPr lang="en-US" sz="1300" dirty="0">
              <a:latin typeface="Cambria" panose="02040503050406030204" pitchFamily="18" charset="0"/>
            </a:endParaRPr>
          </a:p>
          <a:p>
            <a:endParaRPr lang="en-US" sz="1300" dirty="0">
              <a:latin typeface="Cambria" panose="02040503050406030204" pitchFamily="18" charset="0"/>
            </a:endParaRPr>
          </a:p>
        </p:txBody>
      </p:sp>
    </p:spTree>
    <p:extLst>
      <p:ext uri="{BB962C8B-B14F-4D97-AF65-F5344CB8AC3E}">
        <p14:creationId xmlns:p14="http://schemas.microsoft.com/office/powerpoint/2010/main" val="159884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90442" y="377767"/>
            <a:ext cx="9127998" cy="487363"/>
          </a:xfrm>
          <a:prstGeom prst="rect">
            <a:avLst/>
          </a:prstGeom>
          <a:noFill/>
          <a:ln w="9525">
            <a:noFill/>
            <a:miter lim="800000"/>
            <a:headEnd/>
            <a:tailEnd/>
          </a:ln>
        </p:spPr>
        <p:txBody>
          <a:bodyPr vert="horz" wrap="square" lIns="101609" tIns="50806" rIns="101609" bIns="50806" numCol="1" anchor="ctr" anchorCtr="0" compatLnSpc="1">
            <a:prstTxWarp prst="textNoShape">
              <a:avLst/>
            </a:prstTxWarp>
            <a:noAutofit/>
          </a:bodyPr>
          <a:lstStyle>
            <a:lvl1pPr algn="l" defTabSz="1011169" rtl="0" eaLnBrk="0" fontAlgn="base" hangingPunct="0">
              <a:spcBef>
                <a:spcPct val="0"/>
              </a:spcBef>
              <a:spcAft>
                <a:spcPct val="0"/>
              </a:spcAft>
              <a:defRPr sz="2600" b="1" i="0" baseline="0">
                <a:solidFill>
                  <a:srgbClr val="006600"/>
                </a:solidFill>
                <a:latin typeface="+mj-lt"/>
                <a:ea typeface="+mj-ea"/>
                <a:cs typeface="ＭＳ Ｐゴシック"/>
              </a:defRPr>
            </a:lvl1pPr>
            <a:lvl2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6162" algn="l" defTabSz="1016863" rtl="0" fontAlgn="base">
              <a:spcBef>
                <a:spcPct val="0"/>
              </a:spcBef>
              <a:spcAft>
                <a:spcPct val="0"/>
              </a:spcAft>
              <a:defRPr sz="2300" b="1">
                <a:solidFill>
                  <a:srgbClr val="006600"/>
                </a:solidFill>
                <a:latin typeface="Arial" charset="0"/>
                <a:ea typeface="ＭＳ Ｐゴシック" pitchFamily="28" charset="-128"/>
              </a:defRPr>
            </a:lvl6pPr>
            <a:lvl7pPr marL="912327" algn="l" defTabSz="1016863" rtl="0" fontAlgn="base">
              <a:spcBef>
                <a:spcPct val="0"/>
              </a:spcBef>
              <a:spcAft>
                <a:spcPct val="0"/>
              </a:spcAft>
              <a:defRPr sz="2300" b="1">
                <a:solidFill>
                  <a:srgbClr val="006600"/>
                </a:solidFill>
                <a:latin typeface="Arial" charset="0"/>
                <a:ea typeface="ＭＳ Ｐゴシック" pitchFamily="28" charset="-128"/>
              </a:defRPr>
            </a:lvl7pPr>
            <a:lvl8pPr marL="1368491" algn="l" defTabSz="1016863" rtl="0" fontAlgn="base">
              <a:spcBef>
                <a:spcPct val="0"/>
              </a:spcBef>
              <a:spcAft>
                <a:spcPct val="0"/>
              </a:spcAft>
              <a:defRPr sz="2300" b="1">
                <a:solidFill>
                  <a:srgbClr val="006600"/>
                </a:solidFill>
                <a:latin typeface="Arial" charset="0"/>
                <a:ea typeface="ＭＳ Ｐゴシック" pitchFamily="28" charset="-128"/>
              </a:defRPr>
            </a:lvl8pPr>
            <a:lvl9pPr marL="1824653" algn="l" defTabSz="1016863" rtl="0" fontAlgn="base">
              <a:spcBef>
                <a:spcPct val="0"/>
              </a:spcBef>
              <a:spcAft>
                <a:spcPct val="0"/>
              </a:spcAft>
              <a:defRPr sz="2300" b="1">
                <a:solidFill>
                  <a:srgbClr val="006600"/>
                </a:solidFill>
                <a:latin typeface="Arial" charset="0"/>
                <a:ea typeface="ＭＳ Ｐゴシック" pitchFamily="28" charset="-128"/>
              </a:defRPr>
            </a:lvl9pPr>
          </a:lstStyle>
          <a:p>
            <a:r>
              <a:rPr lang="en-US" dirty="0"/>
              <a:t>Bias Variance Tradeoff</a:t>
            </a:r>
            <a:endParaRPr lang="en-IN" kern="0" dirty="0">
              <a:latin typeface="Cambria" panose="02040503050406030204" pitchFamily="18" charset="0"/>
            </a:endParaRPr>
          </a:p>
        </p:txBody>
      </p:sp>
      <p:sp>
        <p:nvSpPr>
          <p:cNvPr id="6" name="TextBox 5"/>
          <p:cNvSpPr txBox="1"/>
          <p:nvPr/>
        </p:nvSpPr>
        <p:spPr>
          <a:xfrm>
            <a:off x="537057" y="1425189"/>
            <a:ext cx="9411789" cy="1395539"/>
          </a:xfrm>
          <a:prstGeom prst="rect">
            <a:avLst/>
          </a:prstGeom>
          <a:noFill/>
        </p:spPr>
        <p:txBody>
          <a:bodyPr wrap="square" lIns="101882" tIns="50941" rIns="101882" bIns="50941" rtlCol="0">
            <a:spAutoFit/>
          </a:bodyPr>
          <a:lstStyle/>
          <a:p>
            <a:endParaRPr lang="en-US" sz="1400" dirty="0">
              <a:latin typeface="Cambria" panose="02040503050406030204" pitchFamily="18" charset="0"/>
            </a:endParaRPr>
          </a:p>
          <a:p>
            <a:pPr marL="285750" indent="-285750">
              <a:buFont typeface="Arial" panose="020B0604020202020204" pitchFamily="34" charset="0"/>
              <a:buChar char="•"/>
            </a:pPr>
            <a:r>
              <a:rPr lang="en-US" sz="1400" b="1" dirty="0">
                <a:latin typeface="Cambria" panose="02040503050406030204" pitchFamily="18" charset="0"/>
              </a:rPr>
              <a:t>High-bias &amp; low-variance algorithms include:</a:t>
            </a:r>
            <a:r>
              <a:rPr lang="en-US" sz="1400" dirty="0">
                <a:latin typeface="Cambria" panose="02040503050406030204" pitchFamily="18" charset="0"/>
              </a:rPr>
              <a:t> Linear Regression, Linear Discriminant Analysis and Logistic Regression. (may have high error due to the fact that linear model could not approximate underlying data well)</a:t>
            </a:r>
          </a:p>
          <a:p>
            <a:r>
              <a:rPr lang="en-US" sz="1400" dirty="0">
                <a:latin typeface="Cambria" panose="02040503050406030204" pitchFamily="18" charset="0"/>
              </a:rPr>
              <a:t>.</a:t>
            </a:r>
          </a:p>
          <a:p>
            <a:pPr marL="191030" indent="-191030">
              <a:buFont typeface="Arial" panose="020B0604020202020204" pitchFamily="34" charset="0"/>
              <a:buChar char="•"/>
            </a:pPr>
            <a:r>
              <a:rPr lang="en-US" sz="1400" b="1" dirty="0">
                <a:latin typeface="Cambria" panose="02040503050406030204" pitchFamily="18" charset="0"/>
              </a:rPr>
              <a:t>High-variance &amp; low-bias algorithms include:</a:t>
            </a:r>
            <a:r>
              <a:rPr lang="en-US" sz="1400" dirty="0">
                <a:latin typeface="Cambria" panose="02040503050406030204" pitchFamily="18" charset="0"/>
              </a:rPr>
              <a:t> Decision Trees, k-Nearest Neighbors, Support Vector Machines. (in which even a small change in training data may cause significant change in the fit due to complexity)</a:t>
            </a:r>
          </a:p>
        </p:txBody>
      </p:sp>
      <p:grpSp>
        <p:nvGrpSpPr>
          <p:cNvPr id="14" name="Group 13"/>
          <p:cNvGrpSpPr/>
          <p:nvPr/>
        </p:nvGrpSpPr>
        <p:grpSpPr>
          <a:xfrm>
            <a:off x="586830" y="4699308"/>
            <a:ext cx="9253954" cy="2200537"/>
            <a:chOff x="586830" y="4427044"/>
            <a:chExt cx="9253954" cy="2662651"/>
          </a:xfrm>
        </p:grpSpPr>
        <p:grpSp>
          <p:nvGrpSpPr>
            <p:cNvPr id="12" name="Group 11"/>
            <p:cNvGrpSpPr/>
            <p:nvPr/>
          </p:nvGrpSpPr>
          <p:grpSpPr>
            <a:xfrm>
              <a:off x="586830" y="4427044"/>
              <a:ext cx="9253954" cy="2662651"/>
              <a:chOff x="6025729" y="4466314"/>
              <a:chExt cx="9253954" cy="2662651"/>
            </a:xfrm>
          </p:grpSpPr>
          <p:pic>
            <p:nvPicPr>
              <p:cNvPr id="7" name="Picture 5" descr="biasvari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729" y="4466314"/>
                <a:ext cx="4159649" cy="2662651"/>
              </a:xfrm>
              <a:prstGeom prst="rect">
                <a:avLst/>
              </a:prstGeom>
              <a:noFill/>
              <a:ln>
                <a:solidFill>
                  <a:schemeClr val="tx1"/>
                </a:solidFill>
                <a:prstDash val="solid"/>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10250483" y="5847502"/>
                <a:ext cx="5029200" cy="892552"/>
              </a:xfrm>
              <a:prstGeom prst="rect">
                <a:avLst/>
              </a:prstGeom>
            </p:spPr>
            <p:txBody>
              <a:bodyPr>
                <a:spAutoFit/>
              </a:bodyPr>
              <a:lstStyle/>
              <a:p>
                <a:pPr marL="285750" indent="-285750">
                  <a:buFont typeface="Arial" panose="020B0604020202020204" pitchFamily="34" charset="0"/>
                  <a:buChar char="•"/>
                </a:pPr>
                <a:r>
                  <a:rPr lang="en-US" sz="1300" dirty="0">
                    <a:latin typeface="Cambria" panose="02040503050406030204" pitchFamily="18" charset="0"/>
                  </a:rPr>
                  <a:t>Bias and variance are inversely related to each other. </a:t>
                </a:r>
              </a:p>
              <a:p>
                <a:pPr marL="285750" indent="-285750">
                  <a:buFont typeface="Arial" panose="020B0604020202020204" pitchFamily="34" charset="0"/>
                  <a:buChar char="•"/>
                </a:pPr>
                <a:r>
                  <a:rPr lang="en-US" sz="1300" dirty="0">
                    <a:latin typeface="Cambria" panose="02040503050406030204" pitchFamily="18" charset="0"/>
                  </a:rPr>
                  <a:t>As the model complexity increases variance increases and bias decreases.</a:t>
                </a:r>
              </a:p>
              <a:p>
                <a:r>
                  <a:rPr lang="en-US" sz="1300" dirty="0">
                    <a:latin typeface="Cambria" panose="02040503050406030204" pitchFamily="18" charset="0"/>
                  </a:rPr>
                  <a:t>-------- Hence need a good fit by balancing both. </a:t>
                </a:r>
                <a:endParaRPr lang="en-US" sz="1300" dirty="0"/>
              </a:p>
            </p:txBody>
          </p:sp>
        </p:grpSp>
        <p:sp>
          <p:nvSpPr>
            <p:cNvPr id="13" name="Rounded Rectangle 12"/>
            <p:cNvSpPr/>
            <p:nvPr/>
          </p:nvSpPr>
          <p:spPr>
            <a:xfrm>
              <a:off x="4850079" y="5707369"/>
              <a:ext cx="4839203" cy="1211401"/>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46433" y="2986312"/>
            <a:ext cx="9325234" cy="2278858"/>
            <a:chOff x="446433" y="2723282"/>
            <a:chExt cx="9325234" cy="2757418"/>
          </a:xfrm>
        </p:grpSpPr>
        <p:grpSp>
          <p:nvGrpSpPr>
            <p:cNvPr id="11" name="Group 10"/>
            <p:cNvGrpSpPr/>
            <p:nvPr/>
          </p:nvGrpSpPr>
          <p:grpSpPr>
            <a:xfrm>
              <a:off x="727743" y="2723282"/>
              <a:ext cx="9043924" cy="2757418"/>
              <a:chOff x="727743" y="2996407"/>
              <a:chExt cx="9043924" cy="2757418"/>
            </a:xfrm>
          </p:grpSpPr>
          <p:grpSp>
            <p:nvGrpSpPr>
              <p:cNvPr id="8" name="Group 7"/>
              <p:cNvGrpSpPr/>
              <p:nvPr/>
            </p:nvGrpSpPr>
            <p:grpSpPr>
              <a:xfrm>
                <a:off x="787118" y="2996407"/>
                <a:ext cx="8984549" cy="2757418"/>
                <a:chOff x="1158726" y="4298193"/>
                <a:chExt cx="8167772" cy="2701570"/>
              </a:xfrm>
            </p:grpSpPr>
            <p:pic>
              <p:nvPicPr>
                <p:cNvPr id="9" name="Content Placeholder 4" descr="domingos-ml.pdf"/>
                <p:cNvPicPr>
                  <a:picLocks noChangeAspect="1"/>
                </p:cNvPicPr>
                <p:nvPr/>
              </p:nvPicPr>
              <p:blipFill rotWithShape="1">
                <a:blip r:embed="rId3">
                  <a:extLst>
                    <a:ext uri="{28A0092B-C50C-407E-A947-70E740481C1C}">
                      <a14:useLocalDpi xmlns:a14="http://schemas.microsoft.com/office/drawing/2010/main" val="0"/>
                    </a:ext>
                  </a:extLst>
                </a:blip>
                <a:srcRect l="33" r="43"/>
                <a:stretch/>
              </p:blipFill>
              <p:spPr bwMode="auto">
                <a:xfrm>
                  <a:off x="5562020" y="4298193"/>
                  <a:ext cx="3764478" cy="2687769"/>
                </a:xfrm>
                <a:prstGeom prst="rect">
                  <a:avLst/>
                </a:prstGeom>
                <a:noFill/>
                <a:ln w="9525">
                  <a:solidFill>
                    <a:schemeClr val="tx1"/>
                  </a:solidFill>
                  <a:miter lim="800000"/>
                  <a:headEnd/>
                  <a:tailEnd/>
                </a:ln>
              </p:spPr>
            </p:pic>
            <p:sp>
              <p:nvSpPr>
                <p:cNvPr id="10" name="TextBox 9"/>
                <p:cNvSpPr txBox="1"/>
                <p:nvPr/>
              </p:nvSpPr>
              <p:spPr>
                <a:xfrm>
                  <a:off x="1158726" y="6768931"/>
                  <a:ext cx="722617" cy="230832"/>
                </a:xfrm>
                <a:prstGeom prst="rect">
                  <a:avLst/>
                </a:prstGeom>
                <a:solidFill>
                  <a:schemeClr val="bg1"/>
                </a:solidFill>
                <a:ln>
                  <a:solidFill>
                    <a:schemeClr val="bg1"/>
                  </a:solidFill>
                </a:ln>
              </p:spPr>
              <p:txBody>
                <a:bodyPr wrap="square" rtlCol="0">
                  <a:spAutoFit/>
                </a:bodyPr>
                <a:lstStyle/>
                <a:p>
                  <a:endParaRPr lang="en-US" dirty="0">
                    <a:solidFill>
                      <a:schemeClr val="bg1"/>
                    </a:solidFill>
                  </a:endParaRPr>
                </a:p>
              </p:txBody>
            </p:sp>
          </p:grpSp>
          <p:sp>
            <p:nvSpPr>
              <p:cNvPr id="2" name="Rectangle 1"/>
              <p:cNvSpPr/>
              <p:nvPr/>
            </p:nvSpPr>
            <p:spPr>
              <a:xfrm>
                <a:off x="727743" y="3320121"/>
                <a:ext cx="4810356" cy="477054"/>
              </a:xfrm>
              <a:prstGeom prst="rect">
                <a:avLst/>
              </a:prstGeom>
            </p:spPr>
            <p:txBody>
              <a:bodyPr wrap="none">
                <a:spAutoFit/>
              </a:bodyPr>
              <a:lstStyle/>
              <a:p>
                <a:r>
                  <a:rPr lang="en-US" sz="1300" dirty="0">
                    <a:latin typeface="Cambria" panose="02040503050406030204" pitchFamily="18" charset="0"/>
                  </a:rPr>
                  <a:t>Graphical Representation of  Bias-variance</a:t>
                </a:r>
              </a:p>
              <a:p>
                <a:r>
                  <a:rPr lang="en-US" sz="1200" i="1" dirty="0">
                    <a:latin typeface="Cambria" panose="02040503050406030204" pitchFamily="18" charset="0"/>
                  </a:rPr>
                  <a:t>(center of the target is a model that perfectly predicts the correct values)</a:t>
                </a:r>
              </a:p>
            </p:txBody>
          </p:sp>
        </p:grpSp>
        <p:sp>
          <p:nvSpPr>
            <p:cNvPr id="15" name="Rounded Rectangle 14"/>
            <p:cNvSpPr/>
            <p:nvPr/>
          </p:nvSpPr>
          <p:spPr>
            <a:xfrm>
              <a:off x="446433" y="3013851"/>
              <a:ext cx="5115416" cy="61548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792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978" y="1"/>
            <a:ext cx="9388475" cy="1122363"/>
          </a:xfrm>
          <a:prstGeom prst="rect">
            <a:avLst/>
          </a:prstGeom>
        </p:spPr>
        <p:txBody>
          <a:bodyPr/>
          <a:lstStyle/>
          <a:p>
            <a:r>
              <a:rPr lang="en-US" dirty="0"/>
              <a:t>Multicollinearity Effect &amp; Regularization</a:t>
            </a:r>
          </a:p>
        </p:txBody>
      </p:sp>
      <mc:AlternateContent xmlns:mc="http://schemas.openxmlformats.org/markup-compatibility/2006" xmlns:a14="http://schemas.microsoft.com/office/drawing/2010/main">
        <mc:Choice Requires="a14">
          <p:sp>
            <p:nvSpPr>
              <p:cNvPr id="5" name="TextBox 4"/>
              <p:cNvSpPr txBox="1"/>
              <p:nvPr/>
            </p:nvSpPr>
            <p:spPr>
              <a:xfrm>
                <a:off x="292666" y="1626938"/>
                <a:ext cx="9294909" cy="1827936"/>
              </a:xfrm>
              <a:prstGeom prst="rect">
                <a:avLst/>
              </a:prstGeom>
              <a:noFill/>
            </p:spPr>
            <p:txBody>
              <a:bodyPr wrap="square" rtlCol="0">
                <a:spAutoFit/>
              </a:bodyPr>
              <a:lstStyle/>
              <a:p>
                <a:r>
                  <a:rPr lang="en-US" sz="1400" b="1" u="sng" dirty="0">
                    <a:latin typeface="Cambria" panose="02040503050406030204" pitchFamily="18" charset="0"/>
                  </a:rPr>
                  <a:t>Effect of Multicollinearity:</a:t>
                </a:r>
              </a:p>
              <a:p>
                <a:r>
                  <a:rPr lang="en-US" sz="1400" dirty="0">
                    <a:latin typeface="Cambria" panose="02040503050406030204" pitchFamily="18" charset="0"/>
                  </a:rPr>
                  <a:t>In case of  severe multicollinearity (in which one independent variable is an exact linear combination of the others) </a:t>
                </a:r>
              </a:p>
              <a:p>
                <a:r>
                  <a:rPr lang="en-US" sz="1400" dirty="0">
                    <a:latin typeface="Cambria" panose="02040503050406030204" pitchFamily="18" charset="0"/>
                  </a:rPr>
                  <a:t>	1) Design matrix X has less than full rank, and therefore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a:rPr>
                          <m:t>𝑋</m:t>
                        </m:r>
                      </m:e>
                      <m:sup>
                        <m:r>
                          <a:rPr lang="en-US" sz="1400" b="0" i="1" smtClean="0">
                            <a:latin typeface="Cambria Math"/>
                          </a:rPr>
                          <m:t>𝑇</m:t>
                        </m:r>
                      </m:sup>
                    </m:sSup>
                    <m:r>
                      <a:rPr lang="en-US" sz="1400" b="0" i="1" smtClean="0">
                        <a:latin typeface="Cambria Math"/>
                      </a:rPr>
                      <m:t>𝑋</m:t>
                    </m:r>
                  </m:oMath>
                </a14:m>
                <a:r>
                  <a:rPr lang="en-US" sz="1400" dirty="0">
                    <a:latin typeface="Cambria" panose="02040503050406030204" pitchFamily="18" charset="0"/>
                  </a:rPr>
                  <a:t> cannot be inverted.</a:t>
                </a:r>
              </a:p>
              <a:p>
                <a:r>
                  <a:rPr lang="en-US" sz="1400" dirty="0">
                    <a:latin typeface="Cambria" panose="02040503050406030204" pitchFamily="18" charset="0"/>
                  </a:rPr>
                  <a:t>	Under this situation, for linear model y = X</a:t>
                </a:r>
                <a:r>
                  <a:rPr lang="el-GR" sz="1400" dirty="0">
                    <a:latin typeface="Cambria" panose="02040503050406030204" pitchFamily="18" charset="0"/>
                  </a:rPr>
                  <a:t>β</a:t>
                </a:r>
                <a:r>
                  <a:rPr lang="en-US" sz="1400" dirty="0">
                    <a:latin typeface="Cambria" panose="02040503050406030204" pitchFamily="18" charset="0"/>
                  </a:rPr>
                  <a:t> + </a:t>
                </a:r>
                <a:r>
                  <a:rPr lang="el-GR" sz="1400" dirty="0">
                    <a:latin typeface="Cambria" panose="02040503050406030204" pitchFamily="18" charset="0"/>
                  </a:rPr>
                  <a:t>ε</a:t>
                </a:r>
                <a:r>
                  <a:rPr lang="en-US" sz="1400" dirty="0">
                    <a:latin typeface="Cambria" panose="02040503050406030204" pitchFamily="18" charset="0"/>
                  </a:rPr>
                  <a:t>, the OLS </a:t>
                </a:r>
              </a:p>
              <a:p>
                <a:r>
                  <a:rPr lang="en-US" sz="1400" dirty="0">
                    <a:latin typeface="Cambria" panose="02040503050406030204" pitchFamily="18" charset="0"/>
                  </a:rPr>
                  <a:t>		</a:t>
                </a:r>
                <a14:m>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m:rPr>
                                <m:sty m:val="p"/>
                              </m:rPr>
                              <a:rPr lang="el-GR" sz="1400" i="1" smtClean="0">
                                <a:latin typeface="Cambria Math"/>
                              </a:rPr>
                              <m:t>β</m:t>
                            </m:r>
                          </m:e>
                        </m:acc>
                      </m:e>
                      <m:sub>
                        <m:r>
                          <a:rPr lang="en-US" sz="1400" b="0" i="1" smtClean="0">
                            <a:latin typeface="Cambria Math"/>
                          </a:rPr>
                          <m:t>𝑂𝐿𝑆</m:t>
                        </m:r>
                      </m:sub>
                    </m:sSub>
                  </m:oMath>
                </a14:m>
                <a:r>
                  <a:rPr lang="en-US" sz="1400" dirty="0">
                    <a:latin typeface="Cambria" panose="02040503050406030204" pitchFamily="18" charset="0"/>
                  </a:rPr>
                  <a:t> = </a:t>
                </a:r>
                <a14:m>
                  <m:oMath xmlns:m="http://schemas.openxmlformats.org/officeDocument/2006/math">
                    <m:sSup>
                      <m:sSupPr>
                        <m:ctrlPr>
                          <a:rPr lang="en-US" sz="1400" i="1" smtClean="0">
                            <a:latin typeface="Cambria Math" panose="02040503050406030204" pitchFamily="18" charset="0"/>
                          </a:rPr>
                        </m:ctrlPr>
                      </m:sSupPr>
                      <m:e>
                        <m:sSup>
                          <m:sSupPr>
                            <m:ctrlPr>
                              <a:rPr lang="en-US" sz="1400" i="1" smtClean="0">
                                <a:latin typeface="Cambria Math" panose="02040503050406030204" pitchFamily="18" charset="0"/>
                              </a:rPr>
                            </m:ctrlPr>
                          </m:sSupPr>
                          <m:e>
                            <m:r>
                              <a:rPr lang="en-US" sz="1400" b="0" i="1" smtClean="0">
                                <a:latin typeface="Cambria Math"/>
                              </a:rPr>
                              <m:t>(</m:t>
                            </m:r>
                            <m:r>
                              <a:rPr lang="en-US" sz="1400" b="0" i="1" smtClean="0">
                                <a:latin typeface="Cambria Math"/>
                              </a:rPr>
                              <m:t>𝑋</m:t>
                            </m:r>
                          </m:e>
                          <m:sup>
                            <m:r>
                              <a:rPr lang="en-US" sz="1400" b="0" i="1" smtClean="0">
                                <a:latin typeface="Cambria Math"/>
                              </a:rPr>
                              <m:t>𝑇</m:t>
                            </m:r>
                          </m:sup>
                        </m:sSup>
                        <m:r>
                          <a:rPr lang="en-US" sz="1400" b="0" i="1" smtClean="0">
                            <a:latin typeface="Cambria Math"/>
                          </a:rPr>
                          <m:t>𝑋</m:t>
                        </m:r>
                        <m:r>
                          <a:rPr lang="en-US" sz="1400" b="0" i="1" smtClean="0">
                            <a:latin typeface="Cambria Math"/>
                          </a:rPr>
                          <m:t>)</m:t>
                        </m:r>
                      </m:e>
                      <m:sup>
                        <m:r>
                          <a:rPr lang="en-US" sz="1400" b="0" i="1" smtClean="0">
                            <a:latin typeface="Cambria Math"/>
                          </a:rPr>
                          <m:t>−1</m:t>
                        </m:r>
                      </m:sup>
                    </m:sSup>
                    <m:sSup>
                      <m:sSupPr>
                        <m:ctrlPr>
                          <a:rPr lang="en-US" sz="1400" i="1" smtClean="0">
                            <a:latin typeface="Cambria Math" panose="02040503050406030204" pitchFamily="18" charset="0"/>
                          </a:rPr>
                        </m:ctrlPr>
                      </m:sSupPr>
                      <m:e>
                        <m:r>
                          <a:rPr lang="en-US" sz="1400" b="0" i="1" smtClean="0">
                            <a:latin typeface="Cambria Math"/>
                          </a:rPr>
                          <m:t>𝑋</m:t>
                        </m:r>
                      </m:e>
                      <m:sup>
                        <m:r>
                          <a:rPr lang="en-US" sz="1400" b="0" i="1" smtClean="0">
                            <a:latin typeface="Cambria Math"/>
                          </a:rPr>
                          <m:t>𝑇</m:t>
                        </m:r>
                      </m:sup>
                    </m:sSup>
                    <m:r>
                      <a:rPr lang="en-US" sz="1400" b="0" i="1" smtClean="0">
                        <a:latin typeface="Cambria Math"/>
                      </a:rPr>
                      <m:t>𝑦</m:t>
                    </m:r>
                  </m:oMath>
                </a14:m>
                <a:r>
                  <a:rPr lang="en-US" sz="1400" dirty="0">
                    <a:latin typeface="Cambria" panose="02040503050406030204" pitchFamily="18" charset="0"/>
                  </a:rPr>
                  <a:t> does not exist</a:t>
                </a:r>
              </a:p>
              <a:p>
                <a:endParaRPr lang="en-US" sz="1400" dirty="0">
                  <a:latin typeface="Cambria" panose="02040503050406030204" pitchFamily="18" charset="0"/>
                </a:endParaRPr>
              </a:p>
              <a:p>
                <a:r>
                  <a:rPr lang="en-US" sz="1400" dirty="0">
                    <a:latin typeface="Cambria" panose="02040503050406030204" pitchFamily="18" charset="0"/>
                  </a:rPr>
                  <a:t>	2) Small changes to the input data can lead to large changes in the model, even resulting in changes of sign of parameter estimates. Thus makes Betas unstable and high variance.</a:t>
                </a:r>
              </a:p>
            </p:txBody>
          </p:sp>
        </mc:Choice>
        <mc:Fallback xmlns="">
          <p:sp>
            <p:nvSpPr>
              <p:cNvPr id="5" name="TextBox 4"/>
              <p:cNvSpPr txBox="1">
                <a:spLocks noRot="1" noChangeAspect="1" noMove="1" noResize="1" noEditPoints="1" noAdjustHandles="1" noChangeArrowheads="1" noChangeShapeType="1" noTextEdit="1"/>
              </p:cNvSpPr>
              <p:nvPr/>
            </p:nvSpPr>
            <p:spPr>
              <a:xfrm>
                <a:off x="292666" y="1626938"/>
                <a:ext cx="9294909" cy="1827936"/>
              </a:xfrm>
              <a:prstGeom prst="rect">
                <a:avLst/>
              </a:prstGeom>
              <a:blipFill rotWithShape="1">
                <a:blip r:embed="rId2"/>
                <a:stretch>
                  <a:fillRect l="-131" t="-667" b="-2000"/>
                </a:stretch>
              </a:blipFill>
            </p:spPr>
            <p:txBody>
              <a:bodyPr/>
              <a:lstStyle/>
              <a:p>
                <a:r>
                  <a:rPr lang="en-US">
                    <a:noFill/>
                  </a:rPr>
                  <a:t> </a:t>
                </a:r>
              </a:p>
            </p:txBody>
          </p:sp>
        </mc:Fallback>
      </mc:AlternateContent>
      <p:sp>
        <p:nvSpPr>
          <p:cNvPr id="4" name="TextBox 3"/>
          <p:cNvSpPr txBox="1"/>
          <p:nvPr/>
        </p:nvSpPr>
        <p:spPr>
          <a:xfrm>
            <a:off x="290691" y="3560588"/>
            <a:ext cx="9294909" cy="3754874"/>
          </a:xfrm>
          <a:prstGeom prst="rect">
            <a:avLst/>
          </a:prstGeom>
          <a:noFill/>
        </p:spPr>
        <p:txBody>
          <a:bodyPr wrap="square" rtlCol="0">
            <a:spAutoFit/>
          </a:bodyPr>
          <a:lstStyle/>
          <a:p>
            <a:r>
              <a:rPr lang="en-US" sz="1400" b="1" u="sng" dirty="0">
                <a:latin typeface="Cambria" panose="02040503050406030204" pitchFamily="18" charset="0"/>
              </a:rPr>
              <a:t>Regularization:</a:t>
            </a:r>
          </a:p>
          <a:p>
            <a:r>
              <a:rPr lang="en-US" sz="1400" dirty="0">
                <a:latin typeface="Cambria" panose="02040503050406030204" pitchFamily="18" charset="0"/>
              </a:rPr>
              <a:t>The fundamental goal of  any algorithm is to generalize beyond the training sets. Hence, Regularization in simple terms is a process of introducing additional information in order to solve an ill posed problem or to prevent overfitting.</a:t>
            </a:r>
          </a:p>
          <a:p>
            <a:r>
              <a:rPr lang="en-US" sz="1400" b="1" dirty="0">
                <a:latin typeface="Cambria" panose="02040503050406030204" pitchFamily="18" charset="0"/>
              </a:rPr>
              <a:t>Ex:</a:t>
            </a:r>
          </a:p>
          <a:p>
            <a:r>
              <a:rPr lang="en-US" sz="1400" dirty="0">
                <a:latin typeface="Cambria" panose="02040503050406030204" pitchFamily="18" charset="0"/>
              </a:rPr>
              <a:t>Suppose we want to predict the salary. We took sample from 10 different cities asking respondents their age, sex, level of education, profession and years of experience, profession of parents, weight, height, best food among others. It becomes more complex. And our model can now generalize and make good prediction of our training data. </a:t>
            </a:r>
          </a:p>
          <a:p>
            <a:r>
              <a:rPr lang="en-US" sz="1400" dirty="0">
                <a:latin typeface="Cambria" panose="02040503050406030204" pitchFamily="18" charset="0"/>
              </a:rPr>
              <a:t>But can it make good prediction of other test set it has not seen. </a:t>
            </a:r>
            <a:r>
              <a:rPr lang="en-US" sz="1400" b="1" dirty="0">
                <a:latin typeface="Cambria" panose="02040503050406030204" pitchFamily="18" charset="0"/>
              </a:rPr>
              <a:t>No, because it will always stick to the data</a:t>
            </a:r>
            <a:r>
              <a:rPr lang="en-US" sz="1400" dirty="0">
                <a:latin typeface="Cambria" panose="02040503050406030204" pitchFamily="18" charset="0"/>
              </a:rPr>
              <a:t> as it has memorized the data.</a:t>
            </a:r>
          </a:p>
          <a:p>
            <a:r>
              <a:rPr lang="en-US" sz="1400" dirty="0">
                <a:latin typeface="Cambria" panose="02040503050406030204" pitchFamily="18" charset="0"/>
              </a:rPr>
              <a:t>-----This is what we call overfitting. Our model has a high variance and that’s what regularization wants to solve.</a:t>
            </a:r>
          </a:p>
          <a:p>
            <a:endParaRPr lang="en-US" sz="1400" dirty="0">
              <a:latin typeface="Cambria" panose="02040503050406030204" pitchFamily="18" charset="0"/>
            </a:endParaRPr>
          </a:p>
          <a:p>
            <a:r>
              <a:rPr lang="en-US" sz="1400" dirty="0">
                <a:latin typeface="Cambria" panose="02040503050406030204" pitchFamily="18" charset="0"/>
              </a:rPr>
              <a:t>We want to penalize or adjust each weights of the independent variables so that it makes a good prediction on test set that it has not seen before. In other words , we say regularization performs feature selection by shrinking the contribution of each features. Regularization is used in machine learning techniques like Gradient boosting, Light GBM, Random forest etc.</a:t>
            </a:r>
          </a:p>
          <a:p>
            <a:r>
              <a:rPr lang="en-US" sz="1400" dirty="0">
                <a:latin typeface="Cambria" panose="02040503050406030204" pitchFamily="18" charset="0"/>
              </a:rPr>
              <a:t>This ideal goal of generalization in terms of bias and variance is a low bias and a low variance which is near impossible or difficult to achieve. Hence, the need of the trade-off.</a:t>
            </a:r>
          </a:p>
        </p:txBody>
      </p:sp>
    </p:spTree>
    <p:extLst>
      <p:ext uri="{BB962C8B-B14F-4D97-AF65-F5344CB8AC3E}">
        <p14:creationId xmlns:p14="http://schemas.microsoft.com/office/powerpoint/2010/main" val="225725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154766" y="1707434"/>
                <a:ext cx="9723120" cy="5621103"/>
              </a:xfrm>
              <a:prstGeom prst="rect">
                <a:avLst/>
              </a:prstGeom>
            </p:spPr>
            <p:txBody>
              <a:bodyPr/>
              <a:lstStyle/>
              <a:p>
                <a:pPr>
                  <a:buFont typeface="Courier New" panose="02070309020205020404" pitchFamily="49" charset="0"/>
                  <a:buChar char="o"/>
                </a:pPr>
                <a:r>
                  <a:rPr lang="en-US" sz="1600" dirty="0">
                    <a:solidFill>
                      <a:schemeClr val="tx1"/>
                    </a:solidFill>
                    <a:latin typeface="Cambria" panose="02040503050406030204" pitchFamily="18" charset="0"/>
                    <a:cs typeface="Times New Roman" panose="02020603050405020304" pitchFamily="18" charset="0"/>
                  </a:rPr>
                  <a:t>MSE = f(Variance due to Multicollinearity, Bias Sampling) = Variance + (</a:t>
                </a:r>
                <a14:m>
                  <m:oMath xmlns:m="http://schemas.openxmlformats.org/officeDocument/2006/math">
                    <m:sSup>
                      <m:sSupPr>
                        <m:ctrlPr>
                          <a:rPr lang="en-US" sz="1600" i="1" smtClean="0">
                            <a:solidFill>
                              <a:schemeClr val="tx1"/>
                            </a:solidFill>
                            <a:latin typeface="Cambria Math" panose="02040503050406030204" pitchFamily="18" charset="0"/>
                          </a:rPr>
                        </m:ctrlPr>
                      </m:sSupPr>
                      <m:e>
                        <m:r>
                          <m:rPr>
                            <m:sty m:val="p"/>
                          </m:rPr>
                          <a:rPr lang="en-US" sz="1600" b="0" i="0" smtClean="0">
                            <a:solidFill>
                              <a:schemeClr val="tx1"/>
                            </a:solidFill>
                            <a:latin typeface="Cambria Math"/>
                          </a:rPr>
                          <m:t>Bias</m:t>
                        </m:r>
                        <m:r>
                          <a:rPr lang="en-US" sz="1600" b="0" i="0" smtClean="0">
                            <a:solidFill>
                              <a:schemeClr val="tx1"/>
                            </a:solidFill>
                            <a:latin typeface="Cambria Math"/>
                          </a:rPr>
                          <m:t>)</m:t>
                        </m:r>
                      </m:e>
                      <m:sup>
                        <m:r>
                          <a:rPr lang="en-US" sz="1600" b="0" i="0" smtClean="0">
                            <a:solidFill>
                              <a:schemeClr val="tx1"/>
                            </a:solidFill>
                            <a:latin typeface="Cambria Math"/>
                          </a:rPr>
                          <m:t>2</m:t>
                        </m:r>
                      </m:sup>
                    </m:sSup>
                  </m:oMath>
                </a14:m>
                <a:endParaRPr lang="en-US" sz="1600" dirty="0">
                  <a:solidFill>
                    <a:schemeClr val="tx1"/>
                  </a:solidFill>
                  <a:latin typeface="Cambria" panose="02040503050406030204" pitchFamily="18" charset="0"/>
                  <a:cs typeface="Times New Roman" panose="02020603050405020304" pitchFamily="18" charset="0"/>
                </a:endParaRPr>
              </a:p>
              <a:p>
                <a:pPr lvl="1">
                  <a:buFont typeface="Courier New" panose="02070309020205020404" pitchFamily="49" charset="0"/>
                  <a:buChar char="o"/>
                </a:pPr>
                <a:r>
                  <a:rPr lang="en-US" sz="1400" dirty="0">
                    <a:solidFill>
                      <a:schemeClr val="tx1"/>
                    </a:solidFill>
                    <a:latin typeface="Cambria" panose="02040503050406030204" pitchFamily="18" charset="0"/>
                    <a:cs typeface="Times New Roman" panose="02020603050405020304" pitchFamily="18" charset="0"/>
                  </a:rPr>
                  <a:t>Objective : Reduce MSE</a:t>
                </a:r>
              </a:p>
              <a:p>
                <a:pPr lvl="1">
                  <a:buFont typeface="Courier New" panose="02070309020205020404" pitchFamily="49" charset="0"/>
                  <a:buChar char="o"/>
                </a:pPr>
                <a:r>
                  <a:rPr lang="en-IN" sz="1400" dirty="0">
                    <a:solidFill>
                      <a:schemeClr val="tx1"/>
                    </a:solidFill>
                    <a:latin typeface="Cambria" panose="02040503050406030204" pitchFamily="18" charset="0"/>
                    <a:cs typeface="Times New Roman" panose="02020603050405020304" pitchFamily="18" charset="0"/>
                  </a:rPr>
                  <a:t>Matrix form of regression equation : Y = X</a:t>
                </a:r>
                <a:r>
                  <a:rPr lang="el-GR" sz="1400" dirty="0">
                    <a:solidFill>
                      <a:schemeClr val="tx1"/>
                    </a:solidFill>
                    <a:latin typeface="Cambria" panose="02040503050406030204" pitchFamily="18" charset="0"/>
                    <a:cs typeface="Times New Roman" panose="02020603050405020304" pitchFamily="18" charset="0"/>
                  </a:rPr>
                  <a:t>β</a:t>
                </a:r>
                <a:r>
                  <a:rPr lang="en-IN" sz="1400" dirty="0">
                    <a:solidFill>
                      <a:schemeClr val="tx1"/>
                    </a:solidFill>
                    <a:latin typeface="Cambria" panose="02040503050406030204" pitchFamily="18" charset="0"/>
                    <a:cs typeface="Times New Roman" panose="02020603050405020304" pitchFamily="18" charset="0"/>
                  </a:rPr>
                  <a:t> + ε</a:t>
                </a:r>
              </a:p>
              <a:p>
                <a:pPr>
                  <a:buFont typeface="Courier New" panose="02070309020205020404" pitchFamily="49" charset="0"/>
                  <a:buChar char="o"/>
                </a:pPr>
                <a:endParaRPr lang="en-IN" sz="1600" dirty="0">
                  <a:solidFill>
                    <a:schemeClr val="tx1"/>
                  </a:solidFill>
                  <a:latin typeface="Cambria" panose="02040503050406030204" pitchFamily="18" charset="0"/>
                  <a:cs typeface="Times New Roman" panose="02020603050405020304" pitchFamily="18" charset="0"/>
                </a:endParaRPr>
              </a:p>
              <a:p>
                <a:pPr>
                  <a:buFont typeface="Courier New" panose="02070309020205020404" pitchFamily="49" charset="0"/>
                  <a:buChar char="o"/>
                </a:pPr>
                <a:r>
                  <a:rPr lang="en-US" sz="1600" dirty="0">
                    <a:solidFill>
                      <a:schemeClr val="tx1"/>
                    </a:solidFill>
                    <a:latin typeface="Cambria" panose="02040503050406030204" pitchFamily="18" charset="0"/>
                  </a:rPr>
                  <a:t>If the βj ’s are unconstrained, they can explode and hence are susceptible to very high variance. So, to control variance, we might regularize the coefficients, so impose the ridge constraint.</a:t>
                </a:r>
              </a:p>
              <a:p>
                <a:pPr>
                  <a:buFont typeface="Courier New" panose="02070309020205020404" pitchFamily="49" charset="0"/>
                  <a:buChar char="o"/>
                </a:pPr>
                <a:endParaRPr lang="en-IN" sz="1600" dirty="0">
                  <a:solidFill>
                    <a:schemeClr val="tx1"/>
                  </a:solidFill>
                  <a:latin typeface="Cambria" panose="02040503050406030204" pitchFamily="18" charset="0"/>
                  <a:cs typeface="Times New Roman" panose="02020603050405020304" pitchFamily="18" charset="0"/>
                </a:endParaRPr>
              </a:p>
              <a:p>
                <a:pPr>
                  <a:buFont typeface="Courier New" panose="02070309020205020404" pitchFamily="49" charset="0"/>
                  <a:buChar char="o"/>
                </a:pPr>
                <a14:m>
                  <m:oMath xmlns:m="http://schemas.openxmlformats.org/officeDocument/2006/math">
                    <m:acc>
                      <m:accPr>
                        <m:chr m:val="̂"/>
                        <m:ctrlPr>
                          <a:rPr lang="en-IN" sz="1600" i="1">
                            <a:solidFill>
                              <a:schemeClr val="tx1"/>
                            </a:solidFill>
                            <a:latin typeface="Cambria Math" panose="02040503050406030204" pitchFamily="18" charset="0"/>
                          </a:rPr>
                        </m:ctrlPr>
                      </m:accPr>
                      <m:e>
                        <m:sSub>
                          <m:sSubPr>
                            <m:ctrlPr>
                              <a:rPr lang="en-IN" sz="1600" i="1">
                                <a:solidFill>
                                  <a:schemeClr val="tx1"/>
                                </a:solidFill>
                                <a:latin typeface="Cambria Math" panose="02040503050406030204" pitchFamily="18" charset="0"/>
                              </a:rPr>
                            </m:ctrlPr>
                          </m:sSubPr>
                          <m:e>
                            <m:r>
                              <m:rPr>
                                <m:sty m:val="p"/>
                              </m:rPr>
                              <a:rPr lang="en-IN" sz="1600" i="0">
                                <a:solidFill>
                                  <a:schemeClr val="tx1"/>
                                </a:solidFill>
                                <a:latin typeface="Cambria Math"/>
                              </a:rPr>
                              <m:t>β</m:t>
                            </m:r>
                          </m:e>
                          <m:sub>
                            <m:r>
                              <m:rPr>
                                <m:sty m:val="p"/>
                              </m:rPr>
                              <a:rPr lang="en-IN" sz="1600" i="0">
                                <a:solidFill>
                                  <a:schemeClr val="tx1"/>
                                </a:solidFill>
                                <a:latin typeface="Cambria Math"/>
                              </a:rPr>
                              <m:t>Ridge</m:t>
                            </m:r>
                          </m:sub>
                        </m:sSub>
                      </m:e>
                    </m:acc>
                  </m:oMath>
                </a14:m>
                <a:r>
                  <a:rPr lang="en-IN" sz="1600" dirty="0">
                    <a:solidFill>
                      <a:schemeClr val="tx1"/>
                    </a:solidFill>
                    <a:latin typeface="Cambria" panose="02040503050406030204" pitchFamily="18" charset="0"/>
                    <a:cs typeface="Times New Roman" panose="02020603050405020304" pitchFamily="18" charset="0"/>
                  </a:rPr>
                  <a:t>  is defined as the value </a:t>
                </a:r>
                <a14:m>
                  <m:oMath xmlns:m="http://schemas.openxmlformats.org/officeDocument/2006/math">
                    <m:r>
                      <m:rPr>
                        <m:sty m:val="p"/>
                      </m:rPr>
                      <a:rPr lang="en-IN" sz="1600" i="0">
                        <a:solidFill>
                          <a:schemeClr val="tx1"/>
                        </a:solidFill>
                        <a:latin typeface="Cambria Math"/>
                      </a:rPr>
                      <m:t>β</m:t>
                    </m:r>
                  </m:oMath>
                </a14:m>
                <a:r>
                  <a:rPr lang="en-IN" sz="1600" dirty="0">
                    <a:solidFill>
                      <a:schemeClr val="tx1"/>
                    </a:solidFill>
                    <a:latin typeface="Cambria" panose="02040503050406030204" pitchFamily="18" charset="0"/>
                    <a:cs typeface="Times New Roman" panose="02020603050405020304" pitchFamily="18" charset="0"/>
                  </a:rPr>
                  <a:t> of that minimizes</a:t>
                </a:r>
              </a:p>
              <a:p>
                <a:pPr marL="0" indent="0">
                  <a:buNone/>
                </a:pPr>
                <a:r>
                  <a:rPr lang="en-IN" sz="1600" dirty="0">
                    <a:solidFill>
                      <a:schemeClr val="tx1"/>
                    </a:solidFill>
                    <a:latin typeface="Cambria" panose="02040503050406030204" pitchFamily="18" charset="0"/>
                    <a:cs typeface="Times New Roman" panose="02020603050405020304" pitchFamily="18" charset="0"/>
                  </a:rPr>
                  <a:t>	 </a:t>
                </a:r>
                <a14:m>
                  <m:oMath xmlns:m="http://schemas.openxmlformats.org/officeDocument/2006/math">
                    <m:sSup>
                      <m:sSupPr>
                        <m:ctrlPr>
                          <a:rPr lang="en-IN" sz="1600" i="1">
                            <a:solidFill>
                              <a:schemeClr val="tx1"/>
                            </a:solidFill>
                            <a:latin typeface="Cambria Math" panose="02040503050406030204" pitchFamily="18" charset="0"/>
                            <a:cs typeface="Times New Roman" panose="02020603050405020304" pitchFamily="18" charset="0"/>
                          </a:rPr>
                        </m:ctrlPr>
                      </m:sSupPr>
                      <m:e>
                        <m:r>
                          <a:rPr lang="en-US" sz="1600" i="0">
                            <a:solidFill>
                              <a:schemeClr val="tx1"/>
                            </a:solidFill>
                            <a:latin typeface="Cambria Math"/>
                            <a:cs typeface="Times New Roman" panose="02020603050405020304" pitchFamily="18" charset="0"/>
                          </a:rPr>
                          <m:t>(</m:t>
                        </m:r>
                        <m:r>
                          <m:rPr>
                            <m:sty m:val="p"/>
                          </m:rPr>
                          <a:rPr lang="en-US" sz="1600" i="0">
                            <a:solidFill>
                              <a:schemeClr val="tx1"/>
                            </a:solidFill>
                            <a:latin typeface="Cambria Math"/>
                            <a:cs typeface="Times New Roman" panose="02020603050405020304" pitchFamily="18" charset="0"/>
                          </a:rPr>
                          <m:t>Y</m:t>
                        </m:r>
                        <m:r>
                          <a:rPr lang="en-US" sz="1600" i="0">
                            <a:solidFill>
                              <a:schemeClr val="tx1"/>
                            </a:solidFill>
                            <a:latin typeface="Cambria Math"/>
                            <a:cs typeface="Times New Roman" panose="02020603050405020304" pitchFamily="18" charset="0"/>
                          </a:rPr>
                          <m:t>−</m:t>
                        </m:r>
                        <m:r>
                          <m:rPr>
                            <m:sty m:val="p"/>
                          </m:rPr>
                          <a:rPr lang="en-US" sz="1600" i="0">
                            <a:solidFill>
                              <a:schemeClr val="tx1"/>
                            </a:solidFill>
                            <a:latin typeface="Cambria Math"/>
                            <a:cs typeface="Times New Roman" panose="02020603050405020304" pitchFamily="18" charset="0"/>
                          </a:rPr>
                          <m:t>Xβ</m:t>
                        </m:r>
                        <m:r>
                          <a:rPr lang="en-US" sz="1600" i="0">
                            <a:solidFill>
                              <a:schemeClr val="tx1"/>
                            </a:solidFill>
                            <a:latin typeface="Cambria Math"/>
                            <a:cs typeface="Times New Roman" panose="02020603050405020304" pitchFamily="18" charset="0"/>
                          </a:rPr>
                          <m:t>)</m:t>
                        </m:r>
                      </m:e>
                      <m:sup>
                        <m:r>
                          <a:rPr lang="en-US" sz="1600" i="0">
                            <a:solidFill>
                              <a:schemeClr val="tx1"/>
                            </a:solidFill>
                            <a:latin typeface="Cambria Math"/>
                            <a:cs typeface="Times New Roman" panose="02020603050405020304" pitchFamily="18" charset="0"/>
                          </a:rPr>
                          <m:t>2</m:t>
                        </m:r>
                      </m:sup>
                    </m:sSup>
                  </m:oMath>
                </a14:m>
                <a:r>
                  <a:rPr lang="en-IN" sz="1600" dirty="0">
                    <a:solidFill>
                      <a:schemeClr val="tx1"/>
                    </a:solidFill>
                    <a:latin typeface="Cambria" panose="02040503050406030204" pitchFamily="18" charset="0"/>
                    <a:cs typeface="Times New Roman" panose="02020603050405020304" pitchFamily="18" charset="0"/>
                  </a:rPr>
                  <a:t> wrt. penalty term </a:t>
                </a:r>
                <a14:m>
                  <m:oMath xmlns:m="http://schemas.openxmlformats.org/officeDocument/2006/math">
                    <m:r>
                      <m:rPr>
                        <m:sty m:val="p"/>
                      </m:rPr>
                      <a:rPr lang="el-GR" sz="1600" i="0">
                        <a:solidFill>
                          <a:schemeClr val="tx1"/>
                        </a:solidFill>
                        <a:latin typeface="Cambria Math"/>
                        <a:cs typeface="Times New Roman" panose="02020603050405020304" pitchFamily="18" charset="0"/>
                      </a:rPr>
                      <m:t>δ</m:t>
                    </m:r>
                    <m:sSup>
                      <m:sSupPr>
                        <m:ctrlPr>
                          <a:rPr lang="el-GR" sz="1600" i="1">
                            <a:solidFill>
                              <a:schemeClr val="tx1"/>
                            </a:solidFill>
                            <a:latin typeface="Cambria Math" panose="02040503050406030204" pitchFamily="18" charset="0"/>
                            <a:cs typeface="Times New Roman" panose="02020603050405020304" pitchFamily="18" charset="0"/>
                          </a:rPr>
                        </m:ctrlPr>
                      </m:sSupPr>
                      <m:e>
                        <m:r>
                          <m:rPr>
                            <m:sty m:val="p"/>
                          </m:rPr>
                          <a:rPr lang="el-GR" sz="1600" i="0">
                            <a:solidFill>
                              <a:schemeClr val="tx1"/>
                            </a:solidFill>
                            <a:latin typeface="Cambria Math"/>
                            <a:cs typeface="Times New Roman" panose="02020603050405020304" pitchFamily="18" charset="0"/>
                          </a:rPr>
                          <m:t>β</m:t>
                        </m:r>
                      </m:e>
                      <m:sup>
                        <m:r>
                          <a:rPr lang="en-US" sz="1600" i="0">
                            <a:solidFill>
                              <a:schemeClr val="tx1"/>
                            </a:solidFill>
                            <a:latin typeface="Cambria Math"/>
                            <a:cs typeface="Times New Roman" panose="02020603050405020304" pitchFamily="18" charset="0"/>
                          </a:rPr>
                          <m:t>2</m:t>
                        </m:r>
                      </m:sup>
                    </m:sSup>
                    <m:r>
                      <a:rPr lang="en-US" sz="1600" i="0">
                        <a:solidFill>
                          <a:schemeClr val="tx1"/>
                        </a:solidFill>
                        <a:latin typeface="Cambria Math"/>
                        <a:cs typeface="Times New Roman" panose="02020603050405020304" pitchFamily="18" charset="0"/>
                      </a:rPr>
                      <m:t>≤</m:t>
                    </m:r>
                    <m:r>
                      <m:rPr>
                        <m:sty m:val="p"/>
                      </m:rPr>
                      <a:rPr lang="en-US" sz="1600" i="0">
                        <a:solidFill>
                          <a:schemeClr val="tx1"/>
                        </a:solidFill>
                        <a:latin typeface="Cambria Math"/>
                        <a:cs typeface="Times New Roman" panose="02020603050405020304" pitchFamily="18" charset="0"/>
                      </a:rPr>
                      <m:t>d</m:t>
                    </m:r>
                  </m:oMath>
                </a14:m>
                <a:r>
                  <a:rPr lang="en-IN" sz="1600" dirty="0">
                    <a:solidFill>
                      <a:schemeClr val="tx1"/>
                    </a:solidFill>
                    <a:latin typeface="Cambria" panose="02040503050406030204" pitchFamily="18" charset="0"/>
                    <a:cs typeface="Times New Roman" panose="02020603050405020304" pitchFamily="18" charset="0"/>
                  </a:rPr>
                  <a:t>,where  δ</a:t>
                </a:r>
                <a14:m>
                  <m:oMath xmlns:m="http://schemas.openxmlformats.org/officeDocument/2006/math">
                    <m:r>
                      <a:rPr lang="en-US" sz="1600" i="0">
                        <a:solidFill>
                          <a:schemeClr val="tx1"/>
                        </a:solidFill>
                        <a:latin typeface="Cambria Math"/>
                        <a:cs typeface="Times New Roman" panose="02020603050405020304" pitchFamily="18" charset="0"/>
                      </a:rPr>
                      <m:t> ≥</m:t>
                    </m:r>
                  </m:oMath>
                </a14:m>
                <a:r>
                  <a:rPr lang="en-IN" sz="1600" dirty="0">
                    <a:solidFill>
                      <a:schemeClr val="tx1"/>
                    </a:solidFill>
                    <a:latin typeface="Cambria" panose="02040503050406030204" pitchFamily="18" charset="0"/>
                    <a:cs typeface="Times New Roman" panose="02020603050405020304" pitchFamily="18" charset="0"/>
                  </a:rPr>
                  <a:t> 0 is a tuning parameter.</a:t>
                </a:r>
              </a:p>
              <a:p>
                <a:pPr marL="0" indent="0">
                  <a:buNone/>
                </a:pPr>
                <a:r>
                  <a:rPr lang="en-US" sz="1600" dirty="0">
                    <a:solidFill>
                      <a:schemeClr val="tx1"/>
                    </a:solidFill>
                    <a:latin typeface="Cambria" panose="02040503050406030204" pitchFamily="18" charset="0"/>
                    <a:cs typeface="Times New Roman" panose="02020603050405020304" pitchFamily="18" charset="0"/>
                  </a:rPr>
                  <a:t>	=&gt; Min </a:t>
                </a:r>
                <a14:m>
                  <m:oMath xmlns:m="http://schemas.openxmlformats.org/officeDocument/2006/math">
                    <m:nary>
                      <m:naryPr>
                        <m:chr m:val="∑"/>
                        <m:subHide m:val="on"/>
                        <m:supHide m:val="on"/>
                        <m:ctrlPr>
                          <a:rPr lang="en-US" sz="1600" i="1">
                            <a:solidFill>
                              <a:schemeClr val="tx1"/>
                            </a:solidFill>
                            <a:latin typeface="Cambria Math" panose="02040503050406030204" pitchFamily="18" charset="0"/>
                            <a:cs typeface="Times New Roman" panose="02020603050405020304" pitchFamily="18" charset="0"/>
                          </a:rPr>
                        </m:ctrlPr>
                      </m:naryPr>
                      <m:sub/>
                      <m:sup/>
                      <m:e>
                        <m:sSup>
                          <m:sSupPr>
                            <m:ctrlPr>
                              <a:rPr lang="en-US" sz="1600" i="1">
                                <a:solidFill>
                                  <a:schemeClr val="tx1"/>
                                </a:solidFill>
                                <a:latin typeface="Cambria Math" panose="02040503050406030204" pitchFamily="18" charset="0"/>
                                <a:cs typeface="Times New Roman" panose="02020603050405020304" pitchFamily="18" charset="0"/>
                              </a:rPr>
                            </m:ctrlPr>
                          </m:sSupPr>
                          <m:e>
                            <m:r>
                              <a:rPr lang="en-US" sz="1600" i="1">
                                <a:solidFill>
                                  <a:schemeClr val="tx1"/>
                                </a:solidFill>
                                <a:latin typeface="Cambria Math"/>
                                <a:cs typeface="Times New Roman" panose="02020603050405020304" pitchFamily="18" charset="0"/>
                              </a:rPr>
                              <m:t>(</m:t>
                            </m:r>
                            <m:sSub>
                              <m:sSubPr>
                                <m:ctrlPr>
                                  <a:rPr lang="en-US" sz="1600" i="1">
                                    <a:solidFill>
                                      <a:schemeClr val="tx1"/>
                                    </a:solidFill>
                                    <a:latin typeface="Cambria Math" panose="02040503050406030204" pitchFamily="18" charset="0"/>
                                    <a:cs typeface="Times New Roman" panose="02020603050405020304" pitchFamily="18" charset="0"/>
                                  </a:rPr>
                                </m:ctrlPr>
                              </m:sSubPr>
                              <m:e>
                                <m:r>
                                  <a:rPr lang="en-US" sz="1600" i="1">
                                    <a:solidFill>
                                      <a:schemeClr val="tx1"/>
                                    </a:solidFill>
                                    <a:latin typeface="Cambria Math"/>
                                    <a:cs typeface="Times New Roman" panose="02020603050405020304" pitchFamily="18" charset="0"/>
                                  </a:rPr>
                                  <m:t>𝑦</m:t>
                                </m:r>
                              </m:e>
                              <m:sub>
                                <m:r>
                                  <a:rPr lang="en-US" sz="1600" i="1">
                                    <a:solidFill>
                                      <a:schemeClr val="tx1"/>
                                    </a:solidFill>
                                    <a:latin typeface="Cambria Math"/>
                                    <a:cs typeface="Times New Roman" panose="02020603050405020304" pitchFamily="18" charset="0"/>
                                  </a:rPr>
                                  <m:t>𝑖</m:t>
                                </m:r>
                              </m:sub>
                            </m:sSub>
                            <m:r>
                              <a:rPr lang="en-US" sz="1600" i="1">
                                <a:solidFill>
                                  <a:schemeClr val="tx1"/>
                                </a:solidFill>
                                <a:latin typeface="Cambria Math"/>
                                <a:cs typeface="Times New Roman" panose="02020603050405020304" pitchFamily="18" charset="0"/>
                              </a:rPr>
                              <m:t>−</m:t>
                            </m:r>
                            <m:sSup>
                              <m:sSupPr>
                                <m:ctrlPr>
                                  <a:rPr lang="en-US" sz="1600" i="1">
                                    <a:solidFill>
                                      <a:schemeClr val="tx1"/>
                                    </a:solidFill>
                                    <a:latin typeface="Cambria Math" panose="02040503050406030204" pitchFamily="18" charset="0"/>
                                    <a:cs typeface="Times New Roman" panose="02020603050405020304" pitchFamily="18" charset="0"/>
                                  </a:rPr>
                                </m:ctrlPr>
                              </m:sSupPr>
                              <m:e>
                                <m:r>
                                  <a:rPr lang="en-US" sz="1600" i="1">
                                    <a:solidFill>
                                      <a:schemeClr val="tx1"/>
                                    </a:solidFill>
                                    <a:latin typeface="Cambria Math"/>
                                    <a:ea typeface="Cambria Math"/>
                                    <a:cs typeface="Times New Roman" panose="02020603050405020304" pitchFamily="18" charset="0"/>
                                  </a:rPr>
                                  <m:t>𝛽</m:t>
                                </m:r>
                              </m:e>
                              <m:sup>
                                <m:r>
                                  <a:rPr lang="en-US" sz="1600" i="1">
                                    <a:solidFill>
                                      <a:schemeClr val="tx1"/>
                                    </a:solidFill>
                                    <a:latin typeface="Cambria Math"/>
                                    <a:cs typeface="Times New Roman" panose="02020603050405020304" pitchFamily="18" charset="0"/>
                                  </a:rPr>
                                  <m:t>𝑇</m:t>
                                </m:r>
                              </m:sup>
                            </m:sSup>
                            <m:sSub>
                              <m:sSubPr>
                                <m:ctrlPr>
                                  <a:rPr lang="en-US" sz="1600" i="1">
                                    <a:solidFill>
                                      <a:schemeClr val="tx1"/>
                                    </a:solidFill>
                                    <a:latin typeface="Cambria Math" panose="02040503050406030204" pitchFamily="18" charset="0"/>
                                    <a:cs typeface="Times New Roman" panose="02020603050405020304" pitchFamily="18" charset="0"/>
                                  </a:rPr>
                                </m:ctrlPr>
                              </m:sSubPr>
                              <m:e>
                                <m:r>
                                  <a:rPr lang="en-US" sz="1600" i="1">
                                    <a:solidFill>
                                      <a:schemeClr val="tx1"/>
                                    </a:solidFill>
                                    <a:latin typeface="Cambria Math"/>
                                    <a:cs typeface="Times New Roman" panose="02020603050405020304" pitchFamily="18" charset="0"/>
                                  </a:rPr>
                                  <m:t>𝑥</m:t>
                                </m:r>
                              </m:e>
                              <m:sub>
                                <m:r>
                                  <a:rPr lang="en-US" sz="1600" i="1">
                                    <a:solidFill>
                                      <a:schemeClr val="tx1"/>
                                    </a:solidFill>
                                    <a:latin typeface="Cambria Math"/>
                                    <a:cs typeface="Times New Roman" panose="02020603050405020304" pitchFamily="18" charset="0"/>
                                  </a:rPr>
                                  <m:t>𝑖</m:t>
                                </m:r>
                              </m:sub>
                            </m:sSub>
                            <m:r>
                              <a:rPr lang="en-US" sz="1600" i="1">
                                <a:solidFill>
                                  <a:schemeClr val="tx1"/>
                                </a:solidFill>
                                <a:latin typeface="Cambria Math"/>
                                <a:cs typeface="Times New Roman" panose="02020603050405020304" pitchFamily="18" charset="0"/>
                              </a:rPr>
                              <m:t>)</m:t>
                            </m:r>
                          </m:e>
                          <m:sup>
                            <m:r>
                              <a:rPr lang="en-US" sz="1600" i="1">
                                <a:solidFill>
                                  <a:schemeClr val="tx1"/>
                                </a:solidFill>
                                <a:latin typeface="Cambria Math"/>
                                <a:cs typeface="Times New Roman" panose="02020603050405020304" pitchFamily="18" charset="0"/>
                              </a:rPr>
                              <m:t>2</m:t>
                            </m:r>
                          </m:sup>
                        </m:sSup>
                        <m:r>
                          <a:rPr lang="en-US" sz="1600" i="1">
                            <a:solidFill>
                              <a:schemeClr val="tx1"/>
                            </a:solidFill>
                            <a:latin typeface="Cambria Math"/>
                            <a:cs typeface="Times New Roman" panose="02020603050405020304" pitchFamily="18" charset="0"/>
                          </a:rPr>
                          <m:t> </m:t>
                        </m:r>
                      </m:e>
                    </m:nary>
                  </m:oMath>
                </a14:m>
                <a:r>
                  <a:rPr lang="en-US" sz="1600" dirty="0">
                    <a:solidFill>
                      <a:schemeClr val="tx1"/>
                    </a:solidFill>
                    <a:latin typeface="Cambria" panose="02040503050406030204" pitchFamily="18" charset="0"/>
                    <a:cs typeface="Times New Roman" panose="02020603050405020304" pitchFamily="18" charset="0"/>
                  </a:rPr>
                  <a:t>subject to </a:t>
                </a:r>
                <a14:m>
                  <m:oMath xmlns:m="http://schemas.openxmlformats.org/officeDocument/2006/math">
                    <m:nary>
                      <m:naryPr>
                        <m:chr m:val="∑"/>
                        <m:subHide m:val="on"/>
                        <m:supHide m:val="on"/>
                        <m:ctrlPr>
                          <a:rPr lang="en-US" sz="1600" i="1">
                            <a:solidFill>
                              <a:schemeClr val="tx1"/>
                            </a:solidFill>
                            <a:latin typeface="Cambria Math" panose="02040503050406030204" pitchFamily="18" charset="0"/>
                            <a:cs typeface="Times New Roman" panose="02020603050405020304" pitchFamily="18" charset="0"/>
                          </a:rPr>
                        </m:ctrlPr>
                      </m:naryPr>
                      <m:sub/>
                      <m:sup/>
                      <m:e>
                        <m:sSup>
                          <m:sSupPr>
                            <m:ctrlPr>
                              <a:rPr lang="en-US" sz="1600" i="1">
                                <a:solidFill>
                                  <a:schemeClr val="tx1"/>
                                </a:solidFill>
                                <a:latin typeface="Cambria Math" panose="02040503050406030204" pitchFamily="18" charset="0"/>
                                <a:cs typeface="Times New Roman" panose="02020603050405020304" pitchFamily="18" charset="0"/>
                              </a:rPr>
                            </m:ctrlPr>
                          </m:sSupPr>
                          <m:e>
                            <m:sSub>
                              <m:sSubPr>
                                <m:ctrlPr>
                                  <a:rPr lang="en-US" sz="1600" i="1">
                                    <a:solidFill>
                                      <a:schemeClr val="tx1"/>
                                    </a:solidFill>
                                    <a:latin typeface="Cambria Math" panose="02040503050406030204" pitchFamily="18" charset="0"/>
                                    <a:cs typeface="Times New Roman" panose="02020603050405020304" pitchFamily="18" charset="0"/>
                                  </a:rPr>
                                </m:ctrlPr>
                              </m:sSubPr>
                              <m:e>
                                <m:r>
                                  <a:rPr lang="en-US" sz="1600" i="1">
                                    <a:solidFill>
                                      <a:schemeClr val="tx1"/>
                                    </a:solidFill>
                                    <a:latin typeface="Cambria Math"/>
                                    <a:ea typeface="Cambria Math"/>
                                    <a:cs typeface="Times New Roman" panose="02020603050405020304" pitchFamily="18" charset="0"/>
                                  </a:rPr>
                                  <m:t>𝛽</m:t>
                                </m:r>
                              </m:e>
                              <m:sub>
                                <m:r>
                                  <a:rPr lang="en-US" sz="1600" i="1">
                                    <a:solidFill>
                                      <a:schemeClr val="tx1"/>
                                    </a:solidFill>
                                    <a:latin typeface="Cambria Math"/>
                                    <a:cs typeface="Times New Roman" panose="02020603050405020304" pitchFamily="18" charset="0"/>
                                  </a:rPr>
                                  <m:t>𝑖</m:t>
                                </m:r>
                              </m:sub>
                            </m:sSub>
                          </m:e>
                          <m:sup>
                            <m:r>
                              <a:rPr lang="en-US" sz="1600" i="1">
                                <a:solidFill>
                                  <a:schemeClr val="tx1"/>
                                </a:solidFill>
                                <a:latin typeface="Cambria Math"/>
                                <a:cs typeface="Times New Roman" panose="02020603050405020304" pitchFamily="18" charset="0"/>
                              </a:rPr>
                              <m:t>2</m:t>
                            </m:r>
                          </m:sup>
                        </m:sSup>
                        <m:r>
                          <a:rPr lang="en-US" sz="1600" i="1">
                            <a:solidFill>
                              <a:schemeClr val="tx1"/>
                            </a:solidFill>
                            <a:latin typeface="Cambria Math"/>
                            <a:cs typeface="Times New Roman" panose="02020603050405020304" pitchFamily="18" charset="0"/>
                          </a:rPr>
                          <m:t> </m:t>
                        </m:r>
                      </m:e>
                    </m:nary>
                  </m:oMath>
                </a14:m>
                <a:r>
                  <a:rPr lang="en-US" sz="1600" dirty="0">
                    <a:solidFill>
                      <a:schemeClr val="tx1"/>
                    </a:solidFill>
                    <a:latin typeface="Cambria" panose="02040503050406030204" pitchFamily="18" charset="0"/>
                    <a:cs typeface="Times New Roman" panose="02020603050405020304" pitchFamily="18" charset="0"/>
                  </a:rPr>
                  <a:t>&lt;= d			---------- L2-regularization</a:t>
                </a:r>
              </a:p>
              <a:p>
                <a:pPr>
                  <a:buFont typeface="Courier New" panose="02070309020205020404" pitchFamily="49" charset="0"/>
                  <a:buChar char="o"/>
                </a:pPr>
                <a:endParaRPr lang="en-US" sz="1600" dirty="0">
                  <a:solidFill>
                    <a:schemeClr val="tx1"/>
                  </a:solidFill>
                  <a:latin typeface="Cambria" panose="02040503050406030204" pitchFamily="18" charset="0"/>
                </a:endParaRPr>
              </a:p>
              <a:p>
                <a:pPr>
                  <a:buFont typeface="Courier New" panose="02070309020205020404" pitchFamily="49" charset="0"/>
                  <a:buChar char="o"/>
                </a:pPr>
                <a:r>
                  <a:rPr lang="en-US" sz="1600" dirty="0">
                    <a:solidFill>
                      <a:schemeClr val="tx1"/>
                    </a:solidFill>
                    <a:latin typeface="Cambria" panose="02040503050406030204" pitchFamily="18" charset="0"/>
                  </a:rPr>
                  <a:t>Penalized RSS (PRSS) = </a:t>
                </a:r>
                <a:r>
                  <a:rPr lang="en-US" sz="1600" dirty="0">
                    <a:solidFill>
                      <a:schemeClr val="tx1"/>
                    </a:solidFill>
                    <a:latin typeface="Cambria" panose="02040503050406030204" pitchFamily="18" charset="0"/>
                    <a:cs typeface="Times New Roman" panose="02020603050405020304" pitchFamily="18" charset="0"/>
                  </a:rPr>
                  <a:t>Min </a:t>
                </a:r>
                <a14:m>
                  <m:oMath xmlns:m="http://schemas.openxmlformats.org/officeDocument/2006/math">
                    <m:nary>
                      <m:naryPr>
                        <m:chr m:val="∑"/>
                        <m:subHide m:val="on"/>
                        <m:supHide m:val="on"/>
                        <m:ctrlPr>
                          <a:rPr lang="en-US" sz="1600" i="1">
                            <a:solidFill>
                              <a:schemeClr val="tx1"/>
                            </a:solidFill>
                            <a:latin typeface="Cambria Math" panose="02040503050406030204" pitchFamily="18" charset="0"/>
                            <a:cs typeface="Times New Roman" panose="02020603050405020304" pitchFamily="18" charset="0"/>
                          </a:rPr>
                        </m:ctrlPr>
                      </m:naryPr>
                      <m:sub/>
                      <m:sup/>
                      <m:e>
                        <m:sSup>
                          <m:sSupPr>
                            <m:ctrlPr>
                              <a:rPr lang="en-US" sz="1600" i="1">
                                <a:solidFill>
                                  <a:schemeClr val="tx1"/>
                                </a:solidFill>
                                <a:latin typeface="Cambria Math" panose="02040503050406030204" pitchFamily="18" charset="0"/>
                                <a:cs typeface="Times New Roman" panose="02020603050405020304" pitchFamily="18" charset="0"/>
                              </a:rPr>
                            </m:ctrlPr>
                          </m:sSupPr>
                          <m:e>
                            <m:r>
                              <a:rPr lang="en-US" sz="1600" i="1">
                                <a:solidFill>
                                  <a:schemeClr val="tx1"/>
                                </a:solidFill>
                                <a:latin typeface="Cambria Math"/>
                                <a:cs typeface="Times New Roman" panose="02020603050405020304" pitchFamily="18" charset="0"/>
                              </a:rPr>
                              <m:t>(</m:t>
                            </m:r>
                            <m:sSub>
                              <m:sSubPr>
                                <m:ctrlPr>
                                  <a:rPr lang="en-US" sz="1600" i="1">
                                    <a:solidFill>
                                      <a:schemeClr val="tx1"/>
                                    </a:solidFill>
                                    <a:latin typeface="Cambria Math" panose="02040503050406030204" pitchFamily="18" charset="0"/>
                                    <a:cs typeface="Times New Roman" panose="02020603050405020304" pitchFamily="18" charset="0"/>
                                  </a:rPr>
                                </m:ctrlPr>
                              </m:sSubPr>
                              <m:e>
                                <m:r>
                                  <a:rPr lang="en-US" sz="1600" i="1">
                                    <a:solidFill>
                                      <a:schemeClr val="tx1"/>
                                    </a:solidFill>
                                    <a:latin typeface="Cambria Math"/>
                                    <a:cs typeface="Times New Roman" panose="02020603050405020304" pitchFamily="18" charset="0"/>
                                  </a:rPr>
                                  <m:t>𝑦</m:t>
                                </m:r>
                              </m:e>
                              <m:sub>
                                <m:r>
                                  <a:rPr lang="en-US" sz="1600" i="1">
                                    <a:solidFill>
                                      <a:schemeClr val="tx1"/>
                                    </a:solidFill>
                                    <a:latin typeface="Cambria Math"/>
                                    <a:cs typeface="Times New Roman" panose="02020603050405020304" pitchFamily="18" charset="0"/>
                                  </a:rPr>
                                  <m:t>𝑖</m:t>
                                </m:r>
                              </m:sub>
                            </m:sSub>
                            <m:r>
                              <a:rPr lang="en-US" sz="1600" i="1">
                                <a:solidFill>
                                  <a:schemeClr val="tx1"/>
                                </a:solidFill>
                                <a:latin typeface="Cambria Math"/>
                                <a:cs typeface="Times New Roman" panose="02020603050405020304" pitchFamily="18" charset="0"/>
                              </a:rPr>
                              <m:t>−</m:t>
                            </m:r>
                            <m:sSup>
                              <m:sSupPr>
                                <m:ctrlPr>
                                  <a:rPr lang="en-US" sz="1600" i="1">
                                    <a:solidFill>
                                      <a:schemeClr val="tx1"/>
                                    </a:solidFill>
                                    <a:latin typeface="Cambria Math" panose="02040503050406030204" pitchFamily="18" charset="0"/>
                                    <a:cs typeface="Times New Roman" panose="02020603050405020304" pitchFamily="18" charset="0"/>
                                  </a:rPr>
                                </m:ctrlPr>
                              </m:sSupPr>
                              <m:e>
                                <m:r>
                                  <a:rPr lang="en-US" sz="1600" i="1">
                                    <a:solidFill>
                                      <a:schemeClr val="tx1"/>
                                    </a:solidFill>
                                    <a:latin typeface="Cambria Math"/>
                                    <a:ea typeface="Cambria Math"/>
                                    <a:cs typeface="Times New Roman" panose="02020603050405020304" pitchFamily="18" charset="0"/>
                                  </a:rPr>
                                  <m:t>𝛽</m:t>
                                </m:r>
                              </m:e>
                              <m:sup>
                                <m:r>
                                  <a:rPr lang="en-US" sz="1600" i="1">
                                    <a:solidFill>
                                      <a:schemeClr val="tx1"/>
                                    </a:solidFill>
                                    <a:latin typeface="Cambria Math"/>
                                    <a:cs typeface="Times New Roman" panose="02020603050405020304" pitchFamily="18" charset="0"/>
                                  </a:rPr>
                                  <m:t>𝑇</m:t>
                                </m:r>
                              </m:sup>
                            </m:sSup>
                            <m:sSub>
                              <m:sSubPr>
                                <m:ctrlPr>
                                  <a:rPr lang="en-US" sz="1600" i="1">
                                    <a:solidFill>
                                      <a:schemeClr val="tx1"/>
                                    </a:solidFill>
                                    <a:latin typeface="Cambria Math" panose="02040503050406030204" pitchFamily="18" charset="0"/>
                                    <a:cs typeface="Times New Roman" panose="02020603050405020304" pitchFamily="18" charset="0"/>
                                  </a:rPr>
                                </m:ctrlPr>
                              </m:sSubPr>
                              <m:e>
                                <m:r>
                                  <a:rPr lang="en-US" sz="1600" i="1">
                                    <a:solidFill>
                                      <a:schemeClr val="tx1"/>
                                    </a:solidFill>
                                    <a:latin typeface="Cambria Math"/>
                                    <a:cs typeface="Times New Roman" panose="02020603050405020304" pitchFamily="18" charset="0"/>
                                  </a:rPr>
                                  <m:t>𝑥</m:t>
                                </m:r>
                              </m:e>
                              <m:sub>
                                <m:r>
                                  <a:rPr lang="en-US" sz="1600" i="1">
                                    <a:solidFill>
                                      <a:schemeClr val="tx1"/>
                                    </a:solidFill>
                                    <a:latin typeface="Cambria Math"/>
                                    <a:cs typeface="Times New Roman" panose="02020603050405020304" pitchFamily="18" charset="0"/>
                                  </a:rPr>
                                  <m:t>𝑖</m:t>
                                </m:r>
                              </m:sub>
                            </m:sSub>
                            <m:r>
                              <a:rPr lang="en-US" sz="1600" i="1">
                                <a:solidFill>
                                  <a:schemeClr val="tx1"/>
                                </a:solidFill>
                                <a:latin typeface="Cambria Math"/>
                                <a:cs typeface="Times New Roman" panose="02020603050405020304" pitchFamily="18" charset="0"/>
                              </a:rPr>
                              <m:t>)</m:t>
                            </m:r>
                          </m:e>
                          <m:sup>
                            <m:r>
                              <a:rPr lang="en-US" sz="1600" i="1">
                                <a:solidFill>
                                  <a:schemeClr val="tx1"/>
                                </a:solidFill>
                                <a:latin typeface="Cambria Math"/>
                                <a:cs typeface="Times New Roman" panose="02020603050405020304" pitchFamily="18" charset="0"/>
                              </a:rPr>
                              <m:t>2</m:t>
                            </m:r>
                          </m:sup>
                        </m:sSup>
                        <m:r>
                          <a:rPr lang="en-US" sz="1600" i="1">
                            <a:solidFill>
                              <a:schemeClr val="tx1"/>
                            </a:solidFill>
                            <a:latin typeface="Cambria Math"/>
                            <a:cs typeface="Times New Roman" panose="02020603050405020304" pitchFamily="18" charset="0"/>
                          </a:rPr>
                          <m:t> </m:t>
                        </m:r>
                      </m:e>
                    </m:nary>
                    <m:r>
                      <a:rPr lang="en-US" sz="1600" b="0" i="0" smtClean="0">
                        <a:solidFill>
                          <a:schemeClr val="tx1"/>
                        </a:solidFill>
                        <a:latin typeface="Cambria Math"/>
                        <a:cs typeface="Times New Roman" panose="02020603050405020304" pitchFamily="18" charset="0"/>
                      </a:rPr>
                      <m:t>+</m:t>
                    </m:r>
                  </m:oMath>
                </a14:m>
                <a:r>
                  <a:rPr lang="en-US" sz="1600" dirty="0">
                    <a:solidFill>
                      <a:schemeClr val="tx1"/>
                    </a:solidFill>
                    <a:latin typeface="Cambria" panose="02040503050406030204" pitchFamily="18" charset="0"/>
                    <a:cs typeface="Times New Roman" panose="02020603050405020304" pitchFamily="18" charset="0"/>
                  </a:rPr>
                  <a:t> </a:t>
                </a:r>
                <a:r>
                  <a:rPr lang="el-GR" sz="1600" dirty="0">
                    <a:solidFill>
                      <a:schemeClr val="tx1"/>
                    </a:solidFill>
                    <a:latin typeface="Cambria" panose="02040503050406030204" pitchFamily="18" charset="0"/>
                    <a:cs typeface="Times New Roman" panose="02020603050405020304" pitchFamily="18" charset="0"/>
                  </a:rPr>
                  <a:t>δ</a:t>
                </a:r>
                <a:r>
                  <a:rPr lang="en-US" sz="1600" dirty="0">
                    <a:solidFill>
                      <a:schemeClr val="tx1"/>
                    </a:solidFill>
                    <a:latin typeface="Cambria" panose="02040503050406030204" pitchFamily="18" charset="0"/>
                    <a:cs typeface="Times New Roman" panose="02020603050405020304" pitchFamily="18" charset="0"/>
                  </a:rPr>
                  <a:t> </a:t>
                </a:r>
                <a14:m>
                  <m:oMath xmlns:m="http://schemas.openxmlformats.org/officeDocument/2006/math">
                    <m:nary>
                      <m:naryPr>
                        <m:chr m:val="∑"/>
                        <m:subHide m:val="on"/>
                        <m:supHide m:val="on"/>
                        <m:ctrlPr>
                          <a:rPr lang="en-US" sz="1600" i="1">
                            <a:solidFill>
                              <a:schemeClr val="tx1"/>
                            </a:solidFill>
                            <a:latin typeface="Cambria Math" panose="02040503050406030204" pitchFamily="18" charset="0"/>
                            <a:cs typeface="Times New Roman" panose="02020603050405020304" pitchFamily="18" charset="0"/>
                          </a:rPr>
                        </m:ctrlPr>
                      </m:naryPr>
                      <m:sub/>
                      <m:sup/>
                      <m:e>
                        <m:sSup>
                          <m:sSupPr>
                            <m:ctrlPr>
                              <a:rPr lang="en-US" sz="1600" i="1">
                                <a:solidFill>
                                  <a:schemeClr val="tx1"/>
                                </a:solidFill>
                                <a:latin typeface="Cambria Math" panose="02040503050406030204" pitchFamily="18" charset="0"/>
                                <a:cs typeface="Times New Roman" panose="02020603050405020304" pitchFamily="18" charset="0"/>
                              </a:rPr>
                            </m:ctrlPr>
                          </m:sSupPr>
                          <m:e>
                            <m:sSub>
                              <m:sSubPr>
                                <m:ctrlPr>
                                  <a:rPr lang="en-US" sz="1600" i="1">
                                    <a:solidFill>
                                      <a:schemeClr val="tx1"/>
                                    </a:solidFill>
                                    <a:latin typeface="Cambria Math" panose="02040503050406030204" pitchFamily="18" charset="0"/>
                                    <a:cs typeface="Times New Roman" panose="02020603050405020304" pitchFamily="18" charset="0"/>
                                  </a:rPr>
                                </m:ctrlPr>
                              </m:sSubPr>
                              <m:e>
                                <m:r>
                                  <a:rPr lang="en-US" sz="1600" i="1">
                                    <a:solidFill>
                                      <a:schemeClr val="tx1"/>
                                    </a:solidFill>
                                    <a:latin typeface="Cambria Math"/>
                                    <a:ea typeface="Cambria Math"/>
                                    <a:cs typeface="Times New Roman" panose="02020603050405020304" pitchFamily="18" charset="0"/>
                                  </a:rPr>
                                  <m:t>𝛽</m:t>
                                </m:r>
                              </m:e>
                              <m:sub>
                                <m:r>
                                  <a:rPr lang="en-US" sz="1600" i="1">
                                    <a:solidFill>
                                      <a:schemeClr val="tx1"/>
                                    </a:solidFill>
                                    <a:latin typeface="Cambria Math"/>
                                    <a:cs typeface="Times New Roman" panose="02020603050405020304" pitchFamily="18" charset="0"/>
                                  </a:rPr>
                                  <m:t>𝑖</m:t>
                                </m:r>
                              </m:sub>
                            </m:sSub>
                          </m:e>
                          <m:sup>
                            <m:r>
                              <a:rPr lang="en-US" sz="1600" i="1">
                                <a:solidFill>
                                  <a:schemeClr val="tx1"/>
                                </a:solidFill>
                                <a:latin typeface="Cambria Math"/>
                                <a:cs typeface="Times New Roman" panose="02020603050405020304" pitchFamily="18" charset="0"/>
                              </a:rPr>
                              <m:t>2</m:t>
                            </m:r>
                          </m:sup>
                        </m:sSup>
                        <m:r>
                          <a:rPr lang="en-US" sz="1600" i="1">
                            <a:solidFill>
                              <a:schemeClr val="tx1"/>
                            </a:solidFill>
                            <a:latin typeface="Cambria Math"/>
                            <a:cs typeface="Times New Roman" panose="02020603050405020304" pitchFamily="18" charset="0"/>
                          </a:rPr>
                          <m:t> </m:t>
                        </m:r>
                      </m:e>
                    </m:nary>
                    <m:sSub>
                      <m:sSubPr>
                        <m:ctrlPr>
                          <a:rPr lang="en-US" sz="1600" i="1" smtClean="0">
                            <a:solidFill>
                              <a:schemeClr val="tx1"/>
                            </a:solidFill>
                            <a:latin typeface="Cambria Math" panose="02040503050406030204" pitchFamily="18" charset="0"/>
                            <a:cs typeface="Times New Roman" panose="02020603050405020304" pitchFamily="18" charset="0"/>
                          </a:rPr>
                        </m:ctrlPr>
                      </m:sSubPr>
                      <m:e>
                        <m:r>
                          <a:rPr lang="en-US" sz="1600" b="0" i="1" smtClean="0">
                            <a:solidFill>
                              <a:schemeClr val="tx1"/>
                            </a:solidFill>
                            <a:latin typeface="Cambria Math"/>
                            <a:cs typeface="Times New Roman" panose="02020603050405020304" pitchFamily="18" charset="0"/>
                          </a:rPr>
                          <m:t>= </m:t>
                        </m:r>
                        <m:r>
                          <m:rPr>
                            <m:sty m:val="p"/>
                          </m:rPr>
                          <a:rPr lang="en-US" sz="1600" b="0" i="0" smtClean="0">
                            <a:solidFill>
                              <a:schemeClr val="tx1"/>
                            </a:solidFill>
                            <a:latin typeface="Cambria Math"/>
                            <a:cs typeface="Times New Roman" panose="02020603050405020304" pitchFamily="18" charset="0"/>
                          </a:rPr>
                          <m:t>min</m:t>
                        </m:r>
                      </m:e>
                      <m:sub>
                        <m:r>
                          <m:rPr>
                            <m:sty m:val="p"/>
                          </m:rPr>
                          <a:rPr lang="el-GR" sz="1600" i="0" smtClean="0">
                            <a:solidFill>
                              <a:schemeClr val="tx1"/>
                            </a:solidFill>
                            <a:latin typeface="Cambria Math"/>
                            <a:cs typeface="Times New Roman" panose="02020603050405020304" pitchFamily="18" charset="0"/>
                          </a:rPr>
                          <m:t>β</m:t>
                        </m:r>
                      </m:sub>
                    </m:sSub>
                  </m:oMath>
                </a14:m>
                <a:r>
                  <a:rPr lang="en-IN" sz="1600" dirty="0">
                    <a:solidFill>
                      <a:schemeClr val="tx1"/>
                    </a:solidFill>
                    <a:latin typeface="Cambria" panose="02040503050406030204" pitchFamily="18" charset="0"/>
                    <a:cs typeface="Times New Roman" panose="02020603050405020304" pitchFamily="18" charset="0"/>
                  </a:rPr>
                  <a:t> </a:t>
                </a:r>
                <a14:m>
                  <m:oMath xmlns:m="http://schemas.openxmlformats.org/officeDocument/2006/math">
                    <m:sSup>
                      <m:sSupPr>
                        <m:ctrlPr>
                          <a:rPr lang="en-IN" sz="1600" i="1">
                            <a:solidFill>
                              <a:schemeClr val="tx1"/>
                            </a:solidFill>
                            <a:latin typeface="Cambria Math" panose="02040503050406030204" pitchFamily="18" charset="0"/>
                            <a:cs typeface="Times New Roman" panose="02020603050405020304" pitchFamily="18" charset="0"/>
                          </a:rPr>
                        </m:ctrlPr>
                      </m:sSupPr>
                      <m:e>
                        <m:r>
                          <a:rPr lang="en-US" sz="1600" i="0">
                            <a:solidFill>
                              <a:schemeClr val="tx1"/>
                            </a:solidFill>
                            <a:latin typeface="Cambria Math"/>
                            <a:cs typeface="Times New Roman" panose="02020603050405020304" pitchFamily="18" charset="0"/>
                          </a:rPr>
                          <m:t>(</m:t>
                        </m:r>
                        <m:r>
                          <m:rPr>
                            <m:sty m:val="p"/>
                          </m:rPr>
                          <a:rPr lang="en-US" sz="1600" i="0">
                            <a:solidFill>
                              <a:schemeClr val="tx1"/>
                            </a:solidFill>
                            <a:latin typeface="Cambria Math"/>
                            <a:cs typeface="Times New Roman" panose="02020603050405020304" pitchFamily="18" charset="0"/>
                          </a:rPr>
                          <m:t>Y</m:t>
                        </m:r>
                        <m:r>
                          <a:rPr lang="en-US" sz="1600" i="0">
                            <a:solidFill>
                              <a:schemeClr val="tx1"/>
                            </a:solidFill>
                            <a:latin typeface="Cambria Math"/>
                            <a:cs typeface="Times New Roman" panose="02020603050405020304" pitchFamily="18" charset="0"/>
                          </a:rPr>
                          <m:t>−</m:t>
                        </m:r>
                        <m:r>
                          <m:rPr>
                            <m:sty m:val="p"/>
                          </m:rPr>
                          <a:rPr lang="en-US" sz="1600" i="0">
                            <a:solidFill>
                              <a:schemeClr val="tx1"/>
                            </a:solidFill>
                            <a:latin typeface="Cambria Math"/>
                            <a:cs typeface="Times New Roman" panose="02020603050405020304" pitchFamily="18" charset="0"/>
                          </a:rPr>
                          <m:t>Xβ</m:t>
                        </m:r>
                        <m:r>
                          <a:rPr lang="en-US" sz="1600" i="0">
                            <a:solidFill>
                              <a:schemeClr val="tx1"/>
                            </a:solidFill>
                            <a:latin typeface="Cambria Math"/>
                            <a:cs typeface="Times New Roman" panose="02020603050405020304" pitchFamily="18" charset="0"/>
                          </a:rPr>
                          <m:t>)</m:t>
                        </m:r>
                      </m:e>
                      <m:sup>
                        <m:r>
                          <a:rPr lang="en-US" sz="1600" i="0">
                            <a:solidFill>
                              <a:schemeClr val="tx1"/>
                            </a:solidFill>
                            <a:latin typeface="Cambria Math"/>
                            <a:cs typeface="Times New Roman" panose="02020603050405020304" pitchFamily="18" charset="0"/>
                          </a:rPr>
                          <m:t>2</m:t>
                        </m:r>
                      </m:sup>
                    </m:sSup>
                  </m:oMath>
                </a14:m>
                <a:r>
                  <a:rPr lang="en-IN" sz="1600" dirty="0">
                    <a:solidFill>
                      <a:schemeClr val="tx1"/>
                    </a:solidFill>
                    <a:latin typeface="Cambria" panose="02040503050406030204" pitchFamily="18" charset="0"/>
                    <a:cs typeface="Times New Roman" panose="02020603050405020304" pitchFamily="18" charset="0"/>
                  </a:rPr>
                  <a:t> + </a:t>
                </a:r>
                <a14:m>
                  <m:oMath xmlns:m="http://schemas.openxmlformats.org/officeDocument/2006/math">
                    <m:r>
                      <m:rPr>
                        <m:sty m:val="p"/>
                      </m:rPr>
                      <a:rPr lang="el-GR" sz="1600" i="0">
                        <a:solidFill>
                          <a:schemeClr val="tx1"/>
                        </a:solidFill>
                        <a:latin typeface="Cambria Math"/>
                        <a:cs typeface="Times New Roman" panose="02020603050405020304" pitchFamily="18" charset="0"/>
                      </a:rPr>
                      <m:t>δ</m:t>
                    </m:r>
                    <m:sSup>
                      <m:sSupPr>
                        <m:ctrlPr>
                          <a:rPr lang="el-GR" sz="1600" i="1">
                            <a:solidFill>
                              <a:schemeClr val="tx1"/>
                            </a:solidFill>
                            <a:latin typeface="Cambria Math" panose="02040503050406030204" pitchFamily="18" charset="0"/>
                            <a:cs typeface="Times New Roman" panose="02020603050405020304" pitchFamily="18" charset="0"/>
                          </a:rPr>
                        </m:ctrlPr>
                      </m:sSupPr>
                      <m:e>
                        <m:r>
                          <m:rPr>
                            <m:sty m:val="p"/>
                          </m:rPr>
                          <a:rPr lang="el-GR" sz="1600" i="0">
                            <a:solidFill>
                              <a:schemeClr val="tx1"/>
                            </a:solidFill>
                            <a:latin typeface="Cambria Math"/>
                            <a:cs typeface="Times New Roman" panose="02020603050405020304" pitchFamily="18" charset="0"/>
                          </a:rPr>
                          <m:t>β</m:t>
                        </m:r>
                      </m:e>
                      <m:sup>
                        <m:r>
                          <a:rPr lang="en-US" sz="1600" i="0">
                            <a:solidFill>
                              <a:schemeClr val="tx1"/>
                            </a:solidFill>
                            <a:latin typeface="Cambria Math"/>
                            <a:cs typeface="Times New Roman" panose="02020603050405020304" pitchFamily="18" charset="0"/>
                          </a:rPr>
                          <m:t>2</m:t>
                        </m:r>
                      </m:sup>
                    </m:sSup>
                  </m:oMath>
                </a14:m>
                <a:r>
                  <a:rPr lang="en-IN" sz="1600" dirty="0">
                    <a:solidFill>
                      <a:schemeClr val="tx1"/>
                    </a:solidFill>
                    <a:latin typeface="Cambria" panose="02040503050406030204" pitchFamily="18" charset="0"/>
                    <a:cs typeface="Times New Roman" panose="02020603050405020304" pitchFamily="18" charset="0"/>
                  </a:rPr>
                  <a:t> ------- Equation(a)</a:t>
                </a:r>
              </a:p>
              <a:p>
                <a:pPr>
                  <a:buFont typeface="Courier New" panose="02070309020205020404" pitchFamily="49" charset="0"/>
                  <a:buChar char="o"/>
                </a:pPr>
                <a:r>
                  <a:rPr lang="en-IN" sz="1600" dirty="0">
                    <a:solidFill>
                      <a:schemeClr val="tx1"/>
                    </a:solidFill>
                    <a:latin typeface="Cambria" panose="02040503050406030204" pitchFamily="18" charset="0"/>
                    <a:cs typeface="Times New Roman" panose="02020603050405020304" pitchFamily="18" charset="0"/>
                  </a:rPr>
                  <a:t>The estimator in Ridge regression is:  </a:t>
                </a:r>
                <a14:m>
                  <m:oMath xmlns:m="http://schemas.openxmlformats.org/officeDocument/2006/math">
                    <m:f>
                      <m:fPr>
                        <m:ctrlPr>
                          <a:rPr lang="en-IN" sz="1600" i="1" smtClean="0">
                            <a:solidFill>
                              <a:schemeClr val="tx1"/>
                            </a:solidFill>
                            <a:latin typeface="Cambria Math" panose="02040503050406030204" pitchFamily="18" charset="0"/>
                            <a:cs typeface="Times New Roman" panose="02020603050405020304" pitchFamily="18" charset="0"/>
                          </a:rPr>
                        </m:ctrlPr>
                      </m:fPr>
                      <m:num>
                        <m:r>
                          <a:rPr lang="en-IN" sz="1600" i="1" smtClean="0">
                            <a:solidFill>
                              <a:schemeClr val="tx1"/>
                            </a:solidFill>
                            <a:latin typeface="Cambria Math"/>
                            <a:ea typeface="Cambria Math"/>
                            <a:cs typeface="Times New Roman" panose="02020603050405020304" pitchFamily="18" charset="0"/>
                          </a:rPr>
                          <m:t>𝜕</m:t>
                        </m:r>
                        <m:r>
                          <a:rPr lang="en-US" sz="1600" b="0" i="1" smtClean="0">
                            <a:solidFill>
                              <a:schemeClr val="tx1"/>
                            </a:solidFill>
                            <a:latin typeface="Cambria Math"/>
                            <a:ea typeface="Cambria Math"/>
                            <a:cs typeface="Times New Roman" panose="02020603050405020304" pitchFamily="18" charset="0"/>
                          </a:rPr>
                          <m:t> </m:t>
                        </m:r>
                        <m:r>
                          <a:rPr lang="en-US" sz="1600" b="0" i="1" smtClean="0">
                            <a:solidFill>
                              <a:schemeClr val="tx1"/>
                            </a:solidFill>
                            <a:latin typeface="Cambria Math"/>
                            <a:ea typeface="Cambria Math"/>
                            <a:cs typeface="Times New Roman" panose="02020603050405020304" pitchFamily="18" charset="0"/>
                          </a:rPr>
                          <m:t>𝑃𝑅𝑆𝑆</m:t>
                        </m:r>
                        <m:r>
                          <a:rPr lang="en-US" sz="1600" b="0" i="1" smtClean="0">
                            <a:solidFill>
                              <a:schemeClr val="tx1"/>
                            </a:solidFill>
                            <a:latin typeface="Cambria Math"/>
                            <a:ea typeface="Cambria Math"/>
                            <a:cs typeface="Times New Roman" panose="02020603050405020304" pitchFamily="18" charset="0"/>
                          </a:rPr>
                          <m:t>(</m:t>
                        </m:r>
                        <m:r>
                          <a:rPr lang="en-US" sz="1600" b="0" i="1" smtClean="0">
                            <a:solidFill>
                              <a:schemeClr val="tx1"/>
                            </a:solidFill>
                            <a:latin typeface="Cambria Math"/>
                            <a:ea typeface="Cambria Math"/>
                            <a:cs typeface="Times New Roman" panose="02020603050405020304" pitchFamily="18" charset="0"/>
                          </a:rPr>
                          <m:t>𝛽</m:t>
                        </m:r>
                        <m:r>
                          <a:rPr lang="en-US" sz="1600" b="0" i="1" smtClean="0">
                            <a:solidFill>
                              <a:schemeClr val="tx1"/>
                            </a:solidFill>
                            <a:latin typeface="Cambria Math"/>
                            <a:ea typeface="Cambria Math"/>
                            <a:cs typeface="Times New Roman" panose="02020603050405020304" pitchFamily="18" charset="0"/>
                          </a:rPr>
                          <m:t>)</m:t>
                        </m:r>
                      </m:num>
                      <m:den>
                        <m:r>
                          <a:rPr lang="en-IN" sz="1600" i="1" smtClean="0">
                            <a:solidFill>
                              <a:schemeClr val="tx1"/>
                            </a:solidFill>
                            <a:latin typeface="Cambria Math"/>
                            <a:ea typeface="Cambria Math"/>
                            <a:cs typeface="Times New Roman" panose="02020603050405020304" pitchFamily="18" charset="0"/>
                          </a:rPr>
                          <m:t>𝜕𝛽</m:t>
                        </m:r>
                      </m:den>
                    </m:f>
                    <m:r>
                      <a:rPr lang="en-US" sz="1600" b="1" i="0" smtClean="0">
                        <a:solidFill>
                          <a:schemeClr val="tx1"/>
                        </a:solidFill>
                        <a:latin typeface="Cambria Math"/>
                        <a:cs typeface="Times New Roman" panose="02020603050405020304" pitchFamily="18" charset="0"/>
                      </a:rPr>
                      <m:t>=</m:t>
                    </m:r>
                    <m:acc>
                      <m:accPr>
                        <m:chr m:val="̂"/>
                        <m:ctrlPr>
                          <a:rPr lang="en-IN" sz="1600" b="1" i="1">
                            <a:solidFill>
                              <a:schemeClr val="tx1"/>
                            </a:solidFill>
                            <a:latin typeface="Cambria Math" panose="02040503050406030204" pitchFamily="18" charset="0"/>
                          </a:rPr>
                        </m:ctrlPr>
                      </m:accPr>
                      <m:e>
                        <m:sSub>
                          <m:sSubPr>
                            <m:ctrlPr>
                              <a:rPr lang="en-IN" sz="1600" b="1" i="1">
                                <a:solidFill>
                                  <a:schemeClr val="tx1"/>
                                </a:solidFill>
                                <a:latin typeface="Cambria Math" panose="02040503050406030204" pitchFamily="18" charset="0"/>
                              </a:rPr>
                            </m:ctrlPr>
                          </m:sSubPr>
                          <m:e>
                            <m:r>
                              <a:rPr lang="en-IN" sz="1600" b="1" i="0">
                                <a:solidFill>
                                  <a:schemeClr val="tx1"/>
                                </a:solidFill>
                                <a:latin typeface="Cambria Math"/>
                              </a:rPr>
                              <m:t>𝛃</m:t>
                            </m:r>
                          </m:e>
                          <m:sub>
                            <m:r>
                              <a:rPr lang="en-IN" sz="1600" b="1" i="0">
                                <a:solidFill>
                                  <a:schemeClr val="tx1"/>
                                </a:solidFill>
                                <a:latin typeface="Cambria Math"/>
                              </a:rPr>
                              <m:t>𝐑𝐢𝐝𝐠𝐞</m:t>
                            </m:r>
                          </m:sub>
                        </m:sSub>
                      </m:e>
                    </m:acc>
                  </m:oMath>
                </a14:m>
                <a:r>
                  <a:rPr lang="en-IN" sz="1600" b="1" dirty="0">
                    <a:solidFill>
                      <a:schemeClr val="tx1"/>
                    </a:solidFill>
                    <a:latin typeface="Cambria" panose="02040503050406030204" pitchFamily="18" charset="0"/>
                    <a:cs typeface="Times New Roman" panose="02020603050405020304" pitchFamily="18" charset="0"/>
                  </a:rPr>
                  <a:t> = (X</a:t>
                </a:r>
                <a:r>
                  <a:rPr lang="en-IN" sz="1600" b="1" baseline="30000" dirty="0">
                    <a:solidFill>
                      <a:schemeClr val="tx1"/>
                    </a:solidFill>
                    <a:latin typeface="Cambria" panose="02040503050406030204" pitchFamily="18" charset="0"/>
                    <a:cs typeface="Times New Roman" panose="02020603050405020304" pitchFamily="18" charset="0"/>
                  </a:rPr>
                  <a:t>T</a:t>
                </a:r>
                <a:r>
                  <a:rPr lang="en-IN" sz="1600" b="1" dirty="0">
                    <a:solidFill>
                      <a:schemeClr val="tx1"/>
                    </a:solidFill>
                    <a:latin typeface="Cambria" panose="02040503050406030204" pitchFamily="18" charset="0"/>
                    <a:cs typeface="Times New Roman" panose="02020603050405020304" pitchFamily="18" charset="0"/>
                  </a:rPr>
                  <a:t>X + </a:t>
                </a:r>
                <a:r>
                  <a:rPr lang="en-IN" sz="1600" b="1" dirty="0" err="1">
                    <a:solidFill>
                      <a:schemeClr val="tx1"/>
                    </a:solidFill>
                    <a:latin typeface="Cambria" panose="02040503050406030204" pitchFamily="18" charset="0"/>
                    <a:cs typeface="Times New Roman" panose="02020603050405020304" pitchFamily="18" charset="0"/>
                  </a:rPr>
                  <a:t>δI</a:t>
                </a:r>
                <a:r>
                  <a:rPr lang="en-IN" sz="1600" b="1" dirty="0">
                    <a:solidFill>
                      <a:schemeClr val="tx1"/>
                    </a:solidFill>
                    <a:latin typeface="Cambria" panose="02040503050406030204" pitchFamily="18" charset="0"/>
                    <a:cs typeface="Times New Roman" panose="02020603050405020304" pitchFamily="18" charset="0"/>
                  </a:rPr>
                  <a:t>)</a:t>
                </a:r>
                <a:r>
                  <a:rPr lang="en-IN" sz="1600" b="1" baseline="30000" dirty="0">
                    <a:solidFill>
                      <a:schemeClr val="tx1"/>
                    </a:solidFill>
                    <a:latin typeface="Cambria" panose="02040503050406030204" pitchFamily="18" charset="0"/>
                    <a:cs typeface="Times New Roman" panose="02020603050405020304" pitchFamily="18" charset="0"/>
                  </a:rPr>
                  <a:t>-1</a:t>
                </a:r>
                <a:r>
                  <a:rPr lang="en-IN" sz="1600" b="1" dirty="0">
                    <a:solidFill>
                      <a:schemeClr val="tx1"/>
                    </a:solidFill>
                    <a:latin typeface="Cambria" panose="02040503050406030204" pitchFamily="18" charset="0"/>
                    <a:cs typeface="Times New Roman" panose="02020603050405020304" pitchFamily="18" charset="0"/>
                  </a:rPr>
                  <a:t> </a:t>
                </a:r>
                <a14:m>
                  <m:oMath xmlns:m="http://schemas.openxmlformats.org/officeDocument/2006/math">
                    <m:sSup>
                      <m:sSupPr>
                        <m:ctrlPr>
                          <a:rPr lang="en-IN" sz="1600" b="1" i="1">
                            <a:solidFill>
                              <a:schemeClr val="tx1"/>
                            </a:solidFill>
                            <a:latin typeface="Cambria Math" panose="02040503050406030204" pitchFamily="18" charset="0"/>
                            <a:cs typeface="Times New Roman" panose="02020603050405020304" pitchFamily="18" charset="0"/>
                          </a:rPr>
                        </m:ctrlPr>
                      </m:sSupPr>
                      <m:e>
                        <m:r>
                          <a:rPr lang="en-US" sz="1600" b="1" i="0">
                            <a:solidFill>
                              <a:schemeClr val="tx1"/>
                            </a:solidFill>
                            <a:latin typeface="Cambria Math"/>
                            <a:cs typeface="Times New Roman" panose="02020603050405020304" pitchFamily="18" charset="0"/>
                          </a:rPr>
                          <m:t>𝐗</m:t>
                        </m:r>
                      </m:e>
                      <m:sup>
                        <m:r>
                          <a:rPr lang="en-US" sz="1600" b="1" i="0">
                            <a:solidFill>
                              <a:schemeClr val="tx1"/>
                            </a:solidFill>
                            <a:latin typeface="Cambria Math"/>
                            <a:cs typeface="Times New Roman" panose="02020603050405020304" pitchFamily="18" charset="0"/>
                          </a:rPr>
                          <m:t>𝐓</m:t>
                        </m:r>
                      </m:sup>
                    </m:sSup>
                    <m:r>
                      <a:rPr lang="en-US" sz="1600" b="1" i="0">
                        <a:solidFill>
                          <a:schemeClr val="tx1"/>
                        </a:solidFill>
                        <a:latin typeface="Cambria Math"/>
                        <a:cs typeface="Times New Roman" panose="02020603050405020304" pitchFamily="18" charset="0"/>
                      </a:rPr>
                      <m:t>𝐘</m:t>
                    </m:r>
                  </m:oMath>
                </a14:m>
                <a:r>
                  <a:rPr lang="en-IN" sz="1600" b="1" dirty="0">
                    <a:solidFill>
                      <a:schemeClr val="tx1"/>
                    </a:solidFill>
                    <a:latin typeface="Cambria" panose="02040503050406030204" pitchFamily="18" charset="0"/>
                    <a:cs typeface="Times New Roman" panose="02020603050405020304" pitchFamily="18" charset="0"/>
                  </a:rPr>
                  <a:t> 	</a:t>
                </a:r>
                <a:r>
                  <a:rPr lang="en-IN" sz="1600" dirty="0">
                    <a:solidFill>
                      <a:schemeClr val="tx1"/>
                    </a:solidFill>
                    <a:latin typeface="Cambria" panose="02040503050406030204" pitchFamily="18" charset="0"/>
                    <a:cs typeface="Times New Roman" panose="02020603050405020304" pitchFamily="18" charset="0"/>
                  </a:rPr>
                  <a:t>--------Equation(b)</a:t>
                </a:r>
              </a:p>
              <a:p>
                <a:pPr>
                  <a:buFont typeface="Courier New" panose="02070309020205020404" pitchFamily="49" charset="0"/>
                  <a:buChar char="o"/>
                </a:pPr>
                <a:endParaRPr lang="en-IN" sz="1600" dirty="0">
                  <a:solidFill>
                    <a:schemeClr val="tx1"/>
                  </a:solidFill>
                  <a:latin typeface="Cambria" panose="02040503050406030204" pitchFamily="18" charset="0"/>
                  <a:cs typeface="Times New Roman" panose="02020603050405020304" pitchFamily="18" charset="0"/>
                </a:endParaRPr>
              </a:p>
              <a:p>
                <a:pPr lvl="1">
                  <a:buFont typeface="Courier New" panose="02070309020205020404" pitchFamily="49" charset="0"/>
                  <a:buChar char="o"/>
                </a:pPr>
                <a:r>
                  <a:rPr lang="en-IN" sz="1400" dirty="0">
                    <a:solidFill>
                      <a:schemeClr val="tx1"/>
                    </a:solidFill>
                    <a:latin typeface="Cambria" panose="02040503050406030204" pitchFamily="18" charset="0"/>
                    <a:cs typeface="Times New Roman" panose="02020603050405020304" pitchFamily="18" charset="0"/>
                  </a:rPr>
                  <a:t>From Equation(a): 	Increase of </a:t>
                </a:r>
                <a:r>
                  <a:rPr lang="el-GR" sz="1400" dirty="0">
                    <a:solidFill>
                      <a:schemeClr val="tx1"/>
                    </a:solidFill>
                    <a:latin typeface="Cambria" panose="02040503050406030204" pitchFamily="18" charset="0"/>
                    <a:cs typeface="Times New Roman" panose="02020603050405020304" pitchFamily="18" charset="0"/>
                  </a:rPr>
                  <a:t>β</a:t>
                </a:r>
                <a:r>
                  <a:rPr lang="en-US" sz="1400" dirty="0">
                    <a:solidFill>
                      <a:schemeClr val="tx1"/>
                    </a:solidFill>
                    <a:latin typeface="Cambria" panose="02040503050406030204" pitchFamily="18" charset="0"/>
                    <a:cs typeface="Times New Roman" panose="02020603050405020304" pitchFamily="18" charset="0"/>
                  </a:rPr>
                  <a:t>, leads to lower SSE and higher variance</a:t>
                </a:r>
                <a:endParaRPr lang="en-IN" sz="1400" dirty="0">
                  <a:solidFill>
                    <a:schemeClr val="tx1"/>
                  </a:solidFill>
                  <a:latin typeface="Cambria" panose="02040503050406030204" pitchFamily="18" charset="0"/>
                  <a:cs typeface="Times New Roman" panose="02020603050405020304" pitchFamily="18" charset="0"/>
                </a:endParaRPr>
              </a:p>
              <a:p>
                <a:pPr lvl="1">
                  <a:buFont typeface="Courier New" panose="02070309020205020404" pitchFamily="49" charset="0"/>
                  <a:buChar char="o"/>
                </a:pPr>
                <a:r>
                  <a:rPr lang="en-IN" sz="1400" dirty="0">
                    <a:solidFill>
                      <a:schemeClr val="tx1"/>
                    </a:solidFill>
                    <a:latin typeface="Cambria" panose="02040503050406030204" pitchFamily="18" charset="0"/>
                    <a:cs typeface="Times New Roman" panose="02020603050405020304" pitchFamily="18" charset="0"/>
                  </a:rPr>
                  <a:t>From Equation(b):	 E(</a:t>
                </a:r>
                <a14:m>
                  <m:oMath xmlns:m="http://schemas.openxmlformats.org/officeDocument/2006/math">
                    <m:acc>
                      <m:accPr>
                        <m:chr m:val="̂"/>
                        <m:ctrlPr>
                          <a:rPr lang="en-IN" sz="1400" b="1" i="1">
                            <a:solidFill>
                              <a:schemeClr val="tx1"/>
                            </a:solidFill>
                            <a:latin typeface="Cambria Math" panose="02040503050406030204" pitchFamily="18" charset="0"/>
                          </a:rPr>
                        </m:ctrlPr>
                      </m:accPr>
                      <m:e>
                        <m:sSub>
                          <m:sSubPr>
                            <m:ctrlPr>
                              <a:rPr lang="en-IN" sz="1400" b="1" i="1">
                                <a:solidFill>
                                  <a:schemeClr val="tx1"/>
                                </a:solidFill>
                                <a:latin typeface="Cambria Math" panose="02040503050406030204" pitchFamily="18" charset="0"/>
                              </a:rPr>
                            </m:ctrlPr>
                          </m:sSubPr>
                          <m:e>
                            <m:r>
                              <a:rPr lang="en-IN" sz="1400" b="1">
                                <a:solidFill>
                                  <a:schemeClr val="tx1"/>
                                </a:solidFill>
                                <a:latin typeface="Cambria Math"/>
                              </a:rPr>
                              <m:t>𝛃</m:t>
                            </m:r>
                          </m:e>
                          <m:sub>
                            <m:r>
                              <a:rPr lang="en-IN" sz="1400" b="1">
                                <a:solidFill>
                                  <a:schemeClr val="tx1"/>
                                </a:solidFill>
                                <a:latin typeface="Cambria Math"/>
                              </a:rPr>
                              <m:t>𝐑𝐢𝐝𝐠𝐞</m:t>
                            </m:r>
                          </m:sub>
                        </m:sSub>
                      </m:e>
                    </m:acc>
                  </m:oMath>
                </a14:m>
                <a:r>
                  <a:rPr lang="en-IN" sz="1400" b="1" dirty="0">
                    <a:solidFill>
                      <a:schemeClr val="tx1"/>
                    </a:solidFill>
                    <a:latin typeface="Cambria" panose="02040503050406030204" pitchFamily="18" charset="0"/>
                    <a:cs typeface="Times New Roman" panose="02020603050405020304" pitchFamily="18" charset="0"/>
                  </a:rPr>
                  <a:t> </a:t>
                </a:r>
                <a:r>
                  <a:rPr lang="en-IN" sz="1400" dirty="0">
                    <a:solidFill>
                      <a:schemeClr val="tx1"/>
                    </a:solidFill>
                    <a:latin typeface="Cambria" panose="02040503050406030204" pitchFamily="18" charset="0"/>
                    <a:cs typeface="Times New Roman" panose="02020603050405020304" pitchFamily="18" charset="0"/>
                  </a:rPr>
                  <a:t>) = </a:t>
                </a:r>
                <a:r>
                  <a:rPr lang="el-GR" sz="1400" dirty="0">
                    <a:solidFill>
                      <a:schemeClr val="tx1"/>
                    </a:solidFill>
                    <a:latin typeface="Cambria" panose="02040503050406030204" pitchFamily="18" charset="0"/>
                    <a:cs typeface="Times New Roman" panose="02020603050405020304" pitchFamily="18" charset="0"/>
                  </a:rPr>
                  <a:t>β</a:t>
                </a:r>
                <a:r>
                  <a:rPr lang="en-US" sz="1400" dirty="0">
                    <a:solidFill>
                      <a:schemeClr val="tx1"/>
                    </a:solidFill>
                    <a:latin typeface="Cambria" panose="02040503050406030204" pitchFamily="18" charset="0"/>
                    <a:cs typeface="Times New Roman" panose="02020603050405020304" pitchFamily="18" charset="0"/>
                  </a:rPr>
                  <a:t>, unless </a:t>
                </a:r>
                <a:r>
                  <a:rPr lang="el-GR" sz="1400" dirty="0">
                    <a:solidFill>
                      <a:schemeClr val="tx1"/>
                    </a:solidFill>
                    <a:latin typeface="Cambria" panose="02040503050406030204" pitchFamily="18" charset="0"/>
                    <a:cs typeface="Times New Roman" panose="02020603050405020304" pitchFamily="18" charset="0"/>
                  </a:rPr>
                  <a:t>δ</a:t>
                </a:r>
                <a:r>
                  <a:rPr lang="en-US" sz="1400" dirty="0">
                    <a:solidFill>
                      <a:schemeClr val="tx1"/>
                    </a:solidFill>
                    <a:latin typeface="Cambria" panose="02040503050406030204" pitchFamily="18" charset="0"/>
                    <a:cs typeface="Times New Roman" panose="02020603050405020304" pitchFamily="18" charset="0"/>
                  </a:rPr>
                  <a:t> = 0</a:t>
                </a:r>
                <a:endParaRPr lang="en-US" sz="1400" dirty="0">
                  <a:solidFill>
                    <a:schemeClr val="tx1"/>
                  </a:solidFill>
                  <a:latin typeface="Cambria" panose="02040503050406030204" pitchFamily="18" charset="0"/>
                </a:endParaRPr>
              </a:p>
              <a:p>
                <a:endParaRPr lang="en-US" sz="1600" dirty="0">
                  <a:solidFill>
                    <a:schemeClr val="tx1"/>
                  </a:solidFill>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766" y="1707434"/>
                <a:ext cx="9723120" cy="5621103"/>
              </a:xfrm>
              <a:blipFill rotWithShape="1">
                <a:blip r:embed="rId2"/>
                <a:stretch>
                  <a:fillRect l="-63" t="-325"/>
                </a:stretch>
              </a:blipFill>
            </p:spPr>
            <p:txBody>
              <a:bodyPr/>
              <a:lstStyle/>
              <a:p>
                <a:r>
                  <a:rPr lang="en-US">
                    <a:noFill/>
                  </a:rPr>
                  <a:t> </a:t>
                </a:r>
              </a:p>
            </p:txBody>
          </p:sp>
        </mc:Fallback>
      </mc:AlternateContent>
      <p:sp>
        <p:nvSpPr>
          <p:cNvPr id="4" name="Title 1"/>
          <p:cNvSpPr txBox="1">
            <a:spLocks/>
          </p:cNvSpPr>
          <p:nvPr/>
        </p:nvSpPr>
        <p:spPr bwMode="auto">
          <a:xfrm>
            <a:off x="290442" y="377767"/>
            <a:ext cx="9127998" cy="487363"/>
          </a:xfrm>
          <a:prstGeom prst="rect">
            <a:avLst/>
          </a:prstGeom>
          <a:noFill/>
          <a:ln w="9525">
            <a:noFill/>
            <a:miter lim="800000"/>
            <a:headEnd/>
            <a:tailEnd/>
          </a:ln>
        </p:spPr>
        <p:txBody>
          <a:bodyPr vert="horz" wrap="square" lIns="101609" tIns="50806" rIns="101609" bIns="50806" numCol="1" anchor="ctr" anchorCtr="0" compatLnSpc="1">
            <a:prstTxWarp prst="textNoShape">
              <a:avLst/>
            </a:prstTxWarp>
            <a:noAutofit/>
          </a:bodyPr>
          <a:lstStyle>
            <a:lvl1pPr algn="l" defTabSz="1011169" rtl="0" eaLnBrk="0" fontAlgn="base" hangingPunct="0">
              <a:spcBef>
                <a:spcPct val="0"/>
              </a:spcBef>
              <a:spcAft>
                <a:spcPct val="0"/>
              </a:spcAft>
              <a:defRPr sz="2600" b="1" i="0" baseline="0">
                <a:solidFill>
                  <a:srgbClr val="006600"/>
                </a:solidFill>
                <a:latin typeface="+mj-lt"/>
                <a:ea typeface="+mj-ea"/>
                <a:cs typeface="ＭＳ Ｐゴシック"/>
              </a:defRPr>
            </a:lvl1pPr>
            <a:lvl2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6162" algn="l" defTabSz="1016863" rtl="0" fontAlgn="base">
              <a:spcBef>
                <a:spcPct val="0"/>
              </a:spcBef>
              <a:spcAft>
                <a:spcPct val="0"/>
              </a:spcAft>
              <a:defRPr sz="2300" b="1">
                <a:solidFill>
                  <a:srgbClr val="006600"/>
                </a:solidFill>
                <a:latin typeface="Arial" charset="0"/>
                <a:ea typeface="ＭＳ Ｐゴシック" pitchFamily="28" charset="-128"/>
              </a:defRPr>
            </a:lvl6pPr>
            <a:lvl7pPr marL="912327" algn="l" defTabSz="1016863" rtl="0" fontAlgn="base">
              <a:spcBef>
                <a:spcPct val="0"/>
              </a:spcBef>
              <a:spcAft>
                <a:spcPct val="0"/>
              </a:spcAft>
              <a:defRPr sz="2300" b="1">
                <a:solidFill>
                  <a:srgbClr val="006600"/>
                </a:solidFill>
                <a:latin typeface="Arial" charset="0"/>
                <a:ea typeface="ＭＳ Ｐゴシック" pitchFamily="28" charset="-128"/>
              </a:defRPr>
            </a:lvl7pPr>
            <a:lvl8pPr marL="1368491" algn="l" defTabSz="1016863" rtl="0" fontAlgn="base">
              <a:spcBef>
                <a:spcPct val="0"/>
              </a:spcBef>
              <a:spcAft>
                <a:spcPct val="0"/>
              </a:spcAft>
              <a:defRPr sz="2300" b="1">
                <a:solidFill>
                  <a:srgbClr val="006600"/>
                </a:solidFill>
                <a:latin typeface="Arial" charset="0"/>
                <a:ea typeface="ＭＳ Ｐゴシック" pitchFamily="28" charset="-128"/>
              </a:defRPr>
            </a:lvl8pPr>
            <a:lvl9pPr marL="1824653" algn="l" defTabSz="1016863" rtl="0" fontAlgn="base">
              <a:spcBef>
                <a:spcPct val="0"/>
              </a:spcBef>
              <a:spcAft>
                <a:spcPct val="0"/>
              </a:spcAft>
              <a:defRPr sz="2300" b="1">
                <a:solidFill>
                  <a:srgbClr val="006600"/>
                </a:solidFill>
                <a:latin typeface="Arial" charset="0"/>
                <a:ea typeface="ＭＳ Ｐゴシック" pitchFamily="28" charset="-128"/>
              </a:defRPr>
            </a:lvl9pPr>
          </a:lstStyle>
          <a:p>
            <a:r>
              <a:rPr lang="en-US" dirty="0">
                <a:latin typeface="Cambria" panose="02040503050406030204" pitchFamily="18" charset="0"/>
              </a:rPr>
              <a:t>Ridge Regression and Ridge Estimate</a:t>
            </a:r>
            <a:endParaRPr lang="en-IN" kern="0" dirty="0">
              <a:latin typeface="Cambria" panose="02040503050406030204" pitchFamily="18" charset="0"/>
            </a:endParaRPr>
          </a:p>
        </p:txBody>
      </p:sp>
    </p:spTree>
    <p:extLst>
      <p:ext uri="{BB962C8B-B14F-4D97-AF65-F5344CB8AC3E}">
        <p14:creationId xmlns:p14="http://schemas.microsoft.com/office/powerpoint/2010/main" val="18774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261038" y="1482390"/>
                <a:ext cx="8732837" cy="5396361"/>
              </a:xfrm>
              <a:prstGeom prst="rect">
                <a:avLst/>
              </a:prstGeom>
            </p:spPr>
            <p:txBody>
              <a:bodyPr/>
              <a:lstStyle/>
              <a:p>
                <a:pPr>
                  <a:buFont typeface="Courier New" panose="02070309020205020404" pitchFamily="49" charset="0"/>
                  <a:buChar char="o"/>
                </a:pPr>
                <a14:m>
                  <m:oMath xmlns:m="http://schemas.openxmlformats.org/officeDocument/2006/math">
                    <m:sSup>
                      <m:sSupPr>
                        <m:ctrlPr>
                          <a:rPr lang="en-IN" sz="1600" i="1">
                            <a:latin typeface="Cambria Math" panose="02040503050406030204" pitchFamily="18" charset="0"/>
                            <a:cs typeface="Times New Roman" panose="02020603050405020304" pitchFamily="18" charset="0"/>
                          </a:rPr>
                        </m:ctrlPr>
                      </m:sSupPr>
                      <m:e>
                        <m:r>
                          <a:rPr lang="en-US" sz="1600" i="0">
                            <a:latin typeface="Cambria Math"/>
                            <a:cs typeface="Times New Roman" panose="02020603050405020304" pitchFamily="18" charset="0"/>
                          </a:rPr>
                          <m:t>(</m:t>
                        </m:r>
                        <m:r>
                          <m:rPr>
                            <m:sty m:val="p"/>
                          </m:rPr>
                          <a:rPr lang="en-US" sz="1600" i="0">
                            <a:latin typeface="Cambria Math"/>
                            <a:cs typeface="Times New Roman" panose="02020603050405020304" pitchFamily="18" charset="0"/>
                          </a:rPr>
                          <m:t>Y</m:t>
                        </m:r>
                        <m:r>
                          <a:rPr lang="en-US" sz="1600" i="0">
                            <a:latin typeface="Cambria Math"/>
                            <a:cs typeface="Times New Roman" panose="02020603050405020304" pitchFamily="18" charset="0"/>
                          </a:rPr>
                          <m:t>−</m:t>
                        </m:r>
                        <m:r>
                          <m:rPr>
                            <m:sty m:val="p"/>
                          </m:rPr>
                          <a:rPr lang="en-US" sz="1600" i="0">
                            <a:latin typeface="Cambria Math"/>
                            <a:cs typeface="Times New Roman" panose="02020603050405020304" pitchFamily="18" charset="0"/>
                          </a:rPr>
                          <m:t>Xβ</m:t>
                        </m:r>
                        <m:r>
                          <a:rPr lang="en-US" sz="1600" i="0">
                            <a:latin typeface="Cambria Math"/>
                            <a:cs typeface="Times New Roman" panose="02020603050405020304" pitchFamily="18" charset="0"/>
                          </a:rPr>
                          <m:t>)</m:t>
                        </m:r>
                      </m:e>
                      <m:sup>
                        <m:r>
                          <a:rPr lang="en-US" sz="1600" i="0">
                            <a:latin typeface="Cambria Math"/>
                            <a:cs typeface="Times New Roman" panose="02020603050405020304" pitchFamily="18" charset="0"/>
                          </a:rPr>
                          <m:t>2</m:t>
                        </m:r>
                      </m:sup>
                    </m:sSup>
                  </m:oMath>
                </a14:m>
                <a:r>
                  <a:rPr lang="en-IN" sz="1600" dirty="0">
                    <a:latin typeface="Cambria" panose="02040503050406030204" pitchFamily="18" charset="0"/>
                    <a:cs typeface="Times New Roman" panose="02020603050405020304" pitchFamily="18" charset="0"/>
                  </a:rPr>
                  <a:t> = </a:t>
                </a:r>
                <a14:m>
                  <m:oMath xmlns:m="http://schemas.openxmlformats.org/officeDocument/2006/math">
                    <m:sSup>
                      <m:sSupPr>
                        <m:ctrlPr>
                          <a:rPr lang="en-IN" sz="1600" i="1">
                            <a:latin typeface="Cambria Math" panose="02040503050406030204" pitchFamily="18" charset="0"/>
                            <a:cs typeface="Times New Roman" panose="02020603050405020304" pitchFamily="18" charset="0"/>
                          </a:rPr>
                        </m:ctrlPr>
                      </m:sSupPr>
                      <m:e>
                        <m:r>
                          <m:rPr>
                            <m:sty m:val="p"/>
                          </m:rPr>
                          <a:rPr lang="en-US" sz="1600" i="0">
                            <a:latin typeface="Cambria Math"/>
                            <a:cs typeface="Times New Roman" panose="02020603050405020304" pitchFamily="18" charset="0"/>
                          </a:rPr>
                          <m:t>Y</m:t>
                        </m:r>
                      </m:e>
                      <m:sup>
                        <m:r>
                          <a:rPr lang="en-US" sz="1600" i="0">
                            <a:latin typeface="Cambria Math"/>
                            <a:cs typeface="Times New Roman" panose="02020603050405020304" pitchFamily="18" charset="0"/>
                          </a:rPr>
                          <m:t>2</m:t>
                        </m:r>
                      </m:sup>
                    </m:sSup>
                    <m:r>
                      <a:rPr lang="en-US" sz="1600" i="0">
                        <a:latin typeface="Cambria Math"/>
                        <a:cs typeface="Times New Roman" panose="02020603050405020304" pitchFamily="18" charset="0"/>
                      </a:rPr>
                      <m:t>+</m:t>
                    </m:r>
                    <m:sSup>
                      <m:sSupPr>
                        <m:ctrlPr>
                          <a:rPr lang="en-US" sz="1600" i="1">
                            <a:latin typeface="Cambria Math" panose="02040503050406030204" pitchFamily="18" charset="0"/>
                            <a:cs typeface="Times New Roman" panose="02020603050405020304" pitchFamily="18" charset="0"/>
                          </a:rPr>
                        </m:ctrlPr>
                      </m:sSupPr>
                      <m:e>
                        <m:r>
                          <m:rPr>
                            <m:sty m:val="p"/>
                          </m:rPr>
                          <a:rPr lang="en-US" sz="1600" i="0">
                            <a:latin typeface="Cambria Math"/>
                            <a:cs typeface="Times New Roman" panose="02020603050405020304" pitchFamily="18" charset="0"/>
                          </a:rPr>
                          <m:t>X</m:t>
                        </m:r>
                      </m:e>
                      <m:sup>
                        <m:r>
                          <a:rPr lang="en-US" sz="1600" i="0">
                            <a:latin typeface="Cambria Math"/>
                            <a:cs typeface="Times New Roman" panose="02020603050405020304" pitchFamily="18" charset="0"/>
                          </a:rPr>
                          <m:t>2</m:t>
                        </m:r>
                      </m:sup>
                    </m:sSup>
                    <m:sSup>
                      <m:sSupPr>
                        <m:ctrlPr>
                          <a:rPr lang="en-US" sz="1600" i="1">
                            <a:latin typeface="Cambria Math" panose="02040503050406030204" pitchFamily="18" charset="0"/>
                            <a:cs typeface="Times New Roman" panose="02020603050405020304" pitchFamily="18" charset="0"/>
                          </a:rPr>
                        </m:ctrlPr>
                      </m:sSupPr>
                      <m:e>
                        <m:r>
                          <m:rPr>
                            <m:sty m:val="p"/>
                          </m:rPr>
                          <a:rPr lang="el-GR" sz="1600" i="0">
                            <a:latin typeface="Cambria Math"/>
                            <a:cs typeface="Times New Roman" panose="02020603050405020304" pitchFamily="18" charset="0"/>
                          </a:rPr>
                          <m:t>β</m:t>
                        </m:r>
                      </m:e>
                      <m:sup>
                        <m:r>
                          <a:rPr lang="en-US" sz="1600" i="0">
                            <a:latin typeface="Cambria Math"/>
                            <a:cs typeface="Times New Roman" panose="02020603050405020304" pitchFamily="18" charset="0"/>
                          </a:rPr>
                          <m:t>2</m:t>
                        </m:r>
                      </m:sup>
                    </m:sSup>
                    <m:r>
                      <a:rPr lang="en-US" sz="1600" i="0">
                        <a:latin typeface="Cambria Math"/>
                        <a:cs typeface="Times New Roman" panose="02020603050405020304" pitchFamily="18" charset="0"/>
                      </a:rPr>
                      <m:t>−2</m:t>
                    </m:r>
                    <m:r>
                      <m:rPr>
                        <m:sty m:val="p"/>
                      </m:rPr>
                      <a:rPr lang="el-GR" sz="1600" i="0">
                        <a:latin typeface="Cambria Math"/>
                        <a:cs typeface="Times New Roman" panose="02020603050405020304" pitchFamily="18" charset="0"/>
                      </a:rPr>
                      <m:t>β</m:t>
                    </m:r>
                    <m:r>
                      <m:rPr>
                        <m:sty m:val="p"/>
                      </m:rPr>
                      <a:rPr lang="en-US" sz="1600" i="0">
                        <a:latin typeface="Cambria Math"/>
                        <a:cs typeface="Times New Roman" panose="02020603050405020304" pitchFamily="18" charset="0"/>
                      </a:rPr>
                      <m:t>XY</m:t>
                    </m:r>
                  </m:oMath>
                </a14:m>
                <a:r>
                  <a:rPr lang="en-IN" sz="1600" dirty="0">
                    <a:latin typeface="Cambria" panose="02040503050406030204" pitchFamily="18" charset="0"/>
                    <a:cs typeface="Times New Roman" panose="02020603050405020304" pitchFamily="18" charset="0"/>
                  </a:rPr>
                  <a:t> : Equation of an Ellipse</a:t>
                </a:r>
              </a:p>
              <a:p>
                <a:pPr marL="0" indent="0">
                  <a:buNone/>
                </a:pPr>
                <a:endParaRPr lang="en-IN" sz="1600" dirty="0">
                  <a:latin typeface="Cambria" panose="02040503050406030204" pitchFamily="18" charset="0"/>
                  <a:cs typeface="Times New Roman" panose="02020603050405020304" pitchFamily="18" charset="0"/>
                </a:endParaRPr>
              </a:p>
              <a:p>
                <a:pPr>
                  <a:buFont typeface="Courier New" panose="02070309020205020404" pitchFamily="49" charset="0"/>
                  <a:buChar char="o"/>
                </a:pPr>
                <a:endParaRPr lang="en-US" sz="1600" dirty="0">
                  <a:latin typeface="Cambria" panose="02040503050406030204" pitchFamily="18" charset="0"/>
                  <a:cs typeface="Times New Roman" panose="02020603050405020304" pitchFamily="18" charset="0"/>
                </a:endParaRPr>
              </a:p>
              <a:p>
                <a:pPr>
                  <a:buFont typeface="Courier New" panose="02070309020205020404" pitchFamily="49" charset="0"/>
                  <a:buChar char="o"/>
                </a:pPr>
                <a:endParaRPr lang="en-US" sz="1600" dirty="0">
                  <a:latin typeface="Cambria" panose="02040503050406030204" pitchFamily="18" charset="0"/>
                  <a:cs typeface="Times New Roman" panose="02020603050405020304" pitchFamily="18" charset="0"/>
                </a:endParaRPr>
              </a:p>
              <a:p>
                <a:pPr marL="0" indent="0">
                  <a:buNone/>
                </a:pPr>
                <a:endParaRPr lang="en-US" sz="1600" dirty="0">
                  <a:latin typeface="Cambria" panose="02040503050406030204" pitchFamily="18" charset="0"/>
                  <a:cs typeface="Times New Roman" panose="02020603050405020304" pitchFamily="18" charset="0"/>
                </a:endParaRPr>
              </a:p>
              <a:p>
                <a:pPr marL="0" indent="0">
                  <a:buNone/>
                </a:pPr>
                <a:endParaRPr lang="en-US" sz="1600" dirty="0">
                  <a:latin typeface="Cambria" panose="02040503050406030204" pitchFamily="18" charset="0"/>
                  <a:cs typeface="Times New Roman" panose="02020603050405020304" pitchFamily="18" charset="0"/>
                </a:endParaRPr>
              </a:p>
              <a:p>
                <a:endParaRPr lang="en-US" sz="1600" dirty="0">
                  <a:latin typeface="Cambria" panose="02040503050406030204" pitchFamily="18" charset="0"/>
                </a:endParaRPr>
              </a:p>
              <a:p>
                <a:endParaRPr lang="en-US" sz="1600" dirty="0">
                  <a:latin typeface="Cambria" panose="02040503050406030204" pitchFamily="18" charset="0"/>
                </a:endParaRPr>
              </a:p>
              <a:p>
                <a:pPr marL="0" indent="0">
                  <a:buNone/>
                </a:pPr>
                <a:endParaRPr lang="en-US" sz="1600" dirty="0">
                  <a:latin typeface="Cambria" panose="02040503050406030204" pitchFamily="18" charset="0"/>
                </a:endParaRPr>
              </a:p>
              <a:p>
                <a:endParaRPr lang="en-US" sz="1600" dirty="0">
                  <a:latin typeface="Cambria" panose="02040503050406030204" pitchFamily="18" charset="0"/>
                </a:endParaRPr>
              </a:p>
              <a:p>
                <a:pPr>
                  <a:buFont typeface="Courier New" panose="02070309020205020404" pitchFamily="49" charset="0"/>
                  <a:buChar char="o"/>
                </a:pPr>
                <a:r>
                  <a:rPr lang="en-US" sz="1600" dirty="0">
                    <a:latin typeface="Cambria" panose="02040503050406030204" pitchFamily="18" charset="0"/>
                    <a:cs typeface="Times New Roman" panose="02020603050405020304" pitchFamily="18" charset="0"/>
                  </a:rPr>
                  <a:t> </a:t>
                </a:r>
                <a14:m>
                  <m:oMath xmlns:m="http://schemas.openxmlformats.org/officeDocument/2006/math">
                    <m:sSup>
                      <m:sSupPr>
                        <m:ctrlPr>
                          <a:rPr lang="el-GR" sz="1600" i="1">
                            <a:latin typeface="Cambria Math" panose="02040503050406030204" pitchFamily="18" charset="0"/>
                            <a:cs typeface="Times New Roman" panose="02020603050405020304" pitchFamily="18" charset="0"/>
                          </a:rPr>
                        </m:ctrlPr>
                      </m:sSupPr>
                      <m:e>
                        <m:r>
                          <m:rPr>
                            <m:sty m:val="p"/>
                          </m:rPr>
                          <a:rPr lang="el-GR" sz="1600" i="0">
                            <a:latin typeface="Cambria Math"/>
                            <a:cs typeface="Times New Roman" panose="02020603050405020304" pitchFamily="18" charset="0"/>
                          </a:rPr>
                          <m:t>β</m:t>
                        </m:r>
                      </m:e>
                      <m:sup>
                        <m:r>
                          <a:rPr lang="en-US" sz="1600" i="0">
                            <a:latin typeface="Cambria Math"/>
                            <a:cs typeface="Times New Roman" panose="02020603050405020304" pitchFamily="18" charset="0"/>
                          </a:rPr>
                          <m:t>2</m:t>
                        </m:r>
                      </m:sup>
                    </m:sSup>
                    <m:r>
                      <a:rPr lang="en-US" sz="1600" i="0">
                        <a:latin typeface="Cambria Math"/>
                        <a:cs typeface="Times New Roman" panose="02020603050405020304" pitchFamily="18" charset="0"/>
                      </a:rPr>
                      <m:t>≤</m:t>
                    </m:r>
                    <m:r>
                      <m:rPr>
                        <m:sty m:val="p"/>
                      </m:rPr>
                      <a:rPr lang="en-US" sz="1600" i="0">
                        <a:latin typeface="Cambria Math"/>
                        <a:cs typeface="Times New Roman" panose="02020603050405020304" pitchFamily="18" charset="0"/>
                      </a:rPr>
                      <m:t>d</m:t>
                    </m:r>
                  </m:oMath>
                </a14:m>
                <a:r>
                  <a:rPr lang="en-IN" sz="1600" dirty="0">
                    <a:latin typeface="Cambria" panose="02040503050406030204" pitchFamily="18" charset="0"/>
                    <a:cs typeface="Times New Roman" panose="02020603050405020304" pitchFamily="18" charset="0"/>
                  </a:rPr>
                  <a:t> : General Equation of  a Circle</a:t>
                </a:r>
              </a:p>
              <a:p>
                <a:pPr>
                  <a:buFont typeface="Courier New" panose="02070309020205020404" pitchFamily="49" charset="0"/>
                  <a:buChar char="o"/>
                </a:pPr>
                <a:endParaRPr lang="en-IN" sz="1600" dirty="0">
                  <a:latin typeface="Cambria" panose="02040503050406030204" pitchFamily="18" charset="0"/>
                  <a:cs typeface="Times New Roman" panose="02020603050405020304" pitchFamily="18" charset="0"/>
                </a:endParaRPr>
              </a:p>
              <a:p>
                <a:pPr>
                  <a:buFont typeface="Courier New" panose="02070309020205020404" pitchFamily="49" charset="0"/>
                  <a:buChar char="o"/>
                </a:pPr>
                <a:r>
                  <a:rPr lang="en-IN" sz="1600" dirty="0">
                    <a:latin typeface="Cambria" panose="02040503050406030204" pitchFamily="18" charset="0"/>
                    <a:cs typeface="Times New Roman" panose="02020603050405020304" pitchFamily="18" charset="0"/>
                  </a:rPr>
                  <a:t>We try to minimize the ellipse size and circle simultaneously. </a:t>
                </a:r>
              </a:p>
              <a:p>
                <a:pPr>
                  <a:buFont typeface="Courier New" panose="02070309020205020404" pitchFamily="49" charset="0"/>
                  <a:buChar char="o"/>
                </a:pPr>
                <a:endParaRPr lang="en-IN" sz="1600" dirty="0">
                  <a:latin typeface="Cambria" panose="02040503050406030204" pitchFamily="18" charset="0"/>
                  <a:cs typeface="Times New Roman" panose="02020603050405020304" pitchFamily="18" charset="0"/>
                </a:endParaRPr>
              </a:p>
              <a:p>
                <a:pPr>
                  <a:buFont typeface="Courier New" panose="02070309020205020404" pitchFamily="49" charset="0"/>
                  <a:buChar char="o"/>
                </a:pPr>
                <a:r>
                  <a:rPr lang="en-IN" sz="1600" dirty="0">
                    <a:latin typeface="Cambria" panose="02040503050406030204" pitchFamily="18" charset="0"/>
                    <a:cs typeface="Times New Roman" panose="02020603050405020304" pitchFamily="18" charset="0"/>
                  </a:rPr>
                  <a:t>Trade-off: Maybe a large β would give a better RSS but it will push the penalty term higher ---- So we prefer smaller β's with worse residual sum of squares. </a:t>
                </a:r>
              </a:p>
              <a:p>
                <a:pPr>
                  <a:buFont typeface="Courier New" panose="02070309020205020404" pitchFamily="49" charset="0"/>
                  <a:buChar char="o"/>
                </a:pPr>
                <a:endParaRPr lang="en-IN" sz="1600" dirty="0">
                  <a:latin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1038" y="1482390"/>
                <a:ext cx="8732837" cy="5396361"/>
              </a:xfrm>
              <a:blipFill rotWithShape="1">
                <a:blip r:embed="rId2"/>
                <a:stretch>
                  <a:fillRect l="-140" t="-339"/>
                </a:stretch>
              </a:blipFill>
            </p:spPr>
            <p:txBody>
              <a:bodyPr/>
              <a:lstStyle/>
              <a:p>
                <a:r>
                  <a:rPr lang="en-US">
                    <a:noFill/>
                  </a:rPr>
                  <a:t> </a:t>
                </a:r>
              </a:p>
            </p:txBody>
          </p:sp>
        </mc:Fallback>
      </mc:AlternateContent>
      <p:sp>
        <p:nvSpPr>
          <p:cNvPr id="4" name="TextBox 3"/>
          <p:cNvSpPr txBox="1"/>
          <p:nvPr/>
        </p:nvSpPr>
        <p:spPr>
          <a:xfrm>
            <a:off x="5129946" y="2224425"/>
            <a:ext cx="4322930" cy="861774"/>
          </a:xfrm>
          <a:prstGeom prst="rect">
            <a:avLst/>
          </a:prstGeom>
          <a:noFill/>
        </p:spPr>
        <p:txBody>
          <a:bodyPr wrap="square" rtlCol="0">
            <a:spAutoFit/>
          </a:bodyPr>
          <a:lstStyle/>
          <a:p>
            <a:r>
              <a:rPr lang="en-IN" sz="1200" i="1" dirty="0">
                <a:latin typeface="Cambria" panose="02040503050406030204" pitchFamily="18" charset="0"/>
                <a:cs typeface="Times New Roman" panose="02020603050405020304" pitchFamily="18" charset="0"/>
              </a:rPr>
              <a:t>The ellipses correspond to the contours of residual sum of squares  (RSS). The inner ellipse has smaller RSS, and RSS is minimized at OLS estimates.</a:t>
            </a:r>
          </a:p>
          <a:p>
            <a:endParaRPr lang="en-IN" sz="1400" dirty="0"/>
          </a:p>
        </p:txBody>
      </p:sp>
      <p:sp>
        <p:nvSpPr>
          <p:cNvPr id="5" name="Oval 4"/>
          <p:cNvSpPr/>
          <p:nvPr/>
        </p:nvSpPr>
        <p:spPr>
          <a:xfrm rot="1755493">
            <a:off x="1486966" y="2604632"/>
            <a:ext cx="2576259" cy="832731"/>
          </a:xfrm>
          <a:prstGeom prst="ellipse">
            <a:avLst/>
          </a:prstGeom>
          <a:solidFill>
            <a:schemeClr val="tx2">
              <a:lumMod val="40000"/>
              <a:lumOff val="6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1538851" y="3111698"/>
            <a:ext cx="914400" cy="842207"/>
          </a:xfrm>
          <a:prstGeom prst="ellipse">
            <a:avLst/>
          </a:prstGeom>
          <a:solidFill>
            <a:schemeClr val="accent5">
              <a:lumMod val="75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flipH="1">
            <a:off x="2743200" y="2355535"/>
            <a:ext cx="509245" cy="5914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286000" y="3251815"/>
            <a:ext cx="559267" cy="7214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676400" y="1979781"/>
                <a:ext cx="3850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1200" i="1" smtClean="0">
                              <a:latin typeface="Cambria Math" panose="02040503050406030204" pitchFamily="18" charset="0"/>
                            </a:rPr>
                          </m:ctrlPr>
                        </m:sSubPr>
                        <m:e>
                          <m:r>
                            <m:rPr>
                              <m:sty m:val="p"/>
                            </m:rPr>
                            <a:rPr lang="el-GR" sz="1200" i="1" smtClean="0">
                              <a:latin typeface="Cambria Math"/>
                            </a:rPr>
                            <m:t>β</m:t>
                          </m:r>
                        </m:e>
                        <m:sub>
                          <m:r>
                            <a:rPr lang="en-US" sz="1200" b="0" i="1" smtClean="0">
                              <a:latin typeface="Cambria Math"/>
                            </a:rPr>
                            <m:t>2</m:t>
                          </m:r>
                        </m:sub>
                      </m:sSub>
                    </m:oMath>
                  </m:oMathPara>
                </a14:m>
                <a:endParaRPr lang="en-IN" sz="1200" dirty="0"/>
              </a:p>
            </p:txBody>
          </p:sp>
        </mc:Choice>
        <mc:Fallback xmlns="">
          <p:sp>
            <p:nvSpPr>
              <p:cNvPr id="9" name="TextBox 8"/>
              <p:cNvSpPr txBox="1">
                <a:spLocks noRot="1" noChangeAspect="1" noMove="1" noResize="1" noEditPoints="1" noAdjustHandles="1" noChangeArrowheads="1" noChangeShapeType="1" noTextEdit="1"/>
              </p:cNvSpPr>
              <p:nvPr/>
            </p:nvSpPr>
            <p:spPr>
              <a:xfrm>
                <a:off x="1676400" y="1979781"/>
                <a:ext cx="385041" cy="276999"/>
              </a:xfrm>
              <a:prstGeom prst="rect">
                <a:avLst/>
              </a:prstGeom>
              <a:blipFill rotWithShape="1">
                <a:blip r:embed="rId3"/>
                <a:stretch>
                  <a:fillRect b="-6667"/>
                </a:stretch>
              </a:blipFill>
            </p:spPr>
            <p:txBody>
              <a:bodyPr/>
              <a:lstStyle/>
              <a:p>
                <a:r>
                  <a:rPr lang="en-US">
                    <a:noFill/>
                  </a:rPr>
                  <a:t> </a:t>
                </a:r>
              </a:p>
            </p:txBody>
          </p:sp>
        </mc:Fallback>
      </mc:AlternateContent>
      <p:sp>
        <p:nvSpPr>
          <p:cNvPr id="11" name="TextBox 10"/>
          <p:cNvSpPr txBox="1"/>
          <p:nvPr/>
        </p:nvSpPr>
        <p:spPr>
          <a:xfrm>
            <a:off x="2338045" y="3934638"/>
            <a:ext cx="1828800" cy="276999"/>
          </a:xfrm>
          <a:prstGeom prst="rect">
            <a:avLst/>
          </a:prstGeom>
          <a:noFill/>
        </p:spPr>
        <p:txBody>
          <a:bodyPr wrap="square" rtlCol="0">
            <a:spAutoFit/>
          </a:bodyPr>
          <a:lstStyle/>
          <a:p>
            <a:r>
              <a:rPr lang="en-US" sz="1200" dirty="0">
                <a:latin typeface="Cambria" panose="02040503050406030204" pitchFamily="18" charset="0"/>
              </a:rPr>
              <a:t>Ridge Estimate</a:t>
            </a:r>
            <a:endParaRPr lang="en-IN" sz="1200" dirty="0">
              <a:latin typeface="Cambria" panose="02040503050406030204" pitchFamily="18" charset="0"/>
            </a:endParaRPr>
          </a:p>
        </p:txBody>
      </p:sp>
      <p:cxnSp>
        <p:nvCxnSpPr>
          <p:cNvPr id="12" name="Straight Connector 11"/>
          <p:cNvCxnSpPr/>
          <p:nvPr/>
        </p:nvCxnSpPr>
        <p:spPr>
          <a:xfrm>
            <a:off x="1981200" y="1951980"/>
            <a:ext cx="0" cy="202844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524000" y="3552180"/>
            <a:ext cx="2763000"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rot="1755493">
            <a:off x="1865942" y="2755270"/>
            <a:ext cx="1759620" cy="474537"/>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rot="1755493">
            <a:off x="1708768" y="2656987"/>
            <a:ext cx="2129140" cy="688207"/>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2667000" y="2965965"/>
            <a:ext cx="52045" cy="57250"/>
          </a:xfrm>
          <a:prstGeom prst="ellipse">
            <a:avLst/>
          </a:prstGeom>
          <a:solidFill>
            <a:schemeClr val="tx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2233955" y="3175615"/>
            <a:ext cx="52045" cy="57250"/>
          </a:xfrm>
          <a:prstGeom prst="ellipse">
            <a:avLst/>
          </a:prstGeom>
          <a:solidFill>
            <a:schemeClr val="tx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8" name="TextBox 17"/>
              <p:cNvSpPr txBox="1"/>
              <p:nvPr/>
            </p:nvSpPr>
            <p:spPr>
              <a:xfrm>
                <a:off x="3962400" y="3355816"/>
                <a:ext cx="38145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1200" i="1" smtClean="0">
                              <a:latin typeface="Cambria Math" panose="02040503050406030204" pitchFamily="18" charset="0"/>
                            </a:rPr>
                          </m:ctrlPr>
                        </m:sSubPr>
                        <m:e>
                          <m:r>
                            <m:rPr>
                              <m:sty m:val="p"/>
                            </m:rPr>
                            <a:rPr lang="el-GR" sz="1200" i="1" smtClean="0">
                              <a:latin typeface="Cambria Math"/>
                            </a:rPr>
                            <m:t>β</m:t>
                          </m:r>
                        </m:e>
                        <m:sub>
                          <m:r>
                            <a:rPr lang="en-US" sz="1200" b="0" i="1" smtClean="0">
                              <a:latin typeface="Cambria Math"/>
                            </a:rPr>
                            <m:t>1</m:t>
                          </m:r>
                        </m:sub>
                      </m:sSub>
                    </m:oMath>
                  </m:oMathPara>
                </a14:m>
                <a:endParaRPr lang="en-IN" sz="1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962400" y="3355816"/>
                <a:ext cx="381451" cy="276999"/>
              </a:xfrm>
              <a:prstGeom prst="rect">
                <a:avLst/>
              </a:prstGeom>
              <a:blipFill rotWithShape="1">
                <a:blip r:embed="rId4"/>
                <a:stretch>
                  <a:fillRect b="-4348"/>
                </a:stretch>
              </a:blipFill>
            </p:spPr>
            <p:txBody>
              <a:bodyPr/>
              <a:lstStyle/>
              <a:p>
                <a:r>
                  <a:rPr lang="en-US">
                    <a:noFill/>
                  </a:rPr>
                  <a:t> </a:t>
                </a:r>
              </a:p>
            </p:txBody>
          </p:sp>
        </mc:Fallback>
      </mc:AlternateContent>
      <p:sp>
        <p:nvSpPr>
          <p:cNvPr id="19" name="TextBox 18"/>
          <p:cNvSpPr txBox="1"/>
          <p:nvPr/>
        </p:nvSpPr>
        <p:spPr>
          <a:xfrm>
            <a:off x="3211655" y="2116684"/>
            <a:ext cx="1377418" cy="492443"/>
          </a:xfrm>
          <a:prstGeom prst="rect">
            <a:avLst/>
          </a:prstGeom>
          <a:noFill/>
        </p:spPr>
        <p:txBody>
          <a:bodyPr wrap="square" rtlCol="0">
            <a:spAutoFit/>
          </a:bodyPr>
          <a:lstStyle/>
          <a:p>
            <a:r>
              <a:rPr lang="en-IN" sz="1200" dirty="0">
                <a:latin typeface="Cambria" panose="02040503050406030204" pitchFamily="18" charset="0"/>
                <a:cs typeface="Times New Roman" panose="02020603050405020304" pitchFamily="18" charset="0"/>
              </a:rPr>
              <a:t>OLS Estimate</a:t>
            </a:r>
          </a:p>
          <a:p>
            <a:endParaRPr lang="en-IN" sz="1400" dirty="0"/>
          </a:p>
        </p:txBody>
      </p:sp>
      <p:sp>
        <p:nvSpPr>
          <p:cNvPr id="20" name="Title 1"/>
          <p:cNvSpPr txBox="1">
            <a:spLocks/>
          </p:cNvSpPr>
          <p:nvPr/>
        </p:nvSpPr>
        <p:spPr bwMode="auto">
          <a:xfrm>
            <a:off x="290442" y="401517"/>
            <a:ext cx="9127998" cy="487363"/>
          </a:xfrm>
          <a:prstGeom prst="rect">
            <a:avLst/>
          </a:prstGeom>
          <a:noFill/>
          <a:ln w="9525">
            <a:noFill/>
            <a:miter lim="800000"/>
            <a:headEnd/>
            <a:tailEnd/>
          </a:ln>
        </p:spPr>
        <p:txBody>
          <a:bodyPr vert="horz" wrap="square" lIns="101609" tIns="50806" rIns="101609" bIns="50806" numCol="1" anchor="ctr" anchorCtr="0" compatLnSpc="1">
            <a:prstTxWarp prst="textNoShape">
              <a:avLst/>
            </a:prstTxWarp>
            <a:noAutofit/>
          </a:bodyPr>
          <a:lstStyle>
            <a:lvl1pPr algn="l" defTabSz="1011169" rtl="0" eaLnBrk="0" fontAlgn="base" hangingPunct="0">
              <a:spcBef>
                <a:spcPct val="0"/>
              </a:spcBef>
              <a:spcAft>
                <a:spcPct val="0"/>
              </a:spcAft>
              <a:defRPr sz="2600" b="1" i="0" baseline="0">
                <a:solidFill>
                  <a:srgbClr val="006600"/>
                </a:solidFill>
                <a:latin typeface="+mj-lt"/>
                <a:ea typeface="+mj-ea"/>
                <a:cs typeface="ＭＳ Ｐゴシック"/>
              </a:defRPr>
            </a:lvl1pPr>
            <a:lvl2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2pPr>
            <a:lvl3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3pPr>
            <a:lvl4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4pPr>
            <a:lvl5pPr algn="l" defTabSz="1011169" rtl="0" eaLnBrk="0" fontAlgn="base" hangingPunct="0">
              <a:spcBef>
                <a:spcPct val="0"/>
              </a:spcBef>
              <a:spcAft>
                <a:spcPct val="0"/>
              </a:spcAft>
              <a:defRPr sz="2600" b="1">
                <a:solidFill>
                  <a:srgbClr val="006600"/>
                </a:solidFill>
                <a:latin typeface="Arial" charset="0"/>
                <a:ea typeface="ＭＳ Ｐゴシック" pitchFamily="28" charset="-128"/>
                <a:cs typeface="ＭＳ Ｐゴシック"/>
              </a:defRPr>
            </a:lvl5pPr>
            <a:lvl6pPr marL="456162" algn="l" defTabSz="1016863" rtl="0" fontAlgn="base">
              <a:spcBef>
                <a:spcPct val="0"/>
              </a:spcBef>
              <a:spcAft>
                <a:spcPct val="0"/>
              </a:spcAft>
              <a:defRPr sz="2300" b="1">
                <a:solidFill>
                  <a:srgbClr val="006600"/>
                </a:solidFill>
                <a:latin typeface="Arial" charset="0"/>
                <a:ea typeface="ＭＳ Ｐゴシック" pitchFamily="28" charset="-128"/>
              </a:defRPr>
            </a:lvl6pPr>
            <a:lvl7pPr marL="912327" algn="l" defTabSz="1016863" rtl="0" fontAlgn="base">
              <a:spcBef>
                <a:spcPct val="0"/>
              </a:spcBef>
              <a:spcAft>
                <a:spcPct val="0"/>
              </a:spcAft>
              <a:defRPr sz="2300" b="1">
                <a:solidFill>
                  <a:srgbClr val="006600"/>
                </a:solidFill>
                <a:latin typeface="Arial" charset="0"/>
                <a:ea typeface="ＭＳ Ｐゴシック" pitchFamily="28" charset="-128"/>
              </a:defRPr>
            </a:lvl7pPr>
            <a:lvl8pPr marL="1368491" algn="l" defTabSz="1016863" rtl="0" fontAlgn="base">
              <a:spcBef>
                <a:spcPct val="0"/>
              </a:spcBef>
              <a:spcAft>
                <a:spcPct val="0"/>
              </a:spcAft>
              <a:defRPr sz="2300" b="1">
                <a:solidFill>
                  <a:srgbClr val="006600"/>
                </a:solidFill>
                <a:latin typeface="Arial" charset="0"/>
                <a:ea typeface="ＭＳ Ｐゴシック" pitchFamily="28" charset="-128"/>
              </a:defRPr>
            </a:lvl8pPr>
            <a:lvl9pPr marL="1824653" algn="l" defTabSz="1016863" rtl="0" fontAlgn="base">
              <a:spcBef>
                <a:spcPct val="0"/>
              </a:spcBef>
              <a:spcAft>
                <a:spcPct val="0"/>
              </a:spcAft>
              <a:defRPr sz="2300" b="1">
                <a:solidFill>
                  <a:srgbClr val="006600"/>
                </a:solidFill>
                <a:latin typeface="Arial" charset="0"/>
                <a:ea typeface="ＭＳ Ｐゴシック" pitchFamily="28" charset="-128"/>
              </a:defRPr>
            </a:lvl9pPr>
          </a:lstStyle>
          <a:p>
            <a:r>
              <a:rPr lang="en-US" dirty="0">
                <a:latin typeface="Cambria" panose="02040503050406030204" pitchFamily="18" charset="0"/>
              </a:rPr>
              <a:t>Geometric interpretation of Ridge Estimate</a:t>
            </a:r>
            <a:endParaRPr lang="en-IN" kern="0" dirty="0">
              <a:latin typeface="Cambria" panose="02040503050406030204" pitchFamily="18" charset="0"/>
            </a:endParaRPr>
          </a:p>
        </p:txBody>
      </p:sp>
    </p:spTree>
    <p:extLst>
      <p:ext uri="{BB962C8B-B14F-4D97-AF65-F5344CB8AC3E}">
        <p14:creationId xmlns:p14="http://schemas.microsoft.com/office/powerpoint/2010/main" val="1877441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4_blank">
  <a:themeElements>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fontScheme name="4_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1">
        <a:dk1>
          <a:srgbClr val="000000"/>
        </a:dk1>
        <a:lt1>
          <a:srgbClr val="FFFFFF"/>
        </a:lt1>
        <a:dk2>
          <a:srgbClr val="000000"/>
        </a:dk2>
        <a:lt2>
          <a:srgbClr val="808080"/>
        </a:lt2>
        <a:accent1>
          <a:srgbClr val="3C8A2E"/>
        </a:accent1>
        <a:accent2>
          <a:srgbClr val="C7D28A"/>
        </a:accent2>
        <a:accent3>
          <a:srgbClr val="FFFFFF"/>
        </a:accent3>
        <a:accent4>
          <a:srgbClr val="000000"/>
        </a:accent4>
        <a:accent5>
          <a:srgbClr val="AFC4AD"/>
        </a:accent5>
        <a:accent6>
          <a:srgbClr val="B4BE7D"/>
        </a:accent6>
        <a:hlink>
          <a:srgbClr val="739600"/>
        </a:hlink>
        <a:folHlink>
          <a:srgbClr val="B7D2E3"/>
        </a:folHlink>
      </a:clrScheme>
      <a:clrMap bg1="lt1" tx1="dk1" bg2="lt2" tx2="dk2" accent1="accent1" accent2="accent2" accent3="accent3" accent4="accent4" accent5="accent5" accent6="accent6" hlink="hlink" folHlink="folHlink"/>
    </a:extraClrScheme>
    <a:extraClrScheme>
      <a:clrScheme name="4_blank 2">
        <a:dk1>
          <a:srgbClr val="000000"/>
        </a:dk1>
        <a:lt1>
          <a:srgbClr val="FFFFFF"/>
        </a:lt1>
        <a:dk2>
          <a:srgbClr val="000000"/>
        </a:dk2>
        <a:lt2>
          <a:srgbClr val="808080"/>
        </a:lt2>
        <a:accent1>
          <a:srgbClr val="5D9A0C"/>
        </a:accent1>
        <a:accent2>
          <a:srgbClr val="B8D30B"/>
        </a:accent2>
        <a:accent3>
          <a:srgbClr val="FFFFFF"/>
        </a:accent3>
        <a:accent4>
          <a:srgbClr val="000000"/>
        </a:accent4>
        <a:accent5>
          <a:srgbClr val="B6CAAA"/>
        </a:accent5>
        <a:accent6>
          <a:srgbClr val="A6BF09"/>
        </a:accent6>
        <a:hlink>
          <a:srgbClr val="0099CC"/>
        </a:hlink>
        <a:folHlink>
          <a:srgbClr val="005A8B"/>
        </a:folHlink>
      </a:clrScheme>
      <a:clrMap bg1="lt1" tx1="dk1" bg2="lt2" tx2="dk2" accent1="accent1" accent2="accent2" accent3="accent3" accent4="accent4" accent5="accent5" accent6="accent6" hlink="hlink" folHlink="folHlink"/>
    </a:extraClrScheme>
    <a:extraClrScheme>
      <a:clrScheme name="4_blank 3">
        <a:dk1>
          <a:srgbClr val="000000"/>
        </a:dk1>
        <a:lt1>
          <a:srgbClr val="FFFFFF"/>
        </a:lt1>
        <a:dk2>
          <a:srgbClr val="000000"/>
        </a:dk2>
        <a:lt2>
          <a:srgbClr val="808080"/>
        </a:lt2>
        <a:accent1>
          <a:srgbClr val="5D9A0C"/>
        </a:accent1>
        <a:accent2>
          <a:srgbClr val="A1D373"/>
        </a:accent2>
        <a:accent3>
          <a:srgbClr val="FFFFFF"/>
        </a:accent3>
        <a:accent4>
          <a:srgbClr val="000000"/>
        </a:accent4>
        <a:accent5>
          <a:srgbClr val="B6CAAA"/>
        </a:accent5>
        <a:accent6>
          <a:srgbClr val="91BF68"/>
        </a:accent6>
        <a:hlink>
          <a:srgbClr val="00ADEA"/>
        </a:hlink>
        <a:folHlink>
          <a:srgbClr val="005A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274EA76F7774EAAAC6D4F85710D5F" ma:contentTypeVersion="0" ma:contentTypeDescription="Create a new document." ma:contentTypeScope="" ma:versionID="0a03e635d0abff5e827e0ee4495b615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8F7ACC-FD8E-4BD7-94D1-B8E977E6A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F613B81-D050-499C-91AE-BB31AFE07D6D}">
  <ds:schemaRefs>
    <ds:schemaRef ds:uri="http://schemas.microsoft.com/office/2006/documentManagement/types"/>
    <ds:schemaRef ds:uri="http://www.w3.org/XML/1998/namespace"/>
    <ds:schemaRef ds:uri="http://purl.org/dc/terms/"/>
    <ds:schemaRef ds:uri="http://schemas.microsoft.com/office/2006/metadata/properties"/>
    <ds:schemaRef ds:uri="http://schemas.openxmlformats.org/package/2006/metadata/core-properties"/>
    <ds:schemaRef ds:uri="http://purl.org/dc/elements/1.1/"/>
    <ds:schemaRef ds:uri="http://purl.org/dc/dcmitype/"/>
  </ds:schemaRefs>
</ds:datastoreItem>
</file>

<file path=customXml/itemProps3.xml><?xml version="1.0" encoding="utf-8"?>
<ds:datastoreItem xmlns:ds="http://schemas.openxmlformats.org/officeDocument/2006/customXml" ds:itemID="{D8BB33BF-B4BD-4E84-BC8E-3701A24B66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83389</TotalTime>
  <Words>1367</Words>
  <Application>Microsoft Office PowerPoint</Application>
  <PresentationFormat>Custom</PresentationFormat>
  <Paragraphs>231</Paragraphs>
  <Slides>18</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18</vt:i4>
      </vt:variant>
    </vt:vector>
  </HeadingPairs>
  <TitlesOfParts>
    <vt:vector size="28" baseType="lpstr">
      <vt:lpstr>Arial</vt:lpstr>
      <vt:lpstr>Cambria</vt:lpstr>
      <vt:lpstr>Cambria Math</vt:lpstr>
      <vt:lpstr>Courier New</vt:lpstr>
      <vt:lpstr>Wingdings</vt:lpstr>
      <vt:lpstr>Wingdings 3</vt:lpstr>
      <vt:lpstr>4_blank</vt:lpstr>
      <vt:lpstr>think-cell Slide</vt:lpstr>
      <vt:lpstr>Equation</vt:lpstr>
      <vt:lpstr>Microsoft Equation 3.0</vt:lpstr>
      <vt:lpstr>Data Science BootCamp: Module 1</vt:lpstr>
      <vt:lpstr>Situations where OLS does not give best results</vt:lpstr>
      <vt:lpstr>What is Bias in Estimation?</vt:lpstr>
      <vt:lpstr>What is Variance in Estimation ?</vt:lpstr>
      <vt:lpstr>PowerPoint Presentation</vt:lpstr>
      <vt:lpstr>PowerPoint Presentation</vt:lpstr>
      <vt:lpstr>Multicollinearity Effect &amp; Regularization</vt:lpstr>
      <vt:lpstr>PowerPoint Presentation</vt:lpstr>
      <vt:lpstr>PowerPoint Presentation</vt:lpstr>
      <vt:lpstr>PowerPoint Presentation</vt:lpstr>
      <vt:lpstr>PowerPoint Presentation</vt:lpstr>
      <vt:lpstr>PowerPoint Presentation</vt:lpstr>
      <vt:lpstr>PowerPoint Presentation</vt:lpstr>
      <vt:lpstr>Case where linear regression seems a difficult idea..</vt:lpstr>
      <vt:lpstr>Introduction to curve fitting – Roughness Penalty Approach</vt:lpstr>
      <vt:lpstr>Roughness Penalty Approach (2)</vt:lpstr>
      <vt:lpstr>Cubic Splines</vt:lpstr>
      <vt:lpstr>PowerPoint Presentation</vt:lpstr>
    </vt:vector>
  </TitlesOfParts>
  <Company>Fidelity Investments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here</dc:title>
  <dc:creator>Prasun Biswas</dc:creator>
  <cp:lastModifiedBy>Moitra, Anindya</cp:lastModifiedBy>
  <cp:revision>2764</cp:revision>
  <cp:lastPrinted>2016-04-25T10:51:01Z</cp:lastPrinted>
  <dcterms:created xsi:type="dcterms:W3CDTF">2012-04-16T14:41:02Z</dcterms:created>
  <dcterms:modified xsi:type="dcterms:W3CDTF">2019-06-03T08:54:42Z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0x010100C17274EA76F7774EAAAC6D4F85710D5F</vt:lpwstr>
  </property>
</Properties>
</file>