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m" ContentType="application/vnd.ms-excel.sheet.macroEnabled.12"/>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30"/>
  </p:notesMasterIdLst>
  <p:handoutMasterIdLst>
    <p:handoutMasterId r:id="rId31"/>
  </p:handoutMasterIdLst>
  <p:sldIdLst>
    <p:sldId id="256" r:id="rId2"/>
    <p:sldId id="297" r:id="rId3"/>
    <p:sldId id="298" r:id="rId4"/>
    <p:sldId id="314" r:id="rId5"/>
    <p:sldId id="349" r:id="rId6"/>
    <p:sldId id="299" r:id="rId7"/>
    <p:sldId id="300" r:id="rId8"/>
    <p:sldId id="339" r:id="rId9"/>
    <p:sldId id="301" r:id="rId10"/>
    <p:sldId id="309" r:id="rId11"/>
    <p:sldId id="302" r:id="rId12"/>
    <p:sldId id="303" r:id="rId13"/>
    <p:sldId id="313" r:id="rId14"/>
    <p:sldId id="304" r:id="rId15"/>
    <p:sldId id="306" r:id="rId16"/>
    <p:sldId id="307" r:id="rId17"/>
    <p:sldId id="305" r:id="rId18"/>
    <p:sldId id="308" r:id="rId19"/>
    <p:sldId id="319" r:id="rId20"/>
    <p:sldId id="310" r:id="rId21"/>
    <p:sldId id="317" r:id="rId22"/>
    <p:sldId id="350" r:id="rId23"/>
    <p:sldId id="318" r:id="rId24"/>
    <p:sldId id="351" r:id="rId25"/>
    <p:sldId id="352" r:id="rId26"/>
    <p:sldId id="353" r:id="rId27"/>
    <p:sldId id="354" r:id="rId28"/>
    <p:sldId id="315" r:id="rId29"/>
  </p:sldIdLst>
  <p:sldSz cx="9144000" cy="6858000" type="screen4x3"/>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
          <p15:clr>
            <a:srgbClr val="A4A3A4"/>
          </p15:clr>
        </p15:guide>
        <p15:guide id="2" orient="horz" pos="2813">
          <p15:clr>
            <a:srgbClr val="A4A3A4"/>
          </p15:clr>
        </p15:guide>
        <p15:guide id="3" pos="188">
          <p15:clr>
            <a:srgbClr val="A4A3A4"/>
          </p15:clr>
        </p15:guide>
        <p15:guide id="4" pos="5557">
          <p15:clr>
            <a:srgbClr val="A4A3A4"/>
          </p15:clr>
        </p15:guide>
        <p15:guide id="5" orient="horz" pos="215">
          <p15:clr>
            <a:srgbClr val="A4A3A4"/>
          </p15:clr>
        </p15:guide>
        <p15:guide id="6" orient="horz" pos="3751">
          <p15:clr>
            <a:srgbClr val="A4A3A4"/>
          </p15:clr>
        </p15:guide>
        <p15:guide id="7" orient="horz" pos="719">
          <p15:clr>
            <a:srgbClr val="A4A3A4"/>
          </p15:clr>
        </p15:guide>
        <p15:guide id="8" orient="horz" pos="3877">
          <p15:clr>
            <a:srgbClr val="A4A3A4"/>
          </p15:clr>
        </p15:guide>
        <p15:guide id="9" pos="5581">
          <p15:clr>
            <a:srgbClr val="A4A3A4"/>
          </p15:clr>
        </p15:guide>
      </p15:sldGuideLst>
    </p:ext>
    <p:ext uri="{2D200454-40CA-4A62-9FC3-DE9A4176ACB9}">
      <p15:notesGuideLst xmlns:p15="http://schemas.microsoft.com/office/powerpoint/2012/main">
        <p15:guide id="1" orient="horz" pos="2924">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3A53"/>
    <a:srgbClr val="0074A8"/>
    <a:srgbClr val="379533"/>
    <a:srgbClr val="404040"/>
    <a:srgbClr val="0086B5"/>
    <a:srgbClr val="38A5A5"/>
    <a:srgbClr val="57B6BC"/>
    <a:srgbClr val="65B034"/>
    <a:srgbClr val="D4D6D5"/>
    <a:srgbClr val="4689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474" autoAdjust="0"/>
    <p:restoredTop sz="73237" autoAdjust="0"/>
  </p:normalViewPr>
  <p:slideViewPr>
    <p:cSldViewPr snapToGrid="0" snapToObjects="1">
      <p:cViewPr varScale="1">
        <p:scale>
          <a:sx n="65" d="100"/>
          <a:sy n="65" d="100"/>
        </p:scale>
        <p:origin x="1572" y="78"/>
      </p:cViewPr>
      <p:guideLst>
        <p:guide orient="horz" pos="161"/>
        <p:guide orient="horz" pos="2813"/>
        <p:guide pos="188"/>
        <p:guide pos="5557"/>
        <p:guide orient="horz" pos="215"/>
        <p:guide orient="horz" pos="3751"/>
        <p:guide orient="horz" pos="719"/>
        <p:guide orient="horz" pos="3877"/>
        <p:guide pos="5581"/>
      </p:guideLst>
    </p:cSldViewPr>
  </p:slideViewPr>
  <p:notesTextViewPr>
    <p:cViewPr>
      <p:scale>
        <a:sx n="1" d="1"/>
        <a:sy n="1" d="1"/>
      </p:scale>
      <p:origin x="0" y="0"/>
    </p:cViewPr>
  </p:notesTextViewPr>
  <p:sorterViewPr>
    <p:cViewPr>
      <p:scale>
        <a:sx n="132" d="100"/>
        <a:sy n="132" d="100"/>
      </p:scale>
      <p:origin x="0" y="2304"/>
    </p:cViewPr>
  </p:sorterViewPr>
  <p:notesViewPr>
    <p:cSldViewPr snapToGrid="0" snapToObjects="1" showGuides="1">
      <p:cViewPr varScale="1">
        <p:scale>
          <a:sx n="94" d="100"/>
          <a:sy n="94" d="100"/>
        </p:scale>
        <p:origin x="-3612" y="-96"/>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4"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363"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56050" y="0"/>
            <a:ext cx="3027363" cy="463550"/>
          </a:xfrm>
          <a:prstGeom prst="rect">
            <a:avLst/>
          </a:prstGeom>
        </p:spPr>
        <p:txBody>
          <a:bodyPr vert="horz" lIns="91440" tIns="45720" rIns="91440" bIns="45720" rtlCol="0"/>
          <a:lstStyle>
            <a:lvl1pPr algn="r">
              <a:defRPr sz="1200"/>
            </a:lvl1pPr>
          </a:lstStyle>
          <a:p>
            <a:fld id="{F0BB27B4-BE80-4A64-A720-975D9C2CD29D}" type="datetimeFigureOut">
              <a:rPr lang="en-US" smtClean="0"/>
              <a:t>06/11/2019</a:t>
            </a:fld>
            <a:endParaRPr lang="en-US"/>
          </a:p>
        </p:txBody>
      </p:sp>
      <p:sp>
        <p:nvSpPr>
          <p:cNvPr id="4" name="Footer Placeholder 3"/>
          <p:cNvSpPr>
            <a:spLocks noGrp="1"/>
          </p:cNvSpPr>
          <p:nvPr>
            <p:ph type="ftr" sz="quarter" idx="2"/>
          </p:nvPr>
        </p:nvSpPr>
        <p:spPr>
          <a:xfrm>
            <a:off x="0" y="8818563"/>
            <a:ext cx="3027363" cy="4635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56050" y="8818563"/>
            <a:ext cx="3027363" cy="463550"/>
          </a:xfrm>
          <a:prstGeom prst="rect">
            <a:avLst/>
          </a:prstGeom>
        </p:spPr>
        <p:txBody>
          <a:bodyPr vert="horz" lIns="91440" tIns="45720" rIns="91440" bIns="45720" rtlCol="0" anchor="b"/>
          <a:lstStyle>
            <a:lvl1pPr algn="r">
              <a:defRPr sz="1200"/>
            </a:lvl1pPr>
          </a:lstStyle>
          <a:p>
            <a:fld id="{D66D799F-5C0E-4E52-BD52-87DA591E65D6}" type="slidenum">
              <a:rPr lang="en-US" smtClean="0"/>
              <a:t>‹#›</a:t>
            </a:fld>
            <a:endParaRPr lang="en-US"/>
          </a:p>
        </p:txBody>
      </p:sp>
    </p:spTree>
    <p:extLst>
      <p:ext uri="{BB962C8B-B14F-4D97-AF65-F5344CB8AC3E}">
        <p14:creationId xmlns:p14="http://schemas.microsoft.com/office/powerpoint/2010/main" val="1035941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956550" y="0"/>
            <a:ext cx="3026833" cy="464185"/>
          </a:xfrm>
          <a:prstGeom prst="rect">
            <a:avLst/>
          </a:prstGeom>
        </p:spPr>
        <p:txBody>
          <a:bodyPr vert="horz" lIns="92958" tIns="46479" rIns="92958" bIns="46479" rtlCol="0"/>
          <a:lstStyle>
            <a:lvl1pPr algn="r">
              <a:defRPr sz="1200">
                <a:latin typeface="Arial" panose="020B0604020202020204" pitchFamily="34" charset="0"/>
              </a:defRPr>
            </a:lvl1pPr>
          </a:lstStyle>
          <a:p>
            <a:fld id="{80568A58-25BF-4ED8-BF3A-372FEB996820}" type="datetimeFigureOut">
              <a:rPr lang="en-US" smtClean="0"/>
              <a:pPr/>
              <a:t>06/11/2019</a:t>
            </a:fld>
            <a:endParaRPr lang="en-US" dirty="0"/>
          </a:p>
        </p:txBody>
      </p:sp>
      <p:sp>
        <p:nvSpPr>
          <p:cNvPr id="4" name="Slide Image Placeholder 3"/>
          <p:cNvSpPr>
            <a:spLocks noGrp="1" noRot="1" noChangeAspect="1"/>
          </p:cNvSpPr>
          <p:nvPr>
            <p:ph type="sldImg" idx="2"/>
          </p:nvPr>
        </p:nvSpPr>
        <p:spPr>
          <a:xfrm>
            <a:off x="1171575" y="696913"/>
            <a:ext cx="4641850" cy="3481387"/>
          </a:xfrm>
          <a:prstGeom prst="rect">
            <a:avLst/>
          </a:prstGeom>
          <a:noFill/>
          <a:ln w="12700">
            <a:solidFill>
              <a:prstClr val="black"/>
            </a:solidFill>
          </a:ln>
        </p:spPr>
        <p:txBody>
          <a:bodyPr vert="horz" lIns="92958" tIns="46479" rIns="92958" bIns="46479" rtlCol="0" anchor="ctr"/>
          <a:lstStyle/>
          <a:p>
            <a:endParaRPr lang="en-US" dirty="0"/>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2958" tIns="46479" rIns="92958" bIns="4647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17904"/>
            <a:ext cx="3026833" cy="464185"/>
          </a:xfrm>
          <a:prstGeom prst="rect">
            <a:avLst/>
          </a:prstGeom>
        </p:spPr>
        <p:txBody>
          <a:bodyPr vert="horz" lIns="92958" tIns="46479" rIns="92958" bIns="46479"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956550" y="8817904"/>
            <a:ext cx="3026833" cy="464185"/>
          </a:xfrm>
          <a:prstGeom prst="rect">
            <a:avLst/>
          </a:prstGeom>
        </p:spPr>
        <p:txBody>
          <a:bodyPr vert="horz" lIns="92958" tIns="46479" rIns="92958" bIns="46479" rtlCol="0" anchor="b"/>
          <a:lstStyle>
            <a:lvl1pPr algn="r">
              <a:defRPr sz="1200">
                <a:latin typeface="Arial" panose="020B0604020202020204" pitchFamily="34" charset="0"/>
              </a:defRPr>
            </a:lvl1pPr>
          </a:lstStyle>
          <a:p>
            <a:fld id="{D956B978-5561-43A9-995A-DAC25F8E4654}" type="slidenum">
              <a:rPr lang="en-US" smtClean="0"/>
              <a:pPr/>
              <a:t>‹#›</a:t>
            </a:fld>
            <a:endParaRPr lang="en-US" dirty="0"/>
          </a:p>
        </p:txBody>
      </p:sp>
    </p:spTree>
    <p:extLst>
      <p:ext uri="{BB962C8B-B14F-4D97-AF65-F5344CB8AC3E}">
        <p14:creationId xmlns:p14="http://schemas.microsoft.com/office/powerpoint/2010/main" val="3346970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atascienceplus.com/logistic-regression-regularized-with-optimization/"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956B978-5561-43A9-995A-DAC25F8E4654}" type="slidenum">
              <a:rPr lang="en-US" smtClean="0"/>
              <a:pPr/>
              <a:t>1</a:t>
            </a:fld>
            <a:endParaRPr lang="en-US" dirty="0"/>
          </a:p>
        </p:txBody>
      </p:sp>
    </p:spTree>
    <p:extLst>
      <p:ext uri="{BB962C8B-B14F-4D97-AF65-F5344CB8AC3E}">
        <p14:creationId xmlns:p14="http://schemas.microsoft.com/office/powerpoint/2010/main" val="1708541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Methodology:</a:t>
            </a:r>
          </a:p>
          <a:p>
            <a:r>
              <a:rPr lang="en-US" b="0" dirty="0"/>
              <a:t>Divide the entire population into 7 equal samples. Now we train models on 6 samples (Green boxes) and validate on 1 sample (grey box). Then, at the second iteration train the model with a different sample held as validation. In 7 iterations, we have basically built model on each sample and held each of them as validation. This is a way to reduce the selection bias and reduce the variance in prediction power. Once we have all the 7 models, we take average of the error terms to find which of the models is best.</a:t>
            </a:r>
          </a:p>
          <a:p>
            <a:endParaRPr lang="en-US" b="1" dirty="0"/>
          </a:p>
          <a:p>
            <a:r>
              <a:rPr lang="en-US" b="1" dirty="0"/>
              <a:t>How does this help to find best (non over-fit) model?</a:t>
            </a:r>
          </a:p>
          <a:p>
            <a:pPr marL="171450" indent="-171450">
              <a:buFont typeface="Arial" panose="020B0604020202020204" pitchFamily="34" charset="0"/>
              <a:buChar char="•"/>
            </a:pPr>
            <a:r>
              <a:rPr lang="en-US" dirty="0"/>
              <a:t>k-fold cross validation is widely used to check whether a model is an </a:t>
            </a:r>
            <a:r>
              <a:rPr lang="en-US" dirty="0" err="1"/>
              <a:t>overfit</a:t>
            </a:r>
            <a:r>
              <a:rPr lang="en-US" dirty="0"/>
              <a:t> or not. If the performance metrics at each of the k times </a:t>
            </a:r>
            <a:r>
              <a:rPr lang="en-US" dirty="0" err="1"/>
              <a:t>modelling</a:t>
            </a:r>
            <a:r>
              <a:rPr lang="en-US" dirty="0"/>
              <a:t> are close to each other and the mean of metric is highest.</a:t>
            </a:r>
          </a:p>
          <a:p>
            <a:pPr marL="171450" indent="-171450">
              <a:buFont typeface="Arial" panose="020B0604020202020204" pitchFamily="34" charset="0"/>
              <a:buChar char="•"/>
            </a:pPr>
            <a:endParaRPr lang="en-US" dirty="0"/>
          </a:p>
          <a:p>
            <a:r>
              <a:rPr lang="en-US" sz="1200" b="1" i="0" kern="1200" dirty="0">
                <a:solidFill>
                  <a:schemeClr val="tx1"/>
                </a:solidFill>
                <a:effectLst/>
                <a:latin typeface="Arial" panose="020B0604020202020204" pitchFamily="34" charset="0"/>
                <a:ea typeface="+mn-ea"/>
                <a:cs typeface="+mn-cs"/>
              </a:rPr>
              <a:t>But how do we choose k?</a:t>
            </a:r>
          </a:p>
          <a:p>
            <a:r>
              <a:rPr lang="en-US" sz="1200" b="0" i="0" kern="1200" dirty="0">
                <a:solidFill>
                  <a:schemeClr val="tx1"/>
                </a:solidFill>
                <a:effectLst/>
                <a:latin typeface="Arial" panose="020B0604020202020204" pitchFamily="34" charset="0"/>
                <a:ea typeface="+mn-ea"/>
                <a:cs typeface="+mn-cs"/>
              </a:rPr>
              <a:t>This is the tricky part. We have a trade off to choose k.</a:t>
            </a:r>
          </a:p>
          <a:p>
            <a:pPr marL="171450" indent="-171450">
              <a:buFont typeface="Arial" panose="020B0604020202020204" pitchFamily="34" charset="0"/>
              <a:buChar char="•"/>
            </a:pPr>
            <a:r>
              <a:rPr lang="en-US" sz="1200" b="0" i="0" kern="1200" dirty="0">
                <a:solidFill>
                  <a:schemeClr val="tx1"/>
                </a:solidFill>
                <a:effectLst/>
                <a:latin typeface="Arial" panose="020B0604020202020204" pitchFamily="34" charset="0"/>
                <a:ea typeface="+mn-ea"/>
                <a:cs typeface="+mn-cs"/>
              </a:rPr>
              <a:t>For a small k, we have a higher selection bias but low variance in the performances.</a:t>
            </a:r>
          </a:p>
          <a:p>
            <a:pPr marL="171450" indent="-171450">
              <a:buFont typeface="Arial" panose="020B0604020202020204" pitchFamily="34" charset="0"/>
              <a:buChar char="•"/>
            </a:pPr>
            <a:r>
              <a:rPr lang="en-US" sz="1200" b="0" i="0" kern="1200" dirty="0">
                <a:solidFill>
                  <a:schemeClr val="tx1"/>
                </a:solidFill>
                <a:effectLst/>
                <a:latin typeface="Arial" panose="020B0604020202020204" pitchFamily="34" charset="0"/>
                <a:ea typeface="+mn-ea"/>
                <a:cs typeface="+mn-cs"/>
              </a:rPr>
              <a:t>For a large k, we have a small selection bias but high variance in the performances.</a:t>
            </a:r>
          </a:p>
          <a:p>
            <a:endParaRPr lang="en-US" sz="1200" b="0" i="0" kern="1200" dirty="0">
              <a:solidFill>
                <a:schemeClr val="tx1"/>
              </a:solidFill>
              <a:effectLst/>
              <a:latin typeface="Arial" panose="020B0604020202020204" pitchFamily="34" charset="0"/>
              <a:ea typeface="+mn-ea"/>
              <a:cs typeface="+mn-cs"/>
            </a:endParaRPr>
          </a:p>
          <a:p>
            <a:r>
              <a:rPr lang="en-US" sz="1200" b="0" i="0" kern="1200" dirty="0">
                <a:solidFill>
                  <a:schemeClr val="tx1"/>
                </a:solidFill>
                <a:effectLst/>
                <a:latin typeface="Arial" panose="020B0604020202020204" pitchFamily="34" charset="0"/>
                <a:ea typeface="+mn-ea"/>
                <a:cs typeface="+mn-cs"/>
              </a:rPr>
              <a:t>Think of extreme cases :</a:t>
            </a:r>
          </a:p>
          <a:p>
            <a:pPr marL="171450" indent="-171450">
              <a:buFont typeface="Arial" panose="020B0604020202020204" pitchFamily="34" charset="0"/>
              <a:buChar char="•"/>
            </a:pPr>
            <a:r>
              <a:rPr lang="en-US" sz="1200" b="0" i="0" kern="1200" dirty="0">
                <a:solidFill>
                  <a:schemeClr val="tx1"/>
                </a:solidFill>
                <a:effectLst/>
                <a:latin typeface="Arial" panose="020B0604020202020204" pitchFamily="34" charset="0"/>
                <a:ea typeface="+mn-ea"/>
                <a:cs typeface="+mn-cs"/>
              </a:rPr>
              <a:t>k = 2  : We have only 2 samples similar to our 50-50 example. Here we build model only on 50% of the population each time. But as the validation is a significant population, the variance of validation performance is minimal.</a:t>
            </a:r>
          </a:p>
          <a:p>
            <a:pPr marL="171450" indent="-171450">
              <a:buFont typeface="Arial" panose="020B0604020202020204" pitchFamily="34" charset="0"/>
              <a:buChar char="•"/>
            </a:pPr>
            <a:r>
              <a:rPr lang="en-US" sz="1200" b="0" i="0" kern="1200" dirty="0">
                <a:solidFill>
                  <a:schemeClr val="tx1"/>
                </a:solidFill>
                <a:effectLst/>
                <a:latin typeface="Arial" panose="020B0604020202020204" pitchFamily="34" charset="0"/>
                <a:ea typeface="+mn-ea"/>
                <a:cs typeface="+mn-cs"/>
              </a:rPr>
              <a:t>k = number of observations (n) :  This is also known as “Leave one out”. We have n samples and </a:t>
            </a:r>
            <a:r>
              <a:rPr lang="en-US" sz="1200" b="0" i="0" kern="1200" dirty="0" err="1">
                <a:solidFill>
                  <a:schemeClr val="tx1"/>
                </a:solidFill>
                <a:effectLst/>
                <a:latin typeface="Arial" panose="020B0604020202020204" pitchFamily="34" charset="0"/>
                <a:ea typeface="+mn-ea"/>
                <a:cs typeface="+mn-cs"/>
              </a:rPr>
              <a:t>modelling</a:t>
            </a:r>
            <a:r>
              <a:rPr lang="en-US" sz="1200" b="0" i="0" kern="1200" dirty="0">
                <a:solidFill>
                  <a:schemeClr val="tx1"/>
                </a:solidFill>
                <a:effectLst/>
                <a:latin typeface="Arial" panose="020B0604020202020204" pitchFamily="34" charset="0"/>
                <a:ea typeface="+mn-ea"/>
                <a:cs typeface="+mn-cs"/>
              </a:rPr>
              <a:t> repeated n number of times leaving only one observation out for cross validation. Hence, the selection bias is minimal but the variance of validation performance is very large.</a:t>
            </a:r>
          </a:p>
          <a:p>
            <a:pPr marL="171450" indent="-171450">
              <a:buFont typeface="Arial" panose="020B0604020202020204" pitchFamily="34" charset="0"/>
              <a:buChar char="•"/>
            </a:pPr>
            <a:endParaRPr lang="en-US" sz="1200" b="0" i="0" kern="1200" dirty="0">
              <a:solidFill>
                <a:schemeClr val="tx1"/>
              </a:solidFill>
              <a:effectLst/>
              <a:latin typeface="Arial" panose="020B0604020202020204" pitchFamily="34" charset="0"/>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Arial" panose="020B0604020202020204" pitchFamily="34" charset="0"/>
                <a:ea typeface="+mn-ea"/>
                <a:cs typeface="+mn-cs"/>
              </a:rPr>
              <a:t>Generally a value of k = 10 is recommended for most purpose.</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18</a:t>
            </a:fld>
            <a:endParaRPr lang="en-US" dirty="0"/>
          </a:p>
        </p:txBody>
      </p:sp>
    </p:spTree>
    <p:extLst>
      <p:ext uri="{BB962C8B-B14F-4D97-AF65-F5344CB8AC3E}">
        <p14:creationId xmlns:p14="http://schemas.microsoft.com/office/powerpoint/2010/main" val="4454898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20</a:t>
            </a:fld>
            <a:endParaRPr lang="en-US" dirty="0"/>
          </a:p>
        </p:txBody>
      </p:sp>
    </p:spTree>
    <p:extLst>
      <p:ext uri="{BB962C8B-B14F-4D97-AF65-F5344CB8AC3E}">
        <p14:creationId xmlns:p14="http://schemas.microsoft.com/office/powerpoint/2010/main" val="445489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21</a:t>
            </a:fld>
            <a:endParaRPr lang="en-US" dirty="0"/>
          </a:p>
        </p:txBody>
      </p:sp>
    </p:spTree>
    <p:extLst>
      <p:ext uri="{BB962C8B-B14F-4D97-AF65-F5344CB8AC3E}">
        <p14:creationId xmlns:p14="http://schemas.microsoft.com/office/powerpoint/2010/main" val="445489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panose="020B0604020202020204" pitchFamily="34" charset="0"/>
                <a:ea typeface="+mn-ea"/>
                <a:cs typeface="+mn-cs"/>
              </a:rPr>
              <a:t>Some general guidelines to keep in mind when estimating a polynomial regression model are:</a:t>
            </a:r>
          </a:p>
          <a:p>
            <a:pPr marL="171450" indent="-171450">
              <a:buFont typeface="Wingdings" panose="05000000000000000000" pitchFamily="2" charset="2"/>
              <a:buChar char="Ø"/>
            </a:pPr>
            <a:r>
              <a:rPr lang="en-US" sz="1200" b="0" i="0" kern="1200" dirty="0">
                <a:solidFill>
                  <a:schemeClr val="tx1"/>
                </a:solidFill>
                <a:effectLst/>
                <a:latin typeface="Arial" panose="020B0604020202020204" pitchFamily="34" charset="0"/>
                <a:ea typeface="+mn-ea"/>
                <a:cs typeface="+mn-cs"/>
              </a:rPr>
              <a:t>The fitted model is more reliable when it is built on a larger sample size </a:t>
            </a:r>
            <a:r>
              <a:rPr lang="en-US" sz="1200" b="0" i="1" kern="1200" dirty="0">
                <a:solidFill>
                  <a:schemeClr val="tx1"/>
                </a:solidFill>
                <a:effectLst/>
                <a:latin typeface="Arial" panose="020B0604020202020204" pitchFamily="34" charset="0"/>
                <a:ea typeface="+mn-ea"/>
                <a:cs typeface="+mn-cs"/>
              </a:rPr>
              <a:t>n</a:t>
            </a:r>
            <a:r>
              <a:rPr lang="en-US" sz="1200" b="0" i="0" kern="1200" dirty="0">
                <a:solidFill>
                  <a:schemeClr val="tx1"/>
                </a:solidFill>
                <a:effectLst/>
                <a:latin typeface="Arial" panose="020B0604020202020204" pitchFamily="34" charset="0"/>
                <a:ea typeface="+mn-ea"/>
                <a:cs typeface="+mn-cs"/>
              </a:rPr>
              <a:t>.</a:t>
            </a:r>
          </a:p>
          <a:p>
            <a:pPr marL="171450" indent="-171450">
              <a:buFont typeface="Wingdings" panose="05000000000000000000" pitchFamily="2" charset="2"/>
              <a:buChar char="Ø"/>
            </a:pPr>
            <a:r>
              <a:rPr lang="en-US" sz="1200" b="0" i="0" kern="1200" dirty="0">
                <a:solidFill>
                  <a:schemeClr val="tx1"/>
                </a:solidFill>
                <a:effectLst/>
                <a:latin typeface="Arial" panose="020B0604020202020204" pitchFamily="34" charset="0"/>
                <a:ea typeface="+mn-ea"/>
                <a:cs typeface="+mn-cs"/>
              </a:rPr>
              <a:t>Do not extrapolate beyond the limits of your observed values, particularly when the polynomial function has a pronounced curve such that an extrapolation produces meaningless results beyond the scope of the model.</a:t>
            </a:r>
          </a:p>
          <a:p>
            <a:pPr marL="171450" indent="-171450">
              <a:buFont typeface="Wingdings" panose="05000000000000000000" pitchFamily="2" charset="2"/>
              <a:buChar char="Ø"/>
            </a:pPr>
            <a:r>
              <a:rPr lang="en-US" sz="1200" b="0" i="0" kern="1200" dirty="0">
                <a:solidFill>
                  <a:schemeClr val="tx1"/>
                </a:solidFill>
                <a:effectLst/>
                <a:latin typeface="Arial" panose="020B0604020202020204" pitchFamily="34" charset="0"/>
                <a:ea typeface="+mn-ea"/>
                <a:cs typeface="+mn-cs"/>
              </a:rPr>
              <a:t>Consider how large the size of the predictor(s) will be when incorporating higher degree terms as this may cause numerical overflow for the statistical software being used.</a:t>
            </a:r>
          </a:p>
          <a:p>
            <a:pPr marL="171450" indent="-171450">
              <a:buFont typeface="Wingdings" panose="05000000000000000000" pitchFamily="2" charset="2"/>
              <a:buChar char="Ø"/>
            </a:pPr>
            <a:r>
              <a:rPr lang="en-US" sz="1200" b="0" i="0" kern="1200" dirty="0">
                <a:solidFill>
                  <a:schemeClr val="tx1"/>
                </a:solidFill>
                <a:effectLst/>
                <a:latin typeface="Arial" panose="020B0604020202020204" pitchFamily="34" charset="0"/>
                <a:ea typeface="+mn-ea"/>
                <a:cs typeface="+mn-cs"/>
              </a:rPr>
              <a:t>Do not go strictly by low </a:t>
            </a:r>
            <a:r>
              <a:rPr lang="en-US" sz="1200" b="0" i="1" kern="1200" dirty="0">
                <a:solidFill>
                  <a:schemeClr val="tx1"/>
                </a:solidFill>
                <a:effectLst/>
                <a:latin typeface="Arial" panose="020B0604020202020204" pitchFamily="34" charset="0"/>
                <a:ea typeface="+mn-ea"/>
                <a:cs typeface="+mn-cs"/>
              </a:rPr>
              <a:t>p</a:t>
            </a:r>
            <a:r>
              <a:rPr lang="en-US" sz="1200" b="0" i="0" kern="1200" dirty="0">
                <a:solidFill>
                  <a:schemeClr val="tx1"/>
                </a:solidFill>
                <a:effectLst/>
                <a:latin typeface="Arial" panose="020B0604020202020204" pitchFamily="34" charset="0"/>
                <a:ea typeface="+mn-ea"/>
                <a:cs typeface="+mn-cs"/>
              </a:rPr>
              <a:t>-values to incorporate a higher degree term, but rather just use these to support your model only if the resulting residual plots looks reasonable. This is an example of a situation where you need to determine "practical significance" versus "statistical significance".</a:t>
            </a:r>
          </a:p>
        </p:txBody>
      </p:sp>
      <p:sp>
        <p:nvSpPr>
          <p:cNvPr id="4" name="Slide Number Placeholder 3"/>
          <p:cNvSpPr>
            <a:spLocks noGrp="1"/>
          </p:cNvSpPr>
          <p:nvPr>
            <p:ph type="sldNum" sz="quarter" idx="10"/>
          </p:nvPr>
        </p:nvSpPr>
        <p:spPr/>
        <p:txBody>
          <a:bodyPr/>
          <a:lstStyle/>
          <a:p>
            <a:fld id="{D956B978-5561-43A9-995A-DAC25F8E4654}" type="slidenum">
              <a:rPr lang="en-US" smtClean="0"/>
              <a:pPr/>
              <a:t>22</a:t>
            </a:fld>
            <a:endParaRPr lang="en-US" dirty="0"/>
          </a:p>
        </p:txBody>
      </p:sp>
    </p:spTree>
    <p:extLst>
      <p:ext uri="{BB962C8B-B14F-4D97-AF65-F5344CB8AC3E}">
        <p14:creationId xmlns:p14="http://schemas.microsoft.com/office/powerpoint/2010/main" val="4454898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23</a:t>
            </a:fld>
            <a:endParaRPr lang="en-US" dirty="0"/>
          </a:p>
        </p:txBody>
      </p:sp>
    </p:spTree>
    <p:extLst>
      <p:ext uri="{BB962C8B-B14F-4D97-AF65-F5344CB8AC3E}">
        <p14:creationId xmlns:p14="http://schemas.microsoft.com/office/powerpoint/2010/main" val="4454898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24</a:t>
            </a:fld>
            <a:endParaRPr lang="en-US" dirty="0"/>
          </a:p>
        </p:txBody>
      </p:sp>
    </p:spTree>
    <p:extLst>
      <p:ext uri="{BB962C8B-B14F-4D97-AF65-F5344CB8AC3E}">
        <p14:creationId xmlns:p14="http://schemas.microsoft.com/office/powerpoint/2010/main" val="4454898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25</a:t>
            </a:fld>
            <a:endParaRPr lang="en-US" dirty="0"/>
          </a:p>
        </p:txBody>
      </p:sp>
    </p:spTree>
    <p:extLst>
      <p:ext uri="{BB962C8B-B14F-4D97-AF65-F5344CB8AC3E}">
        <p14:creationId xmlns:p14="http://schemas.microsoft.com/office/powerpoint/2010/main" val="445489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26</a:t>
            </a:fld>
            <a:endParaRPr lang="en-US" dirty="0"/>
          </a:p>
        </p:txBody>
      </p:sp>
    </p:spTree>
    <p:extLst>
      <p:ext uri="{BB962C8B-B14F-4D97-AF65-F5344CB8AC3E}">
        <p14:creationId xmlns:p14="http://schemas.microsoft.com/office/powerpoint/2010/main" val="445489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27</a:t>
            </a:fld>
            <a:endParaRPr lang="en-US" dirty="0"/>
          </a:p>
        </p:txBody>
      </p:sp>
    </p:spTree>
    <p:extLst>
      <p:ext uri="{BB962C8B-B14F-4D97-AF65-F5344CB8AC3E}">
        <p14:creationId xmlns:p14="http://schemas.microsoft.com/office/powerpoint/2010/main" val="4454898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28</a:t>
            </a:fld>
            <a:endParaRPr lang="en-US" dirty="0"/>
          </a:p>
        </p:txBody>
      </p:sp>
    </p:spTree>
    <p:extLst>
      <p:ext uri="{BB962C8B-B14F-4D97-AF65-F5344CB8AC3E}">
        <p14:creationId xmlns:p14="http://schemas.microsoft.com/office/powerpoint/2010/main" val="445489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baseline="0" dirty="0">
                <a:solidFill>
                  <a:schemeClr val="tx1"/>
                </a:solidFill>
                <a:effectLst/>
                <a:latin typeface="Arial" panose="020B0604020202020204" pitchFamily="34" charset="0"/>
                <a:ea typeface="+mn-ea"/>
                <a:cs typeface="+mn-cs"/>
              </a:rPr>
              <a:t>Put the MLE framework as optimizing the joint </a:t>
            </a:r>
            <a:r>
              <a:rPr lang="en-US" sz="1200" b="0" i="0" kern="1200" baseline="0" dirty="0" err="1">
                <a:solidFill>
                  <a:schemeClr val="tx1"/>
                </a:solidFill>
                <a:effectLst/>
                <a:latin typeface="Arial" panose="020B0604020202020204" pitchFamily="34" charset="0"/>
                <a:ea typeface="+mn-ea"/>
                <a:cs typeface="+mn-cs"/>
              </a:rPr>
              <a:t>pdf</a:t>
            </a:r>
            <a:r>
              <a:rPr lang="en-US" sz="1200" b="0" i="0" kern="1200" baseline="0" dirty="0">
                <a:solidFill>
                  <a:schemeClr val="tx1"/>
                </a:solidFill>
                <a:effectLst/>
                <a:latin typeface="Arial" panose="020B0604020202020204" pitchFamily="34" charset="0"/>
                <a:ea typeface="+mn-ea"/>
                <a:cs typeface="+mn-cs"/>
              </a:rPr>
              <a:t> (in the form of product of the two outcome)</a:t>
            </a:r>
            <a:endParaRPr lang="en-US" sz="1200" b="0" i="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D956B978-5561-43A9-995A-DAC25F8E4654}" type="slidenum">
              <a:rPr lang="en-US" smtClean="0"/>
              <a:pPr/>
              <a:t>7</a:t>
            </a:fld>
            <a:endParaRPr lang="en-US" dirty="0"/>
          </a:p>
        </p:txBody>
      </p:sp>
    </p:spTree>
    <p:extLst>
      <p:ext uri="{BB962C8B-B14F-4D97-AF65-F5344CB8AC3E}">
        <p14:creationId xmlns:p14="http://schemas.microsoft.com/office/powerpoint/2010/main" val="1788984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i="0" u="sng" kern="1200" dirty="0">
                <a:solidFill>
                  <a:schemeClr val="tx1"/>
                </a:solidFill>
                <a:effectLst/>
                <a:latin typeface="Arial" panose="020B0604020202020204" pitchFamily="34" charset="0"/>
                <a:ea typeface="+mn-ea"/>
                <a:cs typeface="+mn-cs"/>
              </a:rPr>
              <a:t>Notes: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Arial" panose="020B0604020202020204" pitchFamily="34" charset="0"/>
                <a:ea typeface="+mn-ea"/>
                <a:cs typeface="+mn-cs"/>
              </a:rPr>
              <a:t>Why natural log?</a:t>
            </a:r>
            <a:r>
              <a:rPr lang="en-US" sz="1200" b="0" i="0" kern="1200" baseline="0" dirty="0">
                <a:solidFill>
                  <a:schemeClr val="tx1"/>
                </a:solidFill>
                <a:effectLst/>
                <a:latin typeface="Arial" panose="020B0604020202020204" pitchFamily="34" charset="0"/>
                <a:ea typeface="+mn-ea"/>
                <a:cs typeface="+mn-cs"/>
              </a:rPr>
              <a:t> – Continued product of small fractions can result in extremely small numbers, called arithmetic flow. Use Natural Logs to overcome this problem.</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baseline="0" dirty="0">
              <a:solidFill>
                <a:schemeClr val="tx1"/>
              </a:solidFill>
              <a:effectLst/>
              <a:latin typeface="Arial" panose="020B0604020202020204" pitchFamily="34" charset="0"/>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baseline="0" dirty="0">
                <a:solidFill>
                  <a:schemeClr val="tx1"/>
                </a:solidFill>
                <a:effectLst/>
                <a:latin typeface="Arial" panose="020B0604020202020204" pitchFamily="34" charset="0"/>
                <a:ea typeface="+mn-ea"/>
                <a:cs typeface="+mn-cs"/>
              </a:rPr>
              <a:t>Here is what we should now know from going through the derivation of logistic regression step by step: </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200" b="0" i="0" kern="1200" baseline="0" dirty="0">
                <a:solidFill>
                  <a:schemeClr val="tx1"/>
                </a:solidFill>
                <a:effectLst/>
                <a:latin typeface="Arial" panose="020B0604020202020204" pitchFamily="34" charset="0"/>
                <a:ea typeface="+mn-ea"/>
                <a:cs typeface="+mn-cs"/>
              </a:rPr>
              <a:t>Logistic regression models are multiplicative in their inputs. </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200" b="0" i="0" kern="1200" baseline="0" dirty="0">
                <a:solidFill>
                  <a:schemeClr val="tx1"/>
                </a:solidFill>
                <a:effectLst/>
                <a:latin typeface="Arial" panose="020B0604020202020204" pitchFamily="34" charset="0"/>
                <a:ea typeface="+mn-ea"/>
                <a:cs typeface="+mn-cs"/>
              </a:rPr>
              <a:t>The exponent of each coefficient tells you how a unit change in that input variable affects the odds ratio of the response being true. </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200" b="0" i="0" kern="1200" baseline="0" dirty="0">
                <a:solidFill>
                  <a:schemeClr val="tx1"/>
                </a:solidFill>
                <a:effectLst/>
                <a:latin typeface="Arial" panose="020B0604020202020204" pitchFamily="34" charset="0"/>
                <a:ea typeface="+mn-ea"/>
                <a:cs typeface="+mn-cs"/>
              </a:rPr>
              <a:t>Logistic regression is coordinate-free: translations, rotations, and rescaling of the input variables will not affect the resulting probabilities. </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200" b="0" i="0" kern="1200" baseline="0" dirty="0">
                <a:solidFill>
                  <a:schemeClr val="tx1"/>
                </a:solidFill>
                <a:effectLst/>
                <a:latin typeface="Arial" panose="020B0604020202020204" pitchFamily="34" charset="0"/>
                <a:ea typeface="+mn-ea"/>
                <a:cs typeface="+mn-cs"/>
              </a:rPr>
              <a:t>Logistic regression preserves the marginal probabilities of the training data. </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200" b="0" i="0" kern="1200" baseline="0" dirty="0">
                <a:solidFill>
                  <a:schemeClr val="tx1"/>
                </a:solidFill>
                <a:effectLst/>
                <a:latin typeface="Arial" panose="020B0604020202020204" pitchFamily="34" charset="0"/>
                <a:ea typeface="+mn-ea"/>
                <a:cs typeface="+mn-cs"/>
              </a:rPr>
              <a:t>Overly large coefficient magnitudes, overly large error bars on the coefficient estimates, and the wrong sign on a coefficient could be indications of correlated inputs. </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200" b="0" i="0" kern="1200" baseline="0" dirty="0">
                <a:solidFill>
                  <a:schemeClr val="tx1"/>
                </a:solidFill>
                <a:effectLst/>
                <a:latin typeface="Arial" panose="020B0604020202020204" pitchFamily="34" charset="0"/>
                <a:ea typeface="+mn-ea"/>
                <a:cs typeface="+mn-cs"/>
              </a:rPr>
              <a:t>Coefficients that tend to infinity could be a sign that an input is perfectly correlated with a subset of your responses. Or put another way, it could be a sign that this input is only really useful on a subset of your data, so perhaps it is time to segment the data.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baseline="0" dirty="0">
              <a:solidFill>
                <a:schemeClr val="tx1"/>
              </a:solidFill>
              <a:effectLst/>
              <a:latin typeface="Arial" panose="020B0604020202020204" pitchFamily="34" charset="0"/>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D956B978-5561-43A9-995A-DAC25F8E4654}" type="slidenum">
              <a:rPr lang="en-US" smtClean="0"/>
              <a:pPr/>
              <a:t>8</a:t>
            </a:fld>
            <a:endParaRPr lang="en-US" dirty="0"/>
          </a:p>
        </p:txBody>
      </p:sp>
    </p:spTree>
    <p:extLst>
      <p:ext uri="{BB962C8B-B14F-4D97-AF65-F5344CB8AC3E}">
        <p14:creationId xmlns:p14="http://schemas.microsoft.com/office/powerpoint/2010/main" val="1788984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Parametric</a:t>
            </a:r>
            <a:r>
              <a:rPr lang="en-US" baseline="0" dirty="0"/>
              <a:t> Estimation with regularization: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a:solidFill>
                  <a:schemeClr val="tx1"/>
                </a:solidFill>
                <a:effectLst/>
                <a:latin typeface="Arial" panose="020B0604020202020204" pitchFamily="34" charset="0"/>
                <a:ea typeface="+mn-ea"/>
                <a:cs typeface="+mn-cs"/>
                <a:hlinkClick r:id="rId3"/>
              </a:rPr>
              <a:t>https://datascienceplus.com/logistic-regression-regularized-with-optimization/</a:t>
            </a:r>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9</a:t>
            </a:fld>
            <a:endParaRPr lang="en-US" dirty="0"/>
          </a:p>
        </p:txBody>
      </p:sp>
    </p:spTree>
    <p:extLst>
      <p:ext uri="{BB962C8B-B14F-4D97-AF65-F5344CB8AC3E}">
        <p14:creationId xmlns:p14="http://schemas.microsoft.com/office/powerpoint/2010/main" val="2616517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u="sng" dirty="0"/>
              <a:t>Tips:</a:t>
            </a:r>
          </a:p>
          <a:p>
            <a:pPr marL="171450" indent="-171450">
              <a:buFont typeface="Wingdings" panose="05000000000000000000" pitchFamily="2" charset="2"/>
              <a:buChar char="Ø"/>
            </a:pPr>
            <a:r>
              <a:rPr lang="en-US" sz="1200" dirty="0"/>
              <a:t>If your Null Deviance is really small, it means that the Null Model explains the data pretty well. Likewise with your Residual Deviance.</a:t>
            </a:r>
          </a:p>
          <a:p>
            <a:pPr marL="171450" indent="-171450">
              <a:buFont typeface="Wingdings" panose="05000000000000000000" pitchFamily="2" charset="2"/>
              <a:buChar char="Ø"/>
            </a:pPr>
            <a:r>
              <a:rPr lang="en-US" sz="1200" dirty="0"/>
              <a:t>If your model is "good" then your Deviance is </a:t>
            </a:r>
            <a:r>
              <a:rPr lang="en-US" sz="1200" dirty="0" err="1"/>
              <a:t>approx</a:t>
            </a:r>
            <a:r>
              <a:rPr lang="en-US" sz="1200" dirty="0"/>
              <a:t> Chi^2 with (</a:t>
            </a:r>
            <a:r>
              <a:rPr lang="en-US" sz="1200" dirty="0" err="1"/>
              <a:t>df_sat</a:t>
            </a:r>
            <a:r>
              <a:rPr lang="en-US" sz="1200" dirty="0"/>
              <a:t> - </a:t>
            </a:r>
            <a:r>
              <a:rPr lang="en-US" sz="1200" dirty="0" err="1"/>
              <a:t>df_model</a:t>
            </a:r>
            <a:r>
              <a:rPr lang="en-US" sz="1200" dirty="0"/>
              <a:t>) degrees of freedom.</a:t>
            </a:r>
          </a:p>
          <a:p>
            <a:pPr marL="171450" indent="-171450">
              <a:buFont typeface="Wingdings" panose="05000000000000000000" pitchFamily="2" charset="2"/>
              <a:buChar char="Ø"/>
            </a:pPr>
            <a:r>
              <a:rPr lang="en-US" sz="1200" dirty="0"/>
              <a:t>If you want to compare you Null model with your Proposed model, then you can look at, (Null Deviance - Residual Deviance) </a:t>
            </a:r>
            <a:r>
              <a:rPr lang="en-US" sz="1200" dirty="0" err="1"/>
              <a:t>approx</a:t>
            </a:r>
            <a:r>
              <a:rPr lang="en-US" sz="1200" dirty="0"/>
              <a:t> Chi^2 with </a:t>
            </a:r>
            <a:r>
              <a:rPr lang="en-US" sz="1200" dirty="0" err="1"/>
              <a:t>df</a:t>
            </a:r>
            <a:r>
              <a:rPr lang="en-US" sz="1200" dirty="0"/>
              <a:t> Proposed - </a:t>
            </a:r>
            <a:r>
              <a:rPr lang="en-US" sz="1200" dirty="0" err="1"/>
              <a:t>df</a:t>
            </a:r>
            <a:r>
              <a:rPr lang="en-US" sz="1200" dirty="0"/>
              <a:t> Null = (n-(p+1))-(n-1)=p</a:t>
            </a:r>
          </a:p>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10</a:t>
            </a:fld>
            <a:endParaRPr lang="en-US" dirty="0"/>
          </a:p>
        </p:txBody>
      </p:sp>
    </p:spTree>
    <p:extLst>
      <p:ext uri="{BB962C8B-B14F-4D97-AF65-F5344CB8AC3E}">
        <p14:creationId xmlns:p14="http://schemas.microsoft.com/office/powerpoint/2010/main" val="3287766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solidFill>
                  <a:schemeClr val="tx1"/>
                </a:solidFill>
                <a:effectLst/>
                <a:latin typeface="Arial" panose="020B0604020202020204" pitchFamily="34" charset="0"/>
                <a:ea typeface="+mn-ea"/>
                <a:cs typeface="+mn-cs"/>
              </a:rPr>
              <a:t>The null hypothesis is that the observed and expected proportions are the same across all groups. The alternative hypothesis is that the observed and expected proportions are not the same.</a:t>
            </a:r>
          </a:p>
          <a:p>
            <a:pPr fontAlgn="base"/>
            <a:endParaRPr lang="en-US" sz="1200" b="0" i="0" kern="1200" dirty="0">
              <a:solidFill>
                <a:schemeClr val="tx1"/>
              </a:solidFill>
              <a:effectLst/>
              <a:latin typeface="Arial" panose="020B0604020202020204" pitchFamily="34" charset="0"/>
              <a:ea typeface="+mn-ea"/>
              <a:cs typeface="+mn-cs"/>
            </a:endParaRPr>
          </a:p>
          <a:p>
            <a:pPr fontAlgn="base"/>
            <a:r>
              <a:rPr lang="en-US" sz="1200" b="0" i="0" kern="1200" dirty="0">
                <a:solidFill>
                  <a:schemeClr val="tx1"/>
                </a:solidFill>
                <a:effectLst/>
                <a:latin typeface="Arial" panose="020B0604020202020204" pitchFamily="34" charset="0"/>
                <a:ea typeface="+mn-ea"/>
                <a:cs typeface="+mn-cs"/>
              </a:rPr>
              <a:t>The </a:t>
            </a:r>
            <a:r>
              <a:rPr lang="en-US" sz="1200" b="0" i="0" kern="1200" dirty="0" err="1">
                <a:solidFill>
                  <a:schemeClr val="tx1"/>
                </a:solidFill>
                <a:effectLst/>
                <a:latin typeface="Arial" panose="020B0604020202020204" pitchFamily="34" charset="0"/>
                <a:ea typeface="+mn-ea"/>
                <a:cs typeface="+mn-cs"/>
              </a:rPr>
              <a:t>Hosmer-Lemeshow</a:t>
            </a:r>
            <a:r>
              <a:rPr lang="en-US" sz="1200" b="0" i="0" kern="1200" dirty="0">
                <a:solidFill>
                  <a:schemeClr val="tx1"/>
                </a:solidFill>
                <a:effectLst/>
                <a:latin typeface="Arial" panose="020B0604020202020204" pitchFamily="34" charset="0"/>
                <a:ea typeface="+mn-ea"/>
                <a:cs typeface="+mn-cs"/>
              </a:rPr>
              <a:t> test is for overall calibration error, not for any particular lack of fit such as quadratic effects. It does not properly take </a:t>
            </a:r>
            <a:r>
              <a:rPr lang="en-US" sz="1200" b="0" i="0" kern="1200" dirty="0" err="1">
                <a:solidFill>
                  <a:schemeClr val="tx1"/>
                </a:solidFill>
                <a:effectLst/>
                <a:latin typeface="Arial" panose="020B0604020202020204" pitchFamily="34" charset="0"/>
                <a:ea typeface="+mn-ea"/>
                <a:cs typeface="+mn-cs"/>
              </a:rPr>
              <a:t>overfitting</a:t>
            </a:r>
            <a:r>
              <a:rPr lang="en-US" sz="1200" b="0" i="0" kern="1200" dirty="0">
                <a:solidFill>
                  <a:schemeClr val="tx1"/>
                </a:solidFill>
                <a:effectLst/>
                <a:latin typeface="Arial" panose="020B0604020202020204" pitchFamily="34" charset="0"/>
                <a:ea typeface="+mn-ea"/>
                <a:cs typeface="+mn-cs"/>
              </a:rPr>
              <a:t> into account, is arbitrary to choice of bins and method of computing </a:t>
            </a:r>
            <a:r>
              <a:rPr lang="en-US" sz="1200" b="0" i="0" kern="1200" dirty="0" err="1">
                <a:solidFill>
                  <a:schemeClr val="tx1"/>
                </a:solidFill>
                <a:effectLst/>
                <a:latin typeface="Arial" panose="020B0604020202020204" pitchFamily="34" charset="0"/>
                <a:ea typeface="+mn-ea"/>
                <a:cs typeface="+mn-cs"/>
              </a:rPr>
              <a:t>quantiles</a:t>
            </a:r>
            <a:r>
              <a:rPr lang="en-US" sz="1200" b="0" i="0" kern="1200" dirty="0">
                <a:solidFill>
                  <a:schemeClr val="tx1"/>
                </a:solidFill>
                <a:effectLst/>
                <a:latin typeface="Arial" panose="020B0604020202020204" pitchFamily="34" charset="0"/>
                <a:ea typeface="+mn-ea"/>
                <a:cs typeface="+mn-cs"/>
              </a:rPr>
              <a:t>, and often has power that is too low.</a:t>
            </a:r>
          </a:p>
          <a:p>
            <a:pPr fontAlgn="base"/>
            <a:r>
              <a:rPr lang="en-US" sz="1200" b="0" i="0" kern="1200" dirty="0">
                <a:solidFill>
                  <a:schemeClr val="tx1"/>
                </a:solidFill>
                <a:effectLst/>
                <a:latin typeface="Arial" panose="020B0604020202020204" pitchFamily="34" charset="0"/>
                <a:ea typeface="+mn-ea"/>
                <a:cs typeface="+mn-cs"/>
              </a:rPr>
              <a:t>For these reasons the </a:t>
            </a:r>
            <a:r>
              <a:rPr lang="en-US" sz="1200" b="0" i="0" kern="1200" dirty="0" err="1">
                <a:solidFill>
                  <a:schemeClr val="tx1"/>
                </a:solidFill>
                <a:effectLst/>
                <a:latin typeface="Arial" panose="020B0604020202020204" pitchFamily="34" charset="0"/>
                <a:ea typeface="+mn-ea"/>
                <a:cs typeface="+mn-cs"/>
              </a:rPr>
              <a:t>Hosmer-Lemeshow</a:t>
            </a:r>
            <a:r>
              <a:rPr lang="en-US" sz="1200" b="0" i="0" kern="1200" dirty="0">
                <a:solidFill>
                  <a:schemeClr val="tx1"/>
                </a:solidFill>
                <a:effectLst/>
                <a:latin typeface="Arial" panose="020B0604020202020204" pitchFamily="34" charset="0"/>
                <a:ea typeface="+mn-ea"/>
                <a:cs typeface="+mn-cs"/>
              </a:rPr>
              <a:t> test is no longer recommended. </a:t>
            </a:r>
            <a:r>
              <a:rPr lang="en-US" sz="1200" b="0" i="0" kern="1200" dirty="0" err="1">
                <a:solidFill>
                  <a:schemeClr val="tx1"/>
                </a:solidFill>
                <a:effectLst/>
                <a:latin typeface="Arial" panose="020B0604020202020204" pitchFamily="34" charset="0"/>
                <a:ea typeface="+mn-ea"/>
                <a:cs typeface="+mn-cs"/>
              </a:rPr>
              <a:t>Hosmer</a:t>
            </a:r>
            <a:r>
              <a:rPr lang="en-US" sz="1200" b="0" i="0" kern="1200" dirty="0">
                <a:solidFill>
                  <a:schemeClr val="tx1"/>
                </a:solidFill>
                <a:effectLst/>
                <a:latin typeface="Arial" panose="020B0604020202020204" pitchFamily="34" charset="0"/>
                <a:ea typeface="+mn-ea"/>
                <a:cs typeface="+mn-cs"/>
              </a:rPr>
              <a:t> et al have a better one </a:t>
            </a:r>
            <a:r>
              <a:rPr lang="en-US" sz="1200" b="0" i="0" kern="1200" dirty="0" err="1">
                <a:solidFill>
                  <a:schemeClr val="tx1"/>
                </a:solidFill>
                <a:effectLst/>
                <a:latin typeface="Arial" panose="020B0604020202020204" pitchFamily="34" charset="0"/>
                <a:ea typeface="+mn-ea"/>
                <a:cs typeface="+mn-cs"/>
              </a:rPr>
              <a:t>d.f.</a:t>
            </a:r>
            <a:r>
              <a:rPr lang="en-US" sz="1200" b="0" i="0" kern="1200" dirty="0">
                <a:solidFill>
                  <a:schemeClr val="tx1"/>
                </a:solidFill>
                <a:effectLst/>
                <a:latin typeface="Arial" panose="020B0604020202020204" pitchFamily="34" charset="0"/>
                <a:ea typeface="+mn-ea"/>
                <a:cs typeface="+mn-cs"/>
              </a:rPr>
              <a:t> omnibus test of fit, implemented in the R </a:t>
            </a:r>
            <a:r>
              <a:rPr lang="en-US" sz="1200" b="0" i="0" kern="1200" dirty="0" err="1">
                <a:solidFill>
                  <a:schemeClr val="tx1"/>
                </a:solidFill>
                <a:effectLst/>
                <a:latin typeface="Arial" panose="020B0604020202020204" pitchFamily="34" charset="0"/>
                <a:ea typeface="+mn-ea"/>
                <a:cs typeface="+mn-cs"/>
              </a:rPr>
              <a:t>rms</a:t>
            </a:r>
            <a:r>
              <a:rPr lang="en-US" sz="1200" b="0" i="0" kern="1200" dirty="0">
                <a:solidFill>
                  <a:schemeClr val="tx1"/>
                </a:solidFill>
                <a:effectLst/>
                <a:latin typeface="Arial" panose="020B0604020202020204" pitchFamily="34" charset="0"/>
                <a:ea typeface="+mn-ea"/>
                <a:cs typeface="+mn-cs"/>
              </a:rPr>
              <a:t> package </a:t>
            </a:r>
            <a:r>
              <a:rPr lang="en-US" sz="1200" b="0" i="0" kern="1200" dirty="0" err="1">
                <a:solidFill>
                  <a:schemeClr val="tx1"/>
                </a:solidFill>
                <a:effectLst/>
                <a:latin typeface="Arial" panose="020B0604020202020204" pitchFamily="34" charset="0"/>
                <a:ea typeface="+mn-ea"/>
                <a:cs typeface="+mn-cs"/>
              </a:rPr>
              <a:t>residuals.lrmfunction</a:t>
            </a:r>
            <a:r>
              <a:rPr lang="en-US" sz="1200" b="0" i="0" kern="1200" dirty="0">
                <a:solidFill>
                  <a:schemeClr val="tx1"/>
                </a:solidFill>
                <a:effectLst/>
                <a:latin typeface="Arial" panose="020B0604020202020204" pitchFamily="34" charset="0"/>
                <a:ea typeface="+mn-ea"/>
                <a:cs typeface="+mn-cs"/>
              </a:rPr>
              <a:t>.</a:t>
            </a:r>
          </a:p>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13</a:t>
            </a:fld>
            <a:endParaRPr lang="en-US" dirty="0"/>
          </a:p>
        </p:txBody>
      </p:sp>
    </p:spTree>
    <p:extLst>
      <p:ext uri="{BB962C8B-B14F-4D97-AF65-F5344CB8AC3E}">
        <p14:creationId xmlns:p14="http://schemas.microsoft.com/office/powerpoint/2010/main" val="2151794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Precision and recall are both similar to accuracy, but both are very difficult to understand conceptually. Precision is sort of like accuracy but it looks only at the data you predicted positive. Recall is also sort of like accuracy but it looks only at the data that is “relevant” in some way.</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Refer:</a:t>
            </a:r>
            <a:r>
              <a:rPr lang="en-US" baseline="0" dirty="0"/>
              <a:t> https://select-statistics.co.uk/blog/sensitivity-specificity-and-predictive-values-what-is-the-best-way-to-measure-the-performance-of-binary-classification-models/</a:t>
            </a:r>
          </a:p>
          <a:p>
            <a:pPr marL="0" indent="0">
              <a:buFont typeface="Arial" panose="020B0604020202020204" pitchFamily="34" charset="0"/>
              <a:buNone/>
            </a:pPr>
            <a:endParaRPr lang="en-US" baseline="0"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15</a:t>
            </a:fld>
            <a:endParaRPr lang="en-US" dirty="0"/>
          </a:p>
        </p:txBody>
      </p:sp>
    </p:spTree>
    <p:extLst>
      <p:ext uri="{BB962C8B-B14F-4D97-AF65-F5344CB8AC3E}">
        <p14:creationId xmlns:p14="http://schemas.microsoft.com/office/powerpoint/2010/main" val="4175960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One disadvantage of PPV and NPV is that they depend on the overall success rate in the population. Sensitivity and specificity do not have this problem – they do not depend on the overall success rate and as such they may be interpreted in absolute terms as a measure of the classifier’s performance.</a:t>
            </a:r>
          </a:p>
          <a:p>
            <a:pPr marL="171450" indent="-171450">
              <a:buFont typeface="Arial" panose="020B0604020202020204" pitchFamily="34" charset="0"/>
              <a:buChar char="•"/>
            </a:pPr>
            <a:r>
              <a:rPr lang="en-US" dirty="0"/>
              <a:t>We have two distinct pairs of performance measures that can be extracted from a table of classification and outcome counts. Each pair addresses a different question: sensitivity and specificity tell us about the distribution of classifications given the true outcome, while PPV and NPV give the probabilities of the outcomes given the classification. All four measures can be useful so it is wise to check them all before implementing the classifier as a decision tool.</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16</a:t>
            </a:fld>
            <a:endParaRPr lang="en-US" dirty="0"/>
          </a:p>
        </p:txBody>
      </p:sp>
    </p:spTree>
    <p:extLst>
      <p:ext uri="{BB962C8B-B14F-4D97-AF65-F5344CB8AC3E}">
        <p14:creationId xmlns:p14="http://schemas.microsoft.com/office/powerpoint/2010/main" val="2308753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cut-off probability or threshold at which default is advised, should be chosen so that the number of times it results in a successful default far outweighs the number of times it is unsuccessful. </a:t>
            </a:r>
          </a:p>
          <a:p>
            <a:pPr marL="171450" indent="-171450">
              <a:buFont typeface="Arial" panose="020B0604020202020204" pitchFamily="34" charset="0"/>
              <a:buChar char="•"/>
            </a:pPr>
            <a:r>
              <a:rPr lang="en-US" dirty="0"/>
              <a:t>We can ensure that our threshold is </a:t>
            </a:r>
            <a:r>
              <a:rPr lang="en-US" dirty="0" err="1"/>
              <a:t>optimised</a:t>
            </a:r>
            <a:r>
              <a:rPr lang="en-US" dirty="0"/>
              <a:t> to this logic by choosing a threshold that </a:t>
            </a:r>
            <a:r>
              <a:rPr lang="en-US" dirty="0" err="1"/>
              <a:t>maximises</a:t>
            </a:r>
            <a:r>
              <a:rPr lang="en-US" dirty="0"/>
              <a:t> the true positive rate (TP) of the statistical model whilst </a:t>
            </a:r>
            <a:r>
              <a:rPr lang="en-US" dirty="0" err="1"/>
              <a:t>minimising</a:t>
            </a:r>
            <a:r>
              <a:rPr lang="en-US" dirty="0"/>
              <a:t> the false positive rate (FP). The former is the proportion of successful defaults that are correctly classified as such, whilst the FP is the proportion of failed default that were incorrectly predicted to be a success. TP is also referred to as the sensitivity and 1-FP the specificity of the model.</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17</a:t>
            </a:fld>
            <a:endParaRPr lang="en-US" dirty="0"/>
          </a:p>
        </p:txBody>
      </p:sp>
    </p:spTree>
    <p:extLst>
      <p:ext uri="{BB962C8B-B14F-4D97-AF65-F5344CB8AC3E}">
        <p14:creationId xmlns:p14="http://schemas.microsoft.com/office/powerpoint/2010/main" val="333404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6511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7" name="Rectangle 16"/>
          <p:cNvSpPr/>
          <p:nvPr userDrawn="1"/>
        </p:nvSpPr>
        <p:spPr>
          <a:xfrm>
            <a:off x="-4762" y="3105385"/>
            <a:ext cx="9144000" cy="42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9" name="Slide Number Placeholder 3"/>
          <p:cNvSpPr>
            <a:spLocks noGrp="1"/>
          </p:cNvSpPr>
          <p:nvPr>
            <p:ph type="sldNum" sz="quarter" idx="14"/>
          </p:nvPr>
        </p:nvSpPr>
        <p:spPr>
          <a:xfrm>
            <a:off x="131630" y="6444633"/>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107046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6" name="Rectangle 5"/>
          <p:cNvSpPr/>
          <p:nvPr userDrawn="1"/>
        </p:nvSpPr>
        <p:spPr>
          <a:xfrm>
            <a:off x="0" y="1"/>
            <a:ext cx="9144000" cy="142646"/>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7" name="Slide Number Placeholder 3"/>
          <p:cNvSpPr>
            <a:spLocks noGrp="1"/>
          </p:cNvSpPr>
          <p:nvPr>
            <p:ph type="sldNum" sz="quarter" idx="14"/>
          </p:nvPr>
        </p:nvSpPr>
        <p:spPr>
          <a:xfrm>
            <a:off x="131630" y="6444633"/>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5162613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6620997"/>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23" r:id="rId3"/>
  </p:sldLayoutIdLst>
  <p:hf hdr="0" ftr="0" dt="0"/>
  <p:txStyles>
    <p:titleStyle>
      <a:lvl1pPr algn="l" defTabSz="914400" rtl="0" eaLnBrk="1" latinLnBrk="0" hangingPunct="1">
        <a:lnSpc>
          <a:spcPct val="100000"/>
        </a:lnSpc>
        <a:spcBef>
          <a:spcPct val="0"/>
        </a:spcBef>
        <a:buClrTx/>
        <a:buNone/>
        <a:defRPr lang="en-US" sz="2400" b="1" kern="1200" dirty="0">
          <a:solidFill>
            <a:srgbClr val="4D4D4D"/>
          </a:solidFill>
          <a:latin typeface="Arial" panose="020B0604020202020204" pitchFamily="34" charset="0"/>
          <a:ea typeface="+mj-ea"/>
          <a:cs typeface="Arial" panose="020B0604020202020204" pitchFamily="34" charset="0"/>
        </a:defRPr>
      </a:lvl1pPr>
    </p:titleStyle>
    <p:bodyStyle>
      <a:lvl1pPr marL="236538" indent="-236538" algn="l" defTabSz="914400" rtl="0" eaLnBrk="1" latinLnBrk="0" hangingPunct="1">
        <a:spcBef>
          <a:spcPct val="20000"/>
        </a:spcBef>
        <a:buClrTx/>
        <a:buFont typeface="Arial" panose="020B0604020202020204" pitchFamily="34" charset="0"/>
        <a:buChar char="•"/>
        <a:defRPr lang="en-US" sz="2000" b="0" kern="1200" dirty="0" smtClean="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8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5.png"/><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14.png"/><Relationship Id="rId5" Type="http://schemas.openxmlformats.org/officeDocument/2006/relationships/image" Target="../media/image13.w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16.wmf"/><Relationship Id="rId4" Type="http://schemas.openxmlformats.org/officeDocument/2006/relationships/package" Target="../embeddings/Microsoft_Excel_Worksheet.xlsx"/></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22.wmf"/><Relationship Id="rId5" Type="http://schemas.openxmlformats.org/officeDocument/2006/relationships/oleObject" Target="../embeddings/oleObject2.bin"/><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notesSlide" Target="../notesSlides/notesSlide13.xml"/><Relationship Id="rId7"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image" Target="../media/image25.wmf"/><Relationship Id="rId5" Type="http://schemas.openxmlformats.org/officeDocument/2006/relationships/package" Target="../embeddings/Microsoft_Excel_Macro-Enabled_Worksheet.xlsm"/><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notesSlide" Target="../notesSlides/notesSlide16.xml"/><Relationship Id="rId7"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image" Target="../media/image28.wmf"/><Relationship Id="rId5" Type="http://schemas.openxmlformats.org/officeDocument/2006/relationships/package" Target="../embeddings/Microsoft_Excel_Macro-Enabled_Worksheet1.xlsm"/><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hyperlink" Target="https://people.maths.bris.ac.uk/~sw15190/mgcv/tampere/mgcv.pdf" TargetMode="External"/><Relationship Id="rId13" Type="http://schemas.openxmlformats.org/officeDocument/2006/relationships/oleObject" Target="../embeddings/oleObject6.bin"/><Relationship Id="rId18" Type="http://schemas.openxmlformats.org/officeDocument/2006/relationships/image" Target="../media/image34.wmf"/><Relationship Id="rId3" Type="http://schemas.openxmlformats.org/officeDocument/2006/relationships/notesSlide" Target="../notesSlides/notesSlide19.xml"/><Relationship Id="rId7" Type="http://schemas.openxmlformats.org/officeDocument/2006/relationships/hyperlink" Target="http://support.sas.com/kb/22/871.html" TargetMode="External"/><Relationship Id="rId12" Type="http://schemas.openxmlformats.org/officeDocument/2006/relationships/image" Target="../media/image31.wmf"/><Relationship Id="rId17" Type="http://schemas.openxmlformats.org/officeDocument/2006/relationships/oleObject" Target="../embeddings/oleObject8.bin"/><Relationship Id="rId2" Type="http://schemas.openxmlformats.org/officeDocument/2006/relationships/slideLayout" Target="../slideLayouts/slideLayout3.xml"/><Relationship Id="rId16" Type="http://schemas.openxmlformats.org/officeDocument/2006/relationships/image" Target="../media/image33.wmf"/><Relationship Id="rId1" Type="http://schemas.openxmlformats.org/officeDocument/2006/relationships/vmlDrawing" Target="../drawings/vmlDrawing6.vml"/><Relationship Id="rId6" Type="http://schemas.openxmlformats.org/officeDocument/2006/relationships/hyperlink" Target="https://www.analyticsvidhya.com/blog/2016/02/multinomial-ordinal-logistic-regression/" TargetMode="External"/><Relationship Id="rId11" Type="http://schemas.openxmlformats.org/officeDocument/2006/relationships/oleObject" Target="../embeddings/oleObject5.bin"/><Relationship Id="rId5" Type="http://schemas.openxmlformats.org/officeDocument/2006/relationships/hyperlink" Target="http://www2.sas.com/proceedings/sugi22/STATS/PAPER278.PDF" TargetMode="External"/><Relationship Id="rId15" Type="http://schemas.openxmlformats.org/officeDocument/2006/relationships/oleObject" Target="../embeddings/oleObject7.bin"/><Relationship Id="rId10" Type="http://schemas.openxmlformats.org/officeDocument/2006/relationships/hyperlink" Target="https://stats.idre.ucla.edu/sas/output/proc-logistic/" TargetMode="External"/><Relationship Id="rId4" Type="http://schemas.openxmlformats.org/officeDocument/2006/relationships/hyperlink" Target="http://support.sas.com/documentation/cdl/en/statug/67523/HTML/default/viewer.htm#statug_bchoice_details01.htm" TargetMode="External"/><Relationship Id="rId9" Type="http://schemas.openxmlformats.org/officeDocument/2006/relationships/hyperlink" Target="https://datascienceplus.com/logistic-regression-regularized-with-optimization/" TargetMode="External"/><Relationship Id="rId14" Type="http://schemas.openxmlformats.org/officeDocument/2006/relationships/image" Target="../media/image3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03418" y="1680363"/>
            <a:ext cx="7994284" cy="1200329"/>
          </a:xfrm>
          <a:prstGeom prst="rect">
            <a:avLst/>
          </a:prstGeom>
        </p:spPr>
        <p:txBody>
          <a:bodyPr/>
          <a:lstStyle/>
          <a:p>
            <a:r>
              <a:rPr lang="en-US" sz="3600" dirty="0"/>
              <a:t>Logistic Regression and Moving Beyond Linearity</a:t>
            </a:r>
          </a:p>
        </p:txBody>
      </p:sp>
      <p:sp>
        <p:nvSpPr>
          <p:cNvPr id="4" name="Subtitle 3"/>
          <p:cNvSpPr>
            <a:spLocks noGrp="1"/>
          </p:cNvSpPr>
          <p:nvPr>
            <p:ph type="subTitle" idx="4294967295"/>
          </p:nvPr>
        </p:nvSpPr>
        <p:spPr>
          <a:xfrm>
            <a:off x="203418" y="1181100"/>
            <a:ext cx="6718082" cy="400110"/>
          </a:xfrm>
          <a:prstGeom prst="rect">
            <a:avLst/>
          </a:prstGeom>
        </p:spPr>
        <p:txBody>
          <a:bodyPr/>
          <a:lstStyle/>
          <a:p>
            <a:r>
              <a:rPr lang="en-US" dirty="0"/>
              <a:t>Data Science </a:t>
            </a:r>
            <a:r>
              <a:rPr lang="en-US" dirty="0" err="1"/>
              <a:t>Bootcamp</a:t>
            </a:r>
            <a:endParaRPr lang="en-US" dirty="0"/>
          </a:p>
        </p:txBody>
      </p:sp>
      <p:sp>
        <p:nvSpPr>
          <p:cNvPr id="7" name="Text Placeholder 6"/>
          <p:cNvSpPr>
            <a:spLocks noGrp="1"/>
          </p:cNvSpPr>
          <p:nvPr>
            <p:ph type="body" sz="quarter" idx="4294967295"/>
          </p:nvPr>
        </p:nvSpPr>
        <p:spPr>
          <a:xfrm>
            <a:off x="3998584" y="160004"/>
            <a:ext cx="4956632" cy="361829"/>
          </a:xfrm>
          <a:prstGeom prst="rect">
            <a:avLst/>
          </a:prstGeom>
        </p:spPr>
        <p:txBody>
          <a:bodyPr/>
          <a:lstStyle/>
          <a:p>
            <a:r>
              <a:rPr lang="en-US" dirty="0"/>
              <a:t>27</a:t>
            </a:r>
            <a:r>
              <a:rPr lang="en-US" baseline="30000" dirty="0"/>
              <a:t>th</a:t>
            </a:r>
            <a:r>
              <a:rPr lang="en-US" dirty="0"/>
              <a:t> Feb, 2018</a:t>
            </a:r>
          </a:p>
        </p:txBody>
      </p:sp>
      <p:sp>
        <p:nvSpPr>
          <p:cNvPr id="8" name="Slide Number Placeholder 7"/>
          <p:cNvSpPr>
            <a:spLocks noGrp="1"/>
          </p:cNvSpPr>
          <p:nvPr>
            <p:ph type="sldNum" sz="quarter" idx="4294967295"/>
          </p:nvPr>
        </p:nvSpPr>
        <p:spPr>
          <a:xfrm>
            <a:off x="131630" y="6444633"/>
            <a:ext cx="327880" cy="215444"/>
          </a:xfrm>
          <a:prstGeom prst="rect">
            <a:avLst/>
          </a:prstGeom>
        </p:spPr>
        <p:txBody>
          <a:bodyPr/>
          <a:lstStyle/>
          <a:p>
            <a:pPr>
              <a:defRPr/>
            </a:pPr>
            <a:fld id="{E6474CC2-1230-4213-AD1A-4B2FEEABA7A1}" type="slidenum">
              <a:rPr lang="en-US" smtClean="0"/>
              <a:pPr>
                <a:defRPr/>
              </a:pPr>
              <a:t>1</a:t>
            </a:fld>
            <a:endParaRPr lang="en-US" dirty="0"/>
          </a:p>
        </p:txBody>
      </p:sp>
      <p:sp>
        <p:nvSpPr>
          <p:cNvPr id="3" name="Text Placeholder 2"/>
          <p:cNvSpPr>
            <a:spLocks noGrp="1"/>
          </p:cNvSpPr>
          <p:nvPr>
            <p:ph type="body" sz="quarter" idx="4294967295"/>
          </p:nvPr>
        </p:nvSpPr>
        <p:spPr>
          <a:xfrm>
            <a:off x="203418" y="3239009"/>
            <a:ext cx="5270282" cy="369332"/>
          </a:xfrm>
          <a:prstGeom prst="rect">
            <a:avLst/>
          </a:prstGeom>
        </p:spPr>
        <p:txBody>
          <a:bodyPr/>
          <a:lstStyle/>
          <a:p>
            <a:r>
              <a:rPr lang="en-US" b="0" dirty="0">
                <a:solidFill>
                  <a:schemeClr val="tx1"/>
                </a:solidFill>
              </a:rPr>
              <a:t>Anindya Moitra</a:t>
            </a:r>
          </a:p>
        </p:txBody>
      </p:sp>
      <p:sp>
        <p:nvSpPr>
          <p:cNvPr id="10" name="Text Placeholder 9"/>
          <p:cNvSpPr>
            <a:spLocks noGrp="1"/>
          </p:cNvSpPr>
          <p:nvPr>
            <p:ph type="body" sz="quarter" idx="4294967295"/>
          </p:nvPr>
        </p:nvSpPr>
        <p:spPr>
          <a:xfrm>
            <a:off x="203418" y="3604710"/>
            <a:ext cx="5270282" cy="369332"/>
          </a:xfrm>
          <a:prstGeom prst="rect">
            <a:avLst/>
          </a:prstGeom>
        </p:spPr>
        <p:txBody>
          <a:bodyPr/>
          <a:lstStyle/>
          <a:p>
            <a:r>
              <a:rPr lang="en-US" dirty="0">
                <a:solidFill>
                  <a:schemeClr val="tx1"/>
                </a:solidFill>
              </a:rPr>
              <a:t>Shovon Sengupta</a:t>
            </a:r>
          </a:p>
        </p:txBody>
      </p:sp>
      <p:sp>
        <p:nvSpPr>
          <p:cNvPr id="9" name="Text Placeholder 9"/>
          <p:cNvSpPr txBox="1">
            <a:spLocks/>
          </p:cNvSpPr>
          <p:nvPr/>
        </p:nvSpPr>
        <p:spPr>
          <a:xfrm>
            <a:off x="217589" y="3927238"/>
            <a:ext cx="5270282" cy="369332"/>
          </a:xfrm>
          <a:prstGeom prst="rect">
            <a:avLst/>
          </a:prstGeom>
        </p:spPr>
        <p:txBody>
          <a:bodyPr vert="horz" lIns="91440" tIns="45720" rIns="91440" bIns="45720" rtlCol="0">
            <a:spAutoFit/>
          </a:bodyPr>
          <a:lstStyle>
            <a:lvl1pPr marL="0" indent="0" algn="l" defTabSz="914400" rtl="0" eaLnBrk="1" latinLnBrk="0" hangingPunct="1">
              <a:spcBef>
                <a:spcPct val="20000"/>
              </a:spcBef>
              <a:buClrTx/>
              <a:buFont typeface="Arial" panose="020B0604020202020204" pitchFamily="34" charset="0"/>
              <a:buNone/>
              <a:defRPr lang="en-US" sz="1800" b="0" kern="1200" baseline="0">
                <a:solidFill>
                  <a:srgbClr val="404040"/>
                </a:solidFill>
                <a:latin typeface="Arial" panose="020B0604020202020204" pitchFamily="34" charset="0"/>
                <a:ea typeface="+mj-ea"/>
                <a:cs typeface="Arial" panose="020B0604020202020204" pitchFamily="34" charset="0"/>
              </a:defRPr>
            </a:lvl1pPr>
            <a:lvl2pPr marL="236537" indent="0" algn="l" defTabSz="914400" rtl="0" eaLnBrk="1" latinLnBrk="0" hangingPunct="1">
              <a:spcBef>
                <a:spcPct val="20000"/>
              </a:spcBef>
              <a:buClrTx/>
              <a:buFont typeface="Arial" panose="020B0604020202020204" pitchFamily="34" charset="0"/>
              <a:buNone/>
              <a:defRPr sz="1800" b="1" kern="1200">
                <a:solidFill>
                  <a:schemeClr val="accent5"/>
                </a:solidFill>
                <a:latin typeface="Arial" panose="020B0604020202020204" pitchFamily="34" charset="0"/>
                <a:ea typeface="+mn-ea"/>
                <a:cs typeface="Arial" panose="020B0604020202020204" pitchFamily="34" charset="0"/>
              </a:defRPr>
            </a:lvl2pPr>
            <a:lvl3pPr marL="457200" indent="0" algn="l" defTabSz="914400" rtl="0" eaLnBrk="1" latinLnBrk="0" hangingPunct="1">
              <a:spcBef>
                <a:spcPct val="20000"/>
              </a:spcBef>
              <a:buClrTx/>
              <a:buFont typeface="Arial" panose="020B0604020202020204" pitchFamily="34" charset="0"/>
              <a:buNone/>
              <a:defRPr sz="1600" b="1" kern="1200">
                <a:solidFill>
                  <a:schemeClr val="accent5"/>
                </a:solidFill>
                <a:latin typeface="Arial" panose="020B0604020202020204" pitchFamily="34" charset="0"/>
                <a:ea typeface="+mn-ea"/>
                <a:cs typeface="Arial" panose="020B0604020202020204" pitchFamily="34" charset="0"/>
              </a:defRPr>
            </a:lvl3pPr>
            <a:lvl4pPr marL="630237" indent="0" algn="l" defTabSz="914400" rtl="0" eaLnBrk="1" latinLnBrk="0" hangingPunct="1">
              <a:spcBef>
                <a:spcPct val="20000"/>
              </a:spcBef>
              <a:buClrTx/>
              <a:buFont typeface="Arial" panose="020B0604020202020204" pitchFamily="34" charset="0"/>
              <a:buNone/>
              <a:defRPr sz="1400" b="1" kern="1200">
                <a:solidFill>
                  <a:schemeClr val="accent5"/>
                </a:solidFill>
                <a:latin typeface="Arial" panose="020B0604020202020204" pitchFamily="34" charset="0"/>
                <a:ea typeface="+mn-ea"/>
                <a:cs typeface="Arial" panose="020B0604020202020204" pitchFamily="34" charset="0"/>
              </a:defRPr>
            </a:lvl4pPr>
            <a:lvl5pPr marL="803275" indent="0" algn="l" defTabSz="914400" rtl="0" eaLnBrk="1" latinLnBrk="0" hangingPunct="1">
              <a:spcBef>
                <a:spcPct val="20000"/>
              </a:spcBef>
              <a:buFont typeface="Arial" panose="020B0604020202020204" pitchFamily="34" charset="0"/>
              <a:buNone/>
              <a:defRPr sz="1400" b="1" kern="1200">
                <a:solidFill>
                  <a:schemeClr val="accent5"/>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solidFill>
                  <a:schemeClr val="tx1"/>
                </a:solidFill>
              </a:rPr>
              <a:t>Shuvayon Dey</a:t>
            </a:r>
          </a:p>
        </p:txBody>
      </p:sp>
    </p:spTree>
    <p:extLst>
      <p:ext uri="{BB962C8B-B14F-4D97-AF65-F5344CB8AC3E}">
        <p14:creationId xmlns:p14="http://schemas.microsoft.com/office/powerpoint/2010/main" val="931517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122238" y="797877"/>
            <a:ext cx="8899525" cy="5575936"/>
          </a:xfrm>
          <a:prstGeom prst="roundRect">
            <a:avLst/>
          </a:prstGeom>
          <a:solidFill>
            <a:schemeClr val="bg1"/>
          </a:solidFill>
          <a:ln w="34925" cap="flat" cmpd="sng" algn="ctr">
            <a:solidFill>
              <a:schemeClr val="accent4">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
        <p:nvSpPr>
          <p:cNvPr id="2" name="Title 1"/>
          <p:cNvSpPr>
            <a:spLocks noGrp="1"/>
          </p:cNvSpPr>
          <p:nvPr>
            <p:ph type="title" idx="4294967295"/>
          </p:nvPr>
        </p:nvSpPr>
        <p:spPr>
          <a:xfrm>
            <a:off x="295570" y="336212"/>
            <a:ext cx="8523174" cy="461665"/>
          </a:xfrm>
          <a:prstGeom prst="rect">
            <a:avLst/>
          </a:prstGeom>
        </p:spPr>
        <p:txBody>
          <a:bodyPr/>
          <a:lstStyle/>
          <a:p>
            <a:r>
              <a:rPr lang="en-US" dirty="0"/>
              <a:t>Null Deviance and Residual Deviance</a:t>
            </a:r>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10</a:t>
            </a:fld>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459510" y="1242394"/>
                <a:ext cx="8227290" cy="3563522"/>
              </a:xfrm>
              <a:prstGeom prst="rect">
                <a:avLst/>
              </a:prstGeom>
              <a:noFill/>
            </p:spPr>
            <p:txBody>
              <a:bodyPr wrap="square" rtlCol="0">
                <a:noAutofit/>
              </a:bodyPr>
              <a:lstStyle/>
              <a:p>
                <a:pPr marL="285750" indent="-285750">
                  <a:buFont typeface="Wingdings" panose="05000000000000000000" pitchFamily="2" charset="2"/>
                  <a:buChar char="Ø"/>
                </a:pPr>
                <a:r>
                  <a:rPr lang="en-US" sz="1400" b="1" dirty="0"/>
                  <a:t>Null Deviance = 2(LL(Saturated Model) - LL(Null Model)) on </a:t>
                </a:r>
                <a:r>
                  <a:rPr lang="en-US" sz="1400" b="1" dirty="0" err="1"/>
                  <a:t>df</a:t>
                </a:r>
                <a:r>
                  <a:rPr lang="en-US" sz="1400" b="1" dirty="0"/>
                  <a:t> = </a:t>
                </a:r>
                <a:r>
                  <a:rPr lang="en-US" sz="1400" b="1" dirty="0" err="1"/>
                  <a:t>df_Sat</a:t>
                </a:r>
                <a:r>
                  <a:rPr lang="en-US" sz="1400" b="1" dirty="0"/>
                  <a:t> - </a:t>
                </a:r>
                <a:r>
                  <a:rPr lang="en-US" sz="1400" b="1" dirty="0" err="1"/>
                  <a:t>df_Null</a:t>
                </a:r>
                <a:endParaRPr lang="en-US" sz="1400" b="1" dirty="0"/>
              </a:p>
              <a:p>
                <a:pPr marL="285750" indent="-285750">
                  <a:buFont typeface="Wingdings" panose="05000000000000000000" pitchFamily="2" charset="2"/>
                  <a:buChar char="Ø"/>
                </a:pPr>
                <a:r>
                  <a:rPr lang="en-US" sz="1400" b="1" dirty="0"/>
                  <a:t>Residual Deviance = 2(LL(Saturated Model) - LL(Proposed Model)) </a:t>
                </a:r>
                <a:r>
                  <a:rPr lang="en-US" sz="1400" b="1" dirty="0" err="1"/>
                  <a:t>df</a:t>
                </a:r>
                <a:r>
                  <a:rPr lang="en-US" sz="1400" b="1" dirty="0"/>
                  <a:t> = </a:t>
                </a:r>
                <a:r>
                  <a:rPr lang="en-US" sz="1400" b="1" dirty="0" err="1"/>
                  <a:t>df_Sat</a:t>
                </a:r>
                <a:r>
                  <a:rPr lang="en-US" sz="1400" b="1" dirty="0"/>
                  <a:t> - </a:t>
                </a:r>
                <a:r>
                  <a:rPr lang="en-US" sz="1400" b="1" dirty="0" err="1"/>
                  <a:t>df_Proposed</a:t>
                </a:r>
                <a:endParaRPr lang="en-US" sz="1400" b="1" dirty="0"/>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US" sz="1400" dirty="0"/>
                  <a:t>The </a:t>
                </a:r>
                <a:r>
                  <a:rPr lang="en-US" sz="1400" b="1" dirty="0"/>
                  <a:t>Saturated Model</a:t>
                </a:r>
                <a:r>
                  <a:rPr lang="en-US" sz="1400" dirty="0"/>
                  <a:t> is a model that assumes </a:t>
                </a:r>
                <a:r>
                  <a:rPr lang="en-US" sz="1400" b="1" dirty="0"/>
                  <a:t>each data point has its own parameters</a:t>
                </a:r>
                <a:r>
                  <a:rPr lang="en-US" sz="1400" dirty="0"/>
                  <a:t> (which means you have n parameters to estimate.)</a:t>
                </a:r>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US" sz="1400" dirty="0"/>
                  <a:t>The </a:t>
                </a:r>
                <a:r>
                  <a:rPr lang="en-US" sz="1400" b="1" dirty="0"/>
                  <a:t>Null Model</a:t>
                </a:r>
                <a:r>
                  <a:rPr lang="en-US" sz="1400" dirty="0"/>
                  <a:t> assumes the exact "opposite", in that is </a:t>
                </a:r>
                <a:r>
                  <a:rPr lang="en-US" sz="1400" b="1" dirty="0"/>
                  <a:t>assumes one parameter for all of the data points</a:t>
                </a:r>
                <a:r>
                  <a:rPr lang="en-US" sz="1400" dirty="0"/>
                  <a:t>.</a:t>
                </a:r>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US" sz="1400" dirty="0"/>
                  <a:t>The </a:t>
                </a:r>
                <a:r>
                  <a:rPr lang="en-US" sz="1400" b="1" dirty="0"/>
                  <a:t>Proposed Model</a:t>
                </a:r>
                <a:r>
                  <a:rPr lang="en-US" sz="1400" dirty="0"/>
                  <a:t> assumes you can explain your data points with </a:t>
                </a:r>
                <a:r>
                  <a:rPr lang="en-US" sz="1400" b="1" dirty="0"/>
                  <a:t>p parameters + an intercept term</a:t>
                </a:r>
                <a:r>
                  <a:rPr lang="en-US" sz="1400" dirty="0"/>
                  <a:t>, so you have p+1 parameters.</a:t>
                </a:r>
              </a:p>
              <a:p>
                <a:endParaRPr lang="en-US" sz="1400" dirty="0"/>
              </a:p>
              <a:p>
                <a:endParaRPr lang="en-US" sz="1400" dirty="0"/>
              </a:p>
              <a:p>
                <a:r>
                  <a:rPr lang="en-US" sz="1400" dirty="0"/>
                  <a:t>In case of logistic regression </a:t>
                </a:r>
                <a:r>
                  <a:rPr lang="en-US" sz="1400" b="1" dirty="0"/>
                  <a:t>R</a:t>
                </a:r>
                <a:r>
                  <a:rPr lang="en-US" sz="1400" b="1" baseline="30000" dirty="0"/>
                  <a:t>2</a:t>
                </a:r>
                <a:r>
                  <a:rPr lang="en-US" sz="1400" b="1" dirty="0"/>
                  <a:t> doesn’t lead to us any information</a:t>
                </a:r>
                <a:r>
                  <a:rPr lang="en-US" sz="1400" dirty="0"/>
                  <a:t>, instead heuristically we can use </a:t>
                </a:r>
                <a:r>
                  <a:rPr lang="en-US" sz="1400" b="1" dirty="0"/>
                  <a:t>pseudo-R</a:t>
                </a:r>
                <a:r>
                  <a:rPr lang="en-US" sz="1400" b="1" baseline="30000" dirty="0"/>
                  <a:t>2</a:t>
                </a:r>
                <a:r>
                  <a:rPr lang="en-US" sz="1400" dirty="0"/>
                  <a:t> (</a:t>
                </a:r>
                <a:r>
                  <a:rPr lang="en-US" sz="1400" i="1" dirty="0"/>
                  <a:t>also known as McFadden's pseudo-R squared</a:t>
                </a:r>
                <a:r>
                  <a:rPr lang="en-US" sz="1400" dirty="0"/>
                  <a:t>) to test goodness of fit.</a:t>
                </a:r>
              </a:p>
              <a:p>
                <a:endParaRPr lang="en-US" sz="1400" dirty="0"/>
              </a:p>
              <a:p>
                <a:pPr/>
                <a14:m>
                  <m:oMathPara xmlns:m="http://schemas.openxmlformats.org/officeDocument/2006/math">
                    <m:oMathParaPr>
                      <m:jc m:val="centerGroup"/>
                    </m:oMathParaPr>
                    <m:oMath xmlns:m="http://schemas.openxmlformats.org/officeDocument/2006/math">
                      <m:r>
                        <a:rPr lang="en-US" sz="1400" b="1" i="1" smtClean="0">
                          <a:latin typeface="Cambria Math"/>
                        </a:rPr>
                        <m:t>𝒑𝒔𝒆𝒖𝒅𝒐</m:t>
                      </m:r>
                      <m:r>
                        <a:rPr lang="en-US" sz="1400" b="1" i="1" smtClean="0">
                          <a:latin typeface="Cambria Math"/>
                        </a:rPr>
                        <m:t> </m:t>
                      </m:r>
                      <m:r>
                        <a:rPr lang="en-US" sz="1400" b="1" i="1" smtClean="0">
                          <a:latin typeface="Cambria Math"/>
                        </a:rPr>
                        <m:t>𝑹</m:t>
                      </m:r>
                      <m:r>
                        <a:rPr lang="en-US" sz="1400" b="1" i="1" baseline="30000" smtClean="0">
                          <a:latin typeface="Cambria Math"/>
                        </a:rPr>
                        <m:t>𝟐</m:t>
                      </m:r>
                      <m:r>
                        <a:rPr lang="en-US" sz="1400" b="1" i="1" smtClean="0">
                          <a:latin typeface="Cambria Math"/>
                        </a:rPr>
                        <m:t>=</m:t>
                      </m:r>
                      <m:r>
                        <a:rPr lang="en-US" sz="1400" b="1" i="1" smtClean="0">
                          <a:latin typeface="Cambria Math"/>
                        </a:rPr>
                        <m:t>𝟏</m:t>
                      </m:r>
                      <m:r>
                        <a:rPr lang="en-US" sz="1400" b="1" i="1" smtClean="0">
                          <a:latin typeface="Cambria Math"/>
                        </a:rPr>
                        <m:t>−</m:t>
                      </m:r>
                      <m:f>
                        <m:fPr>
                          <m:ctrlPr>
                            <a:rPr lang="en-US" sz="1400" b="1" i="1" smtClean="0">
                              <a:latin typeface="Cambria Math" panose="02040503050406030204" pitchFamily="18" charset="0"/>
                            </a:rPr>
                          </m:ctrlPr>
                        </m:fPr>
                        <m:num>
                          <m:r>
                            <a:rPr lang="en-US" sz="1400" b="1" i="1">
                              <a:latin typeface="Cambria Math"/>
                            </a:rPr>
                            <m:t>𝑳𝑳</m:t>
                          </m:r>
                          <m:r>
                            <a:rPr lang="en-US" sz="1400" b="1" i="1">
                              <a:latin typeface="Cambria Math"/>
                            </a:rPr>
                            <m:t>(</m:t>
                          </m:r>
                          <m:r>
                            <a:rPr lang="en-US" sz="1400" b="1" i="1" smtClean="0">
                              <a:latin typeface="Cambria Math"/>
                            </a:rPr>
                            <m:t>𝑭𝒊𝒕𝒕𝒆𝒅</m:t>
                          </m:r>
                          <m:r>
                            <a:rPr lang="en-US" sz="1400" b="1" i="1" smtClean="0">
                              <a:latin typeface="Cambria Math"/>
                            </a:rPr>
                            <m:t> </m:t>
                          </m:r>
                          <m:r>
                            <a:rPr lang="en-US" sz="1400" b="1" i="1" smtClean="0">
                              <a:latin typeface="Cambria Math"/>
                            </a:rPr>
                            <m:t>𝑴𝒐𝒅𝒆𝒍</m:t>
                          </m:r>
                          <m:r>
                            <a:rPr lang="en-US" sz="1400" b="1" i="1">
                              <a:latin typeface="Cambria Math"/>
                            </a:rPr>
                            <m:t>)</m:t>
                          </m:r>
                        </m:num>
                        <m:den>
                          <m:r>
                            <a:rPr lang="en-US" sz="1400" b="1" i="1">
                              <a:latin typeface="Cambria Math"/>
                            </a:rPr>
                            <m:t>𝑳𝑳</m:t>
                          </m:r>
                          <m:r>
                            <a:rPr lang="en-US" sz="1400" b="1" i="1" smtClean="0">
                              <a:latin typeface="Cambria Math"/>
                            </a:rPr>
                            <m:t>(</m:t>
                          </m:r>
                          <m:r>
                            <a:rPr lang="en-US" sz="1400" b="1" i="1" smtClean="0">
                              <a:latin typeface="Cambria Math"/>
                            </a:rPr>
                            <m:t>𝑵𝒖𝒍𝒍</m:t>
                          </m:r>
                          <m:r>
                            <a:rPr lang="en-US" sz="1400" b="1" i="1">
                              <a:latin typeface="Cambria Math"/>
                            </a:rPr>
                            <m:t> </m:t>
                          </m:r>
                          <m:r>
                            <a:rPr lang="en-US" sz="1400" b="1" i="1" smtClean="0">
                              <a:latin typeface="Cambria Math"/>
                            </a:rPr>
                            <m:t>𝑴𝒐𝒅𝒆𝒍</m:t>
                          </m:r>
                          <m:r>
                            <a:rPr lang="en-US" sz="1400" b="1" i="1">
                              <a:latin typeface="Cambria Math"/>
                            </a:rPr>
                            <m:t>)</m:t>
                          </m:r>
                        </m:den>
                      </m:f>
                    </m:oMath>
                  </m:oMathPara>
                </a14:m>
                <a:endParaRPr lang="en-US" sz="1400" b="1" dirty="0"/>
              </a:p>
              <a:p>
                <a:endParaRPr lang="en-US" sz="1400" b="1" u="sng" dirty="0"/>
              </a:p>
              <a:p>
                <a:endParaRPr lang="en-US" sz="1400" dirty="0"/>
              </a:p>
            </p:txBody>
          </p:sp>
        </mc:Choice>
        <mc:Fallback xmlns="">
          <p:sp>
            <p:nvSpPr>
              <p:cNvPr id="6" name="TextBox 5"/>
              <p:cNvSpPr txBox="1">
                <a:spLocks noRot="1" noChangeAspect="1" noMove="1" noResize="1" noEditPoints="1" noAdjustHandles="1" noChangeArrowheads="1" noChangeShapeType="1" noTextEdit="1"/>
              </p:cNvSpPr>
              <p:nvPr/>
            </p:nvSpPr>
            <p:spPr>
              <a:xfrm>
                <a:off x="459510" y="1242394"/>
                <a:ext cx="8227290" cy="3563522"/>
              </a:xfrm>
              <a:prstGeom prst="rect">
                <a:avLst/>
              </a:prstGeom>
              <a:blipFill rotWithShape="1">
                <a:blip r:embed="rId3"/>
                <a:stretch>
                  <a:fillRect l="-148" t="-171" r="-370" b="-17808"/>
                </a:stretch>
              </a:blipFill>
            </p:spPr>
            <p:txBody>
              <a:bodyPr/>
              <a:lstStyle/>
              <a:p>
                <a:r>
                  <a:rPr lang="en-US">
                    <a:noFill/>
                  </a:rPr>
                  <a:t> </a:t>
                </a:r>
              </a:p>
            </p:txBody>
          </p:sp>
        </mc:Fallback>
      </mc:AlternateContent>
    </p:spTree>
    <p:extLst>
      <p:ext uri="{BB962C8B-B14F-4D97-AF65-F5344CB8AC3E}">
        <p14:creationId xmlns:p14="http://schemas.microsoft.com/office/powerpoint/2010/main" val="3634112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122238" y="797877"/>
            <a:ext cx="8899525" cy="5575936"/>
          </a:xfrm>
          <a:prstGeom prst="roundRect">
            <a:avLst/>
          </a:prstGeom>
          <a:solidFill>
            <a:schemeClr val="bg1"/>
          </a:solidFill>
          <a:ln w="34925" cap="flat" cmpd="sng" algn="ctr">
            <a:solidFill>
              <a:schemeClr val="accent4">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
        <p:nvSpPr>
          <p:cNvPr id="2" name="Title 1"/>
          <p:cNvSpPr>
            <a:spLocks noGrp="1"/>
          </p:cNvSpPr>
          <p:nvPr>
            <p:ph type="title" idx="4294967295"/>
          </p:nvPr>
        </p:nvSpPr>
        <p:spPr>
          <a:xfrm>
            <a:off x="295570" y="336212"/>
            <a:ext cx="8523174" cy="461665"/>
          </a:xfrm>
          <a:prstGeom prst="rect">
            <a:avLst/>
          </a:prstGeom>
        </p:spPr>
        <p:txBody>
          <a:bodyPr/>
          <a:lstStyle/>
          <a:p>
            <a:r>
              <a:rPr lang="en-US" dirty="0"/>
              <a:t>Output interpretation</a:t>
            </a:r>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11</a:t>
            </a:fld>
            <a:endParaRPr lang="en-US" dirty="0"/>
          </a:p>
        </p:txBody>
      </p:sp>
      <p:sp>
        <p:nvSpPr>
          <p:cNvPr id="4" name="Text Box 3"/>
          <p:cNvSpPr txBox="1">
            <a:spLocks noChangeArrowheads="1"/>
          </p:cNvSpPr>
          <p:nvPr/>
        </p:nvSpPr>
        <p:spPr bwMode="auto">
          <a:xfrm>
            <a:off x="310532" y="862362"/>
            <a:ext cx="8623300" cy="526297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DDDDDD">
                      <a:gamma/>
                      <a:shade val="60000"/>
                      <a:invGamma/>
                    </a:srgbClr>
                  </a:outerShdw>
                </a:effectLst>
              </a14:hiddenEffects>
            </a:ext>
          </a:extLst>
        </p:spPr>
        <p:txBody>
          <a:bodyPr>
            <a:spAutoFit/>
          </a:bodyPr>
          <a:lstStyle>
            <a:lvl1pPr marL="114300" indent="-114300">
              <a:defRPr sz="1200">
                <a:solidFill>
                  <a:srgbClr val="000000"/>
                </a:solidFill>
                <a:latin typeface="Arial" charset="0"/>
              </a:defRPr>
            </a:lvl1pPr>
            <a:lvl2pPr>
              <a:defRPr sz="1200">
                <a:solidFill>
                  <a:srgbClr val="000000"/>
                </a:solidFill>
                <a:latin typeface="Arial" charset="0"/>
              </a:defRPr>
            </a:lvl2pPr>
            <a:lvl3pPr>
              <a:defRPr sz="1200">
                <a:solidFill>
                  <a:srgbClr val="000000"/>
                </a:solidFill>
                <a:latin typeface="Arial" charset="0"/>
              </a:defRPr>
            </a:lvl3pPr>
            <a:lvl4pPr>
              <a:defRPr sz="1200">
                <a:solidFill>
                  <a:srgbClr val="000000"/>
                </a:solidFill>
                <a:latin typeface="Arial" charset="0"/>
              </a:defRPr>
            </a:lvl4pPr>
            <a:lvl5pPr>
              <a:defRPr sz="1200">
                <a:solidFill>
                  <a:srgbClr val="000000"/>
                </a:solidFill>
                <a:latin typeface="Arial" charset="0"/>
              </a:defRPr>
            </a:lvl5pPr>
            <a:lvl6pPr algn="ctr" eaLnBrk="0" fontAlgn="base" hangingPunct="0">
              <a:spcBef>
                <a:spcPct val="50000"/>
              </a:spcBef>
              <a:spcAft>
                <a:spcPct val="0"/>
              </a:spcAft>
              <a:defRPr sz="1200">
                <a:solidFill>
                  <a:srgbClr val="000000"/>
                </a:solidFill>
                <a:latin typeface="Arial" charset="0"/>
              </a:defRPr>
            </a:lvl6pPr>
            <a:lvl7pPr algn="ctr" eaLnBrk="0" fontAlgn="base" hangingPunct="0">
              <a:spcBef>
                <a:spcPct val="50000"/>
              </a:spcBef>
              <a:spcAft>
                <a:spcPct val="0"/>
              </a:spcAft>
              <a:defRPr sz="1200">
                <a:solidFill>
                  <a:srgbClr val="000000"/>
                </a:solidFill>
                <a:latin typeface="Arial" charset="0"/>
              </a:defRPr>
            </a:lvl7pPr>
            <a:lvl8pPr algn="ctr" eaLnBrk="0" fontAlgn="base" hangingPunct="0">
              <a:spcBef>
                <a:spcPct val="50000"/>
              </a:spcBef>
              <a:spcAft>
                <a:spcPct val="0"/>
              </a:spcAft>
              <a:defRPr sz="1200">
                <a:solidFill>
                  <a:srgbClr val="000000"/>
                </a:solidFill>
                <a:latin typeface="Arial" charset="0"/>
              </a:defRPr>
            </a:lvl8pPr>
            <a:lvl9pPr algn="ctr" eaLnBrk="0" fontAlgn="base" hangingPunct="0">
              <a:spcBef>
                <a:spcPct val="50000"/>
              </a:spcBef>
              <a:spcAft>
                <a:spcPct val="0"/>
              </a:spcAft>
              <a:defRPr sz="1200">
                <a:solidFill>
                  <a:srgbClr val="000000"/>
                </a:solidFill>
                <a:latin typeface="Arial" charset="0"/>
              </a:defRPr>
            </a:lvl9pPr>
          </a:lstStyle>
          <a:p>
            <a:pPr marL="0" indent="0">
              <a:buClr>
                <a:srgbClr val="3A6008"/>
              </a:buClr>
            </a:pPr>
            <a:endParaRPr lang="en-US" altLang="en-US" b="1" dirty="0"/>
          </a:p>
          <a:p>
            <a:pPr marL="171450" indent="-171450" algn="l">
              <a:buClr>
                <a:srgbClr val="3A6008"/>
              </a:buClr>
              <a:buFont typeface="Wingdings" panose="05000000000000000000" pitchFamily="2" charset="2"/>
              <a:buChar char="Ø"/>
            </a:pPr>
            <a:r>
              <a:rPr lang="en-US" altLang="en-US" b="1" dirty="0"/>
              <a:t>Estimate</a:t>
            </a:r>
            <a:r>
              <a:rPr lang="en-US" altLang="en-US" dirty="0"/>
              <a:t> - These are the binary logit regression estimates for the Parameters in the model. The logistic regression model models the log odds of a positive response (probability modeled is Y =1) as a linear combination the predictor variables. This is written as </a:t>
            </a:r>
          </a:p>
          <a:p>
            <a:pPr lvl="2">
              <a:buClr>
                <a:srgbClr val="3A6008"/>
              </a:buClr>
            </a:pPr>
            <a:r>
              <a:rPr lang="en-US" altLang="en-US" dirty="0"/>
              <a:t>log[ p / (1-p) ] = b</a:t>
            </a:r>
            <a:r>
              <a:rPr lang="en-US" altLang="en-US" baseline="-25000" dirty="0"/>
              <a:t>0</a:t>
            </a:r>
            <a:r>
              <a:rPr lang="en-US" altLang="en-US" dirty="0"/>
              <a:t> + b</a:t>
            </a:r>
            <a:r>
              <a:rPr lang="en-US" altLang="en-US" baseline="-25000" dirty="0"/>
              <a:t>1</a:t>
            </a:r>
            <a:r>
              <a:rPr lang="en-US" altLang="en-US" dirty="0"/>
              <a:t>*x</a:t>
            </a:r>
            <a:r>
              <a:rPr lang="en-US" altLang="en-US" baseline="-25000" dirty="0"/>
              <a:t>1</a:t>
            </a:r>
            <a:r>
              <a:rPr lang="en-US" altLang="en-US" dirty="0"/>
              <a:t> + b</a:t>
            </a:r>
            <a:r>
              <a:rPr lang="en-US" altLang="en-US" baseline="-25000" dirty="0"/>
              <a:t>2</a:t>
            </a:r>
            <a:r>
              <a:rPr lang="en-US" altLang="en-US" dirty="0"/>
              <a:t>*x</a:t>
            </a:r>
            <a:r>
              <a:rPr lang="en-US" altLang="en-US" baseline="-25000" dirty="0"/>
              <a:t>2</a:t>
            </a:r>
            <a:r>
              <a:rPr lang="en-US" altLang="en-US" dirty="0"/>
              <a:t> + b</a:t>
            </a:r>
            <a:r>
              <a:rPr lang="en-US" altLang="en-US" baseline="-25000" dirty="0"/>
              <a:t>3</a:t>
            </a:r>
            <a:r>
              <a:rPr lang="en-US" altLang="en-US" dirty="0"/>
              <a:t> *x</a:t>
            </a:r>
            <a:r>
              <a:rPr lang="en-US" altLang="en-US" baseline="-25000" dirty="0"/>
              <a:t>3</a:t>
            </a:r>
            <a:r>
              <a:rPr lang="en-US" altLang="en-US" dirty="0"/>
              <a:t> + …., where p is the probability that Y is 1.</a:t>
            </a:r>
          </a:p>
          <a:p>
            <a:pPr marL="0" indent="0" algn="l">
              <a:buClr>
                <a:srgbClr val="3A6008"/>
              </a:buClr>
            </a:pPr>
            <a:r>
              <a:rPr lang="en-US" altLang="en-US" dirty="0"/>
              <a:t>      </a:t>
            </a:r>
          </a:p>
          <a:p>
            <a:pPr marL="0" indent="0" algn="l">
              <a:buClr>
                <a:srgbClr val="3A6008"/>
              </a:buClr>
            </a:pPr>
            <a:r>
              <a:rPr lang="en-US" altLang="en-US" b="1" i="1" dirty="0"/>
              <a:t>We can interpret the parameter estimates as follows: for a one unit change in the predictor variable, the difference in log-odds for a positive outcome is expected to change by the respective coefficient, given the other variables in the model are held constant.</a:t>
            </a:r>
          </a:p>
          <a:p>
            <a:pPr marL="171450" indent="-171450" algn="l">
              <a:buClr>
                <a:srgbClr val="3A6008"/>
              </a:buClr>
              <a:buFont typeface="Wingdings" panose="05000000000000000000" pitchFamily="2" charset="2"/>
              <a:buChar char="Ø"/>
            </a:pPr>
            <a:endParaRPr lang="en-US" altLang="en-US" dirty="0"/>
          </a:p>
          <a:p>
            <a:pPr marL="171450" indent="-171450">
              <a:buClr>
                <a:srgbClr val="3A6008"/>
              </a:buClr>
              <a:buFont typeface="Wingdings" panose="05000000000000000000" pitchFamily="2" charset="2"/>
              <a:buChar char="Ø"/>
            </a:pPr>
            <a:r>
              <a:rPr lang="en-US" altLang="en-US" b="1" dirty="0"/>
              <a:t>Standard Error</a:t>
            </a:r>
            <a:r>
              <a:rPr lang="en-US" altLang="en-US" dirty="0"/>
              <a:t> - These are the standard errors of the individual regression coefficients. They are used in the 95% Confidence Limits.</a:t>
            </a:r>
          </a:p>
          <a:p>
            <a:pPr marL="171450" indent="-171450">
              <a:buClr>
                <a:srgbClr val="3A6008"/>
              </a:buClr>
              <a:buFont typeface="Wingdings" panose="05000000000000000000" pitchFamily="2" charset="2"/>
              <a:buChar char="Ø"/>
            </a:pPr>
            <a:endParaRPr lang="en-US" altLang="en-US" dirty="0"/>
          </a:p>
          <a:p>
            <a:pPr marL="171450" indent="-171450">
              <a:buClr>
                <a:srgbClr val="3A6008"/>
              </a:buClr>
              <a:buFont typeface="Wingdings" panose="05000000000000000000" pitchFamily="2" charset="2"/>
              <a:buChar char="Ø"/>
            </a:pPr>
            <a:r>
              <a:rPr lang="en-US" altLang="en-US" b="1" dirty="0"/>
              <a:t>Z value and </a:t>
            </a:r>
            <a:r>
              <a:rPr lang="en-US" altLang="en-US" b="1" dirty="0" err="1"/>
              <a:t>Pr</a:t>
            </a:r>
            <a:r>
              <a:rPr lang="en-US" altLang="en-US" b="1" dirty="0"/>
              <a:t> (&gt; |z|) -</a:t>
            </a:r>
            <a:r>
              <a:rPr lang="en-US" altLang="en-US" dirty="0"/>
              <a:t> These are the test statistics and p-values, respectively, testing the null hypothesis that an individual predictor's regression coefficient is zero, given the other predictor variables are in the model. </a:t>
            </a:r>
          </a:p>
          <a:p>
            <a:pPr marL="171450" indent="-171450">
              <a:buClr>
                <a:srgbClr val="3A6008"/>
              </a:buClr>
              <a:buFont typeface="Wingdings" panose="05000000000000000000" pitchFamily="2" charset="2"/>
              <a:buChar char="Ø"/>
            </a:pPr>
            <a:endParaRPr lang="en-US" altLang="en-US" dirty="0"/>
          </a:p>
          <a:p>
            <a:pPr marL="171450" indent="-171450">
              <a:buClr>
                <a:srgbClr val="3A6008"/>
              </a:buClr>
              <a:buFont typeface="Wingdings" panose="05000000000000000000" pitchFamily="2" charset="2"/>
              <a:buChar char="Ø"/>
            </a:pPr>
            <a:r>
              <a:rPr lang="en-US" altLang="en-US" b="1" dirty="0"/>
              <a:t>Odds ratio</a:t>
            </a:r>
            <a:r>
              <a:rPr lang="en-US" altLang="en-US" dirty="0"/>
              <a:t> - </a:t>
            </a:r>
            <a:r>
              <a:rPr lang="en-US" dirty="0"/>
              <a:t>The odds ratio for your coefficient is the increase in odds when you increase X by one unit </a:t>
            </a:r>
            <a:r>
              <a:rPr lang="en-US" b="1" i="1" dirty="0"/>
              <a:t>When the odds ratio is greater than 1, it describes a positive relationship and an odds ratio less than 1 implies a negative relationship.</a:t>
            </a:r>
            <a:endParaRPr lang="en-US" altLang="en-US" i="1" dirty="0"/>
          </a:p>
          <a:p>
            <a:pPr marL="171450" indent="-171450" algn="l">
              <a:buClr>
                <a:srgbClr val="3A6008"/>
              </a:buClr>
              <a:buFont typeface="Wingdings" panose="05000000000000000000" pitchFamily="2" charset="2"/>
              <a:buChar char="Ø"/>
            </a:pPr>
            <a:endParaRPr lang="en-US" altLang="en-US" dirty="0"/>
          </a:p>
          <a:p>
            <a:pPr marL="171450" indent="-171450">
              <a:buClr>
                <a:srgbClr val="3A6008"/>
              </a:buClr>
              <a:buFont typeface="Wingdings" panose="05000000000000000000" pitchFamily="2" charset="2"/>
              <a:buChar char="Ø"/>
            </a:pPr>
            <a:r>
              <a:rPr lang="en-US" altLang="en-US" b="1" dirty="0"/>
              <a:t>AIC </a:t>
            </a:r>
            <a:r>
              <a:rPr lang="en-US" altLang="en-US" dirty="0"/>
              <a:t>- This is the </a:t>
            </a:r>
            <a:r>
              <a:rPr lang="en-US" altLang="en-US" dirty="0" err="1"/>
              <a:t>Akaike</a:t>
            </a:r>
            <a:r>
              <a:rPr lang="en-US" altLang="en-US" dirty="0"/>
              <a:t> Information Criterion. It is calculated as AIC = -2 Log L + 2((k-1) + s), where k is the number of levels of the dependent variable and s is the number of predictors in the model. AIC is used for the comparison of </a:t>
            </a:r>
            <a:r>
              <a:rPr lang="en-US" altLang="en-US" dirty="0" err="1"/>
              <a:t>nonnested</a:t>
            </a:r>
            <a:r>
              <a:rPr lang="en-US" altLang="en-US" dirty="0"/>
              <a:t> models on the same sample. Ultimately, the model with the smallest AIC is considered the best, although the AIC value itself is not meaningful.</a:t>
            </a:r>
          </a:p>
          <a:p>
            <a:pPr marL="171450" indent="-171450">
              <a:buClr>
                <a:srgbClr val="3A6008"/>
              </a:buClr>
              <a:buFont typeface="Wingdings" panose="05000000000000000000" pitchFamily="2" charset="2"/>
              <a:buChar char="Ø"/>
            </a:pPr>
            <a:endParaRPr lang="en-US" altLang="en-US" dirty="0"/>
          </a:p>
          <a:p>
            <a:pPr marL="171450" indent="-171450">
              <a:buClr>
                <a:srgbClr val="3A6008"/>
              </a:buClr>
              <a:buFont typeface="Wingdings" panose="05000000000000000000" pitchFamily="2" charset="2"/>
              <a:buChar char="Ø"/>
            </a:pPr>
            <a:r>
              <a:rPr lang="en-US" altLang="en-US" b="1" dirty="0"/>
              <a:t>SC</a:t>
            </a:r>
            <a:r>
              <a:rPr lang="en-US" altLang="en-US" dirty="0"/>
              <a:t> - This is the Schwarz Criterion. It is defined as - 2 Log L + ((k-1) + s)*log(Σ f</a:t>
            </a:r>
            <a:r>
              <a:rPr lang="en-US" altLang="en-US" baseline="-25000" dirty="0"/>
              <a:t>i</a:t>
            </a:r>
            <a:r>
              <a:rPr lang="en-US" altLang="en-US" dirty="0"/>
              <a:t>), where </a:t>
            </a:r>
            <a:r>
              <a:rPr lang="en-US" altLang="en-US" dirty="0" err="1"/>
              <a:t>f</a:t>
            </a:r>
            <a:r>
              <a:rPr lang="en-US" altLang="en-US" baseline="-25000" dirty="0" err="1"/>
              <a:t>i</a:t>
            </a:r>
            <a:r>
              <a:rPr lang="en-US" altLang="en-US" dirty="0" err="1"/>
              <a:t>'s</a:t>
            </a:r>
            <a:r>
              <a:rPr lang="en-US" altLang="en-US" dirty="0"/>
              <a:t> are the frequency values of the </a:t>
            </a:r>
            <a:r>
              <a:rPr lang="en-US" altLang="en-US" dirty="0" err="1"/>
              <a:t>i</a:t>
            </a:r>
            <a:r>
              <a:rPr lang="en-US" altLang="en-US" baseline="30000" dirty="0" err="1"/>
              <a:t>th</a:t>
            </a:r>
            <a:r>
              <a:rPr lang="en-US" altLang="en-US" dirty="0"/>
              <a:t> observation, and k and s were defined previously. Like AIC, SC penalizes for the number of predictors in the model and the smallest SC is most desirable and the value itself is not meaningful</a:t>
            </a:r>
          </a:p>
        </p:txBody>
      </p:sp>
    </p:spTree>
    <p:extLst>
      <p:ext uri="{BB962C8B-B14F-4D97-AF65-F5344CB8AC3E}">
        <p14:creationId xmlns:p14="http://schemas.microsoft.com/office/powerpoint/2010/main" val="1506000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122238" y="797877"/>
            <a:ext cx="8899525" cy="5575936"/>
          </a:xfrm>
          <a:prstGeom prst="roundRect">
            <a:avLst/>
          </a:prstGeom>
          <a:solidFill>
            <a:schemeClr val="bg1"/>
          </a:solidFill>
          <a:ln w="34925" cap="flat" cmpd="sng" algn="ctr">
            <a:solidFill>
              <a:schemeClr val="accent4">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
        <p:nvSpPr>
          <p:cNvPr id="2" name="Title 1"/>
          <p:cNvSpPr>
            <a:spLocks noGrp="1"/>
          </p:cNvSpPr>
          <p:nvPr>
            <p:ph type="title" idx="4294967295"/>
          </p:nvPr>
        </p:nvSpPr>
        <p:spPr>
          <a:xfrm>
            <a:off x="295570" y="336212"/>
            <a:ext cx="8523174" cy="461665"/>
          </a:xfrm>
          <a:prstGeom prst="rect">
            <a:avLst/>
          </a:prstGeom>
        </p:spPr>
        <p:txBody>
          <a:bodyPr/>
          <a:lstStyle/>
          <a:p>
            <a:r>
              <a:rPr lang="en-US" dirty="0"/>
              <a:t>Assessing Model Fit</a:t>
            </a:r>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12</a:t>
            </a:fld>
            <a:endParaRPr lang="en-US" dirty="0"/>
          </a:p>
        </p:txBody>
      </p:sp>
      <p:sp>
        <p:nvSpPr>
          <p:cNvPr id="4" name="Rectangle 3"/>
          <p:cNvSpPr/>
          <p:nvPr/>
        </p:nvSpPr>
        <p:spPr>
          <a:xfrm>
            <a:off x="459510" y="902639"/>
            <a:ext cx="7978812" cy="5424562"/>
          </a:xfrm>
          <a:prstGeom prst="rect">
            <a:avLst/>
          </a:prstGeom>
        </p:spPr>
        <p:txBody>
          <a:bodyPr wrap="square">
            <a:spAutoFit/>
          </a:bodyPr>
          <a:lstStyle/>
          <a:p>
            <a:pPr marL="171450" indent="-171450">
              <a:buClr>
                <a:srgbClr val="3A6008"/>
              </a:buClr>
              <a:buFont typeface="Wingdings" panose="05000000000000000000" pitchFamily="2" charset="2"/>
              <a:buChar char="Ø"/>
            </a:pPr>
            <a:r>
              <a:rPr lang="en-US" altLang="en-US" sz="1050" b="1" dirty="0">
                <a:solidFill>
                  <a:srgbClr val="000000"/>
                </a:solidFill>
                <a:latin typeface="Arial" charset="0"/>
              </a:rPr>
              <a:t>Percent Concordant</a:t>
            </a:r>
            <a:r>
              <a:rPr lang="en-US" altLang="en-US" sz="1050" dirty="0">
                <a:solidFill>
                  <a:srgbClr val="000000"/>
                </a:solidFill>
                <a:latin typeface="Arial" charset="0"/>
              </a:rPr>
              <a:t> - A pair of observations with different observed responses is said to be concordant if the observation with the lower ordered response value (Y= 0) has a lower predicted mean score than the observation with the higher ordered response value (Y= 1).</a:t>
            </a:r>
          </a:p>
          <a:p>
            <a:pPr marL="171450" indent="-171450">
              <a:buClr>
                <a:srgbClr val="3A6008"/>
              </a:buClr>
              <a:buFont typeface="Wingdings" panose="05000000000000000000" pitchFamily="2" charset="2"/>
              <a:buChar char="Ø"/>
            </a:pPr>
            <a:endParaRPr lang="en-US" altLang="en-US" sz="1050" dirty="0">
              <a:solidFill>
                <a:srgbClr val="000000"/>
              </a:solidFill>
              <a:latin typeface="Arial" charset="0"/>
            </a:endParaRPr>
          </a:p>
          <a:p>
            <a:pPr marL="171450" indent="-171450">
              <a:buClr>
                <a:srgbClr val="3A6008"/>
              </a:buClr>
              <a:buFont typeface="Wingdings" panose="05000000000000000000" pitchFamily="2" charset="2"/>
              <a:buChar char="Ø"/>
            </a:pPr>
            <a:r>
              <a:rPr lang="en-US" altLang="en-US" sz="1050" b="1" dirty="0">
                <a:solidFill>
                  <a:srgbClr val="000000"/>
                </a:solidFill>
                <a:latin typeface="Arial" charset="0"/>
              </a:rPr>
              <a:t>Percent Discordant</a:t>
            </a:r>
            <a:r>
              <a:rPr lang="en-US" altLang="en-US" sz="1050" dirty="0">
                <a:solidFill>
                  <a:srgbClr val="000000"/>
                </a:solidFill>
                <a:latin typeface="Arial" charset="0"/>
              </a:rPr>
              <a:t> - If the observation with the lower ordered response value has a higher predicted mean score than the observation with the higher ordered response value, then the pair is discordant.</a:t>
            </a:r>
          </a:p>
          <a:p>
            <a:pPr marL="171450" indent="-171450">
              <a:buClr>
                <a:srgbClr val="3A6008"/>
              </a:buClr>
              <a:buFont typeface="Wingdings" panose="05000000000000000000" pitchFamily="2" charset="2"/>
              <a:buChar char="Ø"/>
            </a:pPr>
            <a:endParaRPr lang="en-US" altLang="en-US" sz="1050" dirty="0">
              <a:solidFill>
                <a:srgbClr val="000000"/>
              </a:solidFill>
              <a:latin typeface="Arial" charset="0"/>
            </a:endParaRPr>
          </a:p>
          <a:p>
            <a:pPr marL="171450" indent="-171450">
              <a:buClr>
                <a:srgbClr val="3A6008"/>
              </a:buClr>
              <a:buFont typeface="Wingdings" panose="05000000000000000000" pitchFamily="2" charset="2"/>
              <a:buChar char="Ø"/>
            </a:pPr>
            <a:r>
              <a:rPr lang="en-US" altLang="en-US" sz="1050" b="1" dirty="0">
                <a:solidFill>
                  <a:srgbClr val="000000"/>
                </a:solidFill>
                <a:latin typeface="Arial" charset="0"/>
              </a:rPr>
              <a:t>Percent Tied</a:t>
            </a:r>
            <a:r>
              <a:rPr lang="en-US" altLang="en-US" sz="1050" dirty="0">
                <a:solidFill>
                  <a:srgbClr val="000000"/>
                </a:solidFill>
                <a:latin typeface="Arial" charset="0"/>
              </a:rPr>
              <a:t> - If a pair of observations with different responses is neither concordant nor discordant, it is a tie.</a:t>
            </a:r>
          </a:p>
          <a:p>
            <a:pPr marL="171450" indent="-171450">
              <a:buClr>
                <a:srgbClr val="3A6008"/>
              </a:buClr>
              <a:buFont typeface="Wingdings" panose="05000000000000000000" pitchFamily="2" charset="2"/>
              <a:buChar char="Ø"/>
            </a:pPr>
            <a:endParaRPr lang="en-US" altLang="en-US" sz="1050" dirty="0">
              <a:solidFill>
                <a:srgbClr val="000000"/>
              </a:solidFill>
              <a:latin typeface="Arial" charset="0"/>
            </a:endParaRPr>
          </a:p>
          <a:p>
            <a:pPr marL="171450" indent="-171450">
              <a:buClr>
                <a:srgbClr val="3A6008"/>
              </a:buClr>
              <a:buFont typeface="Wingdings" panose="05000000000000000000" pitchFamily="2" charset="2"/>
              <a:buChar char="Ø"/>
            </a:pPr>
            <a:r>
              <a:rPr lang="en-US" altLang="en-US" sz="1050" b="1" dirty="0">
                <a:solidFill>
                  <a:srgbClr val="000000"/>
                </a:solidFill>
                <a:latin typeface="Arial" charset="0"/>
              </a:rPr>
              <a:t>Pairs</a:t>
            </a:r>
            <a:r>
              <a:rPr lang="en-US" altLang="en-US" sz="1050" dirty="0">
                <a:solidFill>
                  <a:srgbClr val="000000"/>
                </a:solidFill>
                <a:latin typeface="Arial" charset="0"/>
              </a:rPr>
              <a:t> - This is the total number of distinct pairs with one case having a positive response (Y= 1) and the other having a negative response (Y= 0). </a:t>
            </a:r>
          </a:p>
          <a:p>
            <a:pPr marL="171450" indent="-171450">
              <a:buClr>
                <a:srgbClr val="3A6008"/>
              </a:buClr>
              <a:buFont typeface="Wingdings" panose="05000000000000000000" pitchFamily="2" charset="2"/>
              <a:buChar char="Ø"/>
            </a:pPr>
            <a:endParaRPr lang="en-US" sz="1050" dirty="0">
              <a:solidFill>
                <a:srgbClr val="000000"/>
              </a:solidFill>
              <a:latin typeface="Arial" charset="0"/>
            </a:endParaRPr>
          </a:p>
          <a:p>
            <a:pPr marL="171450" indent="-171450">
              <a:buClr>
                <a:srgbClr val="3A6008"/>
              </a:buClr>
              <a:buFont typeface="Wingdings" panose="05000000000000000000" pitchFamily="2" charset="2"/>
              <a:buChar char="Ø"/>
            </a:pPr>
            <a:r>
              <a:rPr lang="en-US" altLang="en-US" sz="1050" b="1" dirty="0"/>
              <a:t>Somers' D</a:t>
            </a:r>
            <a:r>
              <a:rPr lang="en-US" altLang="en-US" sz="1050" dirty="0"/>
              <a:t> - </a:t>
            </a:r>
            <a:r>
              <a:rPr lang="en-US" altLang="en-US" sz="1050" dirty="0" err="1"/>
              <a:t>Somer's</a:t>
            </a:r>
            <a:r>
              <a:rPr lang="en-US" altLang="en-US" sz="1050" dirty="0"/>
              <a:t> D is used to determine the strength and direction of relation between pairs of variables. Its values range from -1.0 (all pairs disagree) to 1.0 (all pairs agree). It is defined as (</a:t>
            </a:r>
            <a:r>
              <a:rPr lang="en-US" altLang="en-US" sz="1050" dirty="0" err="1"/>
              <a:t>nc-nd</a:t>
            </a:r>
            <a:r>
              <a:rPr lang="en-US" altLang="en-US" sz="1050" dirty="0"/>
              <a:t>)/t where </a:t>
            </a:r>
            <a:r>
              <a:rPr lang="en-US" altLang="en-US" sz="1050" dirty="0" err="1"/>
              <a:t>nc</a:t>
            </a:r>
            <a:r>
              <a:rPr lang="en-US" altLang="en-US" sz="1050" dirty="0"/>
              <a:t> is the number of pairs that are concordant, </a:t>
            </a:r>
            <a:r>
              <a:rPr lang="en-US" altLang="en-US" sz="1050" dirty="0" err="1"/>
              <a:t>nd</a:t>
            </a:r>
            <a:r>
              <a:rPr lang="en-US" altLang="en-US" sz="1050" dirty="0"/>
              <a:t> the number of pairs that are discordant, and t is the number of total number of pairs with different responses. In our example, it equals the difference between the percent concordant and the percent discordant divided by 100: (85.6-14.2)/100 = 0.714.</a:t>
            </a:r>
          </a:p>
          <a:p>
            <a:pPr marL="171450" indent="-171450">
              <a:buClr>
                <a:srgbClr val="3A6008"/>
              </a:buClr>
              <a:buFont typeface="Wingdings" panose="05000000000000000000" pitchFamily="2" charset="2"/>
              <a:buChar char="Ø"/>
            </a:pPr>
            <a:endParaRPr lang="en-US" altLang="en-US" sz="1050" dirty="0"/>
          </a:p>
          <a:p>
            <a:pPr marL="171450" indent="-171450">
              <a:buClr>
                <a:srgbClr val="3A6008"/>
              </a:buClr>
              <a:buFont typeface="Wingdings" panose="05000000000000000000" pitchFamily="2" charset="2"/>
              <a:buChar char="Ø"/>
            </a:pPr>
            <a:r>
              <a:rPr lang="en-US" altLang="en-US" sz="1050" b="1" dirty="0"/>
              <a:t>c</a:t>
            </a:r>
            <a:r>
              <a:rPr lang="en-US" altLang="en-US" sz="1050" dirty="0"/>
              <a:t> - c is equivalent to the well known measure ROC. c ranges from 0.5 to 1, where 0.5 corresponds to the model randomly predicting the response, and a 1 corresponds to the model perfectly discriminating the response. </a:t>
            </a:r>
          </a:p>
          <a:p>
            <a:pPr marL="171450" indent="-171450">
              <a:buClr>
                <a:srgbClr val="3A6008"/>
              </a:buClr>
              <a:buFont typeface="Wingdings" panose="05000000000000000000" pitchFamily="2" charset="2"/>
              <a:buChar char="Ø"/>
            </a:pPr>
            <a:endParaRPr lang="en-US" altLang="en-US" sz="1050" dirty="0"/>
          </a:p>
          <a:p>
            <a:pPr marL="171450" indent="-171450">
              <a:buClr>
                <a:srgbClr val="3A6008"/>
              </a:buClr>
              <a:buFont typeface="Wingdings" panose="05000000000000000000" pitchFamily="2" charset="2"/>
              <a:buChar char="Ø"/>
            </a:pPr>
            <a:r>
              <a:rPr lang="en-US" sz="1050" dirty="0"/>
              <a:t> </a:t>
            </a:r>
            <a:r>
              <a:rPr lang="en-US" sz="1050" b="1" dirty="0"/>
              <a:t>Test</a:t>
            </a:r>
            <a:r>
              <a:rPr lang="en-US" sz="1050" dirty="0"/>
              <a:t> – These are three asymptotically equivalent Chi-Square tests. They test against the null hypothesis that at least one of the predictors’ regression coefficient is not equal to zero in the model. The difference between them are where on the log-likelihood function they are evaluated. </a:t>
            </a:r>
          </a:p>
          <a:p>
            <a:pPr marL="171450" indent="-171450">
              <a:buClr>
                <a:srgbClr val="3A6008"/>
              </a:buClr>
              <a:buFont typeface="Wingdings" panose="05000000000000000000" pitchFamily="2" charset="2"/>
              <a:buChar char="Ø"/>
            </a:pPr>
            <a:endParaRPr lang="en-US" sz="1050" dirty="0">
              <a:solidFill>
                <a:srgbClr val="000000"/>
              </a:solidFill>
              <a:latin typeface="Arial" charset="0"/>
            </a:endParaRPr>
          </a:p>
          <a:p>
            <a:pPr marL="171450" indent="-171450">
              <a:buFont typeface="Wingdings" panose="05000000000000000000" pitchFamily="2" charset="2"/>
              <a:buChar char="Ø"/>
            </a:pPr>
            <a:r>
              <a:rPr lang="en-US" sz="1050" b="1" dirty="0"/>
              <a:t>Likelihood Ratio – </a:t>
            </a:r>
            <a:r>
              <a:rPr lang="en-US" sz="1050" dirty="0"/>
              <a:t>This is the Likelihood Ratio (LR) Chi-Square test that at least one of the predictors’ regression coefficient is not equal to zero in the model. The LR Chi-Square statistic can be calculated by  -2 Log L(null model) – 2 Log L(fitted model), where L(null model) refers to the </a:t>
            </a:r>
            <a:r>
              <a:rPr lang="en-US" sz="1050" b="1" dirty="0"/>
              <a:t>Intercept Only</a:t>
            </a:r>
            <a:r>
              <a:rPr lang="en-US" sz="1050" dirty="0"/>
              <a:t> model and L(fitted model) refers to the </a:t>
            </a:r>
            <a:r>
              <a:rPr lang="en-US" sz="1050" b="1" dirty="0"/>
              <a:t>Intercept and Covariates</a:t>
            </a:r>
            <a:r>
              <a:rPr lang="en-US" sz="1050" dirty="0"/>
              <a:t> model.</a:t>
            </a:r>
          </a:p>
          <a:p>
            <a:endParaRPr lang="en-US" sz="1050" dirty="0"/>
          </a:p>
          <a:p>
            <a:pPr marL="171450" indent="-171450">
              <a:buFont typeface="Wingdings" panose="05000000000000000000" pitchFamily="2" charset="2"/>
              <a:buChar char="Ø"/>
            </a:pPr>
            <a:r>
              <a:rPr lang="en-US" sz="1050" b="1" dirty="0"/>
              <a:t>Score</a:t>
            </a:r>
            <a:r>
              <a:rPr lang="en-US" sz="1050" dirty="0"/>
              <a:t> – This is the Score Chi-Square Test that at least one of the predictors’ regression coefficient is not equal to zero in the model.</a:t>
            </a:r>
          </a:p>
          <a:p>
            <a:pPr marL="171450" indent="-171450">
              <a:buFont typeface="Wingdings" panose="05000000000000000000" pitchFamily="2" charset="2"/>
              <a:buChar char="Ø"/>
            </a:pPr>
            <a:r>
              <a:rPr lang="en-US" sz="1050" b="1" dirty="0"/>
              <a:t>Wald</a:t>
            </a:r>
            <a:r>
              <a:rPr lang="en-US" sz="1050" dirty="0"/>
              <a:t> – This is the Wald Chi-Square Test that at least one of the predictors’ regression coefficient is not equal to zero in the model.</a:t>
            </a:r>
          </a:p>
          <a:p>
            <a:pPr marL="171450" indent="-171450">
              <a:buClr>
                <a:srgbClr val="3A6008"/>
              </a:buClr>
              <a:buFont typeface="Wingdings" panose="05000000000000000000" pitchFamily="2" charset="2"/>
              <a:buChar char="Ø"/>
            </a:pPr>
            <a:endParaRPr lang="en-US" sz="1050" dirty="0">
              <a:solidFill>
                <a:srgbClr val="000000"/>
              </a:solidFill>
              <a:latin typeface="Arial" charset="0"/>
            </a:endParaRPr>
          </a:p>
        </p:txBody>
      </p:sp>
    </p:spTree>
    <p:extLst>
      <p:ext uri="{BB962C8B-B14F-4D97-AF65-F5344CB8AC3E}">
        <p14:creationId xmlns:p14="http://schemas.microsoft.com/office/powerpoint/2010/main" val="2904515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122238" y="797877"/>
            <a:ext cx="8899525" cy="5575936"/>
          </a:xfrm>
          <a:prstGeom prst="roundRect">
            <a:avLst/>
          </a:prstGeom>
          <a:solidFill>
            <a:schemeClr val="bg1"/>
          </a:solidFill>
          <a:ln w="34925" cap="flat" cmpd="sng" algn="ctr">
            <a:solidFill>
              <a:schemeClr val="accent4">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
        <p:nvSpPr>
          <p:cNvPr id="2" name="Title 1"/>
          <p:cNvSpPr>
            <a:spLocks noGrp="1"/>
          </p:cNvSpPr>
          <p:nvPr>
            <p:ph type="title" idx="4294967295"/>
          </p:nvPr>
        </p:nvSpPr>
        <p:spPr>
          <a:xfrm>
            <a:off x="335326" y="306395"/>
            <a:ext cx="8523174" cy="461665"/>
          </a:xfrm>
          <a:prstGeom prst="rect">
            <a:avLst/>
          </a:prstGeom>
        </p:spPr>
        <p:txBody>
          <a:bodyPr/>
          <a:lstStyle/>
          <a:p>
            <a:r>
              <a:rPr lang="en-US" dirty="0" err="1"/>
              <a:t>Hosmer</a:t>
            </a:r>
            <a:r>
              <a:rPr lang="en-US" dirty="0"/>
              <a:t> - </a:t>
            </a:r>
            <a:r>
              <a:rPr lang="en-US" dirty="0" err="1"/>
              <a:t>Lemeshow</a:t>
            </a:r>
            <a:r>
              <a:rPr lang="en-US" dirty="0"/>
              <a:t> Goodness of Fit</a:t>
            </a:r>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13</a:t>
            </a:fld>
            <a:endParaRPr lang="en-US" dirty="0"/>
          </a:p>
        </p:txBody>
      </p:sp>
      <p:sp>
        <p:nvSpPr>
          <p:cNvPr id="4" name="Rectangle 3"/>
          <p:cNvSpPr/>
          <p:nvPr/>
        </p:nvSpPr>
        <p:spPr>
          <a:xfrm>
            <a:off x="212651" y="1306693"/>
            <a:ext cx="8516679" cy="4524315"/>
          </a:xfrm>
          <a:prstGeom prst="rect">
            <a:avLst/>
          </a:prstGeom>
        </p:spPr>
        <p:txBody>
          <a:bodyPr wrap="square">
            <a:spAutoFit/>
          </a:bodyPr>
          <a:lstStyle/>
          <a:p>
            <a:pPr>
              <a:buClr>
                <a:srgbClr val="3A6008"/>
              </a:buClr>
            </a:pPr>
            <a:r>
              <a:rPr lang="en-US" altLang="en-US" sz="1200" dirty="0"/>
              <a:t>The Hosmer-</a:t>
            </a:r>
            <a:r>
              <a:rPr lang="en-US" altLang="en-US" sz="1200" dirty="0" err="1"/>
              <a:t>Lemeshow</a:t>
            </a:r>
            <a:r>
              <a:rPr lang="en-US" altLang="en-US" sz="1200" dirty="0"/>
              <a:t> test is used to determine the goodness of fit of the logistic regression model. Essentially it is a chi-square goodness of fit test for grouped data, usually where the data is divided into 10 equal subgroups..</a:t>
            </a:r>
          </a:p>
          <a:p>
            <a:pPr>
              <a:buClr>
                <a:srgbClr val="3A6008"/>
              </a:buClr>
            </a:pPr>
            <a:endParaRPr lang="en-US" altLang="en-US" sz="1200" dirty="0"/>
          </a:p>
          <a:p>
            <a:pPr>
              <a:buClr>
                <a:srgbClr val="3A6008"/>
              </a:buClr>
            </a:pPr>
            <a:r>
              <a:rPr lang="en-US" altLang="en-US" sz="1200" dirty="0"/>
              <a:t>Let the predicted probabilities be, </a:t>
            </a:r>
          </a:p>
          <a:p>
            <a:pPr>
              <a:buClr>
                <a:srgbClr val="3A6008"/>
              </a:buClr>
            </a:pPr>
            <a:endParaRPr lang="en-US" altLang="en-US" sz="1200" dirty="0"/>
          </a:p>
          <a:p>
            <a:pPr>
              <a:buClr>
                <a:srgbClr val="3A6008"/>
              </a:buClr>
            </a:pPr>
            <a:endParaRPr lang="en-US" altLang="en-US" sz="1200" dirty="0"/>
          </a:p>
          <a:p>
            <a:pPr marL="171450" indent="-171450">
              <a:buClr>
                <a:srgbClr val="3A6008"/>
              </a:buClr>
              <a:buFont typeface="Wingdings" panose="05000000000000000000" pitchFamily="2" charset="2"/>
              <a:buChar char="Ø"/>
            </a:pPr>
            <a:endParaRPr lang="en-US" altLang="en-US" sz="1200" dirty="0"/>
          </a:p>
          <a:p>
            <a:pPr marL="171450" indent="-171450">
              <a:buClr>
                <a:srgbClr val="3A6008"/>
              </a:buClr>
              <a:buFont typeface="Wingdings" panose="05000000000000000000" pitchFamily="2" charset="2"/>
              <a:buChar char="Ø"/>
            </a:pPr>
            <a:endParaRPr lang="en-US" altLang="en-US" sz="1200" dirty="0"/>
          </a:p>
          <a:p>
            <a:pPr marL="171450" indent="-171450">
              <a:buClr>
                <a:srgbClr val="3A6008"/>
              </a:buClr>
              <a:buFont typeface="Wingdings" panose="05000000000000000000" pitchFamily="2" charset="2"/>
              <a:buChar char="Ø"/>
            </a:pPr>
            <a:endParaRPr lang="en-US" altLang="en-US" sz="1200" dirty="0"/>
          </a:p>
          <a:p>
            <a:pPr marL="171450" indent="-171450">
              <a:buClr>
                <a:srgbClr val="3A6008"/>
              </a:buClr>
              <a:buFont typeface="Wingdings" panose="05000000000000000000" pitchFamily="2" charset="2"/>
              <a:buChar char="Ø"/>
            </a:pPr>
            <a:r>
              <a:rPr lang="en-US" altLang="en-US" sz="1200" dirty="0"/>
              <a:t>The observations in the sample are then split into g groups according to their predicted probabilities. Suppose (as is commonly done) that g=10. </a:t>
            </a:r>
          </a:p>
          <a:p>
            <a:pPr marL="171450" indent="-171450">
              <a:buClr>
                <a:srgbClr val="3A6008"/>
              </a:buClr>
              <a:buFont typeface="Wingdings" panose="05000000000000000000" pitchFamily="2" charset="2"/>
              <a:buChar char="Ø"/>
            </a:pPr>
            <a:r>
              <a:rPr lang="en-US" altLang="en-US" sz="1200" dirty="0"/>
              <a:t>Since this is a chi-square goodness of fit test, we need to calculate the HL statistic</a:t>
            </a:r>
          </a:p>
          <a:p>
            <a:pPr marL="171450" indent="-171450">
              <a:buClr>
                <a:srgbClr val="3A6008"/>
              </a:buClr>
              <a:buFont typeface="Wingdings" panose="05000000000000000000" pitchFamily="2" charset="2"/>
              <a:buChar char="Ø"/>
            </a:pPr>
            <a:endParaRPr lang="en-US" altLang="en-US" sz="1200" dirty="0"/>
          </a:p>
          <a:p>
            <a:pPr marL="171450" indent="-171450">
              <a:buClr>
                <a:srgbClr val="3A6008"/>
              </a:buClr>
              <a:buFont typeface="Wingdings" panose="05000000000000000000" pitchFamily="2" charset="2"/>
              <a:buChar char="Ø"/>
            </a:pPr>
            <a:endParaRPr lang="en-US" altLang="en-US" sz="1200" dirty="0"/>
          </a:p>
          <a:p>
            <a:pPr marL="171450" indent="-171450">
              <a:buClr>
                <a:srgbClr val="3A6008"/>
              </a:buClr>
              <a:buFont typeface="Wingdings" panose="05000000000000000000" pitchFamily="2" charset="2"/>
              <a:buChar char="Ø"/>
            </a:pPr>
            <a:endParaRPr lang="en-US" altLang="en-US" sz="1200" dirty="0"/>
          </a:p>
          <a:p>
            <a:pPr>
              <a:buClr>
                <a:srgbClr val="3A6008"/>
              </a:buClr>
            </a:pPr>
            <a:endParaRPr lang="en-US" altLang="en-US" sz="1200" dirty="0"/>
          </a:p>
          <a:p>
            <a:pPr>
              <a:buClr>
                <a:srgbClr val="3A6008"/>
              </a:buClr>
            </a:pPr>
            <a:r>
              <a:rPr lang="en-US" altLang="en-US" sz="1200" dirty="0"/>
              <a:t>where </a:t>
            </a:r>
            <a:r>
              <a:rPr lang="en-US" altLang="en-US" sz="1200" dirty="0" err="1"/>
              <a:t>o</a:t>
            </a:r>
            <a:r>
              <a:rPr lang="en-US" altLang="en-US" sz="1200" baseline="-25000" dirty="0" err="1"/>
              <a:t>kl</a:t>
            </a:r>
            <a:r>
              <a:rPr lang="en-US" altLang="en-US" sz="1200" baseline="-25000" dirty="0"/>
              <a:t> </a:t>
            </a:r>
            <a:r>
              <a:rPr lang="en-US" altLang="en-US" sz="1200" dirty="0"/>
              <a:t>denotes the number of observed Y=0 observations in the l</a:t>
            </a:r>
            <a:r>
              <a:rPr lang="en-US" altLang="en-US" sz="1200" baseline="30000" dirty="0"/>
              <a:t>th</a:t>
            </a:r>
            <a:r>
              <a:rPr lang="en-US" altLang="en-US" sz="1200" dirty="0"/>
              <a:t> group, o</a:t>
            </a:r>
            <a:r>
              <a:rPr lang="en-US" altLang="en-US" sz="1200" baseline="-25000" dirty="0"/>
              <a:t>1l </a:t>
            </a:r>
            <a:r>
              <a:rPr lang="en-US" altLang="en-US" sz="1200" dirty="0"/>
              <a:t>denotes the number of observed Y=1observations in the l</a:t>
            </a:r>
            <a:r>
              <a:rPr lang="en-US" altLang="en-US" sz="1200" baseline="30000" dirty="0"/>
              <a:t>th</a:t>
            </a:r>
            <a:r>
              <a:rPr lang="en-US" altLang="en-US" sz="1200" dirty="0"/>
              <a:t> group, e</a:t>
            </a:r>
            <a:r>
              <a:rPr lang="en-US" altLang="en-US" sz="1200" baseline="-25000" dirty="0"/>
              <a:t>0l </a:t>
            </a:r>
            <a:r>
              <a:rPr lang="en-US" altLang="en-US" sz="1200" dirty="0"/>
              <a:t>and e</a:t>
            </a:r>
            <a:r>
              <a:rPr lang="en-US" altLang="en-US" sz="1200" baseline="-25000" dirty="0"/>
              <a:t>1l</a:t>
            </a:r>
            <a:r>
              <a:rPr lang="en-US" altLang="en-US" sz="1200" dirty="0"/>
              <a:t>and similarly denote the expected number of zeros.</a:t>
            </a:r>
          </a:p>
          <a:p>
            <a:pPr>
              <a:buClr>
                <a:srgbClr val="3A6008"/>
              </a:buClr>
            </a:pPr>
            <a:endParaRPr lang="en-US" altLang="en-US" sz="1200" dirty="0"/>
          </a:p>
          <a:p>
            <a:pPr>
              <a:buClr>
                <a:srgbClr val="3A6008"/>
              </a:buClr>
            </a:pPr>
            <a:r>
              <a:rPr lang="en-US" altLang="en-US" sz="1200" dirty="0"/>
              <a:t>Small values with large p-values indicate a good fit to the data while large values with p-values below 0.05  indicate a poor fit. The null hypothesis holds that the model fits the data.</a:t>
            </a:r>
          </a:p>
          <a:p>
            <a:pPr>
              <a:buClr>
                <a:srgbClr val="3A6008"/>
              </a:buClr>
            </a:pPr>
            <a:r>
              <a:rPr lang="en-US" altLang="en-US" sz="1200" dirty="0"/>
              <a:t>	</a:t>
            </a:r>
          </a:p>
          <a:p>
            <a:pPr>
              <a:buClr>
                <a:srgbClr val="3A6008"/>
              </a:buClr>
            </a:pPr>
            <a:endParaRPr lang="en-US" sz="1200" dirty="0"/>
          </a:p>
          <a:p>
            <a:pPr>
              <a:buClr>
                <a:srgbClr val="3A6008"/>
              </a:buClr>
            </a:pPr>
            <a:endParaRPr lang="en-US" sz="1200" dirty="0"/>
          </a:p>
        </p:txBody>
      </p:sp>
      <p:graphicFrame>
        <p:nvGraphicFramePr>
          <p:cNvPr id="7" name="Object 6"/>
          <p:cNvGraphicFramePr>
            <a:graphicFrameLocks noChangeAspect="1"/>
          </p:cNvGraphicFramePr>
          <p:nvPr>
            <p:extLst>
              <p:ext uri="{D42A27DB-BD31-4B8C-83A1-F6EECF244321}">
                <p14:modId xmlns:p14="http://schemas.microsoft.com/office/powerpoint/2010/main" val="596505454"/>
              </p:ext>
            </p:extLst>
          </p:nvPr>
        </p:nvGraphicFramePr>
        <p:xfrm>
          <a:off x="4733925" y="5129213"/>
          <a:ext cx="914400" cy="771525"/>
        </p:xfrm>
        <a:graphic>
          <a:graphicData uri="http://schemas.openxmlformats.org/presentationml/2006/ole">
            <mc:AlternateContent xmlns:mc="http://schemas.openxmlformats.org/markup-compatibility/2006">
              <mc:Choice xmlns:v="urn:schemas-microsoft-com:vml" Requires="v">
                <p:oleObj spid="_x0000_s2134" name="Packager Shell Object" showAsIcon="1" r:id="rId4" imgW="914400" imgH="771480" progId="Package">
                  <p:embed/>
                </p:oleObj>
              </mc:Choice>
              <mc:Fallback>
                <p:oleObj name="Packager Shell Object" showAsIcon="1" r:id="rId4" imgW="914400" imgH="771480" progId="Package">
                  <p:embed/>
                  <p:pic>
                    <p:nvPicPr>
                      <p:cNvPr id="0" name=""/>
                      <p:cNvPicPr/>
                      <p:nvPr/>
                    </p:nvPicPr>
                    <p:blipFill>
                      <a:blip r:embed="rId5"/>
                      <a:stretch>
                        <a:fillRect/>
                      </a:stretch>
                    </p:blipFill>
                    <p:spPr>
                      <a:xfrm>
                        <a:off x="4733925" y="5129213"/>
                        <a:ext cx="914400" cy="771525"/>
                      </a:xfrm>
                      <a:prstGeom prst="rect">
                        <a:avLst/>
                      </a:prstGeom>
                    </p:spPr>
                  </p:pic>
                </p:oleObj>
              </mc:Fallback>
            </mc:AlternateContent>
          </a:graphicData>
        </a:graphic>
      </p:graphicFrame>
      <p:pic>
        <p:nvPicPr>
          <p:cNvPr id="9"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l="9000" t="41829" r="64500" b="47112"/>
          <a:stretch/>
        </p:blipFill>
        <p:spPr bwMode="auto">
          <a:xfrm>
            <a:off x="2581275" y="1979057"/>
            <a:ext cx="3352516" cy="78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4"/>
          <p:cNvPicPr>
            <a:picLocks noChangeAspect="1" noChangeArrowheads="1"/>
          </p:cNvPicPr>
          <p:nvPr/>
        </p:nvPicPr>
        <p:blipFill rotWithShape="1">
          <a:blip r:embed="rId7">
            <a:extLst>
              <a:ext uri="{28A0092B-C50C-407E-A947-70E740481C1C}">
                <a14:useLocalDpi xmlns:a14="http://schemas.microsoft.com/office/drawing/2010/main" val="0"/>
              </a:ext>
            </a:extLst>
          </a:blip>
          <a:srcRect l="9701" t="43432" r="72478" b="48170"/>
          <a:stretch/>
        </p:blipFill>
        <p:spPr bwMode="auto">
          <a:xfrm>
            <a:off x="3257053" y="3629281"/>
            <a:ext cx="2127488" cy="563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6012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122238" y="797877"/>
            <a:ext cx="8899525" cy="5575936"/>
          </a:xfrm>
          <a:prstGeom prst="roundRect">
            <a:avLst/>
          </a:prstGeom>
          <a:solidFill>
            <a:schemeClr val="bg1"/>
          </a:solidFill>
          <a:ln w="34925" cap="flat" cmpd="sng" algn="ctr">
            <a:solidFill>
              <a:schemeClr val="accent4">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
        <p:nvSpPr>
          <p:cNvPr id="2" name="Title 1"/>
          <p:cNvSpPr>
            <a:spLocks noGrp="1"/>
          </p:cNvSpPr>
          <p:nvPr>
            <p:ph type="title" idx="4294967295"/>
          </p:nvPr>
        </p:nvSpPr>
        <p:spPr>
          <a:xfrm>
            <a:off x="295570" y="336212"/>
            <a:ext cx="8523174" cy="461665"/>
          </a:xfrm>
          <a:prstGeom prst="rect">
            <a:avLst/>
          </a:prstGeom>
        </p:spPr>
        <p:txBody>
          <a:bodyPr/>
          <a:lstStyle/>
          <a:p>
            <a:r>
              <a:rPr lang="en-US" altLang="en-US" dirty="0"/>
              <a:t>Kolmogorov-Smirnov (KS)</a:t>
            </a:r>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14</a:t>
            </a:fld>
            <a:endParaRPr lang="en-US" dirty="0"/>
          </a:p>
        </p:txBody>
      </p:sp>
      <p:sp>
        <p:nvSpPr>
          <p:cNvPr id="6" name="Text Box 3"/>
          <p:cNvSpPr txBox="1">
            <a:spLocks noChangeArrowheads="1"/>
          </p:cNvSpPr>
          <p:nvPr/>
        </p:nvSpPr>
        <p:spPr bwMode="auto">
          <a:xfrm>
            <a:off x="330129" y="870370"/>
            <a:ext cx="8623300" cy="138499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DDDDDD">
                      <a:gamma/>
                      <a:shade val="60000"/>
                      <a:invGamma/>
                    </a:srgbClr>
                  </a:outerShdw>
                </a:effectLst>
              </a14:hiddenEffects>
            </a:ext>
          </a:extLst>
        </p:spPr>
        <p:txBody>
          <a:bodyPr>
            <a:spAutoFit/>
          </a:bodyPr>
          <a:lstStyle>
            <a:lvl1pPr marL="114300" indent="-114300">
              <a:defRPr sz="1200">
                <a:solidFill>
                  <a:srgbClr val="000000"/>
                </a:solidFill>
                <a:latin typeface="Arial" charset="0"/>
              </a:defRPr>
            </a:lvl1pPr>
            <a:lvl2pPr>
              <a:defRPr sz="1200">
                <a:solidFill>
                  <a:srgbClr val="000000"/>
                </a:solidFill>
                <a:latin typeface="Arial" charset="0"/>
              </a:defRPr>
            </a:lvl2pPr>
            <a:lvl3pPr>
              <a:defRPr sz="1200">
                <a:solidFill>
                  <a:srgbClr val="000000"/>
                </a:solidFill>
                <a:latin typeface="Arial" charset="0"/>
              </a:defRPr>
            </a:lvl3pPr>
            <a:lvl4pPr>
              <a:defRPr sz="1200">
                <a:solidFill>
                  <a:srgbClr val="000000"/>
                </a:solidFill>
                <a:latin typeface="Arial" charset="0"/>
              </a:defRPr>
            </a:lvl4pPr>
            <a:lvl5pPr>
              <a:defRPr sz="1200">
                <a:solidFill>
                  <a:srgbClr val="000000"/>
                </a:solidFill>
                <a:latin typeface="Arial" charset="0"/>
              </a:defRPr>
            </a:lvl5pPr>
            <a:lvl6pPr algn="ctr" eaLnBrk="0" fontAlgn="base" hangingPunct="0">
              <a:spcBef>
                <a:spcPct val="50000"/>
              </a:spcBef>
              <a:spcAft>
                <a:spcPct val="0"/>
              </a:spcAft>
              <a:defRPr sz="1200">
                <a:solidFill>
                  <a:srgbClr val="000000"/>
                </a:solidFill>
                <a:latin typeface="Arial" charset="0"/>
              </a:defRPr>
            </a:lvl6pPr>
            <a:lvl7pPr algn="ctr" eaLnBrk="0" fontAlgn="base" hangingPunct="0">
              <a:spcBef>
                <a:spcPct val="50000"/>
              </a:spcBef>
              <a:spcAft>
                <a:spcPct val="0"/>
              </a:spcAft>
              <a:defRPr sz="1200">
                <a:solidFill>
                  <a:srgbClr val="000000"/>
                </a:solidFill>
                <a:latin typeface="Arial" charset="0"/>
              </a:defRPr>
            </a:lvl7pPr>
            <a:lvl8pPr algn="ctr" eaLnBrk="0" fontAlgn="base" hangingPunct="0">
              <a:spcBef>
                <a:spcPct val="50000"/>
              </a:spcBef>
              <a:spcAft>
                <a:spcPct val="0"/>
              </a:spcAft>
              <a:defRPr sz="1200">
                <a:solidFill>
                  <a:srgbClr val="000000"/>
                </a:solidFill>
                <a:latin typeface="Arial" charset="0"/>
              </a:defRPr>
            </a:lvl8pPr>
            <a:lvl9pPr algn="ctr" eaLnBrk="0" fontAlgn="base" hangingPunct="0">
              <a:spcBef>
                <a:spcPct val="50000"/>
              </a:spcBef>
              <a:spcAft>
                <a:spcPct val="0"/>
              </a:spcAft>
              <a:defRPr sz="1200">
                <a:solidFill>
                  <a:srgbClr val="000000"/>
                </a:solidFill>
                <a:latin typeface="Arial" charset="0"/>
              </a:defRPr>
            </a:lvl9pPr>
          </a:lstStyle>
          <a:p>
            <a:pPr algn="l">
              <a:buClr>
                <a:srgbClr val="3A6008"/>
              </a:buClr>
              <a:buFontTx/>
              <a:buChar char="•"/>
            </a:pPr>
            <a:endParaRPr lang="en-US" altLang="en-US" b="1" dirty="0"/>
          </a:p>
          <a:p>
            <a:pPr algn="l">
              <a:buClr>
                <a:srgbClr val="3A6008"/>
              </a:buClr>
              <a:buFontTx/>
              <a:buChar char="•"/>
            </a:pPr>
            <a:endParaRPr lang="en-US" altLang="en-US" b="1" dirty="0"/>
          </a:p>
          <a:p>
            <a:pPr marL="0" indent="0" algn="l">
              <a:buClr>
                <a:srgbClr val="3A6008"/>
              </a:buClr>
            </a:pPr>
            <a:r>
              <a:rPr lang="en-US" altLang="en-US" b="1" dirty="0"/>
              <a:t>Kolmogorov-Smirnov (KS) </a:t>
            </a:r>
            <a:r>
              <a:rPr lang="en-US" altLang="en-US" dirty="0"/>
              <a:t>measures the maximum vertical separation/deviation between the cumulative distributions of good and </a:t>
            </a:r>
            <a:r>
              <a:rPr lang="en-US" altLang="en-US" dirty="0" err="1"/>
              <a:t>bads</a:t>
            </a:r>
            <a:r>
              <a:rPr lang="en-US" altLang="en-US" dirty="0"/>
              <a:t>. The weakness of this method is that the separation measured only at one point (which may not be around the expected cut-off point) and not on the entire scoring range. If the intended model cut-off is at the upper or lower range of scores , this method may not give provide a very good indication of model comparison. In such cases, it might be better to compare the deviation at the intended cut-off since that is where the maximum separation is most required. </a:t>
            </a:r>
          </a:p>
        </p:txBody>
      </p:sp>
      <p:pic>
        <p:nvPicPr>
          <p:cNvPr id="7" name="Picture 9"/>
          <p:cNvPicPr>
            <a:picLocks noChangeAspect="1" noChangeArrowheads="1"/>
          </p:cNvPicPr>
          <p:nvPr/>
        </p:nvPicPr>
        <p:blipFill>
          <a:blip r:embed="rId3">
            <a:extLst>
              <a:ext uri="{28A0092B-C50C-407E-A947-70E740481C1C}">
                <a14:useLocalDpi xmlns:a14="http://schemas.microsoft.com/office/drawing/2010/main" val="0"/>
              </a:ext>
            </a:extLst>
          </a:blip>
          <a:srcRect t="1033"/>
          <a:stretch>
            <a:fillRect/>
          </a:stretch>
        </p:blipFill>
        <p:spPr bwMode="auto">
          <a:xfrm>
            <a:off x="384658" y="2542693"/>
            <a:ext cx="8078787" cy="25844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DDDDDD">
                      <a:gamma/>
                      <a:shade val="60000"/>
                      <a:invGamma/>
                    </a:srgbClr>
                  </a:outerShdw>
                </a:effectLst>
              </a14:hiddenEffects>
            </a:ext>
          </a:extLst>
        </p:spPr>
      </p:pic>
      <p:graphicFrame>
        <p:nvGraphicFramePr>
          <p:cNvPr id="4" name="Object 3"/>
          <p:cNvGraphicFramePr>
            <a:graphicFrameLocks noChangeAspect="1"/>
          </p:cNvGraphicFramePr>
          <p:nvPr>
            <p:extLst>
              <p:ext uri="{D42A27DB-BD31-4B8C-83A1-F6EECF244321}">
                <p14:modId xmlns:p14="http://schemas.microsoft.com/office/powerpoint/2010/main" val="3751749337"/>
              </p:ext>
            </p:extLst>
          </p:nvPr>
        </p:nvGraphicFramePr>
        <p:xfrm>
          <a:off x="7056783" y="5458447"/>
          <a:ext cx="914400" cy="771525"/>
        </p:xfrm>
        <a:graphic>
          <a:graphicData uri="http://schemas.openxmlformats.org/presentationml/2006/ole">
            <mc:AlternateContent xmlns:mc="http://schemas.openxmlformats.org/markup-compatibility/2006">
              <mc:Choice xmlns:v="urn:schemas-microsoft-com:vml" Requires="v">
                <p:oleObj spid="_x0000_s1121" name="Worksheet" showAsIcon="1" r:id="rId4" imgW="914400" imgH="771480" progId="Excel.Sheet.12">
                  <p:embed/>
                </p:oleObj>
              </mc:Choice>
              <mc:Fallback>
                <p:oleObj name="Worksheet" showAsIcon="1" r:id="rId4" imgW="914400" imgH="771480" progId="Excel.Sheet.12">
                  <p:embed/>
                  <p:pic>
                    <p:nvPicPr>
                      <p:cNvPr id="0" name=""/>
                      <p:cNvPicPr/>
                      <p:nvPr/>
                    </p:nvPicPr>
                    <p:blipFill>
                      <a:blip r:embed="rId5"/>
                      <a:stretch>
                        <a:fillRect/>
                      </a:stretch>
                    </p:blipFill>
                    <p:spPr>
                      <a:xfrm>
                        <a:off x="7056783" y="5458447"/>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4191512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122238" y="797877"/>
            <a:ext cx="8899525" cy="5575936"/>
          </a:xfrm>
          <a:prstGeom prst="roundRect">
            <a:avLst/>
          </a:prstGeom>
          <a:solidFill>
            <a:schemeClr val="bg1"/>
          </a:solidFill>
          <a:ln w="34925" cap="flat" cmpd="sng" algn="ctr">
            <a:solidFill>
              <a:schemeClr val="accent4">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
        <p:nvSpPr>
          <p:cNvPr id="2" name="Title 1"/>
          <p:cNvSpPr>
            <a:spLocks noGrp="1"/>
          </p:cNvSpPr>
          <p:nvPr>
            <p:ph type="title" idx="4294967295"/>
          </p:nvPr>
        </p:nvSpPr>
        <p:spPr>
          <a:xfrm>
            <a:off x="295570" y="336212"/>
            <a:ext cx="8523174" cy="461665"/>
          </a:xfrm>
          <a:prstGeom prst="rect">
            <a:avLst/>
          </a:prstGeom>
        </p:spPr>
        <p:txBody>
          <a:bodyPr/>
          <a:lstStyle/>
          <a:p>
            <a:r>
              <a:rPr lang="en-US" altLang="en-US" dirty="0"/>
              <a:t>Confusion Matrix:</a:t>
            </a:r>
            <a:endParaRPr lang="en-US" dirty="0"/>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15</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113677493"/>
              </p:ext>
            </p:extLst>
          </p:nvPr>
        </p:nvGraphicFramePr>
        <p:xfrm>
          <a:off x="715617" y="1155814"/>
          <a:ext cx="7513984" cy="1568632"/>
        </p:xfrm>
        <a:graphic>
          <a:graphicData uri="http://schemas.openxmlformats.org/drawingml/2006/table">
            <a:tbl>
              <a:tblPr firstRow="1" bandRow="1">
                <a:tableStyleId>{93296810-A885-4BE3-A3E7-6D5BEEA58F35}</a:tableStyleId>
              </a:tblPr>
              <a:tblGrid>
                <a:gridCol w="2145342">
                  <a:extLst>
                    <a:ext uri="{9D8B030D-6E8A-4147-A177-3AD203B41FA5}">
                      <a16:colId xmlns:a16="http://schemas.microsoft.com/office/drawing/2014/main" val="20000"/>
                    </a:ext>
                  </a:extLst>
                </a:gridCol>
                <a:gridCol w="2174755">
                  <a:extLst>
                    <a:ext uri="{9D8B030D-6E8A-4147-A177-3AD203B41FA5}">
                      <a16:colId xmlns:a16="http://schemas.microsoft.com/office/drawing/2014/main" val="20001"/>
                    </a:ext>
                  </a:extLst>
                </a:gridCol>
                <a:gridCol w="2097359">
                  <a:extLst>
                    <a:ext uri="{9D8B030D-6E8A-4147-A177-3AD203B41FA5}">
                      <a16:colId xmlns:a16="http://schemas.microsoft.com/office/drawing/2014/main" val="20002"/>
                    </a:ext>
                  </a:extLst>
                </a:gridCol>
                <a:gridCol w="1096528">
                  <a:extLst>
                    <a:ext uri="{9D8B030D-6E8A-4147-A177-3AD203B41FA5}">
                      <a16:colId xmlns:a16="http://schemas.microsoft.com/office/drawing/2014/main" val="20003"/>
                    </a:ext>
                  </a:extLst>
                </a:gridCol>
              </a:tblGrid>
              <a:tr h="308338">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u="none" strike="noStrike" cap="none" normalizeH="0" baseline="0" dirty="0">
                          <a:ln>
                            <a:noFill/>
                          </a:ln>
                          <a:effectLst/>
                          <a:latin typeface="Calibri" panose="020F0502020204030204" pitchFamily="34" charset="0"/>
                          <a:cs typeface="Calibri" panose="020F0502020204030204" pitchFamily="34" charset="0"/>
                        </a:rPr>
                        <a:t>Predicted class</a:t>
                      </a:r>
                      <a:endParaRPr kumimoji="0" lang="en-US" sz="1600" b="1" i="0" u="none" strike="noStrike" cap="none" normalizeH="0" baseline="0" dirty="0">
                        <a:ln>
                          <a:noFill/>
                        </a:ln>
                        <a:solidFill>
                          <a:schemeClr val="tx1"/>
                        </a:solidFill>
                        <a:effectLst/>
                        <a:latin typeface="Calibri" pitchFamily="34" charset="0"/>
                        <a:cs typeface="Calibri" panose="020F0502020204030204" pitchFamily="34" charset="0"/>
                      </a:endParaRPr>
                    </a:p>
                  </a:txBody>
                  <a:tcPr anchor="ctr"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4">
                        <a:lumMod val="60000"/>
                        <a:lumOff val="40000"/>
                      </a:schemeClr>
                    </a:solid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kern="1200" cap="none" normalizeH="0" baseline="0" dirty="0">
                          <a:ln>
                            <a:noFill/>
                          </a:ln>
                          <a:solidFill>
                            <a:schemeClr val="bg1"/>
                          </a:solidFill>
                          <a:effectLst/>
                          <a:latin typeface="Calibri" pitchFamily="34" charset="0"/>
                          <a:ea typeface="+mn-ea"/>
                          <a:cs typeface="+mn-cs"/>
                        </a:rPr>
                        <a:t>Actual Class</a:t>
                      </a:r>
                    </a:p>
                  </a:txBody>
                  <a:tcPr horzOverflow="overflow">
                    <a:lnT w="12700" cap="flat" cmpd="sng" algn="ctr">
                      <a:solidFill>
                        <a:schemeClr val="tx1"/>
                      </a:solidFill>
                      <a:prstDash val="solid"/>
                      <a:round/>
                      <a:headEnd type="none" w="med" len="med"/>
                      <a:tailEnd type="none" w="med" len="med"/>
                    </a:lnT>
                    <a:solidFill>
                      <a:schemeClr val="accent4">
                        <a:lumMod val="60000"/>
                        <a:lumOff val="40000"/>
                      </a:schemeClr>
                    </a:solidFill>
                  </a:tcPr>
                </a:tc>
                <a:tc hMerge="1">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25000" dirty="0">
                        <a:ln>
                          <a:noFill/>
                        </a:ln>
                        <a:solidFill>
                          <a:schemeClr val="tx1"/>
                        </a:solidFill>
                        <a:effectLst/>
                        <a:latin typeface="Calibri" pitchFamily="34" charset="0"/>
                      </a:endParaRPr>
                    </a:p>
                  </a:txBody>
                  <a:tcPr horzOverflow="overflow"/>
                </a:tc>
                <a:tc>
                  <a:txBody>
                    <a:bodyPr/>
                    <a:lstStyle/>
                    <a:p>
                      <a:r>
                        <a:rPr lang="en-US" sz="1400" dirty="0">
                          <a:latin typeface="Calibri" panose="020F0502020204030204" pitchFamily="34" charset="0"/>
                          <a:cs typeface="Calibri" panose="020F0502020204030204" pitchFamily="34" charset="0"/>
                        </a:rPr>
                        <a:t>Marginal</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4">
                        <a:lumMod val="60000"/>
                        <a:lumOff val="40000"/>
                      </a:schemeClr>
                    </a:solidFill>
                  </a:tcPr>
                </a:tc>
                <a:extLst>
                  <a:ext uri="{0D108BD9-81ED-4DB2-BD59-A6C34878D82A}">
                    <a16:rowId xmlns:a16="http://schemas.microsoft.com/office/drawing/2014/main" val="10000"/>
                  </a:ext>
                </a:extLst>
              </a:tr>
              <a:tr h="308338">
                <a:tc vMerge="1">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1" i="0" u="none" strike="noStrike" cap="none" normalizeH="0" baseline="0" dirty="0">
                        <a:ln>
                          <a:noFill/>
                        </a:ln>
                        <a:solidFill>
                          <a:schemeClr val="tx1"/>
                        </a:solidFill>
                        <a:effectLst/>
                        <a:latin typeface="Calibri" pitchFamily="34" charset="0"/>
                        <a:cs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u="none" strike="noStrike" kern="1200" cap="none" normalizeH="0" baseline="0" dirty="0">
                          <a:ln>
                            <a:noFill/>
                          </a:ln>
                          <a:effectLst/>
                        </a:rPr>
                        <a:t>Yes</a:t>
                      </a:r>
                      <a:endParaRPr kumimoji="0" lang="en-US" sz="1400" b="0" i="0" u="none" strike="noStrike" kern="1200" cap="none" normalizeH="0" baseline="0" dirty="0">
                        <a:ln>
                          <a:noFill/>
                        </a:ln>
                        <a:solidFill>
                          <a:schemeClr val="tx1"/>
                        </a:solidFill>
                        <a:effectLst/>
                        <a:latin typeface="Calibri" pitchFamily="34" charset="0"/>
                        <a:ea typeface="+mn-ea"/>
                        <a:cs typeface="+mn-cs"/>
                      </a:endParaRPr>
                    </a:p>
                  </a:txBody>
                  <a:tcPr horzOverflow="overflow">
                    <a:solidFill>
                      <a:schemeClr val="accent5">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u="none" strike="noStrike" cap="none" normalizeH="0" baseline="0" dirty="0">
                          <a:ln>
                            <a:noFill/>
                          </a:ln>
                          <a:effectLst/>
                        </a:rPr>
                        <a:t>No</a:t>
                      </a:r>
                      <a:endParaRPr kumimoji="0" lang="en-US" sz="1400" b="0" i="0" u="none" strike="noStrike" cap="none" normalizeH="0" baseline="-25000" dirty="0">
                        <a:ln>
                          <a:noFill/>
                        </a:ln>
                        <a:solidFill>
                          <a:schemeClr val="tx1"/>
                        </a:solidFill>
                        <a:effectLst/>
                        <a:latin typeface="Calibri" pitchFamily="34" charset="0"/>
                      </a:endParaRPr>
                    </a:p>
                  </a:txBody>
                  <a:tcPr horzOverflow="overflow">
                    <a:solidFill>
                      <a:schemeClr val="accent5">
                        <a:lumMod val="40000"/>
                        <a:lumOff val="60000"/>
                      </a:schemeClr>
                    </a:solidFill>
                  </a:tcPr>
                </a:tc>
                <a:tc>
                  <a:txBody>
                    <a:bodyPr/>
                    <a:lstStyle/>
                    <a:p>
                      <a:endParaRPr lang="en-US" sz="1400" dirty="0"/>
                    </a:p>
                  </a:txBody>
                  <a:tcPr>
                    <a:lnR w="12700" cap="flat" cmpd="sng" algn="ctr">
                      <a:solidFill>
                        <a:schemeClr val="tx1"/>
                      </a:solidFill>
                      <a:prstDash val="solid"/>
                      <a:round/>
                      <a:headEnd type="none" w="med" len="med"/>
                      <a:tailEnd type="none" w="med" len="med"/>
                    </a:lnR>
                    <a:solidFill>
                      <a:schemeClr val="accent5">
                        <a:lumMod val="20000"/>
                        <a:lumOff val="80000"/>
                      </a:schemeClr>
                    </a:solidFill>
                  </a:tcPr>
                </a:tc>
                <a:extLst>
                  <a:ext uri="{0D108BD9-81ED-4DB2-BD59-A6C34878D82A}">
                    <a16:rowId xmlns:a16="http://schemas.microsoft.com/office/drawing/2014/main" val="10001"/>
                  </a:ext>
                </a:extLst>
              </a:tr>
              <a:tr h="3083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u="none" strike="noStrike" cap="none" normalizeH="0" baseline="0" dirty="0">
                          <a:ln>
                            <a:noFill/>
                          </a:ln>
                          <a:effectLst/>
                          <a:latin typeface="Calibri" panose="020F0502020204030204" pitchFamily="34" charset="0"/>
                          <a:cs typeface="Calibri" panose="020F0502020204030204" pitchFamily="34" charset="0"/>
                        </a:rPr>
                        <a:t>Yes</a:t>
                      </a:r>
                      <a:endParaRPr kumimoji="0" lang="en-US" sz="1400" b="0" i="0" u="none" strike="noStrike" cap="none" normalizeH="0" baseline="-25000" dirty="0">
                        <a:ln>
                          <a:noFill/>
                        </a:ln>
                        <a:solidFill>
                          <a:schemeClr val="tx1"/>
                        </a:solidFill>
                        <a:effectLst/>
                        <a:latin typeface="Calibri" pitchFamily="34" charset="0"/>
                        <a:cs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solidFill>
                      <a:schemeClr val="accent5">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u="none" strike="noStrike" cap="none" normalizeH="0" baseline="0" dirty="0">
                          <a:ln>
                            <a:noFill/>
                          </a:ln>
                          <a:effectLst/>
                        </a:rPr>
                        <a:t>True Positives (TP)</a:t>
                      </a:r>
                      <a:endParaRPr kumimoji="0" lang="en-US" sz="1400" b="1" i="0" u="none" strike="noStrike" cap="none" normalizeH="0" baseline="0" dirty="0">
                        <a:ln>
                          <a:noFill/>
                        </a:ln>
                        <a:solidFill>
                          <a:schemeClr val="tx1"/>
                        </a:solidFill>
                        <a:effectLst/>
                        <a:latin typeface="Calibri" pitchFamily="34" charset="0"/>
                      </a:endParaRPr>
                    </a:p>
                  </a:txBody>
                  <a:tcPr horzOverflow="overflow">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u="none" strike="noStrike" cap="none" normalizeH="0" baseline="0" dirty="0">
                          <a:ln>
                            <a:noFill/>
                          </a:ln>
                          <a:effectLst/>
                        </a:rPr>
                        <a:t>False Positive (FP)</a:t>
                      </a:r>
                      <a:endParaRPr kumimoji="0" lang="en-US" sz="1400" b="1" i="0" u="none" strike="noStrike" cap="none" normalizeH="0" baseline="0" dirty="0">
                        <a:ln>
                          <a:noFill/>
                        </a:ln>
                        <a:solidFill>
                          <a:schemeClr val="tx1"/>
                        </a:solidFill>
                        <a:effectLst/>
                        <a:latin typeface="Calibri" pitchFamily="34" charset="0"/>
                      </a:endParaRPr>
                    </a:p>
                  </a:txBody>
                  <a:tcPr horzOverflow="overflow">
                    <a:solidFill>
                      <a:schemeClr val="accent5">
                        <a:lumMod val="20000"/>
                        <a:lumOff val="80000"/>
                      </a:schemeClr>
                    </a:solidFill>
                  </a:tcPr>
                </a:tc>
                <a:tc>
                  <a:txBody>
                    <a:bodyPr/>
                    <a:lstStyle/>
                    <a:p>
                      <a:pPr algn="ctr"/>
                      <a:r>
                        <a:rPr lang="en-US" sz="1400" dirty="0"/>
                        <a:t>P</a:t>
                      </a:r>
                    </a:p>
                  </a:txBody>
                  <a:tcPr>
                    <a:lnR w="12700" cap="flat" cmpd="sng" algn="ctr">
                      <a:solidFill>
                        <a:schemeClr val="tx1"/>
                      </a:solidFill>
                      <a:prstDash val="solid"/>
                      <a:round/>
                      <a:headEnd type="none" w="med" len="med"/>
                      <a:tailEnd type="none" w="med" len="med"/>
                    </a:lnR>
                    <a:solidFill>
                      <a:schemeClr val="accent5">
                        <a:lumMod val="20000"/>
                        <a:lumOff val="80000"/>
                      </a:schemeClr>
                    </a:solidFill>
                  </a:tcPr>
                </a:tc>
                <a:extLst>
                  <a:ext uri="{0D108BD9-81ED-4DB2-BD59-A6C34878D82A}">
                    <a16:rowId xmlns:a16="http://schemas.microsoft.com/office/drawing/2014/main" val="10002"/>
                  </a:ext>
                </a:extLst>
              </a:tr>
              <a:tr h="3083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u="none" strike="noStrike" cap="none" normalizeH="0" baseline="0" dirty="0">
                          <a:ln>
                            <a:noFill/>
                          </a:ln>
                          <a:effectLst/>
                          <a:latin typeface="Calibri" panose="020F0502020204030204" pitchFamily="34" charset="0"/>
                          <a:cs typeface="Calibri" panose="020F0502020204030204" pitchFamily="34" charset="0"/>
                        </a:rPr>
                        <a:t>No</a:t>
                      </a:r>
                      <a:endParaRPr kumimoji="0" lang="en-US" sz="1400" b="0" i="0" u="none" strike="noStrike" cap="none" normalizeH="0" baseline="-25000" dirty="0">
                        <a:ln>
                          <a:noFill/>
                        </a:ln>
                        <a:solidFill>
                          <a:schemeClr val="tx1"/>
                        </a:solidFill>
                        <a:effectLst/>
                        <a:latin typeface="Calibri" pitchFamily="34" charset="0"/>
                        <a:cs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solidFill>
                      <a:schemeClr val="accent5">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u="none" strike="noStrike" cap="none" normalizeH="0" baseline="0" dirty="0">
                          <a:ln>
                            <a:noFill/>
                          </a:ln>
                          <a:effectLst/>
                        </a:rPr>
                        <a:t>False Negative (FN)</a:t>
                      </a:r>
                      <a:endParaRPr kumimoji="0" lang="en-US" sz="1400" b="1" i="0" u="none" strike="noStrike" cap="none" normalizeH="0" baseline="0" dirty="0">
                        <a:ln>
                          <a:noFill/>
                        </a:ln>
                        <a:solidFill>
                          <a:schemeClr val="tx1"/>
                        </a:solidFill>
                        <a:effectLst/>
                        <a:latin typeface="Calibri" pitchFamily="34" charset="0"/>
                      </a:endParaRPr>
                    </a:p>
                  </a:txBody>
                  <a:tcPr horzOverflow="overflow">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u="none" strike="noStrike" cap="none" normalizeH="0" baseline="0" dirty="0">
                          <a:ln>
                            <a:noFill/>
                          </a:ln>
                          <a:effectLst/>
                        </a:rPr>
                        <a:t>True Negatives (TN)</a:t>
                      </a:r>
                      <a:endParaRPr kumimoji="0" lang="en-US" sz="1400" b="1" i="0" u="none" strike="noStrike" cap="none" normalizeH="0" baseline="0" dirty="0">
                        <a:ln>
                          <a:noFill/>
                        </a:ln>
                        <a:solidFill>
                          <a:schemeClr val="tx1"/>
                        </a:solidFill>
                        <a:effectLst/>
                        <a:latin typeface="Calibri" pitchFamily="34" charset="0"/>
                      </a:endParaRPr>
                    </a:p>
                  </a:txBody>
                  <a:tcPr horzOverflow="overflow">
                    <a:solidFill>
                      <a:schemeClr val="accent5">
                        <a:lumMod val="20000"/>
                        <a:lumOff val="80000"/>
                      </a:schemeClr>
                    </a:solidFill>
                  </a:tcPr>
                </a:tc>
                <a:tc>
                  <a:txBody>
                    <a:bodyPr/>
                    <a:lstStyle/>
                    <a:p>
                      <a:pPr algn="ctr"/>
                      <a:r>
                        <a:rPr lang="en-US" sz="1400" dirty="0"/>
                        <a:t>N</a:t>
                      </a:r>
                    </a:p>
                  </a:txBody>
                  <a:tcPr>
                    <a:lnR w="12700" cap="flat" cmpd="sng" algn="ctr">
                      <a:solidFill>
                        <a:schemeClr val="tx1"/>
                      </a:solidFill>
                      <a:prstDash val="solid"/>
                      <a:round/>
                      <a:headEnd type="none" w="med" len="med"/>
                      <a:tailEnd type="none" w="med" len="med"/>
                    </a:lnR>
                    <a:solidFill>
                      <a:schemeClr val="accent5">
                        <a:lumMod val="20000"/>
                        <a:lumOff val="80000"/>
                      </a:schemeClr>
                    </a:solidFill>
                  </a:tcPr>
                </a:tc>
                <a:extLst>
                  <a:ext uri="{0D108BD9-81ED-4DB2-BD59-A6C34878D82A}">
                    <a16:rowId xmlns:a16="http://schemas.microsoft.com/office/drawing/2014/main" val="10003"/>
                  </a:ext>
                </a:extLst>
              </a:tr>
              <a:tr h="308338">
                <a:tc>
                  <a:txBody>
                    <a:bodyPr/>
                    <a:lstStyle/>
                    <a:p>
                      <a:pPr algn="ctr"/>
                      <a:r>
                        <a:rPr lang="en-US" sz="1400" dirty="0">
                          <a:latin typeface="Calibri" panose="020F0502020204030204" pitchFamily="34" charset="0"/>
                          <a:cs typeface="Calibri" panose="020F0502020204030204" pitchFamily="34" charset="0"/>
                        </a:rPr>
                        <a:t>Marginal</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1400" dirty="0"/>
                        <a:t>P’</a:t>
                      </a:r>
                    </a:p>
                  </a:txBody>
                  <a:tcP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400" dirty="0"/>
                        <a:t>N’</a:t>
                      </a:r>
                    </a:p>
                  </a:txBody>
                  <a:tcP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400" dirty="0"/>
                        <a:t>Total</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4"/>
                  </a:ext>
                </a:extLst>
              </a:tr>
            </a:tbl>
          </a:graphicData>
        </a:graphic>
      </p:graphicFrame>
      <p:sp>
        <p:nvSpPr>
          <p:cNvPr id="8" name="Rectangle 7"/>
          <p:cNvSpPr/>
          <p:nvPr/>
        </p:nvSpPr>
        <p:spPr>
          <a:xfrm>
            <a:off x="379998" y="2827595"/>
            <a:ext cx="8122984" cy="3323987"/>
          </a:xfrm>
          <a:prstGeom prst="rect">
            <a:avLst/>
          </a:prstGeom>
        </p:spPr>
        <p:txBody>
          <a:bodyPr wrap="square">
            <a:spAutoFit/>
          </a:bodyPr>
          <a:lstStyle/>
          <a:p>
            <a:pPr>
              <a:buFont typeface="Wingdings" pitchFamily="2" charset="2"/>
              <a:buNone/>
            </a:pPr>
            <a:r>
              <a:rPr lang="en-US" altLang="en-US" sz="1400" dirty="0"/>
              <a:t>If these results are from a population-based study, prevalence can be calculated as follows:</a:t>
            </a:r>
          </a:p>
          <a:p>
            <a:pPr>
              <a:buFont typeface="Wingdings" pitchFamily="2" charset="2"/>
              <a:buNone/>
            </a:pPr>
            <a:endParaRPr lang="en-US" altLang="en-US" sz="1400" i="1" dirty="0"/>
          </a:p>
          <a:p>
            <a:pPr marL="628650" lvl="1" indent="-171450">
              <a:buFont typeface="Arial" panose="020B0604020202020204" pitchFamily="34" charset="0"/>
              <a:buChar char="•"/>
            </a:pPr>
            <a:r>
              <a:rPr lang="en-US" altLang="en-US" sz="1400" b="1" i="1" dirty="0"/>
              <a:t>Prevalence of Disease=  P’/ Total</a:t>
            </a:r>
            <a:endParaRPr lang="en-US" altLang="en-US" sz="1400" i="1" dirty="0"/>
          </a:p>
          <a:p>
            <a:pPr>
              <a:buFont typeface="Wingdings" pitchFamily="2" charset="2"/>
              <a:buNone/>
            </a:pPr>
            <a:endParaRPr lang="en-US" altLang="en-US" sz="1400" dirty="0"/>
          </a:p>
          <a:p>
            <a:pPr>
              <a:buFont typeface="Wingdings" pitchFamily="2" charset="2"/>
              <a:buNone/>
            </a:pPr>
            <a:r>
              <a:rPr lang="en-US" altLang="en-US" sz="1400" dirty="0"/>
              <a:t>Sensitivity is the probability that a test will indicate ‘Y=1' among those with the Y=1:</a:t>
            </a:r>
          </a:p>
          <a:p>
            <a:pPr>
              <a:buFont typeface="Wingdings" pitchFamily="2" charset="2"/>
              <a:buNone/>
            </a:pPr>
            <a:endParaRPr lang="en-US" altLang="en-US" sz="1400" i="1" dirty="0"/>
          </a:p>
          <a:p>
            <a:pPr marL="628650" lvl="1" indent="-171450">
              <a:buFont typeface="Arial" panose="020B0604020202020204" pitchFamily="34" charset="0"/>
              <a:buChar char="•"/>
            </a:pPr>
            <a:r>
              <a:rPr lang="en-US" altLang="en-US" sz="1400" b="1" i="1" dirty="0"/>
              <a:t>Sensitivity/ Recall: TP / P’</a:t>
            </a:r>
          </a:p>
          <a:p>
            <a:pPr marL="628650" lvl="1" indent="-171450">
              <a:buFont typeface="Arial" panose="020B0604020202020204" pitchFamily="34" charset="0"/>
              <a:buChar char="•"/>
            </a:pPr>
            <a:endParaRPr lang="en-US" altLang="en-US" sz="1400" i="1" dirty="0"/>
          </a:p>
          <a:p>
            <a:pPr>
              <a:buFont typeface="Wingdings" pitchFamily="2" charset="2"/>
              <a:buNone/>
            </a:pPr>
            <a:r>
              <a:rPr lang="en-US" altLang="en-US" sz="1400" dirty="0"/>
              <a:t>Specificity is the fraction of those “Y=0” who will have a negative test result:</a:t>
            </a:r>
          </a:p>
          <a:p>
            <a:pPr>
              <a:buFont typeface="Wingdings" pitchFamily="2" charset="2"/>
              <a:buNone/>
            </a:pPr>
            <a:endParaRPr lang="en-US" altLang="en-US" sz="1400" i="1" dirty="0"/>
          </a:p>
          <a:p>
            <a:pPr marL="628650" lvl="1" indent="-171450">
              <a:buFont typeface="Arial" panose="020B0604020202020204" pitchFamily="34" charset="0"/>
              <a:buChar char="•"/>
            </a:pPr>
            <a:r>
              <a:rPr lang="en-US" altLang="en-US" sz="1400" b="1" i="1" dirty="0"/>
              <a:t>Specificity: TN / N’</a:t>
            </a:r>
          </a:p>
          <a:p>
            <a:pPr marL="628650" lvl="1" indent="-171450">
              <a:buFont typeface="Arial" panose="020B0604020202020204" pitchFamily="34" charset="0"/>
              <a:buChar char="•"/>
            </a:pPr>
            <a:endParaRPr lang="en-US" altLang="en-US" sz="1400" b="1" i="1" dirty="0"/>
          </a:p>
          <a:p>
            <a:r>
              <a:rPr lang="en-US" altLang="en-US" sz="1400" b="1" i="1" dirty="0"/>
              <a:t>Sensitivity and specificity are characteristics of the test. The population does not affect the results.</a:t>
            </a:r>
            <a:r>
              <a:rPr lang="en-US" altLang="en-US" sz="1400" i="1" dirty="0"/>
              <a:t>	</a:t>
            </a:r>
          </a:p>
          <a:p>
            <a:pPr marL="171450" indent="-171450">
              <a:buFont typeface="Arial" panose="020B0604020202020204" pitchFamily="34" charset="0"/>
              <a:buChar char="•"/>
            </a:pPr>
            <a:r>
              <a:rPr lang="en-US" altLang="en-US" sz="1400" b="1" i="1" dirty="0"/>
              <a:t>Accuracy = (TP + TN) / Total; Error rate: 1 – Accuracy</a:t>
            </a:r>
            <a:endParaRPr lang="en-US" sz="1400" b="1" i="1" dirty="0"/>
          </a:p>
        </p:txBody>
      </p:sp>
    </p:spTree>
    <p:extLst>
      <p:ext uri="{BB962C8B-B14F-4D97-AF65-F5344CB8AC3E}">
        <p14:creationId xmlns:p14="http://schemas.microsoft.com/office/powerpoint/2010/main" val="4004391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122238" y="797877"/>
            <a:ext cx="8899525" cy="5575936"/>
          </a:xfrm>
          <a:prstGeom prst="roundRect">
            <a:avLst/>
          </a:prstGeom>
          <a:solidFill>
            <a:schemeClr val="bg1"/>
          </a:solidFill>
          <a:ln w="34925" cap="flat" cmpd="sng" algn="ctr">
            <a:solidFill>
              <a:schemeClr val="accent4">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
        <p:nvSpPr>
          <p:cNvPr id="2" name="Title 1"/>
          <p:cNvSpPr>
            <a:spLocks noGrp="1"/>
          </p:cNvSpPr>
          <p:nvPr>
            <p:ph type="title" idx="4294967295"/>
          </p:nvPr>
        </p:nvSpPr>
        <p:spPr>
          <a:xfrm>
            <a:off x="295570" y="336212"/>
            <a:ext cx="8523174" cy="461665"/>
          </a:xfrm>
          <a:prstGeom prst="rect">
            <a:avLst/>
          </a:prstGeom>
        </p:spPr>
        <p:txBody>
          <a:bodyPr/>
          <a:lstStyle/>
          <a:p>
            <a:r>
              <a:rPr lang="en-US" dirty="0"/>
              <a:t>Precision and F measure</a:t>
            </a:r>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16</a:t>
            </a:fld>
            <a:endParaRPr lang="en-US" dirty="0"/>
          </a:p>
        </p:txBody>
      </p:sp>
      <mc:AlternateContent xmlns:mc="http://schemas.openxmlformats.org/markup-compatibility/2006" xmlns:a14="http://schemas.microsoft.com/office/drawing/2010/main">
        <mc:Choice Requires="a14">
          <p:sp>
            <p:nvSpPr>
              <p:cNvPr id="4" name="Rectangle 3"/>
              <p:cNvSpPr/>
              <p:nvPr/>
            </p:nvSpPr>
            <p:spPr>
              <a:xfrm>
                <a:off x="295570" y="914017"/>
                <a:ext cx="8401169" cy="3376181"/>
              </a:xfrm>
              <a:prstGeom prst="rect">
                <a:avLst/>
              </a:prstGeom>
            </p:spPr>
            <p:txBody>
              <a:bodyPr wrap="square">
                <a:spAutoFit/>
              </a:bodyPr>
              <a:lstStyle/>
              <a:p>
                <a:pPr>
                  <a:lnSpc>
                    <a:spcPct val="90000"/>
                  </a:lnSpc>
                </a:pPr>
                <a:endParaRPr lang="en-US" altLang="en-US" sz="1400" dirty="0"/>
              </a:p>
              <a:p>
                <a:pPr>
                  <a:lnSpc>
                    <a:spcPct val="90000"/>
                  </a:lnSpc>
                </a:pPr>
                <a:r>
                  <a:rPr lang="en-US" altLang="en-US" sz="1400" dirty="0"/>
                  <a:t>A modeler and a partner have a different question: what is the chance that a person with a positive test truly default? If the subject is in the first row in the table above, what is the probability of being in cell A as compared to cell B? A modeler calculates across the row as follows:</a:t>
                </a:r>
              </a:p>
              <a:p>
                <a:pPr>
                  <a:lnSpc>
                    <a:spcPct val="90000"/>
                  </a:lnSpc>
                </a:pPr>
                <a:endParaRPr lang="en-US" altLang="en-US" sz="2400" b="1" dirty="0"/>
              </a:p>
              <a:p>
                <a:pPr marL="742950" lvl="1" indent="-285750">
                  <a:lnSpc>
                    <a:spcPct val="90000"/>
                  </a:lnSpc>
                  <a:buFont typeface="Arial" panose="020B0604020202020204" pitchFamily="34" charset="0"/>
                  <a:buChar char="•"/>
                </a:pPr>
                <a:r>
                  <a:rPr lang="en-US" altLang="en-US" sz="1400" b="1" i="1" dirty="0"/>
                  <a:t>Positive Predictive Value/ Precision: TP/(TP + FP) × 100</a:t>
                </a:r>
              </a:p>
              <a:p>
                <a:pPr marL="742950" lvl="1" indent="-285750">
                  <a:lnSpc>
                    <a:spcPct val="90000"/>
                  </a:lnSpc>
                  <a:buFont typeface="Arial" panose="020B0604020202020204" pitchFamily="34" charset="0"/>
                  <a:buChar char="•"/>
                </a:pPr>
                <a:r>
                  <a:rPr lang="en-US" altLang="en-US" sz="1400" b="1" i="1" dirty="0"/>
                  <a:t>Negative Predictive Value: TN/(FP + TN) × 100</a:t>
                </a:r>
                <a:endParaRPr lang="en-US" altLang="en-US" sz="1400" i="1" dirty="0"/>
              </a:p>
              <a:p>
                <a:pPr>
                  <a:lnSpc>
                    <a:spcPct val="90000"/>
                  </a:lnSpc>
                </a:pPr>
                <a:endParaRPr lang="en-US" altLang="en-US" sz="1400" dirty="0"/>
              </a:p>
              <a:p>
                <a:pPr>
                  <a:lnSpc>
                    <a:spcPct val="90000"/>
                  </a:lnSpc>
                </a:pPr>
                <a:r>
                  <a:rPr lang="en-US" altLang="en-US" sz="1400" dirty="0"/>
                  <a:t>Perfect score for Recall is 1.0</a:t>
                </a:r>
              </a:p>
              <a:p>
                <a:pPr>
                  <a:lnSpc>
                    <a:spcPct val="90000"/>
                  </a:lnSpc>
                </a:pPr>
                <a:r>
                  <a:rPr lang="en-US" altLang="en-US" sz="1400" dirty="0"/>
                  <a:t>Positive and negative predictive values are influenced by the prevalence of target in the population that is being tested. If we  test in a high prevalence setting, it is more likely that persons who test positive will truly default than if the test is performed in a population with low prevalence..</a:t>
                </a:r>
              </a:p>
              <a:p>
                <a:pPr>
                  <a:lnSpc>
                    <a:spcPct val="80000"/>
                  </a:lnSpc>
                </a:pPr>
                <a:endParaRPr lang="en-US" altLang="en-US" sz="1400" b="1" i="1" dirty="0"/>
              </a:p>
              <a:p>
                <a:pPr marL="285750" indent="-285750">
                  <a:lnSpc>
                    <a:spcPct val="80000"/>
                  </a:lnSpc>
                  <a:buFont typeface="Arial" panose="020B0604020202020204" pitchFamily="34" charset="0"/>
                  <a:buChar char="•"/>
                </a:pPr>
                <a:r>
                  <a:rPr lang="en-US" altLang="en-US" sz="1400" b="1" i="1" dirty="0"/>
                  <a:t>F</a:t>
                </a:r>
                <a:r>
                  <a:rPr lang="en-US" altLang="en-US" sz="1400" b="1" dirty="0"/>
                  <a:t> measure (</a:t>
                </a:r>
                <a:r>
                  <a:rPr lang="en-US" altLang="en-US" sz="1400" b="1" i="1" dirty="0"/>
                  <a:t>F</a:t>
                </a:r>
                <a:r>
                  <a:rPr lang="en-US" altLang="en-US" sz="1400" b="1" dirty="0"/>
                  <a:t>-score)</a:t>
                </a:r>
                <a:r>
                  <a:rPr lang="en-US" altLang="en-US" sz="1400" dirty="0"/>
                  <a:t>: harmonic mean of precision and recall,  </a:t>
                </a:r>
                <a14:m>
                  <m:oMath xmlns:m="http://schemas.openxmlformats.org/officeDocument/2006/math">
                    <m:r>
                      <a:rPr lang="en-US" altLang="en-US" b="0" i="0" smtClean="0">
                        <a:latin typeface="Cambria Math"/>
                      </a:rPr>
                      <m:t> </m:t>
                    </m:r>
                    <m:r>
                      <a:rPr lang="en-US" altLang="en-US" b="1" i="1" smtClean="0">
                        <a:latin typeface="Cambria Math"/>
                      </a:rPr>
                      <m:t>𝑭</m:t>
                    </m:r>
                    <m:r>
                      <a:rPr lang="en-US" altLang="en-US" b="1" i="1" smtClean="0">
                        <a:latin typeface="Cambria Math"/>
                      </a:rPr>
                      <m:t>=</m:t>
                    </m:r>
                    <m:f>
                      <m:fPr>
                        <m:ctrlPr>
                          <a:rPr lang="en-US" altLang="en-US" b="1" i="1" smtClean="0">
                            <a:latin typeface="Cambria Math" panose="02040503050406030204" pitchFamily="18" charset="0"/>
                          </a:rPr>
                        </m:ctrlPr>
                      </m:fPr>
                      <m:num>
                        <m:r>
                          <a:rPr lang="en-US" altLang="en-US" b="1" i="1" smtClean="0">
                            <a:latin typeface="Cambria Math"/>
                          </a:rPr>
                          <m:t>𝟐</m:t>
                        </m:r>
                        <m:r>
                          <a:rPr lang="en-US" altLang="en-US" b="1" i="1" smtClean="0">
                            <a:latin typeface="Cambria Math"/>
                          </a:rPr>
                          <m:t>∗</m:t>
                        </m:r>
                        <m:r>
                          <a:rPr lang="en-US" altLang="en-US" b="1" i="1" smtClean="0">
                            <a:latin typeface="Cambria Math"/>
                          </a:rPr>
                          <m:t>𝒑𝒓𝒆𝒄𝒊𝒔𝒊𝒐𝒏</m:t>
                        </m:r>
                        <m:r>
                          <a:rPr lang="en-US" altLang="en-US" b="1" i="1" smtClean="0">
                            <a:latin typeface="Cambria Math"/>
                          </a:rPr>
                          <m:t> ∗</m:t>
                        </m:r>
                        <m:r>
                          <a:rPr lang="en-US" altLang="en-US" b="1" i="1" smtClean="0">
                            <a:latin typeface="Cambria Math"/>
                          </a:rPr>
                          <m:t>𝒓𝒆𝒄𝒂𝒍𝒍</m:t>
                        </m:r>
                      </m:num>
                      <m:den>
                        <m:r>
                          <a:rPr lang="en-US" altLang="en-US" b="1" i="1" smtClean="0">
                            <a:latin typeface="Cambria Math"/>
                          </a:rPr>
                          <m:t>𝒑𝒓𝒆𝒄𝒊𝒔𝒊𝒐𝒏</m:t>
                        </m:r>
                        <m:r>
                          <a:rPr lang="en-US" altLang="en-US" b="1" i="1" smtClean="0">
                            <a:latin typeface="Cambria Math"/>
                          </a:rPr>
                          <m:t> + </m:t>
                        </m:r>
                        <m:r>
                          <a:rPr lang="en-US" altLang="en-US" b="1" i="1" smtClean="0">
                            <a:latin typeface="Cambria Math"/>
                          </a:rPr>
                          <m:t>𝒓𝒆𝒄𝒂𝒍𝒍</m:t>
                        </m:r>
                      </m:den>
                    </m:f>
                  </m:oMath>
                </a14:m>
                <a:endParaRPr lang="en-US" altLang="en-US" sz="1400" b="1" i="1" dirty="0"/>
              </a:p>
              <a:p>
                <a:pPr>
                  <a:lnSpc>
                    <a:spcPct val="80000"/>
                  </a:lnSpc>
                  <a:buFont typeface="Wingdings" pitchFamily="2" charset="2"/>
                  <a:buNone/>
                </a:pPr>
                <a:endParaRPr lang="en-US" altLang="en-US" sz="2400" b="1" i="1" dirty="0"/>
              </a:p>
            </p:txBody>
          </p:sp>
        </mc:Choice>
        <mc:Fallback xmlns="">
          <p:sp>
            <p:nvSpPr>
              <p:cNvPr id="4" name="Rectangle 3"/>
              <p:cNvSpPr>
                <a:spLocks noRot="1" noChangeAspect="1" noMove="1" noResize="1" noEditPoints="1" noAdjustHandles="1" noChangeArrowheads="1" noChangeShapeType="1" noTextEdit="1"/>
              </p:cNvSpPr>
              <p:nvPr/>
            </p:nvSpPr>
            <p:spPr>
              <a:xfrm>
                <a:off x="295570" y="914017"/>
                <a:ext cx="8401169" cy="3376181"/>
              </a:xfrm>
              <a:prstGeom prst="rect">
                <a:avLst/>
              </a:prstGeom>
              <a:blipFill rotWithShape="1">
                <a:blip r:embed="rId3"/>
                <a:stretch>
                  <a:fillRect l="-145"/>
                </a:stretch>
              </a:blipFill>
            </p:spPr>
            <p:txBody>
              <a:bodyPr/>
              <a:lstStyle/>
              <a:p>
                <a:r>
                  <a:rPr lang="en-US">
                    <a:noFill/>
                  </a:rPr>
                  <a:t> </a:t>
                </a:r>
              </a:p>
            </p:txBody>
          </p:sp>
        </mc:Fallback>
      </mc:AlternateContent>
      <p:graphicFrame>
        <p:nvGraphicFramePr>
          <p:cNvPr id="8" name="Group 54"/>
          <p:cNvGraphicFramePr>
            <a:graphicFrameLocks noGrp="1"/>
          </p:cNvGraphicFramePr>
          <p:nvPr>
            <p:extLst>
              <p:ext uri="{D42A27DB-BD31-4B8C-83A1-F6EECF244321}">
                <p14:modId xmlns:p14="http://schemas.microsoft.com/office/powerpoint/2010/main" val="312200706"/>
              </p:ext>
            </p:extLst>
          </p:nvPr>
        </p:nvGraphicFramePr>
        <p:xfrm>
          <a:off x="576471" y="4165190"/>
          <a:ext cx="5009322" cy="1833565"/>
        </p:xfrm>
        <a:graphic>
          <a:graphicData uri="http://schemas.openxmlformats.org/drawingml/2006/table">
            <a:tbl>
              <a:tblPr/>
              <a:tblGrid>
                <a:gridCol w="2132592">
                  <a:extLst>
                    <a:ext uri="{9D8B030D-6E8A-4147-A177-3AD203B41FA5}">
                      <a16:colId xmlns:a16="http://schemas.microsoft.com/office/drawing/2014/main" val="20000"/>
                    </a:ext>
                  </a:extLst>
                </a:gridCol>
                <a:gridCol w="1034533">
                  <a:extLst>
                    <a:ext uri="{9D8B030D-6E8A-4147-A177-3AD203B41FA5}">
                      <a16:colId xmlns:a16="http://schemas.microsoft.com/office/drawing/2014/main" val="20001"/>
                    </a:ext>
                  </a:extLst>
                </a:gridCol>
                <a:gridCol w="980085">
                  <a:extLst>
                    <a:ext uri="{9D8B030D-6E8A-4147-A177-3AD203B41FA5}">
                      <a16:colId xmlns:a16="http://schemas.microsoft.com/office/drawing/2014/main" val="20002"/>
                    </a:ext>
                  </a:extLst>
                </a:gridCol>
                <a:gridCol w="862112">
                  <a:extLst>
                    <a:ext uri="{9D8B030D-6E8A-4147-A177-3AD203B41FA5}">
                      <a16:colId xmlns:a16="http://schemas.microsoft.com/office/drawing/2014/main" val="20003"/>
                    </a:ext>
                  </a:extLst>
                </a:gridCol>
              </a:tblGrid>
              <a:tr h="366713">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Calibri" pitchFamily="34" charset="0"/>
                        </a:rPr>
                        <a:t>Predicted class</a:t>
                      </a:r>
                    </a:p>
                  </a:txBody>
                  <a:tcPr marT="45740" marB="45740"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Calibri" pitchFamily="34" charset="0"/>
                        </a:rPr>
                        <a:t>Actual Class</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a:ln>
                          <a:noFill/>
                        </a:ln>
                        <a:solidFill>
                          <a:schemeClr val="tx1"/>
                        </a:solidFill>
                        <a:effectLst/>
                        <a:latin typeface="Calibri" pitchFamily="34" charset="0"/>
                      </a:endParaRP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a:ln>
                          <a:noFill/>
                        </a:ln>
                        <a:solidFill>
                          <a:schemeClr val="tx1"/>
                        </a:solidFill>
                        <a:effectLst/>
                        <a:latin typeface="Calibri" pitchFamily="34" charset="0"/>
                      </a:endParaRP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6713">
                <a:tc vMerge="1">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a:ln>
                          <a:noFill/>
                        </a:ln>
                        <a:solidFill>
                          <a:schemeClr val="tx1"/>
                        </a:solidFill>
                        <a:effectLst/>
                        <a:latin typeface="Calibri" pitchFamily="34" charset="0"/>
                      </a:endParaRP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Calibri" pitchFamily="34" charset="0"/>
                        </a:rPr>
                        <a:t>Yes</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Calibri" pitchFamily="34" charset="0"/>
                        </a:rPr>
                        <a:t>No</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Calibri" pitchFamily="34" charset="0"/>
                        </a:rPr>
                        <a:t>Total</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67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Calibri" pitchFamily="34" charset="0"/>
                        </a:rPr>
                        <a:t>Yes</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Calibri" pitchFamily="34" charset="0"/>
                        </a:rPr>
                        <a:t>90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Calibri" pitchFamily="34" charset="0"/>
                        </a:rPr>
                        <a:t>210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300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67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Calibri" pitchFamily="34" charset="0"/>
                        </a:rPr>
                        <a:t>No</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Calibri" pitchFamily="34" charset="0"/>
                        </a:rPr>
                        <a:t>140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Calibri" pitchFamily="34" charset="0"/>
                        </a:rPr>
                        <a:t>9560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alibri" pitchFamily="34" charset="0"/>
                        </a:rPr>
                        <a:t>9700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67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Calibri" pitchFamily="34" charset="0"/>
                        </a:rPr>
                        <a:t>Total</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Calibri" pitchFamily="34" charset="0"/>
                        </a:rPr>
                        <a:t>230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Calibri" pitchFamily="34" charset="0"/>
                        </a:rPr>
                        <a:t>9770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Calibri" pitchFamily="34" charset="0"/>
                        </a:rPr>
                        <a:t>10000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9" name="TextBox 8"/>
          <p:cNvSpPr txBox="1"/>
          <p:nvPr/>
        </p:nvSpPr>
        <p:spPr>
          <a:xfrm>
            <a:off x="5715002" y="4145312"/>
            <a:ext cx="3061253" cy="1833565"/>
          </a:xfrm>
          <a:prstGeom prst="rect">
            <a:avLst/>
          </a:prstGeom>
          <a:noFill/>
          <a:ln>
            <a:solidFill>
              <a:schemeClr val="tx1"/>
            </a:solidFill>
          </a:ln>
        </p:spPr>
        <p:txBody>
          <a:bodyPr wrap="square" rtlCol="0" anchor="ctr">
            <a:noAutofit/>
          </a:bodyPr>
          <a:lstStyle/>
          <a:p>
            <a:pPr marL="285750" indent="-285750">
              <a:buFont typeface="Arial" panose="020B0604020202020204" pitchFamily="34" charset="0"/>
              <a:buChar char="•"/>
            </a:pPr>
            <a:r>
              <a:rPr lang="en-US" sz="1400" i="1" dirty="0"/>
              <a:t>Sensitivity/ Recall</a:t>
            </a:r>
          </a:p>
          <a:p>
            <a:pPr lvl="1"/>
            <a:r>
              <a:rPr lang="en-US" sz="1400" i="1" dirty="0"/>
              <a:t> = 90/230 = 0.39</a:t>
            </a:r>
          </a:p>
          <a:p>
            <a:pPr marL="285750" indent="-285750">
              <a:buFont typeface="Arial" panose="020B0604020202020204" pitchFamily="34" charset="0"/>
              <a:buChar char="•"/>
            </a:pPr>
            <a:r>
              <a:rPr lang="en-US" sz="1400" i="1" dirty="0"/>
              <a:t>Specificity = 9560/9770 = 0.98</a:t>
            </a:r>
          </a:p>
          <a:p>
            <a:pPr marL="285750" indent="-285750">
              <a:buFont typeface="Arial" panose="020B0604020202020204" pitchFamily="34" charset="0"/>
              <a:buChar char="•"/>
            </a:pPr>
            <a:r>
              <a:rPr lang="en-US" sz="1400" i="1" dirty="0"/>
              <a:t>PPV/Precision = 90/300 = 0.30</a:t>
            </a:r>
          </a:p>
          <a:p>
            <a:pPr marL="285750" indent="-285750">
              <a:buFont typeface="Arial" panose="020B0604020202020204" pitchFamily="34" charset="0"/>
              <a:buChar char="•"/>
            </a:pPr>
            <a:r>
              <a:rPr lang="en-US" sz="1400" i="1" dirty="0"/>
              <a:t>NPV = 0.98</a:t>
            </a:r>
          </a:p>
          <a:p>
            <a:pPr marL="285750" indent="-285750">
              <a:buFont typeface="Arial" panose="020B0604020202020204" pitchFamily="34" charset="0"/>
              <a:buChar char="•"/>
            </a:pPr>
            <a:r>
              <a:rPr lang="en-US" sz="1400" i="1" dirty="0"/>
              <a:t>Accuracy = (9560+90)/10000</a:t>
            </a:r>
          </a:p>
          <a:p>
            <a:pPr lvl="2"/>
            <a:r>
              <a:rPr lang="en-US" sz="1400" i="1" dirty="0"/>
              <a:t>   = 0.96</a:t>
            </a:r>
          </a:p>
        </p:txBody>
      </p:sp>
    </p:spTree>
    <p:extLst>
      <p:ext uri="{BB962C8B-B14F-4D97-AF65-F5344CB8AC3E}">
        <p14:creationId xmlns:p14="http://schemas.microsoft.com/office/powerpoint/2010/main" val="2729234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122238" y="797877"/>
            <a:ext cx="8899525" cy="5575936"/>
          </a:xfrm>
          <a:prstGeom prst="roundRect">
            <a:avLst/>
          </a:prstGeom>
          <a:solidFill>
            <a:schemeClr val="bg1"/>
          </a:solidFill>
          <a:ln w="34925" cap="flat" cmpd="sng" algn="ctr">
            <a:solidFill>
              <a:schemeClr val="accent4">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
        <p:nvSpPr>
          <p:cNvPr id="2" name="Title 1"/>
          <p:cNvSpPr>
            <a:spLocks noGrp="1"/>
          </p:cNvSpPr>
          <p:nvPr>
            <p:ph type="title" idx="4294967295"/>
          </p:nvPr>
        </p:nvSpPr>
        <p:spPr>
          <a:xfrm>
            <a:off x="295570" y="336212"/>
            <a:ext cx="8523174" cy="461665"/>
          </a:xfrm>
          <a:prstGeom prst="rect">
            <a:avLst/>
          </a:prstGeom>
        </p:spPr>
        <p:txBody>
          <a:bodyPr/>
          <a:lstStyle/>
          <a:p>
            <a:r>
              <a:rPr lang="en-US" dirty="0"/>
              <a:t>ROC</a:t>
            </a:r>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17</a:t>
            </a:fld>
            <a:endParaRPr lang="en-US" dirty="0"/>
          </a:p>
        </p:txBody>
      </p:sp>
      <p:sp>
        <p:nvSpPr>
          <p:cNvPr id="5" name="Text Box 3"/>
          <p:cNvSpPr txBox="1">
            <a:spLocks noChangeArrowheads="1"/>
          </p:cNvSpPr>
          <p:nvPr/>
        </p:nvSpPr>
        <p:spPr bwMode="auto">
          <a:xfrm>
            <a:off x="231020" y="1029391"/>
            <a:ext cx="8623300" cy="286232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DDDDDD">
                      <a:gamma/>
                      <a:shade val="60000"/>
                      <a:invGamma/>
                    </a:srgbClr>
                  </a:outerShdw>
                </a:effectLst>
              </a14:hiddenEffects>
            </a:ext>
          </a:extLst>
        </p:spPr>
        <p:txBody>
          <a:bodyPr>
            <a:spAutoFit/>
          </a:bodyPr>
          <a:lstStyle>
            <a:lvl1pPr marL="114300" indent="-114300">
              <a:defRPr sz="1200">
                <a:solidFill>
                  <a:srgbClr val="000000"/>
                </a:solidFill>
                <a:latin typeface="Arial" charset="0"/>
              </a:defRPr>
            </a:lvl1pPr>
            <a:lvl2pPr>
              <a:defRPr sz="1200">
                <a:solidFill>
                  <a:srgbClr val="000000"/>
                </a:solidFill>
                <a:latin typeface="Arial" charset="0"/>
              </a:defRPr>
            </a:lvl2pPr>
            <a:lvl3pPr>
              <a:defRPr sz="1200">
                <a:solidFill>
                  <a:srgbClr val="000000"/>
                </a:solidFill>
                <a:latin typeface="Arial" charset="0"/>
              </a:defRPr>
            </a:lvl3pPr>
            <a:lvl4pPr>
              <a:defRPr sz="1200">
                <a:solidFill>
                  <a:srgbClr val="000000"/>
                </a:solidFill>
                <a:latin typeface="Arial" charset="0"/>
              </a:defRPr>
            </a:lvl4pPr>
            <a:lvl5pPr>
              <a:defRPr sz="1200">
                <a:solidFill>
                  <a:srgbClr val="000000"/>
                </a:solidFill>
                <a:latin typeface="Arial" charset="0"/>
              </a:defRPr>
            </a:lvl5pPr>
            <a:lvl6pPr algn="ctr" eaLnBrk="0" fontAlgn="base" hangingPunct="0">
              <a:spcBef>
                <a:spcPct val="50000"/>
              </a:spcBef>
              <a:spcAft>
                <a:spcPct val="0"/>
              </a:spcAft>
              <a:defRPr sz="1200">
                <a:solidFill>
                  <a:srgbClr val="000000"/>
                </a:solidFill>
                <a:latin typeface="Arial" charset="0"/>
              </a:defRPr>
            </a:lvl6pPr>
            <a:lvl7pPr algn="ctr" eaLnBrk="0" fontAlgn="base" hangingPunct="0">
              <a:spcBef>
                <a:spcPct val="50000"/>
              </a:spcBef>
              <a:spcAft>
                <a:spcPct val="0"/>
              </a:spcAft>
              <a:defRPr sz="1200">
                <a:solidFill>
                  <a:srgbClr val="000000"/>
                </a:solidFill>
                <a:latin typeface="Arial" charset="0"/>
              </a:defRPr>
            </a:lvl7pPr>
            <a:lvl8pPr algn="ctr" eaLnBrk="0" fontAlgn="base" hangingPunct="0">
              <a:spcBef>
                <a:spcPct val="50000"/>
              </a:spcBef>
              <a:spcAft>
                <a:spcPct val="0"/>
              </a:spcAft>
              <a:defRPr sz="1200">
                <a:solidFill>
                  <a:srgbClr val="000000"/>
                </a:solidFill>
                <a:latin typeface="Arial" charset="0"/>
              </a:defRPr>
            </a:lvl8pPr>
            <a:lvl9pPr algn="ctr" eaLnBrk="0" fontAlgn="base" hangingPunct="0">
              <a:spcBef>
                <a:spcPct val="50000"/>
              </a:spcBef>
              <a:spcAft>
                <a:spcPct val="0"/>
              </a:spcAft>
              <a:defRPr sz="1200">
                <a:solidFill>
                  <a:srgbClr val="000000"/>
                </a:solidFill>
                <a:latin typeface="Arial" charset="0"/>
              </a:defRPr>
            </a:lvl9pPr>
          </a:lstStyle>
          <a:p>
            <a:pPr>
              <a:buClr>
                <a:srgbClr val="3A6008"/>
              </a:buClr>
              <a:buFontTx/>
              <a:buChar char="•"/>
            </a:pPr>
            <a:endParaRPr lang="en-US" altLang="en-US" b="1" dirty="0"/>
          </a:p>
          <a:p>
            <a:pPr marL="171450" indent="-171450">
              <a:buClr>
                <a:srgbClr val="3A6008"/>
              </a:buClr>
              <a:buFont typeface="Wingdings" panose="05000000000000000000" pitchFamily="2" charset="2"/>
              <a:buChar char="Ø"/>
            </a:pPr>
            <a:r>
              <a:rPr lang="en-US" altLang="en-US" b="1" dirty="0"/>
              <a:t>ROC – </a:t>
            </a:r>
            <a:r>
              <a:rPr lang="en-US" altLang="en-US" i="1" dirty="0"/>
              <a:t>A Receiving Operating Characteristic (ROC) curve is a useful tool that allows us to examine the trade-off between these two metrics by plotting the TP against the FP for a variety of different classification thresholds. Each point on the line in Figure represents a different threshold for classification, ranging from all probabilities classified as failures in the bottom left-hand corner (i.e., 0% TP and FP) and all probabilities classified as successes in the top right-hand corner (i.e., 100% TP and FP).</a:t>
            </a:r>
          </a:p>
          <a:p>
            <a:pPr marL="171450" indent="-171450" algn="l">
              <a:buClr>
                <a:srgbClr val="3A6008"/>
              </a:buClr>
              <a:buFont typeface="Wingdings" panose="05000000000000000000" pitchFamily="2" charset="2"/>
              <a:buChar char="Ø"/>
            </a:pPr>
            <a:endParaRPr lang="en-US" altLang="en-US" b="1" dirty="0"/>
          </a:p>
          <a:p>
            <a:pPr marL="171450" indent="-171450" algn="l">
              <a:buClr>
                <a:srgbClr val="3A6008"/>
              </a:buClr>
              <a:buFont typeface="Wingdings" panose="05000000000000000000" pitchFamily="2" charset="2"/>
              <a:buChar char="Ø"/>
            </a:pPr>
            <a:r>
              <a:rPr lang="en-US" altLang="en-US" dirty="0"/>
              <a:t>This is the most powerful non-parametric two sample test and measure is equivalent to the area under the Receiver Operating Characteristics (ROC) curve, Gini co-efficient, and the Wilcoxon-Mann-Whitney test. </a:t>
            </a:r>
          </a:p>
          <a:p>
            <a:pPr marL="171450" indent="-171450" algn="l">
              <a:buClr>
                <a:srgbClr val="3A6008"/>
              </a:buClr>
              <a:buFont typeface="Wingdings" panose="05000000000000000000" pitchFamily="2" charset="2"/>
              <a:buChar char="Ø"/>
            </a:pPr>
            <a:r>
              <a:rPr lang="en-US" altLang="en-US" dirty="0"/>
              <a:t>It measures classifier performance across all score ranges and is a better measure of overall scorecard strength. </a:t>
            </a:r>
          </a:p>
          <a:p>
            <a:pPr marL="171450" indent="-171450" algn="l">
              <a:buClr>
                <a:srgbClr val="3A6008"/>
              </a:buClr>
              <a:buFont typeface="Wingdings" panose="05000000000000000000" pitchFamily="2" charset="2"/>
              <a:buChar char="Ø"/>
            </a:pPr>
            <a:r>
              <a:rPr lang="en-US" altLang="en-US" dirty="0"/>
              <a:t>The C-Statistics measures the area under the Sensitivity vs (1-Specificity) curve for the entire score range. The random line denotes C statistics = 0.5. Therefore for a good model, the c-statistics should be above 0.5. As per industry norms, a c-statistics above 0.7 is considered as a good model.</a:t>
            </a:r>
          </a:p>
          <a:p>
            <a:pPr algn="l">
              <a:buClr>
                <a:srgbClr val="3A6008"/>
              </a:buClr>
              <a:buFontTx/>
              <a:buChar char="•"/>
            </a:pPr>
            <a:endParaRPr lang="en-US" altLang="en-US" dirty="0"/>
          </a:p>
          <a:p>
            <a:pPr algn="l">
              <a:buClr>
                <a:srgbClr val="3A6008"/>
              </a:buClr>
              <a:buFontTx/>
              <a:buChar char="•"/>
            </a:pPr>
            <a:endParaRPr lang="en-US"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501" y="3476037"/>
            <a:ext cx="4026203" cy="2716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9078" y="3659969"/>
            <a:ext cx="3299792" cy="2233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9733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122238" y="797877"/>
            <a:ext cx="8899525" cy="5575936"/>
          </a:xfrm>
          <a:prstGeom prst="roundRect">
            <a:avLst/>
          </a:prstGeom>
          <a:solidFill>
            <a:schemeClr val="bg1"/>
          </a:solidFill>
          <a:ln w="34925" cap="flat" cmpd="sng" algn="ctr">
            <a:solidFill>
              <a:schemeClr val="accent4">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
        <p:nvSpPr>
          <p:cNvPr id="2" name="Title 1"/>
          <p:cNvSpPr>
            <a:spLocks noGrp="1"/>
          </p:cNvSpPr>
          <p:nvPr>
            <p:ph type="title" idx="4294967295"/>
          </p:nvPr>
        </p:nvSpPr>
        <p:spPr>
          <a:xfrm>
            <a:off x="295570" y="336212"/>
            <a:ext cx="8523174" cy="461665"/>
          </a:xfrm>
          <a:prstGeom prst="rect">
            <a:avLst/>
          </a:prstGeom>
        </p:spPr>
        <p:txBody>
          <a:bodyPr/>
          <a:lstStyle/>
          <a:p>
            <a:r>
              <a:rPr lang="en-US" altLang="en-US" dirty="0"/>
              <a:t>Validation Methods - Holdout &amp; Cross-Validation</a:t>
            </a:r>
            <a:endParaRPr lang="en-US" dirty="0"/>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18</a:t>
            </a:fld>
            <a:endParaRPr lang="en-US" dirty="0"/>
          </a:p>
        </p:txBody>
      </p:sp>
      <p:sp>
        <p:nvSpPr>
          <p:cNvPr id="5" name="Rectangle 3"/>
          <p:cNvSpPr txBox="1">
            <a:spLocks noChangeArrowheads="1"/>
          </p:cNvSpPr>
          <p:nvPr/>
        </p:nvSpPr>
        <p:spPr>
          <a:xfrm>
            <a:off x="390936" y="1073430"/>
            <a:ext cx="8763000" cy="5273675"/>
          </a:xfrm>
          <a:prstGeom prst="rect">
            <a:avLst/>
          </a:prstGeom>
          <a:noFill/>
        </p:spPr>
        <p:txBody>
          <a:bodyPr lIns="92075" tIns="46038" rIns="92075" bIns="46038"/>
          <a:lstStyle>
            <a:lvl1pPr marL="236538" indent="-236538" algn="l" defTabSz="914400" rtl="0" eaLnBrk="1" latinLnBrk="0" hangingPunct="1">
              <a:spcBef>
                <a:spcPct val="20000"/>
              </a:spcBef>
              <a:buClrTx/>
              <a:buFont typeface="Arial" panose="020B0604020202020204" pitchFamily="34" charset="0"/>
              <a:buChar char="•"/>
              <a:defRPr lang="en-US" sz="2000" b="0" kern="1200" dirty="0" smtClean="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8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pPr>
            <a:r>
              <a:rPr lang="en-US" altLang="en-US" sz="1600" b="1" dirty="0">
                <a:solidFill>
                  <a:schemeClr val="tx1"/>
                </a:solidFill>
                <a:latin typeface="Calibri" panose="020F0502020204030204" pitchFamily="34" charset="0"/>
                <a:cs typeface="Calibri" panose="020F0502020204030204" pitchFamily="34" charset="0"/>
              </a:rPr>
              <a:t>Holdout method</a:t>
            </a:r>
          </a:p>
          <a:p>
            <a:pPr lvl="1">
              <a:lnSpc>
                <a:spcPct val="80000"/>
              </a:lnSpc>
              <a:buFont typeface="Wingdings" panose="05000000000000000000" pitchFamily="2" charset="2"/>
              <a:buChar char="Ø"/>
            </a:pPr>
            <a:r>
              <a:rPr lang="en-US" altLang="en-US" sz="1400" dirty="0">
                <a:solidFill>
                  <a:schemeClr val="tx1"/>
                </a:solidFill>
                <a:latin typeface="Calibri" panose="020F0502020204030204" pitchFamily="34" charset="0"/>
                <a:cs typeface="Calibri" panose="020F0502020204030204" pitchFamily="34" charset="0"/>
              </a:rPr>
              <a:t>Given data is randomly partitioned into two independent sets</a:t>
            </a:r>
          </a:p>
          <a:p>
            <a:pPr lvl="2">
              <a:lnSpc>
                <a:spcPct val="80000"/>
              </a:lnSpc>
            </a:pPr>
            <a:r>
              <a:rPr lang="en-US" altLang="en-US" sz="1400" dirty="0">
                <a:solidFill>
                  <a:schemeClr val="tx1"/>
                </a:solidFill>
                <a:latin typeface="Calibri" panose="020F0502020204030204" pitchFamily="34" charset="0"/>
                <a:cs typeface="Calibri" panose="020F0502020204030204" pitchFamily="34" charset="0"/>
              </a:rPr>
              <a:t>Training set (e.g., 4/5) for model construction</a:t>
            </a:r>
          </a:p>
          <a:p>
            <a:pPr lvl="2">
              <a:lnSpc>
                <a:spcPct val="80000"/>
              </a:lnSpc>
            </a:pPr>
            <a:r>
              <a:rPr lang="en-US" altLang="en-US" sz="1400" dirty="0">
                <a:solidFill>
                  <a:schemeClr val="tx1"/>
                </a:solidFill>
                <a:latin typeface="Calibri" panose="020F0502020204030204" pitchFamily="34" charset="0"/>
                <a:cs typeface="Calibri" panose="020F0502020204030204" pitchFamily="34" charset="0"/>
              </a:rPr>
              <a:t>Test set (e.g., 1/5) for accuracy estimation</a:t>
            </a:r>
          </a:p>
          <a:p>
            <a:pPr lvl="1">
              <a:lnSpc>
                <a:spcPct val="80000"/>
              </a:lnSpc>
              <a:buFont typeface="Wingdings" panose="05000000000000000000" pitchFamily="2" charset="2"/>
              <a:buChar char="Ø"/>
            </a:pPr>
            <a:r>
              <a:rPr lang="en-US" altLang="en-US" sz="1400" u="sng" dirty="0">
                <a:solidFill>
                  <a:schemeClr val="tx1"/>
                </a:solidFill>
                <a:latin typeface="Calibri" panose="020F0502020204030204" pitchFamily="34" charset="0"/>
                <a:cs typeface="Calibri" panose="020F0502020204030204" pitchFamily="34" charset="0"/>
              </a:rPr>
              <a:t>Random sampling</a:t>
            </a:r>
            <a:r>
              <a:rPr lang="en-US" altLang="en-US" sz="1400" dirty="0">
                <a:solidFill>
                  <a:schemeClr val="tx1"/>
                </a:solidFill>
                <a:latin typeface="Calibri" panose="020F0502020204030204" pitchFamily="34" charset="0"/>
                <a:cs typeface="Calibri" panose="020F0502020204030204" pitchFamily="34" charset="0"/>
              </a:rPr>
              <a:t>: a variation of holdout</a:t>
            </a:r>
          </a:p>
          <a:p>
            <a:pPr lvl="2">
              <a:lnSpc>
                <a:spcPct val="80000"/>
              </a:lnSpc>
            </a:pPr>
            <a:r>
              <a:rPr lang="en-US" altLang="en-US" sz="1400" dirty="0">
                <a:solidFill>
                  <a:schemeClr val="tx1"/>
                </a:solidFill>
                <a:latin typeface="Calibri" panose="020F0502020204030204" pitchFamily="34" charset="0"/>
                <a:cs typeface="Calibri" panose="020F0502020204030204" pitchFamily="34" charset="0"/>
              </a:rPr>
              <a:t>Repeat holdout k times, accuracy = avg. of the accuracies obtained</a:t>
            </a:r>
          </a:p>
          <a:p>
            <a:pPr lvl="2">
              <a:lnSpc>
                <a:spcPct val="80000"/>
              </a:lnSpc>
            </a:pPr>
            <a:endParaRPr lang="en-US" altLang="en-US" sz="1400" dirty="0">
              <a:solidFill>
                <a:schemeClr val="tx1"/>
              </a:solidFill>
              <a:latin typeface="Calibri" panose="020F0502020204030204" pitchFamily="34" charset="0"/>
              <a:cs typeface="Calibri" panose="020F0502020204030204" pitchFamily="34" charset="0"/>
            </a:endParaRPr>
          </a:p>
          <a:p>
            <a:pPr>
              <a:lnSpc>
                <a:spcPct val="80000"/>
              </a:lnSpc>
            </a:pPr>
            <a:r>
              <a:rPr lang="en-US" altLang="en-US" sz="1600" b="1" dirty="0">
                <a:solidFill>
                  <a:schemeClr val="tx1"/>
                </a:solidFill>
                <a:latin typeface="Calibri" panose="020F0502020204030204" pitchFamily="34" charset="0"/>
                <a:cs typeface="Calibri" panose="020F0502020204030204" pitchFamily="34" charset="0"/>
              </a:rPr>
              <a:t>Cross-validation</a:t>
            </a:r>
            <a:r>
              <a:rPr lang="en-US" altLang="en-US" sz="1600" dirty="0">
                <a:solidFill>
                  <a:schemeClr val="tx1"/>
                </a:solidFill>
                <a:latin typeface="Calibri" panose="020F0502020204030204" pitchFamily="34" charset="0"/>
                <a:cs typeface="Calibri" panose="020F0502020204030204" pitchFamily="34" charset="0"/>
              </a:rPr>
              <a:t> (</a:t>
            </a:r>
            <a:r>
              <a:rPr lang="en-US" altLang="en-US" sz="1600" i="1" dirty="0">
                <a:solidFill>
                  <a:schemeClr val="tx1"/>
                </a:solidFill>
                <a:latin typeface="Calibri" panose="020F0502020204030204" pitchFamily="34" charset="0"/>
                <a:cs typeface="Calibri" panose="020F0502020204030204" pitchFamily="34" charset="0"/>
              </a:rPr>
              <a:t>k</a:t>
            </a:r>
            <a:r>
              <a:rPr lang="en-US" altLang="en-US" sz="1600" dirty="0">
                <a:solidFill>
                  <a:schemeClr val="tx1"/>
                </a:solidFill>
                <a:latin typeface="Calibri" panose="020F0502020204030204" pitchFamily="34" charset="0"/>
                <a:cs typeface="Calibri" panose="020F0502020204030204" pitchFamily="34" charset="0"/>
              </a:rPr>
              <a:t>-fold, where k = 10 is most popular)</a:t>
            </a:r>
          </a:p>
          <a:p>
            <a:pPr lvl="1">
              <a:lnSpc>
                <a:spcPct val="80000"/>
              </a:lnSpc>
              <a:buFont typeface="Wingdings" panose="05000000000000000000" pitchFamily="2" charset="2"/>
              <a:buChar char="Ø"/>
            </a:pPr>
            <a:r>
              <a:rPr lang="en-US" altLang="en-US" sz="1400" dirty="0">
                <a:solidFill>
                  <a:schemeClr val="tx1"/>
                </a:solidFill>
                <a:latin typeface="Calibri" panose="020F0502020204030204" pitchFamily="34" charset="0"/>
                <a:cs typeface="Calibri" panose="020F0502020204030204" pitchFamily="34" charset="0"/>
              </a:rPr>
              <a:t>Randomly partition the data into </a:t>
            </a:r>
            <a:r>
              <a:rPr lang="en-US" altLang="en-US" sz="1400" i="1" dirty="0">
                <a:solidFill>
                  <a:schemeClr val="tx1"/>
                </a:solidFill>
                <a:latin typeface="Calibri" panose="020F0502020204030204" pitchFamily="34" charset="0"/>
                <a:cs typeface="Calibri" panose="020F0502020204030204" pitchFamily="34" charset="0"/>
              </a:rPr>
              <a:t>k</a:t>
            </a:r>
            <a:r>
              <a:rPr lang="en-US" altLang="en-US" sz="1400" dirty="0">
                <a:solidFill>
                  <a:schemeClr val="tx1"/>
                </a:solidFill>
                <a:latin typeface="Calibri" panose="020F0502020204030204" pitchFamily="34" charset="0"/>
                <a:cs typeface="Calibri" panose="020F0502020204030204" pitchFamily="34" charset="0"/>
              </a:rPr>
              <a:t> </a:t>
            </a:r>
            <a:r>
              <a:rPr lang="en-US" altLang="en-US" sz="1400" i="1" dirty="0">
                <a:solidFill>
                  <a:schemeClr val="tx1"/>
                </a:solidFill>
                <a:latin typeface="Calibri" panose="020F0502020204030204" pitchFamily="34" charset="0"/>
                <a:cs typeface="Calibri" panose="020F0502020204030204" pitchFamily="34" charset="0"/>
              </a:rPr>
              <a:t>mutually exclusive</a:t>
            </a:r>
            <a:r>
              <a:rPr lang="en-US" altLang="en-US" sz="1400" dirty="0">
                <a:solidFill>
                  <a:schemeClr val="tx1"/>
                </a:solidFill>
                <a:latin typeface="Calibri" panose="020F0502020204030204" pitchFamily="34" charset="0"/>
                <a:cs typeface="Calibri" panose="020F0502020204030204" pitchFamily="34" charset="0"/>
              </a:rPr>
              <a:t> subsets, each approximately equal size</a:t>
            </a:r>
          </a:p>
          <a:p>
            <a:pPr lvl="1">
              <a:lnSpc>
                <a:spcPct val="80000"/>
              </a:lnSpc>
              <a:buFont typeface="Wingdings" panose="05000000000000000000" pitchFamily="2" charset="2"/>
              <a:buChar char="Ø"/>
            </a:pPr>
            <a:r>
              <a:rPr lang="en-US" altLang="en-US" sz="1400" dirty="0">
                <a:solidFill>
                  <a:schemeClr val="tx1"/>
                </a:solidFill>
                <a:latin typeface="Calibri" panose="020F0502020204030204" pitchFamily="34" charset="0"/>
                <a:cs typeface="Calibri" panose="020F0502020204030204" pitchFamily="34" charset="0"/>
              </a:rPr>
              <a:t>At </a:t>
            </a:r>
            <a:r>
              <a:rPr lang="en-US" altLang="en-US" sz="1400" i="1" dirty="0" err="1">
                <a:solidFill>
                  <a:schemeClr val="tx1"/>
                </a:solidFill>
                <a:latin typeface="Calibri" panose="020F0502020204030204" pitchFamily="34" charset="0"/>
                <a:cs typeface="Calibri" panose="020F0502020204030204" pitchFamily="34" charset="0"/>
              </a:rPr>
              <a:t>i</a:t>
            </a:r>
            <a:r>
              <a:rPr lang="en-US" altLang="en-US" sz="1400" baseline="30000" dirty="0" err="1">
                <a:solidFill>
                  <a:schemeClr val="tx1"/>
                </a:solidFill>
                <a:latin typeface="Calibri" panose="020F0502020204030204" pitchFamily="34" charset="0"/>
                <a:cs typeface="Calibri" panose="020F0502020204030204" pitchFamily="34" charset="0"/>
              </a:rPr>
              <a:t>th</a:t>
            </a:r>
            <a:r>
              <a:rPr lang="en-US" altLang="en-US" sz="1400" dirty="0">
                <a:solidFill>
                  <a:schemeClr val="tx1"/>
                </a:solidFill>
                <a:latin typeface="Calibri" panose="020F0502020204030204" pitchFamily="34" charset="0"/>
                <a:cs typeface="Calibri" panose="020F0502020204030204" pitchFamily="34" charset="0"/>
              </a:rPr>
              <a:t> iteration, use D</a:t>
            </a:r>
            <a:r>
              <a:rPr lang="en-US" altLang="en-US" sz="1400" baseline="-25000" dirty="0">
                <a:solidFill>
                  <a:schemeClr val="tx1"/>
                </a:solidFill>
                <a:latin typeface="Calibri" panose="020F0502020204030204" pitchFamily="34" charset="0"/>
                <a:cs typeface="Calibri" panose="020F0502020204030204" pitchFamily="34" charset="0"/>
              </a:rPr>
              <a:t>i </a:t>
            </a:r>
            <a:r>
              <a:rPr lang="en-US" altLang="en-US" sz="1400" dirty="0">
                <a:solidFill>
                  <a:schemeClr val="tx1"/>
                </a:solidFill>
                <a:latin typeface="Calibri" panose="020F0502020204030204" pitchFamily="34" charset="0"/>
                <a:cs typeface="Calibri" panose="020F0502020204030204" pitchFamily="34" charset="0"/>
              </a:rPr>
              <a:t>as test set and others as training set</a:t>
            </a:r>
          </a:p>
        </p:txBody>
      </p:sp>
      <p:sp>
        <p:nvSpPr>
          <p:cNvPr id="6" name="Slide Number Placeholder 7"/>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folHlink"/>
              </a:buClr>
              <a:buSzPct val="60000"/>
              <a:buFont typeface="Wingdings" pitchFamily="2" charset="2"/>
              <a:buChar char="n"/>
              <a:defRPr sz="2800">
                <a:solidFill>
                  <a:schemeClr val="tx1"/>
                </a:solidFill>
                <a:latin typeface="Calibri"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Calibri"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Calibri"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Calibri"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Calibri"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Calibri"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Calibri"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Calibri"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Calibri" pitchFamily="34" charset="0"/>
              </a:defRPr>
            </a:lvl9pPr>
          </a:lstStyle>
          <a:p>
            <a:pPr algn="r" eaLnBrk="1" hangingPunct="1">
              <a:spcBef>
                <a:spcPct val="0"/>
              </a:spcBef>
              <a:buClrTx/>
              <a:buSzTx/>
              <a:buFontTx/>
              <a:buNone/>
            </a:pPr>
            <a:fld id="{5FCFC5AB-7875-406B-AA2B-BEB1F810DE8B}" type="slidenum">
              <a:rPr lang="en-US" altLang="en-US" sz="1200" b="1"/>
              <a:pPr algn="r" eaLnBrk="1" hangingPunct="1">
                <a:spcBef>
                  <a:spcPct val="0"/>
                </a:spcBef>
                <a:buClrTx/>
                <a:buSzTx/>
                <a:buFontTx/>
                <a:buNone/>
              </a:pPr>
              <a:t>18</a:t>
            </a:fld>
            <a:endParaRPr lang="en-US" altLang="en-US" sz="1200" b="1"/>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461" y="3321050"/>
            <a:ext cx="3488635" cy="28046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6340" y="1244367"/>
            <a:ext cx="3379304" cy="93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7094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98450" y="3540608"/>
            <a:ext cx="8523288" cy="769441"/>
          </a:xfrm>
          <a:prstGeom prst="rect">
            <a:avLst/>
          </a:prstGeom>
        </p:spPr>
        <p:txBody>
          <a:bodyPr/>
          <a:lstStyle/>
          <a:p>
            <a:r>
              <a:rPr lang="en-US" dirty="0"/>
              <a:t>Moving Beyond Linearity</a:t>
            </a:r>
          </a:p>
        </p:txBody>
      </p:sp>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19</a:t>
            </a:fld>
            <a:endParaRPr lang="en-US" dirty="0"/>
          </a:p>
        </p:txBody>
      </p:sp>
    </p:spTree>
    <p:extLst>
      <p:ext uri="{BB962C8B-B14F-4D97-AF65-F5344CB8AC3E}">
        <p14:creationId xmlns:p14="http://schemas.microsoft.com/office/powerpoint/2010/main" val="4045299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98450" y="3540608"/>
            <a:ext cx="8523288" cy="769441"/>
          </a:xfrm>
          <a:prstGeom prst="rect">
            <a:avLst/>
          </a:prstGeom>
        </p:spPr>
        <p:txBody>
          <a:bodyPr/>
          <a:lstStyle/>
          <a:p>
            <a:r>
              <a:rPr lang="en-US" dirty="0"/>
              <a:t>Logistic Regression</a:t>
            </a:r>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2</a:t>
            </a:fld>
            <a:endParaRPr lang="en-US" dirty="0"/>
          </a:p>
        </p:txBody>
      </p:sp>
    </p:spTree>
    <p:extLst>
      <p:ext uri="{BB962C8B-B14F-4D97-AF65-F5344CB8AC3E}">
        <p14:creationId xmlns:p14="http://schemas.microsoft.com/office/powerpoint/2010/main" val="2841200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122238" y="797877"/>
            <a:ext cx="8899525" cy="5575936"/>
          </a:xfrm>
          <a:prstGeom prst="roundRect">
            <a:avLst/>
          </a:prstGeom>
          <a:solidFill>
            <a:schemeClr val="bg1"/>
          </a:solidFill>
          <a:ln w="34925" cap="flat" cmpd="sng" algn="ctr">
            <a:solidFill>
              <a:schemeClr val="accent4">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
        <p:nvSpPr>
          <p:cNvPr id="2" name="Title 1"/>
          <p:cNvSpPr>
            <a:spLocks noGrp="1"/>
          </p:cNvSpPr>
          <p:nvPr>
            <p:ph type="title" idx="4294967295"/>
          </p:nvPr>
        </p:nvSpPr>
        <p:spPr>
          <a:xfrm>
            <a:off x="295570" y="336212"/>
            <a:ext cx="8523174" cy="461665"/>
          </a:xfrm>
          <a:prstGeom prst="rect">
            <a:avLst/>
          </a:prstGeom>
        </p:spPr>
        <p:txBody>
          <a:bodyPr/>
          <a:lstStyle/>
          <a:p>
            <a:r>
              <a:rPr lang="en-US" altLang="en-US" dirty="0"/>
              <a:t>Generalized Additive Models</a:t>
            </a:r>
            <a:endParaRPr lang="en-US" dirty="0"/>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20</a:t>
            </a:fld>
            <a:endParaRPr lang="en-US" dirty="0"/>
          </a:p>
        </p:txBody>
      </p:sp>
      <p:sp>
        <p:nvSpPr>
          <p:cNvPr id="5" name="Rectangle 3"/>
          <p:cNvSpPr txBox="1">
            <a:spLocks noChangeArrowheads="1"/>
          </p:cNvSpPr>
          <p:nvPr/>
        </p:nvSpPr>
        <p:spPr>
          <a:xfrm>
            <a:off x="390936" y="1073430"/>
            <a:ext cx="8763000" cy="5273675"/>
          </a:xfrm>
          <a:prstGeom prst="rect">
            <a:avLst/>
          </a:prstGeom>
          <a:noFill/>
        </p:spPr>
        <p:txBody>
          <a:bodyPr lIns="92075" tIns="46038" rIns="92075" bIns="46038"/>
          <a:lstStyle>
            <a:lvl1pPr marL="236538" indent="-236538" algn="l" defTabSz="914400" rtl="0" eaLnBrk="1" latinLnBrk="0" hangingPunct="1">
              <a:spcBef>
                <a:spcPct val="20000"/>
              </a:spcBef>
              <a:buClrTx/>
              <a:buFont typeface="Arial" panose="020B0604020202020204" pitchFamily="34" charset="0"/>
              <a:buChar char="•"/>
              <a:defRPr lang="en-US" sz="2000" b="0" kern="1200" dirty="0" smtClean="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8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pPr>
            <a:r>
              <a:rPr lang="en-US" altLang="en-US" sz="1400" dirty="0">
                <a:solidFill>
                  <a:schemeClr val="tx1"/>
                </a:solidFill>
                <a:latin typeface="Calibri" panose="020F0502020204030204" pitchFamily="34" charset="0"/>
                <a:cs typeface="Calibri" panose="020F0502020204030204" pitchFamily="34" charset="0"/>
              </a:rPr>
              <a:t>GAMs are simply a class of statistical Models in which the usual Linear relationship between the Response and Predictors are replaced by several Non linear smooth functions to model and capture the Non </a:t>
            </a:r>
            <a:r>
              <a:rPr lang="en-US" altLang="en-US" sz="1400" dirty="0" err="1">
                <a:solidFill>
                  <a:schemeClr val="tx1"/>
                </a:solidFill>
                <a:latin typeface="Calibri" panose="020F0502020204030204" pitchFamily="34" charset="0"/>
                <a:cs typeface="Calibri" panose="020F0502020204030204" pitchFamily="34" charset="0"/>
              </a:rPr>
              <a:t>linearities</a:t>
            </a:r>
            <a:r>
              <a:rPr lang="en-US" altLang="en-US" sz="1400" dirty="0">
                <a:solidFill>
                  <a:schemeClr val="tx1"/>
                </a:solidFill>
                <a:latin typeface="Calibri" panose="020F0502020204030204" pitchFamily="34" charset="0"/>
                <a:cs typeface="Calibri" panose="020F0502020204030204" pitchFamily="34" charset="0"/>
              </a:rPr>
              <a:t> in the data. </a:t>
            </a:r>
          </a:p>
          <a:p>
            <a:pPr>
              <a:lnSpc>
                <a:spcPct val="80000"/>
              </a:lnSpc>
            </a:pPr>
            <a:r>
              <a:rPr lang="en-US" altLang="en-US" sz="1400" dirty="0">
                <a:solidFill>
                  <a:schemeClr val="tx1"/>
                </a:solidFill>
                <a:latin typeface="Calibri" panose="020F0502020204030204" pitchFamily="34" charset="0"/>
                <a:cs typeface="Calibri" panose="020F0502020204030204" pitchFamily="34" charset="0"/>
              </a:rPr>
              <a:t>These are also a flexible and smooth technique which helps us to fit Linear Models which can be either linearly or non linearly dependent on several Predictors X</a:t>
            </a:r>
            <a:r>
              <a:rPr lang="en-US" altLang="en-US" sz="1400" baseline="-25000" dirty="0">
                <a:solidFill>
                  <a:schemeClr val="tx1"/>
                </a:solidFill>
                <a:latin typeface="Calibri" panose="020F0502020204030204" pitchFamily="34" charset="0"/>
                <a:cs typeface="Calibri" panose="020F0502020204030204" pitchFamily="34" charset="0"/>
              </a:rPr>
              <a:t>i</a:t>
            </a:r>
            <a:r>
              <a:rPr lang="en-US" altLang="en-US" sz="1400" dirty="0">
                <a:solidFill>
                  <a:schemeClr val="tx1"/>
                </a:solidFill>
                <a:latin typeface="Calibri" panose="020F0502020204030204" pitchFamily="34" charset="0"/>
                <a:cs typeface="Calibri" panose="020F0502020204030204" pitchFamily="34" charset="0"/>
              </a:rPr>
              <a:t> to capture Non linear relationships between Response and Predictors. </a:t>
            </a:r>
          </a:p>
          <a:p>
            <a:pPr>
              <a:lnSpc>
                <a:spcPct val="80000"/>
              </a:lnSpc>
            </a:pPr>
            <a:r>
              <a:rPr lang="en-US" altLang="en-US" sz="1400" dirty="0">
                <a:solidFill>
                  <a:schemeClr val="tx1"/>
                </a:solidFill>
                <a:latin typeface="Calibri" panose="020F0502020204030204" pitchFamily="34" charset="0"/>
                <a:cs typeface="Calibri" panose="020F0502020204030204" pitchFamily="34" charset="0"/>
              </a:rPr>
              <a:t>GAMs are just a Generalized version of Linear Models in which the Predictors X</a:t>
            </a:r>
            <a:r>
              <a:rPr lang="en-US" altLang="en-US" sz="1400" baseline="-25000" dirty="0">
                <a:solidFill>
                  <a:schemeClr val="tx1"/>
                </a:solidFill>
                <a:latin typeface="Calibri" panose="020F0502020204030204" pitchFamily="34" charset="0"/>
                <a:cs typeface="Calibri" panose="020F0502020204030204" pitchFamily="34" charset="0"/>
              </a:rPr>
              <a:t>i </a:t>
            </a:r>
            <a:r>
              <a:rPr lang="en-US" altLang="en-US" sz="1400" dirty="0">
                <a:solidFill>
                  <a:schemeClr val="tx1"/>
                </a:solidFill>
                <a:latin typeface="Calibri" panose="020F0502020204030204" pitchFamily="34" charset="0"/>
                <a:cs typeface="Calibri" panose="020F0502020204030204" pitchFamily="34" charset="0"/>
              </a:rPr>
              <a:t>depend Linearly or Non linearly on some Smooth Non Linear functions like Splines , Polynomials or Step functions etc.</a:t>
            </a:r>
          </a:p>
          <a:p>
            <a:pPr>
              <a:lnSpc>
                <a:spcPct val="80000"/>
              </a:lnSpc>
            </a:pPr>
            <a:endParaRPr lang="en-US" altLang="en-US" sz="1400" dirty="0">
              <a:solidFill>
                <a:schemeClr val="tx1"/>
              </a:solidFill>
              <a:latin typeface="Calibri" panose="020F0502020204030204" pitchFamily="34" charset="0"/>
              <a:cs typeface="Calibri" panose="020F0502020204030204" pitchFamily="34" charset="0"/>
            </a:endParaRPr>
          </a:p>
          <a:p>
            <a:pPr>
              <a:lnSpc>
                <a:spcPct val="80000"/>
              </a:lnSpc>
            </a:pPr>
            <a:endParaRPr lang="en-US" altLang="en-US" sz="1400" dirty="0">
              <a:solidFill>
                <a:schemeClr val="tx1"/>
              </a:solidFill>
              <a:latin typeface="Calibri" panose="020F0502020204030204" pitchFamily="34" charset="0"/>
              <a:cs typeface="Calibri" panose="020F0502020204030204" pitchFamily="34" charset="0"/>
            </a:endParaRPr>
          </a:p>
          <a:p>
            <a:pPr marL="0" indent="0">
              <a:lnSpc>
                <a:spcPct val="80000"/>
              </a:lnSpc>
              <a:buNone/>
            </a:pPr>
            <a:endParaRPr lang="en-US" altLang="en-US" sz="1400" dirty="0">
              <a:solidFill>
                <a:schemeClr val="tx1"/>
              </a:solidFill>
              <a:latin typeface="Calibri" panose="020F0502020204030204" pitchFamily="34" charset="0"/>
              <a:cs typeface="Calibri" panose="020F0502020204030204" pitchFamily="34" charset="0"/>
            </a:endParaRPr>
          </a:p>
          <a:p>
            <a:pPr marL="0" indent="0">
              <a:lnSpc>
                <a:spcPct val="80000"/>
              </a:lnSpc>
              <a:buNone/>
            </a:pPr>
            <a:r>
              <a:rPr lang="en-US" altLang="en-US" sz="1400" dirty="0">
                <a:solidFill>
                  <a:schemeClr val="tx1"/>
                </a:solidFill>
                <a:latin typeface="Calibri" panose="020F0502020204030204" pitchFamily="34" charset="0"/>
                <a:cs typeface="Calibri" panose="020F0502020204030204" pitchFamily="34" charset="0"/>
              </a:rPr>
              <a:t>where the functions f</a:t>
            </a:r>
            <a:r>
              <a:rPr lang="en-US" altLang="en-US" sz="1400" baseline="-25000" dirty="0">
                <a:solidFill>
                  <a:schemeClr val="tx1"/>
                </a:solidFill>
                <a:latin typeface="Calibri" panose="020F0502020204030204" pitchFamily="34" charset="0"/>
                <a:cs typeface="Calibri" panose="020F0502020204030204" pitchFamily="34" charset="0"/>
              </a:rPr>
              <a:t>1</a:t>
            </a:r>
            <a:r>
              <a:rPr lang="en-US" altLang="en-US" sz="1400" dirty="0">
                <a:solidFill>
                  <a:schemeClr val="tx1"/>
                </a:solidFill>
                <a:latin typeface="Calibri" panose="020F0502020204030204" pitchFamily="34" charset="0"/>
                <a:cs typeface="Calibri" panose="020F0502020204030204" pitchFamily="34" charset="0"/>
              </a:rPr>
              <a:t>, f</a:t>
            </a:r>
            <a:r>
              <a:rPr lang="en-US" altLang="en-US" sz="1400" baseline="-25000" dirty="0">
                <a:solidFill>
                  <a:schemeClr val="tx1"/>
                </a:solidFill>
                <a:latin typeface="Calibri" panose="020F0502020204030204" pitchFamily="34" charset="0"/>
                <a:cs typeface="Calibri" panose="020F0502020204030204" pitchFamily="34" charset="0"/>
              </a:rPr>
              <a:t>2</a:t>
            </a:r>
            <a:r>
              <a:rPr lang="en-US" altLang="en-US" sz="1400" dirty="0">
                <a:solidFill>
                  <a:schemeClr val="tx1"/>
                </a:solidFill>
                <a:latin typeface="Calibri" panose="020F0502020204030204" pitchFamily="34" charset="0"/>
                <a:cs typeface="Calibri" panose="020F0502020204030204" pitchFamily="34" charset="0"/>
              </a:rPr>
              <a:t>, f</a:t>
            </a:r>
            <a:r>
              <a:rPr lang="en-US" altLang="en-US" sz="1400" baseline="-25000" dirty="0">
                <a:solidFill>
                  <a:schemeClr val="tx1"/>
                </a:solidFill>
                <a:latin typeface="Calibri" panose="020F0502020204030204" pitchFamily="34" charset="0"/>
                <a:cs typeface="Calibri" panose="020F0502020204030204" pitchFamily="34" charset="0"/>
              </a:rPr>
              <a:t>3 </a:t>
            </a:r>
            <a:r>
              <a:rPr lang="en-US" altLang="en-US" sz="1400" dirty="0">
                <a:solidFill>
                  <a:schemeClr val="tx1"/>
                </a:solidFill>
                <a:latin typeface="Calibri" panose="020F0502020204030204" pitchFamily="34" charset="0"/>
                <a:cs typeface="Calibri" panose="020F0502020204030204" pitchFamily="34" charset="0"/>
              </a:rPr>
              <a:t>,…. </a:t>
            </a:r>
            <a:r>
              <a:rPr lang="en-US" altLang="en-US" sz="1400" dirty="0" err="1">
                <a:solidFill>
                  <a:schemeClr val="tx1"/>
                </a:solidFill>
                <a:latin typeface="Calibri" panose="020F0502020204030204" pitchFamily="34" charset="0"/>
                <a:cs typeface="Calibri" panose="020F0502020204030204" pitchFamily="34" charset="0"/>
              </a:rPr>
              <a:t>f</a:t>
            </a:r>
            <a:r>
              <a:rPr lang="en-US" altLang="en-US" sz="1400" baseline="-25000" dirty="0" err="1">
                <a:solidFill>
                  <a:schemeClr val="tx1"/>
                </a:solidFill>
                <a:latin typeface="Calibri" panose="020F0502020204030204" pitchFamily="34" charset="0"/>
                <a:cs typeface="Calibri" panose="020F0502020204030204" pitchFamily="34" charset="0"/>
              </a:rPr>
              <a:t>p</a:t>
            </a:r>
            <a:r>
              <a:rPr lang="en-US" altLang="en-US" sz="1400" dirty="0">
                <a:solidFill>
                  <a:schemeClr val="tx1"/>
                </a:solidFill>
                <a:latin typeface="Calibri" panose="020F0502020204030204" pitchFamily="34" charset="0"/>
                <a:cs typeface="Calibri" panose="020F0502020204030204" pitchFamily="34" charset="0"/>
              </a:rPr>
              <a:t> are different Non Linear Functions on variables </a:t>
            </a:r>
            <a:r>
              <a:rPr lang="en-US" altLang="en-US" sz="1400" dirty="0" err="1">
                <a:solidFill>
                  <a:schemeClr val="tx1"/>
                </a:solidFill>
                <a:latin typeface="Calibri" panose="020F0502020204030204" pitchFamily="34" charset="0"/>
                <a:cs typeface="Calibri" panose="020F0502020204030204" pitchFamily="34" charset="0"/>
              </a:rPr>
              <a:t>X</a:t>
            </a:r>
            <a:r>
              <a:rPr lang="en-US" altLang="en-US" sz="1400" baseline="-25000" dirty="0" err="1">
                <a:solidFill>
                  <a:schemeClr val="tx1"/>
                </a:solidFill>
                <a:latin typeface="Calibri" panose="020F0502020204030204" pitchFamily="34" charset="0"/>
                <a:cs typeface="Calibri" panose="020F0502020204030204" pitchFamily="34" charset="0"/>
              </a:rPr>
              <a:t>p</a:t>
            </a:r>
            <a:r>
              <a:rPr lang="en-US" altLang="en-US" sz="1400" dirty="0">
                <a:solidFill>
                  <a:schemeClr val="tx1"/>
                </a:solidFill>
                <a:latin typeface="Calibri" panose="020F0502020204030204" pitchFamily="34" charset="0"/>
                <a:cs typeface="Calibri" panose="020F0502020204030204" pitchFamily="34" charset="0"/>
              </a:rPr>
              <a:t> .</a:t>
            </a:r>
          </a:p>
          <a:p>
            <a:pPr marL="0" indent="0">
              <a:lnSpc>
                <a:spcPct val="80000"/>
              </a:lnSpc>
              <a:buNone/>
            </a:pPr>
            <a:endParaRPr lang="en-US" altLang="en-US" sz="1400" dirty="0">
              <a:solidFill>
                <a:schemeClr val="tx1"/>
              </a:solidFill>
              <a:latin typeface="Calibri" panose="020F0502020204030204" pitchFamily="34" charset="0"/>
              <a:cs typeface="Calibri" panose="020F0502020204030204" pitchFamily="34" charset="0"/>
            </a:endParaRPr>
          </a:p>
          <a:p>
            <a:pPr marL="0" indent="0">
              <a:lnSpc>
                <a:spcPct val="80000"/>
              </a:lnSpc>
              <a:buNone/>
            </a:pPr>
            <a:r>
              <a:rPr lang="en-US" altLang="en-US" sz="1400" b="1" u="sng" dirty="0">
                <a:solidFill>
                  <a:schemeClr val="tx1"/>
                </a:solidFill>
                <a:latin typeface="Calibri" panose="020F0502020204030204" pitchFamily="34" charset="0"/>
                <a:cs typeface="Calibri" panose="020F0502020204030204" pitchFamily="34" charset="0"/>
              </a:rPr>
              <a:t>Logistic Regression using GAM</a:t>
            </a:r>
          </a:p>
          <a:p>
            <a:pPr marL="0" indent="0">
              <a:lnSpc>
                <a:spcPct val="80000"/>
              </a:lnSpc>
              <a:buNone/>
            </a:pPr>
            <a:r>
              <a:rPr lang="en-US" altLang="en-US" sz="1400" dirty="0">
                <a:solidFill>
                  <a:schemeClr val="tx1"/>
                </a:solidFill>
                <a:latin typeface="Calibri" panose="020F0502020204030204" pitchFamily="34" charset="0"/>
                <a:cs typeface="Calibri" panose="020F0502020204030204" pitchFamily="34" charset="0"/>
              </a:rPr>
              <a:t>We can also fit a Logistic Regression Model using GAMs for predicting the Probabilities of the Binary Response values. We will use the identity I() function to convert the Response to a Binary variable.</a:t>
            </a:r>
          </a:p>
        </p:txBody>
      </p:sp>
      <p:sp>
        <p:nvSpPr>
          <p:cNvPr id="6" name="Slide Number Placeholder 7"/>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folHlink"/>
              </a:buClr>
              <a:buSzPct val="60000"/>
              <a:buFont typeface="Wingdings" pitchFamily="2" charset="2"/>
              <a:buChar char="n"/>
              <a:defRPr sz="2800">
                <a:solidFill>
                  <a:schemeClr val="tx1"/>
                </a:solidFill>
                <a:latin typeface="Calibri"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Calibri"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Calibri"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Calibri"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Calibri"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Calibri"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Calibri"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Calibri"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Calibri" pitchFamily="34" charset="0"/>
              </a:defRPr>
            </a:lvl9pPr>
          </a:lstStyle>
          <a:p>
            <a:pPr algn="r" eaLnBrk="1" hangingPunct="1">
              <a:spcBef>
                <a:spcPct val="0"/>
              </a:spcBef>
              <a:buClrTx/>
              <a:buSzTx/>
              <a:buFontTx/>
              <a:buNone/>
            </a:pPr>
            <a:fld id="{5FCFC5AB-7875-406B-AA2B-BEB1F810DE8B}" type="slidenum">
              <a:rPr lang="en-US" altLang="en-US" sz="1200" b="1"/>
              <a:pPr algn="r" eaLnBrk="1" hangingPunct="1">
                <a:spcBef>
                  <a:spcPct val="0"/>
                </a:spcBef>
                <a:buClrTx/>
                <a:buSzTx/>
                <a:buFontTx/>
                <a:buNone/>
              </a:pPr>
              <a:t>20</a:t>
            </a:fld>
            <a:endParaRPr lang="en-US" altLang="en-US" sz="1200" b="1"/>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7775" y="2600325"/>
            <a:ext cx="6057900" cy="55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4" name="Object 3"/>
          <p:cNvGraphicFramePr>
            <a:graphicFrameLocks noChangeAspect="1"/>
          </p:cNvGraphicFramePr>
          <p:nvPr>
            <p:extLst>
              <p:ext uri="{D42A27DB-BD31-4B8C-83A1-F6EECF244321}">
                <p14:modId xmlns:p14="http://schemas.microsoft.com/office/powerpoint/2010/main" val="1872074215"/>
              </p:ext>
            </p:extLst>
          </p:nvPr>
        </p:nvGraphicFramePr>
        <p:xfrm>
          <a:off x="6624084" y="4893303"/>
          <a:ext cx="1116418" cy="941978"/>
        </p:xfrm>
        <a:graphic>
          <a:graphicData uri="http://schemas.openxmlformats.org/presentationml/2006/ole">
            <mc:AlternateContent xmlns:mc="http://schemas.openxmlformats.org/markup-compatibility/2006">
              <mc:Choice xmlns:v="urn:schemas-microsoft-com:vml" Requires="v">
                <p:oleObj spid="_x0000_s7194" name="Packager Shell Object" showAsIcon="1" r:id="rId5" imgW="914400" imgH="771480" progId="Package">
                  <p:embed/>
                </p:oleObj>
              </mc:Choice>
              <mc:Fallback>
                <p:oleObj name="Packager Shell Object" showAsIcon="1" r:id="rId5" imgW="914400" imgH="771480" progId="Package">
                  <p:embed/>
                  <p:pic>
                    <p:nvPicPr>
                      <p:cNvPr id="0" name=""/>
                      <p:cNvPicPr/>
                      <p:nvPr/>
                    </p:nvPicPr>
                    <p:blipFill>
                      <a:blip r:embed="rId6"/>
                      <a:stretch>
                        <a:fillRect/>
                      </a:stretch>
                    </p:blipFill>
                    <p:spPr>
                      <a:xfrm>
                        <a:off x="6624084" y="4893303"/>
                        <a:ext cx="1116418" cy="941978"/>
                      </a:xfrm>
                      <a:prstGeom prst="rect">
                        <a:avLst/>
                      </a:prstGeom>
                    </p:spPr>
                  </p:pic>
                </p:oleObj>
              </mc:Fallback>
            </mc:AlternateContent>
          </a:graphicData>
        </a:graphic>
      </p:graphicFrame>
    </p:spTree>
    <p:extLst>
      <p:ext uri="{BB962C8B-B14F-4D97-AF65-F5344CB8AC3E}">
        <p14:creationId xmlns:p14="http://schemas.microsoft.com/office/powerpoint/2010/main" val="3184728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122238" y="797877"/>
            <a:ext cx="8899525" cy="5575936"/>
          </a:xfrm>
          <a:prstGeom prst="roundRect">
            <a:avLst/>
          </a:prstGeom>
          <a:solidFill>
            <a:schemeClr val="bg1"/>
          </a:solidFill>
          <a:ln w="34925" cap="flat" cmpd="sng" algn="ctr">
            <a:solidFill>
              <a:schemeClr val="accent4">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
        <p:nvSpPr>
          <p:cNvPr id="2" name="Title 1"/>
          <p:cNvSpPr>
            <a:spLocks noGrp="1"/>
          </p:cNvSpPr>
          <p:nvPr>
            <p:ph type="title" idx="4294967295"/>
          </p:nvPr>
        </p:nvSpPr>
        <p:spPr>
          <a:xfrm>
            <a:off x="295570" y="336212"/>
            <a:ext cx="8523174" cy="461665"/>
          </a:xfrm>
          <a:prstGeom prst="rect">
            <a:avLst/>
          </a:prstGeom>
        </p:spPr>
        <p:txBody>
          <a:bodyPr/>
          <a:lstStyle/>
          <a:p>
            <a:r>
              <a:rPr lang="en-US" altLang="en-US" dirty="0"/>
              <a:t>Polynomial Regression</a:t>
            </a:r>
            <a:endParaRPr lang="en-US" dirty="0"/>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21</a:t>
            </a:fld>
            <a:endParaRPr lang="en-US" dirty="0"/>
          </a:p>
        </p:txBody>
      </p:sp>
      <p:sp>
        <p:nvSpPr>
          <p:cNvPr id="6" name="Slide Number Placeholder 7"/>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folHlink"/>
              </a:buClr>
              <a:buSzPct val="60000"/>
              <a:buFont typeface="Wingdings" pitchFamily="2" charset="2"/>
              <a:buChar char="n"/>
              <a:defRPr sz="2800">
                <a:solidFill>
                  <a:schemeClr val="tx1"/>
                </a:solidFill>
                <a:latin typeface="Calibri"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Calibri"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Calibri"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Calibri"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Calibri"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Calibri"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Calibri"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Calibri"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Calibri" pitchFamily="34" charset="0"/>
              </a:defRPr>
            </a:lvl9pPr>
          </a:lstStyle>
          <a:p>
            <a:pPr algn="r" eaLnBrk="1" hangingPunct="1">
              <a:spcBef>
                <a:spcPct val="0"/>
              </a:spcBef>
              <a:buClrTx/>
              <a:buSzTx/>
              <a:buFontTx/>
              <a:buNone/>
            </a:pPr>
            <a:fld id="{5FCFC5AB-7875-406B-AA2B-BEB1F810DE8B}" type="slidenum">
              <a:rPr lang="en-US" altLang="en-US" sz="1200" b="1"/>
              <a:pPr algn="r" eaLnBrk="1" hangingPunct="1">
                <a:spcBef>
                  <a:spcPct val="0"/>
                </a:spcBef>
                <a:buClrTx/>
                <a:buSzTx/>
                <a:buFontTx/>
                <a:buNone/>
              </a:pPr>
              <a:t>21</a:t>
            </a:fld>
            <a:endParaRPr lang="en-US" altLang="en-US" sz="1200" b="1"/>
          </a:p>
        </p:txBody>
      </p:sp>
      <p:sp>
        <p:nvSpPr>
          <p:cNvPr id="4" name="TextBox 3"/>
          <p:cNvSpPr txBox="1"/>
          <p:nvPr/>
        </p:nvSpPr>
        <p:spPr>
          <a:xfrm>
            <a:off x="295570" y="1339702"/>
            <a:ext cx="8523174" cy="2041451"/>
          </a:xfrm>
          <a:prstGeom prst="rect">
            <a:avLst/>
          </a:prstGeom>
          <a:noFill/>
        </p:spPr>
        <p:txBody>
          <a:bodyPr wrap="square" rtlCol="0">
            <a:noAutofit/>
          </a:bodyPr>
          <a:lstStyle/>
          <a:p>
            <a:r>
              <a:rPr lang="en-US" sz="1400" dirty="0"/>
              <a:t>In multiple linear regression, we have outlined ways to check assumptions of linearity by looking for curvature in various plots:</a:t>
            </a:r>
          </a:p>
          <a:p>
            <a:pPr marL="285750" indent="-285750">
              <a:buFont typeface="Wingdings" panose="05000000000000000000" pitchFamily="2" charset="2"/>
              <a:buChar char="Ø"/>
            </a:pPr>
            <a:r>
              <a:rPr lang="en-US" sz="1400" dirty="0"/>
              <a:t>For instance, we look at the scatterplot of the residuals versus the fitted values.</a:t>
            </a:r>
          </a:p>
          <a:p>
            <a:pPr marL="285750" indent="-285750">
              <a:buFont typeface="Wingdings" panose="05000000000000000000" pitchFamily="2" charset="2"/>
              <a:buChar char="Ø"/>
            </a:pPr>
            <a:r>
              <a:rPr lang="en-US" sz="1400" dirty="0"/>
              <a:t>We also look at a scatterplot of the residuals versus each predictor.</a:t>
            </a:r>
          </a:p>
          <a:p>
            <a:endParaRPr lang="en-US" sz="1400" dirty="0"/>
          </a:p>
          <a:p>
            <a:r>
              <a:rPr lang="en-US" sz="1400" dirty="0"/>
              <a:t>Sometimes, a plot of the residuals versus a predictor may suggest there is a nonlinear relationship. One way to try to account for such a relationship is through a polynomial regression model. Such a model for a single predictor, X, is:</a:t>
            </a:r>
          </a:p>
          <a:p>
            <a:endParaRPr lang="en-US" sz="1400" dirty="0"/>
          </a:p>
          <a:p>
            <a:endParaRPr lang="en-US" sz="1400" dirty="0"/>
          </a:p>
          <a:p>
            <a:r>
              <a:rPr lang="en-US" sz="1400" dirty="0"/>
              <a:t>where h is called the degree of the polynomial. </a:t>
            </a:r>
          </a:p>
          <a:p>
            <a:endParaRPr lang="en-US" sz="1400" dirty="0"/>
          </a:p>
          <a:p>
            <a:r>
              <a:rPr lang="en-US" sz="1400" dirty="0"/>
              <a:t>Although this model allows for a nonlinear relationship between Y and X, polynomial regression is still considered linear regression since it is linear in the regression coefficients </a:t>
            </a:r>
          </a:p>
          <a:p>
            <a:endParaRPr lang="en-US" sz="1400" dirty="0"/>
          </a:p>
          <a:p>
            <a:endParaRPr lang="en-US" sz="14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3170" y="2966474"/>
            <a:ext cx="301942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5855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122238" y="797877"/>
            <a:ext cx="8899525" cy="5575936"/>
          </a:xfrm>
          <a:prstGeom prst="roundRect">
            <a:avLst/>
          </a:prstGeom>
          <a:solidFill>
            <a:schemeClr val="bg1"/>
          </a:solidFill>
          <a:ln w="34925" cap="flat" cmpd="sng" algn="ctr">
            <a:solidFill>
              <a:schemeClr val="accent4">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
        <p:nvSpPr>
          <p:cNvPr id="2" name="Title 1"/>
          <p:cNvSpPr>
            <a:spLocks noGrp="1"/>
          </p:cNvSpPr>
          <p:nvPr>
            <p:ph type="title" idx="4294967295"/>
          </p:nvPr>
        </p:nvSpPr>
        <p:spPr>
          <a:xfrm>
            <a:off x="295570" y="336212"/>
            <a:ext cx="8523174" cy="461665"/>
          </a:xfrm>
          <a:prstGeom prst="rect">
            <a:avLst/>
          </a:prstGeom>
        </p:spPr>
        <p:txBody>
          <a:bodyPr/>
          <a:lstStyle/>
          <a:p>
            <a:r>
              <a:rPr lang="en-US" altLang="en-US" dirty="0"/>
              <a:t>Polynomial Regression</a:t>
            </a:r>
            <a:endParaRPr lang="en-US" dirty="0"/>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22</a:t>
            </a:fld>
            <a:endParaRPr lang="en-US" dirty="0"/>
          </a:p>
        </p:txBody>
      </p:sp>
      <p:sp>
        <p:nvSpPr>
          <p:cNvPr id="6" name="Slide Number Placeholder 7"/>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folHlink"/>
              </a:buClr>
              <a:buSzPct val="60000"/>
              <a:buFont typeface="Wingdings" pitchFamily="2" charset="2"/>
              <a:buChar char="n"/>
              <a:defRPr sz="2800">
                <a:solidFill>
                  <a:schemeClr val="tx1"/>
                </a:solidFill>
                <a:latin typeface="Calibri"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Calibri"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Calibri"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Calibri"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Calibri"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Calibri"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Calibri"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Calibri"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Calibri" pitchFamily="34" charset="0"/>
              </a:defRPr>
            </a:lvl9pPr>
          </a:lstStyle>
          <a:p>
            <a:pPr algn="r" eaLnBrk="1" hangingPunct="1">
              <a:spcBef>
                <a:spcPct val="0"/>
              </a:spcBef>
              <a:buClrTx/>
              <a:buSzTx/>
              <a:buFontTx/>
              <a:buNone/>
            </a:pPr>
            <a:fld id="{5FCFC5AB-7875-406B-AA2B-BEB1F810DE8B}" type="slidenum">
              <a:rPr lang="en-US" altLang="en-US" sz="1200" b="1"/>
              <a:pPr algn="r" eaLnBrk="1" hangingPunct="1">
                <a:spcBef>
                  <a:spcPct val="0"/>
                </a:spcBef>
                <a:buClrTx/>
                <a:buSzTx/>
                <a:buFontTx/>
                <a:buNone/>
              </a:pPr>
              <a:t>22</a:t>
            </a:fld>
            <a:endParaRPr lang="en-US" altLang="en-US" sz="1200" b="1"/>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333" y="1059381"/>
            <a:ext cx="4365440" cy="4842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061098" y="1148316"/>
            <a:ext cx="3615069" cy="4837814"/>
          </a:xfrm>
          <a:prstGeom prst="rect">
            <a:avLst/>
          </a:prstGeom>
          <a:noFill/>
        </p:spPr>
        <p:txBody>
          <a:bodyPr wrap="square" rtlCol="0">
            <a:noAutofit/>
          </a:bodyPr>
          <a:lstStyle/>
          <a:p>
            <a:pPr marL="285750" indent="-285750">
              <a:buFont typeface="Wingdings" panose="05000000000000000000" pitchFamily="2" charset="2"/>
              <a:buChar char="Ø"/>
            </a:pPr>
            <a:r>
              <a:rPr lang="en-US" sz="1400" dirty="0"/>
              <a:t>Residuals versus predictor plots how there is obvious curvature and it does not show uniform randomness as we have seen before.</a:t>
            </a:r>
          </a:p>
          <a:p>
            <a:pPr marL="285750" indent="-285750">
              <a:buFont typeface="Wingdings" panose="05000000000000000000" pitchFamily="2" charset="2"/>
              <a:buChar char="Ø"/>
            </a:pPr>
            <a:r>
              <a:rPr lang="en-US" sz="1400" dirty="0"/>
              <a:t> The histogram appears heavily left-skewed and does not show the ideal bell-shape for normality. </a:t>
            </a:r>
          </a:p>
          <a:p>
            <a:pPr marL="285750" indent="-285750">
              <a:buFont typeface="Wingdings" panose="05000000000000000000" pitchFamily="2" charset="2"/>
              <a:buChar char="Ø"/>
            </a:pPr>
            <a:r>
              <a:rPr lang="en-US" sz="1400" dirty="0"/>
              <a:t>The NPP seems to deviate from a straight line and curves down at the extreme percentiles. </a:t>
            </a:r>
          </a:p>
          <a:p>
            <a:pPr marL="285750" indent="-285750">
              <a:buFont typeface="Wingdings" panose="05000000000000000000" pitchFamily="2" charset="2"/>
              <a:buChar char="Ø"/>
            </a:pPr>
            <a:endParaRPr lang="en-US" sz="1400" dirty="0"/>
          </a:p>
          <a:p>
            <a:r>
              <a:rPr lang="en-US" sz="1400" dirty="0"/>
              <a:t>These plots alone suggest that there is something wrong with the model being used and indicate that a higher-order model may be needed.</a:t>
            </a:r>
          </a:p>
        </p:txBody>
      </p:sp>
      <p:graphicFrame>
        <p:nvGraphicFramePr>
          <p:cNvPr id="7" name="Object 6"/>
          <p:cNvGraphicFramePr>
            <a:graphicFrameLocks noChangeAspect="1"/>
          </p:cNvGraphicFramePr>
          <p:nvPr>
            <p:extLst>
              <p:ext uri="{D42A27DB-BD31-4B8C-83A1-F6EECF244321}">
                <p14:modId xmlns:p14="http://schemas.microsoft.com/office/powerpoint/2010/main" val="3372643913"/>
              </p:ext>
            </p:extLst>
          </p:nvPr>
        </p:nvGraphicFramePr>
        <p:xfrm>
          <a:off x="5316279" y="4818876"/>
          <a:ext cx="1095153" cy="924035"/>
        </p:xfrm>
        <a:graphic>
          <a:graphicData uri="http://schemas.openxmlformats.org/presentationml/2006/ole">
            <mc:AlternateContent xmlns:mc="http://schemas.openxmlformats.org/markup-compatibility/2006">
              <mc:Choice xmlns:v="urn:schemas-microsoft-com:vml" Requires="v">
                <p:oleObj spid="_x0000_s5197" name="Macro-Enabled Worksheet" showAsIcon="1" r:id="rId5" imgW="914400" imgH="771480" progId="Excel.SheetMacroEnabled.12">
                  <p:embed/>
                </p:oleObj>
              </mc:Choice>
              <mc:Fallback>
                <p:oleObj name="Macro-Enabled Worksheet" showAsIcon="1" r:id="rId5" imgW="914400" imgH="771480" progId="Excel.SheetMacroEnabled.12">
                  <p:embed/>
                  <p:pic>
                    <p:nvPicPr>
                      <p:cNvPr id="0" name=""/>
                      <p:cNvPicPr/>
                      <p:nvPr/>
                    </p:nvPicPr>
                    <p:blipFill>
                      <a:blip r:embed="rId6"/>
                      <a:stretch>
                        <a:fillRect/>
                      </a:stretch>
                    </p:blipFill>
                    <p:spPr>
                      <a:xfrm>
                        <a:off x="5316279" y="4818876"/>
                        <a:ext cx="1095153" cy="924035"/>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760988968"/>
              </p:ext>
            </p:extLst>
          </p:nvPr>
        </p:nvGraphicFramePr>
        <p:xfrm>
          <a:off x="6932428" y="4818876"/>
          <a:ext cx="914400" cy="771525"/>
        </p:xfrm>
        <a:graphic>
          <a:graphicData uri="http://schemas.openxmlformats.org/presentationml/2006/ole">
            <mc:AlternateContent xmlns:mc="http://schemas.openxmlformats.org/markup-compatibility/2006">
              <mc:Choice xmlns:v="urn:schemas-microsoft-com:vml" Requires="v">
                <p:oleObj spid="_x0000_s5198" name="Packager Shell Object" showAsIcon="1" r:id="rId7" imgW="914400" imgH="771480" progId="Package">
                  <p:embed/>
                </p:oleObj>
              </mc:Choice>
              <mc:Fallback>
                <p:oleObj name="Packager Shell Object" showAsIcon="1" r:id="rId7" imgW="914400" imgH="771480" progId="Package">
                  <p:embed/>
                  <p:pic>
                    <p:nvPicPr>
                      <p:cNvPr id="0" name=""/>
                      <p:cNvPicPr/>
                      <p:nvPr/>
                    </p:nvPicPr>
                    <p:blipFill>
                      <a:blip r:embed="rId8"/>
                      <a:stretch>
                        <a:fillRect/>
                      </a:stretch>
                    </p:blipFill>
                    <p:spPr>
                      <a:xfrm>
                        <a:off x="6932428" y="4818876"/>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590067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122238" y="797877"/>
            <a:ext cx="8899525" cy="5575936"/>
          </a:xfrm>
          <a:prstGeom prst="roundRect">
            <a:avLst/>
          </a:prstGeom>
          <a:solidFill>
            <a:schemeClr val="bg1"/>
          </a:solidFill>
          <a:ln w="34925" cap="flat" cmpd="sng" algn="ctr">
            <a:solidFill>
              <a:schemeClr val="accent4">
                <a:lumMod val="75000"/>
                <a:alpha val="73000"/>
              </a:schemeClr>
            </a:solidFill>
            <a:prstDash val="solid"/>
            <a:round/>
            <a:headEnd type="none" w="med" len="med"/>
            <a:tailEnd type="none" w="med" len="med"/>
          </a:ln>
          <a:effectLst/>
          <a:extLst/>
        </p:spPr>
        <p:txBody>
          <a:bodyPr lIns="45720" rIns="45720"/>
          <a:lstStyle/>
          <a:p>
            <a:pPr defTabSz="1019175">
              <a:defRPr/>
            </a:pPr>
            <a:r>
              <a:rPr lang="en-US" sz="1400" dirty="0"/>
              <a:t>Suppose we are interested in knowing:</a:t>
            </a:r>
          </a:p>
          <a:p>
            <a:pPr marL="285750" indent="-285750" defTabSz="1019175">
              <a:buFont typeface="Wingdings" panose="05000000000000000000" pitchFamily="2" charset="2"/>
              <a:buChar char="Ø"/>
              <a:defRPr/>
            </a:pPr>
            <a:r>
              <a:rPr lang="en-US" sz="1400" dirty="0"/>
              <a:t>What is the expected number of credit cards a person may have, given his/her income?, or</a:t>
            </a:r>
          </a:p>
          <a:p>
            <a:pPr marL="285750" indent="-285750" defTabSz="1019175">
              <a:buFont typeface="Wingdings" panose="05000000000000000000" pitchFamily="2" charset="2"/>
              <a:buChar char="Ø"/>
              <a:defRPr/>
            </a:pPr>
            <a:r>
              <a:rPr lang="en-US" sz="1400" dirty="0"/>
              <a:t>What is the sample rate of possession of credit cards?</a:t>
            </a:r>
          </a:p>
          <a:p>
            <a:pPr defTabSz="1019175">
              <a:defRPr/>
            </a:pPr>
            <a:endParaRPr lang="en-US" sz="1400" dirty="0"/>
          </a:p>
          <a:p>
            <a:pPr defTabSz="1019175">
              <a:defRPr/>
            </a:pPr>
            <a:r>
              <a:rPr lang="en-US" sz="1400" dirty="0"/>
              <a:t>In Poisson regression Response/outcome variable Y is a count. But we can also have Y/t, the rate (or incidence) as the response variable, where t is an interval representing time, space or some other grouping.</a:t>
            </a:r>
          </a:p>
          <a:p>
            <a:pPr defTabSz="1019175">
              <a:defRPr/>
            </a:pPr>
            <a:endParaRPr lang="en-US" sz="1400" dirty="0"/>
          </a:p>
          <a:p>
            <a:pPr defTabSz="1019175">
              <a:defRPr/>
            </a:pPr>
            <a:r>
              <a:rPr lang="en-US" sz="1400" b="1" u="sng" dirty="0"/>
              <a:t>GLM Model for Counts with its assumptions:</a:t>
            </a:r>
          </a:p>
          <a:p>
            <a:pPr defTabSz="1019175">
              <a:defRPr/>
            </a:pPr>
            <a:endParaRPr lang="en-US" sz="1400" dirty="0"/>
          </a:p>
          <a:p>
            <a:pPr defTabSz="1019175">
              <a:defRPr/>
            </a:pPr>
            <a:r>
              <a:rPr lang="en-US" sz="1400" b="1" i="1" dirty="0"/>
              <a:t>		g(μ)=β</a:t>
            </a:r>
            <a:r>
              <a:rPr lang="en-US" sz="1400" b="1" i="1" baseline="-25000" dirty="0"/>
              <a:t>0</a:t>
            </a:r>
            <a:r>
              <a:rPr lang="en-US" sz="1400" b="1" i="1" dirty="0"/>
              <a:t>+β</a:t>
            </a:r>
            <a:r>
              <a:rPr lang="en-US" sz="1400" b="1" i="1" baseline="-25000" dirty="0"/>
              <a:t>1</a:t>
            </a:r>
            <a:r>
              <a:rPr lang="en-US" sz="1400" b="1" i="1" dirty="0"/>
              <a:t>x</a:t>
            </a:r>
            <a:r>
              <a:rPr lang="en-US" sz="1400" b="1" i="1" baseline="-25000" dirty="0"/>
              <a:t>1</a:t>
            </a:r>
            <a:r>
              <a:rPr lang="en-US" sz="1400" b="1" i="1" dirty="0"/>
              <a:t>+β</a:t>
            </a:r>
            <a:r>
              <a:rPr lang="en-US" sz="1400" b="1" i="1" baseline="-25000" dirty="0"/>
              <a:t>2</a:t>
            </a:r>
            <a:r>
              <a:rPr lang="en-US" sz="1400" b="1" i="1" dirty="0"/>
              <a:t>x</a:t>
            </a:r>
            <a:r>
              <a:rPr lang="en-US" sz="1400" b="1" i="1" baseline="-25000" dirty="0"/>
              <a:t>2</a:t>
            </a:r>
            <a:r>
              <a:rPr lang="en-US" sz="1400" b="1" i="1" dirty="0"/>
              <a:t>+…+β</a:t>
            </a:r>
            <a:r>
              <a:rPr lang="en-US" sz="1400" b="1" i="1" baseline="-25000" dirty="0" err="1"/>
              <a:t>k</a:t>
            </a:r>
            <a:r>
              <a:rPr lang="en-US" sz="1400" b="1" i="1" dirty="0" err="1"/>
              <a:t>x</a:t>
            </a:r>
            <a:r>
              <a:rPr lang="en-US" sz="1400" b="1" i="1" baseline="-25000" dirty="0" err="1"/>
              <a:t>k</a:t>
            </a:r>
            <a:endParaRPr lang="en-US" sz="1400" b="1" i="1" dirty="0"/>
          </a:p>
          <a:p>
            <a:pPr defTabSz="1019175">
              <a:defRPr/>
            </a:pPr>
            <a:endParaRPr lang="en-US" sz="1400" dirty="0"/>
          </a:p>
          <a:p>
            <a:pPr defTabSz="1019175">
              <a:defRPr/>
            </a:pPr>
            <a:r>
              <a:rPr lang="en-US" sz="1400" dirty="0"/>
              <a:t>Random component: Response Y has a Poisson distribution that is </a:t>
            </a:r>
            <a:r>
              <a:rPr lang="en-US" sz="1400" dirty="0" err="1"/>
              <a:t>yi∼Poisson</a:t>
            </a:r>
            <a:r>
              <a:rPr lang="en-US" sz="1400" dirty="0"/>
              <a:t>(</a:t>
            </a:r>
            <a:r>
              <a:rPr lang="en-US" sz="1400" dirty="0" err="1"/>
              <a:t>μi</a:t>
            </a:r>
            <a:r>
              <a:rPr lang="en-US" sz="1400" dirty="0"/>
              <a:t>) for </a:t>
            </a:r>
            <a:r>
              <a:rPr lang="en-US" sz="1400" dirty="0" err="1"/>
              <a:t>i</a:t>
            </a:r>
            <a:r>
              <a:rPr lang="en-US" sz="1400" dirty="0"/>
              <a:t>=1,...,N where the expected count of </a:t>
            </a:r>
            <a:r>
              <a:rPr lang="en-US" sz="1400" dirty="0" err="1"/>
              <a:t>yi</a:t>
            </a:r>
            <a:r>
              <a:rPr lang="en-US" sz="1400" dirty="0"/>
              <a:t> is E(Y)=μ.</a:t>
            </a:r>
          </a:p>
          <a:p>
            <a:pPr defTabSz="1019175">
              <a:defRPr/>
            </a:pPr>
            <a:r>
              <a:rPr lang="en-US" sz="1400" dirty="0"/>
              <a:t>Systematic component: Any set of X = (X</a:t>
            </a:r>
            <a:r>
              <a:rPr lang="en-US" sz="1400" baseline="-25000" dirty="0"/>
              <a:t>1</a:t>
            </a:r>
            <a:r>
              <a:rPr lang="en-US" sz="1400" dirty="0"/>
              <a:t>, X</a:t>
            </a:r>
            <a:r>
              <a:rPr lang="en-US" sz="1400" baseline="-25000" dirty="0"/>
              <a:t>2</a:t>
            </a:r>
            <a:r>
              <a:rPr lang="en-US" sz="1400" dirty="0"/>
              <a:t>, … </a:t>
            </a:r>
            <a:r>
              <a:rPr lang="en-US" sz="1400" dirty="0" err="1"/>
              <a:t>X</a:t>
            </a:r>
            <a:r>
              <a:rPr lang="en-US" sz="1400" baseline="-25000" dirty="0" err="1"/>
              <a:t>k</a:t>
            </a:r>
            <a:r>
              <a:rPr lang="en-US" sz="1400" dirty="0"/>
              <a:t>) are explanatory variables.</a:t>
            </a:r>
          </a:p>
          <a:p>
            <a:pPr defTabSz="1019175">
              <a:defRPr/>
            </a:pPr>
            <a:endParaRPr lang="en-US" sz="1400" dirty="0"/>
          </a:p>
          <a:p>
            <a:pPr defTabSz="1019175">
              <a:defRPr/>
            </a:pPr>
            <a:r>
              <a:rPr lang="en-US" sz="1400" b="1" u="sng" dirty="0"/>
              <a:t>Link:</a:t>
            </a:r>
          </a:p>
          <a:p>
            <a:pPr defTabSz="1019175">
              <a:defRPr/>
            </a:pPr>
            <a:endParaRPr lang="en-US" sz="1400" u="sng" dirty="0"/>
          </a:p>
          <a:p>
            <a:pPr defTabSz="1019175">
              <a:defRPr/>
            </a:pPr>
            <a:r>
              <a:rPr lang="en-US" sz="1400" b="1" u="sng" dirty="0"/>
              <a:t>Identity link:</a:t>
            </a:r>
            <a:r>
              <a:rPr lang="en-US" sz="1400" dirty="0"/>
              <a:t> μ=β</a:t>
            </a:r>
            <a:r>
              <a:rPr lang="en-US" sz="1400" baseline="-25000" dirty="0"/>
              <a:t>0</a:t>
            </a:r>
            <a:r>
              <a:rPr lang="en-US" sz="1400" dirty="0"/>
              <a:t>+β</a:t>
            </a:r>
            <a:r>
              <a:rPr lang="en-US" sz="1400" baseline="-25000" dirty="0"/>
              <a:t>1</a:t>
            </a:r>
            <a:r>
              <a:rPr lang="en-US" sz="1400" dirty="0"/>
              <a:t>x</a:t>
            </a:r>
            <a:r>
              <a:rPr lang="en-US" sz="1400" baseline="-25000" dirty="0"/>
              <a:t>1</a:t>
            </a:r>
          </a:p>
          <a:p>
            <a:pPr defTabSz="1019175">
              <a:defRPr/>
            </a:pPr>
            <a:r>
              <a:rPr lang="en-US" sz="1400" dirty="0"/>
              <a:t>Sometimes the identity link function is used in Poisson regression. This model is the same as that used in ordinary regression except that the random component is the Poisson distribution. </a:t>
            </a:r>
          </a:p>
          <a:p>
            <a:pPr defTabSz="1019175">
              <a:defRPr/>
            </a:pPr>
            <a:r>
              <a:rPr lang="en-US" sz="1400" dirty="0"/>
              <a:t>Issue: can yield μ &lt; 0</a:t>
            </a:r>
          </a:p>
          <a:p>
            <a:pPr defTabSz="1019175">
              <a:defRPr/>
            </a:pPr>
            <a:endParaRPr lang="en-US" sz="1400" dirty="0"/>
          </a:p>
          <a:p>
            <a:pPr defTabSz="1019175">
              <a:defRPr/>
            </a:pPr>
            <a:endParaRPr lang="en-US" sz="1400" dirty="0"/>
          </a:p>
        </p:txBody>
      </p:sp>
      <p:sp>
        <p:nvSpPr>
          <p:cNvPr id="2" name="Title 1"/>
          <p:cNvSpPr>
            <a:spLocks noGrp="1"/>
          </p:cNvSpPr>
          <p:nvPr>
            <p:ph type="title" idx="4294967295"/>
          </p:nvPr>
        </p:nvSpPr>
        <p:spPr>
          <a:xfrm>
            <a:off x="295570" y="336212"/>
            <a:ext cx="8523174" cy="461665"/>
          </a:xfrm>
          <a:prstGeom prst="rect">
            <a:avLst/>
          </a:prstGeom>
        </p:spPr>
        <p:txBody>
          <a:bodyPr/>
          <a:lstStyle/>
          <a:p>
            <a:r>
              <a:rPr lang="en-US" altLang="en-US" dirty="0"/>
              <a:t>Poisson Regression</a:t>
            </a:r>
            <a:endParaRPr lang="en-US" dirty="0"/>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23</a:t>
            </a:fld>
            <a:endParaRPr lang="en-US" dirty="0"/>
          </a:p>
        </p:txBody>
      </p:sp>
      <p:sp>
        <p:nvSpPr>
          <p:cNvPr id="6" name="Slide Number Placeholder 7"/>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folHlink"/>
              </a:buClr>
              <a:buSzPct val="60000"/>
              <a:buFont typeface="Wingdings" pitchFamily="2" charset="2"/>
              <a:buChar char="n"/>
              <a:defRPr sz="2800">
                <a:solidFill>
                  <a:schemeClr val="tx1"/>
                </a:solidFill>
                <a:latin typeface="Calibri"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Calibri"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Calibri"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Calibri"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Calibri"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Calibri"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Calibri"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Calibri"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Calibri" pitchFamily="34" charset="0"/>
              </a:defRPr>
            </a:lvl9pPr>
          </a:lstStyle>
          <a:p>
            <a:pPr algn="r" eaLnBrk="1" hangingPunct="1">
              <a:spcBef>
                <a:spcPct val="0"/>
              </a:spcBef>
              <a:buClrTx/>
              <a:buSzTx/>
              <a:buFontTx/>
              <a:buNone/>
            </a:pPr>
            <a:fld id="{5FCFC5AB-7875-406B-AA2B-BEB1F810DE8B}" type="slidenum">
              <a:rPr lang="en-US" altLang="en-US" sz="1200" b="1"/>
              <a:pPr algn="r" eaLnBrk="1" hangingPunct="1">
                <a:spcBef>
                  <a:spcPct val="0"/>
                </a:spcBef>
                <a:buClrTx/>
                <a:buSzTx/>
                <a:buFontTx/>
                <a:buNone/>
              </a:pPr>
              <a:t>23</a:t>
            </a:fld>
            <a:endParaRPr lang="en-US" altLang="en-US" sz="1200" b="1"/>
          </a:p>
        </p:txBody>
      </p:sp>
    </p:spTree>
    <p:extLst>
      <p:ext uri="{BB962C8B-B14F-4D97-AF65-F5344CB8AC3E}">
        <p14:creationId xmlns:p14="http://schemas.microsoft.com/office/powerpoint/2010/main" val="2531103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122238" y="797877"/>
            <a:ext cx="8899525" cy="5575936"/>
          </a:xfrm>
          <a:prstGeom prst="roundRect">
            <a:avLst/>
          </a:prstGeom>
          <a:solidFill>
            <a:schemeClr val="bg1"/>
          </a:solidFill>
          <a:ln w="34925" cap="flat" cmpd="sng" algn="ctr">
            <a:solidFill>
              <a:schemeClr val="accent4">
                <a:lumMod val="75000"/>
                <a:alpha val="73000"/>
              </a:schemeClr>
            </a:solidFill>
            <a:prstDash val="solid"/>
            <a:round/>
            <a:headEnd type="none" w="med" len="med"/>
            <a:tailEnd type="none" w="med" len="med"/>
          </a:ln>
          <a:effectLst/>
          <a:extLst/>
        </p:spPr>
        <p:txBody>
          <a:bodyPr lIns="45720" rIns="45720"/>
          <a:lstStyle/>
          <a:p>
            <a:pPr defTabSz="1019175">
              <a:defRPr/>
            </a:pPr>
            <a:r>
              <a:rPr lang="en-US" sz="1400" b="1" u="sng" dirty="0"/>
              <a:t>Natural log link:</a:t>
            </a:r>
            <a:r>
              <a:rPr lang="en-US" sz="1400" dirty="0"/>
              <a:t> log(μ)=β</a:t>
            </a:r>
            <a:r>
              <a:rPr lang="en-US" sz="1400" baseline="-25000" dirty="0"/>
              <a:t>0</a:t>
            </a:r>
            <a:r>
              <a:rPr lang="en-US" sz="1400" dirty="0"/>
              <a:t>+β</a:t>
            </a:r>
            <a:r>
              <a:rPr lang="en-US" sz="1400" baseline="-25000" dirty="0"/>
              <a:t>1</a:t>
            </a:r>
            <a:r>
              <a:rPr lang="en-US" sz="1400" dirty="0"/>
              <a:t>x</a:t>
            </a:r>
            <a:r>
              <a:rPr lang="en-US" sz="1400" baseline="-25000" dirty="0"/>
              <a:t>1</a:t>
            </a:r>
          </a:p>
          <a:p>
            <a:pPr defTabSz="1019175">
              <a:defRPr/>
            </a:pPr>
            <a:endParaRPr lang="en-US" sz="1400" dirty="0"/>
          </a:p>
          <a:p>
            <a:pPr defTabSz="1019175">
              <a:defRPr/>
            </a:pPr>
            <a:r>
              <a:rPr lang="en-US" sz="1400" dirty="0"/>
              <a:t>The Poisson regression model for counts is sometimes referred to as a “Poisson </a:t>
            </a:r>
            <a:r>
              <a:rPr lang="en-US" sz="1400" dirty="0" err="1"/>
              <a:t>loglinear</a:t>
            </a:r>
            <a:r>
              <a:rPr lang="en-US" sz="1400" dirty="0"/>
              <a:t> model”. We will focus on this one and a rate model for incidences.</a:t>
            </a:r>
          </a:p>
          <a:p>
            <a:pPr defTabSz="1019175">
              <a:defRPr/>
            </a:pPr>
            <a:endParaRPr lang="en-US" sz="1400" dirty="0"/>
          </a:p>
          <a:p>
            <a:pPr defTabSz="1019175">
              <a:defRPr/>
            </a:pPr>
            <a:r>
              <a:rPr lang="en-US" sz="1400" dirty="0"/>
              <a:t>For simplicity, with a single explanatory variable, we write: </a:t>
            </a:r>
            <a:r>
              <a:rPr lang="en-US" sz="1400" b="1" dirty="0"/>
              <a:t>log(μ)=α+βx</a:t>
            </a:r>
            <a:r>
              <a:rPr lang="en-US" sz="1400" dirty="0"/>
              <a:t>. This is equivalent to: 	</a:t>
            </a:r>
            <a:r>
              <a:rPr lang="en-US" sz="1400" b="1" dirty="0"/>
              <a:t>μ=</a:t>
            </a:r>
            <a:r>
              <a:rPr lang="en-US" sz="1400" b="1" dirty="0" err="1"/>
              <a:t>exp</a:t>
            </a:r>
            <a:r>
              <a:rPr lang="en-US" sz="1400" b="1" dirty="0"/>
              <a:t>(α+βx)=</a:t>
            </a:r>
            <a:r>
              <a:rPr lang="en-US" sz="1400" b="1" dirty="0" err="1"/>
              <a:t>exp</a:t>
            </a:r>
            <a:r>
              <a:rPr lang="en-US" sz="1400" b="1" dirty="0"/>
              <a:t>(α)</a:t>
            </a:r>
            <a:r>
              <a:rPr lang="en-US" sz="1400" b="1" dirty="0" err="1"/>
              <a:t>exp</a:t>
            </a:r>
            <a:r>
              <a:rPr lang="en-US" sz="1400" b="1" dirty="0"/>
              <a:t>(βx)</a:t>
            </a:r>
          </a:p>
          <a:p>
            <a:pPr defTabSz="1019175">
              <a:defRPr/>
            </a:pPr>
            <a:endParaRPr lang="en-US" sz="1400" b="1" dirty="0"/>
          </a:p>
          <a:p>
            <a:pPr defTabSz="1019175">
              <a:defRPr/>
            </a:pPr>
            <a:r>
              <a:rPr lang="en-US" sz="1400" b="1" u="sng" dirty="0"/>
              <a:t>Interpretation of Parameter Estimates:</a:t>
            </a:r>
          </a:p>
          <a:p>
            <a:pPr defTabSz="1019175">
              <a:defRPr/>
            </a:pPr>
            <a:r>
              <a:rPr lang="en-US" sz="1400" dirty="0" err="1"/>
              <a:t>exp</a:t>
            </a:r>
            <a:r>
              <a:rPr lang="en-US" sz="1400" dirty="0"/>
              <a:t>(α) = effect on the mean of Y, that is μ, when X = 0</a:t>
            </a:r>
          </a:p>
          <a:p>
            <a:pPr defTabSz="1019175">
              <a:defRPr/>
            </a:pPr>
            <a:r>
              <a:rPr lang="en-US" sz="1400" dirty="0" err="1"/>
              <a:t>exp</a:t>
            </a:r>
            <a:r>
              <a:rPr lang="en-US" sz="1400" dirty="0"/>
              <a:t>(β) = with every unit increase in X, the predictor variable has multiplicative effect of </a:t>
            </a:r>
            <a:r>
              <a:rPr lang="en-US" sz="1400" dirty="0" err="1"/>
              <a:t>exp</a:t>
            </a:r>
            <a:r>
              <a:rPr lang="en-US" sz="1400" dirty="0"/>
              <a:t>(β) on the mean of Y, that is μ</a:t>
            </a:r>
          </a:p>
          <a:p>
            <a:pPr defTabSz="1019175">
              <a:defRPr/>
            </a:pPr>
            <a:endParaRPr lang="en-US" sz="1400" dirty="0"/>
          </a:p>
          <a:p>
            <a:pPr marL="285750" indent="-285750" defTabSz="1019175">
              <a:buFont typeface="Arial" panose="020B0604020202020204" pitchFamily="34" charset="0"/>
              <a:buChar char="•"/>
              <a:defRPr/>
            </a:pPr>
            <a:r>
              <a:rPr lang="en-US" sz="1400" dirty="0"/>
              <a:t>If β = 0, then </a:t>
            </a:r>
            <a:r>
              <a:rPr lang="en-US" sz="1400" dirty="0" err="1"/>
              <a:t>exp</a:t>
            </a:r>
            <a:r>
              <a:rPr lang="en-US" sz="1400" dirty="0"/>
              <a:t>(β) = 1, and the expected count, μ = E(y) = </a:t>
            </a:r>
            <a:r>
              <a:rPr lang="en-US" sz="1400" dirty="0" err="1"/>
              <a:t>exp</a:t>
            </a:r>
            <a:r>
              <a:rPr lang="en-US" sz="1400" dirty="0"/>
              <a:t>(α), and Y and X are not related.</a:t>
            </a:r>
          </a:p>
          <a:p>
            <a:pPr marL="285750" indent="-285750" defTabSz="1019175">
              <a:buFont typeface="Arial" panose="020B0604020202020204" pitchFamily="34" charset="0"/>
              <a:buChar char="•"/>
              <a:defRPr/>
            </a:pPr>
            <a:r>
              <a:rPr lang="en-US" sz="1400" dirty="0"/>
              <a:t>If β &gt; 0, then </a:t>
            </a:r>
            <a:r>
              <a:rPr lang="en-US" sz="1400" dirty="0" err="1"/>
              <a:t>exp</a:t>
            </a:r>
            <a:r>
              <a:rPr lang="en-US" sz="1400" dirty="0"/>
              <a:t>(β) &gt; 1, and the expected count μ = E(y) is </a:t>
            </a:r>
            <a:r>
              <a:rPr lang="en-US" sz="1400" dirty="0" err="1"/>
              <a:t>exp</a:t>
            </a:r>
            <a:r>
              <a:rPr lang="en-US" sz="1400" dirty="0"/>
              <a:t>(β) times larger than when X = 0</a:t>
            </a:r>
          </a:p>
          <a:p>
            <a:pPr marL="285750" indent="-285750" defTabSz="1019175">
              <a:buFont typeface="Arial" panose="020B0604020202020204" pitchFamily="34" charset="0"/>
              <a:buChar char="•"/>
              <a:defRPr/>
            </a:pPr>
            <a:r>
              <a:rPr lang="en-US" sz="1400" dirty="0"/>
              <a:t>If β &lt; 0, then </a:t>
            </a:r>
            <a:r>
              <a:rPr lang="en-US" sz="1400" dirty="0" err="1"/>
              <a:t>exp</a:t>
            </a:r>
            <a:r>
              <a:rPr lang="en-US" sz="1400" dirty="0"/>
              <a:t>(β) &lt; 1, and the expected count μ = E(y) is </a:t>
            </a:r>
            <a:r>
              <a:rPr lang="en-US" sz="1400" dirty="0" err="1"/>
              <a:t>exp</a:t>
            </a:r>
            <a:r>
              <a:rPr lang="en-US" sz="1400" dirty="0"/>
              <a:t>(β) times smaller than when X = 0</a:t>
            </a:r>
          </a:p>
          <a:p>
            <a:pPr defTabSz="1019175">
              <a:defRPr/>
            </a:pPr>
            <a:endParaRPr lang="en-US" sz="1400" dirty="0"/>
          </a:p>
        </p:txBody>
      </p:sp>
      <p:sp>
        <p:nvSpPr>
          <p:cNvPr id="2" name="Title 1"/>
          <p:cNvSpPr>
            <a:spLocks noGrp="1"/>
          </p:cNvSpPr>
          <p:nvPr>
            <p:ph type="title" idx="4294967295"/>
          </p:nvPr>
        </p:nvSpPr>
        <p:spPr>
          <a:xfrm>
            <a:off x="295570" y="336212"/>
            <a:ext cx="8523174" cy="461665"/>
          </a:xfrm>
          <a:prstGeom prst="rect">
            <a:avLst/>
          </a:prstGeom>
        </p:spPr>
        <p:txBody>
          <a:bodyPr/>
          <a:lstStyle/>
          <a:p>
            <a:r>
              <a:rPr lang="en-US" altLang="en-US" dirty="0"/>
              <a:t>Poisson Regression</a:t>
            </a:r>
            <a:endParaRPr lang="en-US" dirty="0"/>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24</a:t>
            </a:fld>
            <a:endParaRPr lang="en-US" dirty="0"/>
          </a:p>
        </p:txBody>
      </p:sp>
      <p:sp>
        <p:nvSpPr>
          <p:cNvPr id="6" name="Slide Number Placeholder 7"/>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folHlink"/>
              </a:buClr>
              <a:buSzPct val="60000"/>
              <a:buFont typeface="Wingdings" pitchFamily="2" charset="2"/>
              <a:buChar char="n"/>
              <a:defRPr sz="2800">
                <a:solidFill>
                  <a:schemeClr val="tx1"/>
                </a:solidFill>
                <a:latin typeface="Calibri"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Calibri"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Calibri"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Calibri"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Calibri"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Calibri"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Calibri"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Calibri"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Calibri" pitchFamily="34" charset="0"/>
              </a:defRPr>
            </a:lvl9pPr>
          </a:lstStyle>
          <a:p>
            <a:pPr algn="r" eaLnBrk="1" hangingPunct="1">
              <a:spcBef>
                <a:spcPct val="0"/>
              </a:spcBef>
              <a:buClrTx/>
              <a:buSzTx/>
              <a:buFontTx/>
              <a:buNone/>
            </a:pPr>
            <a:fld id="{5FCFC5AB-7875-406B-AA2B-BEB1F810DE8B}" type="slidenum">
              <a:rPr lang="en-US" altLang="en-US" sz="1200" b="1"/>
              <a:pPr algn="r" eaLnBrk="1" hangingPunct="1">
                <a:spcBef>
                  <a:spcPct val="0"/>
                </a:spcBef>
                <a:buClrTx/>
                <a:buSzTx/>
                <a:buFontTx/>
                <a:buNone/>
              </a:pPr>
              <a:t>24</a:t>
            </a:fld>
            <a:endParaRPr lang="en-US" altLang="en-US" sz="1200" b="1"/>
          </a:p>
        </p:txBody>
      </p:sp>
    </p:spTree>
    <p:extLst>
      <p:ext uri="{BB962C8B-B14F-4D97-AF65-F5344CB8AC3E}">
        <p14:creationId xmlns:p14="http://schemas.microsoft.com/office/powerpoint/2010/main" val="1773114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Rounded Rectangle 7"/>
              <p:cNvSpPr/>
              <p:nvPr/>
            </p:nvSpPr>
            <p:spPr bwMode="auto">
              <a:xfrm>
                <a:off x="122238" y="797877"/>
                <a:ext cx="8899525" cy="5575936"/>
              </a:xfrm>
              <a:prstGeom prst="roundRect">
                <a:avLst/>
              </a:prstGeom>
              <a:solidFill>
                <a:schemeClr val="bg1"/>
              </a:solidFill>
              <a:ln w="34925" cap="flat" cmpd="sng" algn="ctr">
                <a:solidFill>
                  <a:schemeClr val="accent4">
                    <a:lumMod val="75000"/>
                    <a:alpha val="73000"/>
                  </a:schemeClr>
                </a:solidFill>
                <a:prstDash val="solid"/>
                <a:round/>
                <a:headEnd type="none" w="med" len="med"/>
                <a:tailEnd type="none" w="med" len="med"/>
              </a:ln>
              <a:effectLst/>
              <a:extLst/>
            </p:spPr>
            <p:txBody>
              <a:bodyPr lIns="45720" rIns="45720"/>
              <a:lstStyle/>
              <a:p>
                <a:pPr defTabSz="1019175">
                  <a:defRPr/>
                </a:pPr>
                <a:r>
                  <a:rPr lang="en-US" sz="1400" b="1" u="sng" dirty="0"/>
                  <a:t>Parameter Estimation:</a:t>
                </a:r>
                <a:r>
                  <a:rPr lang="en-US" sz="1400" dirty="0"/>
                  <a:t> Same as used in case of Logistic Regression, i.e. MLE and Newton-</a:t>
                </a:r>
                <a:r>
                  <a:rPr lang="en-US" sz="1400" dirty="0" err="1"/>
                  <a:t>Raphson</a:t>
                </a:r>
                <a:r>
                  <a:rPr lang="en-US" sz="1400" dirty="0"/>
                  <a:t>.</a:t>
                </a:r>
              </a:p>
              <a:p>
                <a:pPr defTabSz="1019175">
                  <a:defRPr/>
                </a:pPr>
                <a:endParaRPr lang="en-US" sz="1400" dirty="0"/>
              </a:p>
              <a:p>
                <a:pPr defTabSz="1019175">
                  <a:defRPr/>
                </a:pPr>
                <a:r>
                  <a:rPr lang="en-US" sz="1400" b="1" u="sng" dirty="0"/>
                  <a:t>Inference:</a:t>
                </a:r>
              </a:p>
              <a:p>
                <a:pPr marL="285750" indent="-285750" defTabSz="1019175">
                  <a:buFont typeface="Wingdings" panose="05000000000000000000" pitchFamily="2" charset="2"/>
                  <a:buChar char="Ø"/>
                  <a:defRPr/>
                </a:pPr>
                <a:r>
                  <a:rPr lang="en-US" sz="1400" dirty="0"/>
                  <a:t>Confidence Intervals and Hypothesis tests for parameters</a:t>
                </a:r>
              </a:p>
              <a:p>
                <a:pPr marL="742950" lvl="1" indent="-285750" defTabSz="1019175">
                  <a:buFont typeface="Arial" panose="020B0604020202020204" pitchFamily="34" charset="0"/>
                  <a:buChar char="•"/>
                  <a:defRPr/>
                </a:pPr>
                <a:r>
                  <a:rPr lang="en-US" sz="1400" dirty="0"/>
                  <a:t>Wald statistics and asymptotic standard error (ASE)</a:t>
                </a:r>
              </a:p>
              <a:p>
                <a:pPr marL="742950" lvl="1" indent="-285750" defTabSz="1019175">
                  <a:buFont typeface="Arial" panose="020B0604020202020204" pitchFamily="34" charset="0"/>
                  <a:buChar char="•"/>
                  <a:defRPr/>
                </a:pPr>
                <a:r>
                  <a:rPr lang="en-US" sz="1400" dirty="0"/>
                  <a:t>Likelihood ratio tests</a:t>
                </a:r>
              </a:p>
              <a:p>
                <a:pPr marL="742950" lvl="1" indent="-285750" defTabSz="1019175">
                  <a:buFont typeface="Arial" panose="020B0604020202020204" pitchFamily="34" charset="0"/>
                  <a:buChar char="•"/>
                  <a:defRPr/>
                </a:pPr>
                <a:r>
                  <a:rPr lang="en-US" sz="1400" dirty="0"/>
                  <a:t>Score tests</a:t>
                </a:r>
              </a:p>
              <a:p>
                <a:pPr marL="285750" indent="-285750" defTabSz="1019175">
                  <a:buFont typeface="Wingdings" panose="05000000000000000000" pitchFamily="2" charset="2"/>
                  <a:buChar char="Ø"/>
                  <a:defRPr/>
                </a:pPr>
                <a:r>
                  <a:rPr lang="en-US" sz="1400" dirty="0"/>
                  <a:t>Distribution of probability estimates</a:t>
                </a:r>
              </a:p>
              <a:p>
                <a:pPr defTabSz="1019175">
                  <a:defRPr/>
                </a:pPr>
                <a:endParaRPr lang="en-US" sz="1400" dirty="0"/>
              </a:p>
              <a:p>
                <a:pPr defTabSz="1019175">
                  <a:defRPr/>
                </a:pPr>
                <a:r>
                  <a:rPr lang="en-US" sz="1400" b="1" u="sng" dirty="0"/>
                  <a:t>Model Fit:</a:t>
                </a:r>
              </a:p>
              <a:p>
                <a:pPr marL="285750" indent="-285750" defTabSz="1019175">
                  <a:buFont typeface="Wingdings" panose="05000000000000000000" pitchFamily="2" charset="2"/>
                  <a:buChar char="Ø"/>
                  <a:defRPr/>
                </a:pPr>
                <a:r>
                  <a:rPr lang="en-US" sz="1400" dirty="0"/>
                  <a:t>Pearson chi-square statistic, </a:t>
                </a:r>
                <a14:m>
                  <m:oMath xmlns:m="http://schemas.openxmlformats.org/officeDocument/2006/math">
                    <m:r>
                      <a:rPr lang="en-US" sz="1400" i="1" dirty="0" smtClean="0">
                        <a:latin typeface="Cambria Math"/>
                        <a:ea typeface="Cambria Math"/>
                      </a:rPr>
                      <m:t>𝜒</m:t>
                    </m:r>
                  </m:oMath>
                </a14:m>
                <a:r>
                  <a:rPr lang="en-US" sz="1400" baseline="30000" dirty="0"/>
                  <a:t>2</a:t>
                </a:r>
              </a:p>
              <a:p>
                <a:pPr marL="285750" indent="-285750" defTabSz="1019175">
                  <a:buFont typeface="Wingdings" panose="05000000000000000000" pitchFamily="2" charset="2"/>
                  <a:buChar char="Ø"/>
                  <a:defRPr/>
                </a:pPr>
                <a:r>
                  <a:rPr lang="en-US" sz="1400" dirty="0"/>
                  <a:t>Deviance, G</a:t>
                </a:r>
                <a:r>
                  <a:rPr lang="en-US" sz="1400" baseline="30000" dirty="0"/>
                  <a:t>2</a:t>
                </a:r>
              </a:p>
              <a:p>
                <a:pPr marL="285750" indent="-285750" defTabSz="1019175">
                  <a:buFont typeface="Wingdings" panose="05000000000000000000" pitchFamily="2" charset="2"/>
                  <a:buChar char="Ø"/>
                  <a:defRPr/>
                </a:pPr>
                <a:r>
                  <a:rPr lang="en-US" sz="1400" dirty="0"/>
                  <a:t>Likelihood ratio test, and statistic, ΔG</a:t>
                </a:r>
                <a:r>
                  <a:rPr lang="en-US" sz="1400" baseline="30000" dirty="0"/>
                  <a:t>2</a:t>
                </a:r>
              </a:p>
              <a:p>
                <a:pPr defTabSz="1019175">
                  <a:defRPr/>
                </a:pPr>
                <a:endParaRPr lang="en-US" sz="1400" dirty="0"/>
              </a:p>
              <a:p>
                <a:pPr defTabSz="1019175">
                  <a:defRPr/>
                </a:pPr>
                <a:r>
                  <a:rPr lang="en-US" sz="1400" b="1" u="sng" dirty="0"/>
                  <a:t>Residual analysis:</a:t>
                </a:r>
                <a:r>
                  <a:rPr lang="en-US" sz="1400" dirty="0"/>
                  <a:t> Pearson, deviance, adjusted residuals, etc...</a:t>
                </a:r>
              </a:p>
              <a:p>
                <a:pPr defTabSz="1019175">
                  <a:defRPr/>
                </a:pPr>
                <a:endParaRPr lang="en-US" sz="1400" dirty="0"/>
              </a:p>
            </p:txBody>
          </p:sp>
        </mc:Choice>
        <mc:Fallback xmlns="">
          <p:sp>
            <p:nvSpPr>
              <p:cNvPr id="8" name="Rounded Rectangle 7"/>
              <p:cNvSpPr>
                <a:spLocks noRot="1" noChangeAspect="1" noMove="1" noResize="1" noEditPoints="1" noAdjustHandles="1" noChangeArrowheads="1" noChangeShapeType="1" noTextEdit="1"/>
              </p:cNvSpPr>
              <p:nvPr/>
            </p:nvSpPr>
            <p:spPr bwMode="auto">
              <a:xfrm>
                <a:off x="122238" y="797877"/>
                <a:ext cx="8899525" cy="5575936"/>
              </a:xfrm>
              <a:prstGeom prst="roundRect">
                <a:avLst/>
              </a:prstGeom>
              <a:blipFill rotWithShape="1">
                <a:blip r:embed="rId4"/>
                <a:stretch>
                  <a:fillRect/>
                </a:stretch>
              </a:blipFill>
              <a:ln w="34925" cap="flat" cmpd="sng" algn="ctr">
                <a:solidFill>
                  <a:schemeClr val="accent4">
                    <a:lumMod val="75000"/>
                    <a:alpha val="73000"/>
                  </a:schemeClr>
                </a:solidFill>
                <a:prstDash val="solid"/>
                <a:round/>
                <a:headEnd type="none" w="med" len="med"/>
                <a:tailEnd type="none" w="med" len="med"/>
              </a:ln>
              <a:effectLst/>
              <a:extLst/>
            </p:spPr>
            <p:txBody>
              <a:bodyPr/>
              <a:lstStyle/>
              <a:p>
                <a:r>
                  <a:rPr lang="en-US">
                    <a:noFill/>
                  </a:rPr>
                  <a:t> </a:t>
                </a:r>
              </a:p>
            </p:txBody>
          </p:sp>
        </mc:Fallback>
      </mc:AlternateContent>
      <p:sp>
        <p:nvSpPr>
          <p:cNvPr id="2" name="Title 1"/>
          <p:cNvSpPr>
            <a:spLocks noGrp="1"/>
          </p:cNvSpPr>
          <p:nvPr>
            <p:ph type="title" idx="4294967295"/>
          </p:nvPr>
        </p:nvSpPr>
        <p:spPr>
          <a:xfrm>
            <a:off x="295570" y="336212"/>
            <a:ext cx="8523174" cy="461665"/>
          </a:xfrm>
          <a:prstGeom prst="rect">
            <a:avLst/>
          </a:prstGeom>
        </p:spPr>
        <p:txBody>
          <a:bodyPr/>
          <a:lstStyle/>
          <a:p>
            <a:r>
              <a:rPr lang="en-US" altLang="en-US" dirty="0"/>
              <a:t>Poisson Regression</a:t>
            </a:r>
            <a:endParaRPr lang="en-US" dirty="0"/>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25</a:t>
            </a:fld>
            <a:endParaRPr lang="en-US" dirty="0"/>
          </a:p>
        </p:txBody>
      </p:sp>
      <p:sp>
        <p:nvSpPr>
          <p:cNvPr id="6" name="Slide Number Placeholder 7"/>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folHlink"/>
              </a:buClr>
              <a:buSzPct val="60000"/>
              <a:buFont typeface="Wingdings" pitchFamily="2" charset="2"/>
              <a:buChar char="n"/>
              <a:defRPr sz="2800">
                <a:solidFill>
                  <a:schemeClr val="tx1"/>
                </a:solidFill>
                <a:latin typeface="Calibri"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Calibri"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Calibri"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Calibri"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Calibri"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Calibri"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Calibri"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Calibri"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Calibri" pitchFamily="34" charset="0"/>
              </a:defRPr>
            </a:lvl9pPr>
          </a:lstStyle>
          <a:p>
            <a:pPr algn="r" eaLnBrk="1" hangingPunct="1">
              <a:spcBef>
                <a:spcPct val="0"/>
              </a:spcBef>
              <a:buClrTx/>
              <a:buSzTx/>
              <a:buFontTx/>
              <a:buNone/>
            </a:pPr>
            <a:fld id="{5FCFC5AB-7875-406B-AA2B-BEB1F810DE8B}" type="slidenum">
              <a:rPr lang="en-US" altLang="en-US" sz="1200" b="1"/>
              <a:pPr algn="r" eaLnBrk="1" hangingPunct="1">
                <a:spcBef>
                  <a:spcPct val="0"/>
                </a:spcBef>
                <a:buClrTx/>
                <a:buSzTx/>
                <a:buFontTx/>
                <a:buNone/>
              </a:pPr>
              <a:t>25</a:t>
            </a:fld>
            <a:endParaRPr lang="en-US" altLang="en-US" sz="1200" b="1"/>
          </a:p>
        </p:txBody>
      </p:sp>
      <p:graphicFrame>
        <p:nvGraphicFramePr>
          <p:cNvPr id="4" name="Object 3"/>
          <p:cNvGraphicFramePr>
            <a:graphicFrameLocks noChangeAspect="1"/>
          </p:cNvGraphicFramePr>
          <p:nvPr>
            <p:extLst>
              <p:ext uri="{D42A27DB-BD31-4B8C-83A1-F6EECF244321}">
                <p14:modId xmlns:p14="http://schemas.microsoft.com/office/powerpoint/2010/main" val="2963255375"/>
              </p:ext>
            </p:extLst>
          </p:nvPr>
        </p:nvGraphicFramePr>
        <p:xfrm>
          <a:off x="5167422" y="4563693"/>
          <a:ext cx="1190847" cy="1004777"/>
        </p:xfrm>
        <a:graphic>
          <a:graphicData uri="http://schemas.openxmlformats.org/presentationml/2006/ole">
            <mc:AlternateContent xmlns:mc="http://schemas.openxmlformats.org/markup-compatibility/2006">
              <mc:Choice xmlns:v="urn:schemas-microsoft-com:vml" Requires="v">
                <p:oleObj spid="_x0000_s6204" name="Macro-Enabled Worksheet" showAsIcon="1" r:id="rId5" imgW="914400" imgH="771480" progId="Excel.SheetMacroEnabled.12">
                  <p:embed/>
                </p:oleObj>
              </mc:Choice>
              <mc:Fallback>
                <p:oleObj name="Macro-Enabled Worksheet" showAsIcon="1" r:id="rId5" imgW="914400" imgH="771480" progId="Excel.SheetMacroEnabled.12">
                  <p:embed/>
                  <p:pic>
                    <p:nvPicPr>
                      <p:cNvPr id="0" name=""/>
                      <p:cNvPicPr/>
                      <p:nvPr/>
                    </p:nvPicPr>
                    <p:blipFill>
                      <a:blip r:embed="rId6"/>
                      <a:stretch>
                        <a:fillRect/>
                      </a:stretch>
                    </p:blipFill>
                    <p:spPr>
                      <a:xfrm>
                        <a:off x="5167422" y="4563693"/>
                        <a:ext cx="1190847" cy="100477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371454158"/>
              </p:ext>
            </p:extLst>
          </p:nvPr>
        </p:nvGraphicFramePr>
        <p:xfrm>
          <a:off x="6781799" y="4582638"/>
          <a:ext cx="1080979" cy="912076"/>
        </p:xfrm>
        <a:graphic>
          <a:graphicData uri="http://schemas.openxmlformats.org/presentationml/2006/ole">
            <mc:AlternateContent xmlns:mc="http://schemas.openxmlformats.org/markup-compatibility/2006">
              <mc:Choice xmlns:v="urn:schemas-microsoft-com:vml" Requires="v">
                <p:oleObj spid="_x0000_s6205" name="Packager Shell Object" showAsIcon="1" r:id="rId7" imgW="914400" imgH="771480" progId="Package">
                  <p:embed/>
                </p:oleObj>
              </mc:Choice>
              <mc:Fallback>
                <p:oleObj name="Packager Shell Object" showAsIcon="1" r:id="rId7" imgW="914400" imgH="771480" progId="Package">
                  <p:embed/>
                  <p:pic>
                    <p:nvPicPr>
                      <p:cNvPr id="0" name=""/>
                      <p:cNvPicPr/>
                      <p:nvPr/>
                    </p:nvPicPr>
                    <p:blipFill>
                      <a:blip r:embed="rId8"/>
                      <a:stretch>
                        <a:fillRect/>
                      </a:stretch>
                    </p:blipFill>
                    <p:spPr>
                      <a:xfrm>
                        <a:off x="6781799" y="4582638"/>
                        <a:ext cx="1080979" cy="912076"/>
                      </a:xfrm>
                      <a:prstGeom prst="rect">
                        <a:avLst/>
                      </a:prstGeom>
                    </p:spPr>
                  </p:pic>
                </p:oleObj>
              </mc:Fallback>
            </mc:AlternateContent>
          </a:graphicData>
        </a:graphic>
      </p:graphicFrame>
    </p:spTree>
    <p:extLst>
      <p:ext uri="{BB962C8B-B14F-4D97-AF65-F5344CB8AC3E}">
        <p14:creationId xmlns:p14="http://schemas.microsoft.com/office/powerpoint/2010/main" val="25866436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122238" y="797877"/>
            <a:ext cx="8899525" cy="5575936"/>
          </a:xfrm>
          <a:prstGeom prst="roundRect">
            <a:avLst/>
          </a:prstGeom>
          <a:solidFill>
            <a:schemeClr val="bg1"/>
          </a:solidFill>
          <a:ln w="34925" cap="flat" cmpd="sng" algn="ctr">
            <a:solidFill>
              <a:schemeClr val="accent4">
                <a:lumMod val="75000"/>
                <a:alpha val="73000"/>
              </a:schemeClr>
            </a:solidFill>
            <a:prstDash val="solid"/>
            <a:round/>
            <a:headEnd type="none" w="med" len="med"/>
            <a:tailEnd type="none" w="med" len="med"/>
          </a:ln>
          <a:effectLst/>
          <a:extLst/>
        </p:spPr>
        <p:txBody>
          <a:bodyPr lIns="45720" rIns="45720"/>
          <a:lstStyle/>
          <a:p>
            <a:pPr defTabSz="1019175">
              <a:defRPr/>
            </a:pPr>
            <a:endParaRPr lang="en-US" sz="1400" b="1" u="sng" dirty="0"/>
          </a:p>
        </p:txBody>
      </p:sp>
      <p:sp>
        <p:nvSpPr>
          <p:cNvPr id="2" name="Title 1"/>
          <p:cNvSpPr>
            <a:spLocks noGrp="1"/>
          </p:cNvSpPr>
          <p:nvPr>
            <p:ph type="title" idx="4294967295"/>
          </p:nvPr>
        </p:nvSpPr>
        <p:spPr>
          <a:xfrm>
            <a:off x="295570" y="336212"/>
            <a:ext cx="8523174" cy="461665"/>
          </a:xfrm>
          <a:prstGeom prst="rect">
            <a:avLst/>
          </a:prstGeom>
        </p:spPr>
        <p:txBody>
          <a:bodyPr/>
          <a:lstStyle/>
          <a:p>
            <a:r>
              <a:rPr lang="en-US" altLang="en-US" dirty="0"/>
              <a:t>Types of Logistic Regression models</a:t>
            </a:r>
            <a:endParaRPr lang="en-US" dirty="0"/>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26</a:t>
            </a:fld>
            <a:endParaRPr lang="en-US" dirty="0"/>
          </a:p>
        </p:txBody>
      </p:sp>
      <p:sp>
        <p:nvSpPr>
          <p:cNvPr id="6" name="Slide Number Placeholder 7"/>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folHlink"/>
              </a:buClr>
              <a:buSzPct val="60000"/>
              <a:buFont typeface="Wingdings" pitchFamily="2" charset="2"/>
              <a:buChar char="n"/>
              <a:defRPr sz="2800">
                <a:solidFill>
                  <a:schemeClr val="tx1"/>
                </a:solidFill>
                <a:latin typeface="Calibri"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Calibri"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Calibri"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Calibri"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Calibri"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Calibri"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Calibri"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Calibri"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Calibri" pitchFamily="34" charset="0"/>
              </a:defRPr>
            </a:lvl9pPr>
          </a:lstStyle>
          <a:p>
            <a:pPr algn="r" eaLnBrk="1" hangingPunct="1">
              <a:spcBef>
                <a:spcPct val="0"/>
              </a:spcBef>
              <a:buClrTx/>
              <a:buSzTx/>
              <a:buFontTx/>
              <a:buNone/>
            </a:pPr>
            <a:fld id="{5FCFC5AB-7875-406B-AA2B-BEB1F810DE8B}" type="slidenum">
              <a:rPr lang="en-US" altLang="en-US" sz="1200" b="1"/>
              <a:pPr algn="r" eaLnBrk="1" hangingPunct="1">
                <a:spcBef>
                  <a:spcPct val="0"/>
                </a:spcBef>
                <a:buClrTx/>
                <a:buSzTx/>
                <a:buFontTx/>
                <a:buNone/>
              </a:pPr>
              <a:t>26</a:t>
            </a:fld>
            <a:endParaRPr lang="en-US" altLang="en-US" sz="1200" b="1"/>
          </a:p>
        </p:txBody>
      </p:sp>
      <p:graphicFrame>
        <p:nvGraphicFramePr>
          <p:cNvPr id="4" name="Table 3"/>
          <p:cNvGraphicFramePr>
            <a:graphicFrameLocks noGrp="1"/>
          </p:cNvGraphicFramePr>
          <p:nvPr>
            <p:extLst>
              <p:ext uri="{D42A27DB-BD31-4B8C-83A1-F6EECF244321}">
                <p14:modId xmlns:p14="http://schemas.microsoft.com/office/powerpoint/2010/main" val="1136913147"/>
              </p:ext>
            </p:extLst>
          </p:nvPr>
        </p:nvGraphicFramePr>
        <p:xfrm>
          <a:off x="533938" y="999444"/>
          <a:ext cx="7993376" cy="5216116"/>
        </p:xfrm>
        <a:graphic>
          <a:graphicData uri="http://schemas.openxmlformats.org/drawingml/2006/table">
            <a:tbl>
              <a:tblPr firstRow="1" bandRow="1">
                <a:tableStyleId>{7DF18680-E054-41AD-8BC1-D1AEF772440D}</a:tableStyleId>
              </a:tblPr>
              <a:tblGrid>
                <a:gridCol w="1998344">
                  <a:extLst>
                    <a:ext uri="{9D8B030D-6E8A-4147-A177-3AD203B41FA5}">
                      <a16:colId xmlns:a16="http://schemas.microsoft.com/office/drawing/2014/main" val="20000"/>
                    </a:ext>
                  </a:extLst>
                </a:gridCol>
                <a:gridCol w="1998344">
                  <a:extLst>
                    <a:ext uri="{9D8B030D-6E8A-4147-A177-3AD203B41FA5}">
                      <a16:colId xmlns:a16="http://schemas.microsoft.com/office/drawing/2014/main" val="20001"/>
                    </a:ext>
                  </a:extLst>
                </a:gridCol>
                <a:gridCol w="1998344">
                  <a:extLst>
                    <a:ext uri="{9D8B030D-6E8A-4147-A177-3AD203B41FA5}">
                      <a16:colId xmlns:a16="http://schemas.microsoft.com/office/drawing/2014/main" val="20002"/>
                    </a:ext>
                  </a:extLst>
                </a:gridCol>
                <a:gridCol w="1998344">
                  <a:extLst>
                    <a:ext uri="{9D8B030D-6E8A-4147-A177-3AD203B41FA5}">
                      <a16:colId xmlns:a16="http://schemas.microsoft.com/office/drawing/2014/main" val="20003"/>
                    </a:ext>
                  </a:extLst>
                </a:gridCol>
              </a:tblGrid>
              <a:tr h="343909">
                <a:tc>
                  <a:txBody>
                    <a:bodyPr/>
                    <a:lstStyle/>
                    <a:p>
                      <a:r>
                        <a:rPr lang="en-US" dirty="0"/>
                        <a:t>Method</a:t>
                      </a:r>
                    </a:p>
                  </a:txBody>
                  <a:tcPr/>
                </a:tc>
                <a:tc>
                  <a:txBody>
                    <a:bodyPr/>
                    <a:lstStyle/>
                    <a:p>
                      <a:r>
                        <a:rPr lang="en-US" dirty="0"/>
                        <a:t>Description</a:t>
                      </a:r>
                      <a:r>
                        <a:rPr lang="en-US" baseline="0" dirty="0"/>
                        <a:t> </a:t>
                      </a:r>
                      <a:endParaRPr lang="en-US" dirty="0"/>
                    </a:p>
                  </a:txBody>
                  <a:tcPr/>
                </a:tc>
                <a:tc>
                  <a:txBody>
                    <a:bodyPr/>
                    <a:lstStyle/>
                    <a:p>
                      <a:r>
                        <a:rPr lang="en-US" dirty="0"/>
                        <a:t>Example</a:t>
                      </a:r>
                    </a:p>
                  </a:txBody>
                  <a:tcPr/>
                </a:tc>
                <a:tc>
                  <a:txBody>
                    <a:bodyPr/>
                    <a:lstStyle/>
                    <a:p>
                      <a:r>
                        <a:rPr lang="en-US" dirty="0"/>
                        <a:t>SAS Method</a:t>
                      </a:r>
                    </a:p>
                  </a:txBody>
                  <a:tcPr/>
                </a:tc>
                <a:extLst>
                  <a:ext uri="{0D108BD9-81ED-4DB2-BD59-A6C34878D82A}">
                    <a16:rowId xmlns:a16="http://schemas.microsoft.com/office/drawing/2014/main" val="10000"/>
                  </a:ext>
                </a:extLst>
              </a:tr>
              <a:tr h="687818">
                <a:tc>
                  <a:txBody>
                    <a:bodyPr/>
                    <a:lstStyle/>
                    <a:p>
                      <a:pPr algn="ctr"/>
                      <a:r>
                        <a:rPr lang="en-US" sz="1400" dirty="0"/>
                        <a:t>Binary logistic regression model</a:t>
                      </a:r>
                    </a:p>
                  </a:txBody>
                  <a:tcPr anchor="ctr"/>
                </a:tc>
                <a:tc>
                  <a:txBody>
                    <a:bodyPr/>
                    <a:lstStyle/>
                    <a:p>
                      <a:pPr algn="ctr"/>
                      <a:r>
                        <a:rPr lang="en-US" sz="1200" dirty="0"/>
                        <a:t>Used to model a binary (two-level) response</a:t>
                      </a:r>
                    </a:p>
                  </a:txBody>
                  <a:tcPr anchor="ctr"/>
                </a:tc>
                <a:tc>
                  <a:txBody>
                    <a:bodyPr/>
                    <a:lstStyle/>
                    <a:p>
                      <a:pPr algn="ctr"/>
                      <a:r>
                        <a:rPr lang="en-US" sz="1400" dirty="0"/>
                        <a:t>yes or no,</a:t>
                      </a:r>
                    </a:p>
                    <a:p>
                      <a:pPr algn="ctr"/>
                      <a:r>
                        <a:rPr lang="en-US" sz="1400" dirty="0"/>
                        <a:t>Default or non</a:t>
                      </a:r>
                      <a:r>
                        <a:rPr lang="en-US" sz="1400" baseline="0" dirty="0"/>
                        <a:t> - default</a:t>
                      </a:r>
                      <a:endParaRPr lang="en-US" sz="1400" dirty="0"/>
                    </a:p>
                  </a:txBody>
                  <a:tcPr anchor="ctr"/>
                </a:tc>
                <a:tc>
                  <a:txBody>
                    <a:bodyPr/>
                    <a:lstStyle/>
                    <a:p>
                      <a:pPr marL="171450" indent="-171450" algn="ctr">
                        <a:buFont typeface="Arial" panose="020B0604020202020204" pitchFamily="34" charset="0"/>
                        <a:buChar char="•"/>
                      </a:pPr>
                      <a:r>
                        <a:rPr lang="en-US" sz="1050" dirty="0"/>
                        <a:t>PROCLOGISTIC </a:t>
                      </a:r>
                    </a:p>
                    <a:p>
                      <a:pPr marL="171450" indent="-171450" algn="ctr">
                        <a:buFont typeface="Arial" panose="020B0604020202020204" pitchFamily="34" charset="0"/>
                        <a:buChar char="•"/>
                      </a:pPr>
                      <a:r>
                        <a:rPr lang="en-US" sz="1050" dirty="0"/>
                        <a:t>PROC</a:t>
                      </a:r>
                      <a:r>
                        <a:rPr lang="en-US" sz="1050" baseline="0" dirty="0"/>
                        <a:t> </a:t>
                      </a:r>
                      <a:r>
                        <a:rPr lang="en-US" sz="1050" dirty="0"/>
                        <a:t>GENMOD</a:t>
                      </a:r>
                    </a:p>
                  </a:txBody>
                  <a:tcPr anchor="ctr"/>
                </a:tc>
                <a:extLst>
                  <a:ext uri="{0D108BD9-81ED-4DB2-BD59-A6C34878D82A}">
                    <a16:rowId xmlns:a16="http://schemas.microsoft.com/office/drawing/2014/main" val="10001"/>
                  </a:ext>
                </a:extLst>
              </a:tr>
              <a:tr h="1232341">
                <a:tc>
                  <a:txBody>
                    <a:bodyPr/>
                    <a:lstStyle/>
                    <a:p>
                      <a:pPr algn="ctr"/>
                      <a:r>
                        <a:rPr lang="en-US" sz="1400" dirty="0"/>
                        <a:t>Ordinal (ordered) logistic regression model</a:t>
                      </a:r>
                    </a:p>
                  </a:txBody>
                  <a:tcPr anchor="ctr"/>
                </a:tc>
                <a:tc>
                  <a:txBody>
                    <a:bodyPr/>
                    <a:lstStyle/>
                    <a:p>
                      <a:pPr algn="ctr"/>
                      <a:r>
                        <a:rPr lang="en-US" sz="1200" dirty="0"/>
                        <a:t>Used to model an ordered response — for example, low, medium, or high.</a:t>
                      </a:r>
                    </a:p>
                  </a:txBody>
                  <a:tcPr anchor="ctr"/>
                </a:tc>
                <a:tc>
                  <a:txBody>
                    <a:bodyPr/>
                    <a:lstStyle/>
                    <a:p>
                      <a:pPr algn="ctr"/>
                      <a:r>
                        <a:rPr lang="en-US" sz="1400" dirty="0"/>
                        <a:t>low, medium, or high.</a:t>
                      </a:r>
                    </a:p>
                  </a:txBody>
                  <a:tcPr anchor="ctr"/>
                </a:tc>
                <a:tc>
                  <a:txBody>
                    <a:bodyPr/>
                    <a:lstStyle/>
                    <a:p>
                      <a:pPr marL="171450" indent="-171450" algn="ctr">
                        <a:buFont typeface="Arial" panose="020B0604020202020204" pitchFamily="34" charset="0"/>
                        <a:buChar char="•"/>
                      </a:pPr>
                      <a:r>
                        <a:rPr lang="en-US" sz="1000" dirty="0"/>
                        <a:t>PROC LOGISTIC -  UNEQUALSLOPES/ EQUALSLOPES option in the MODEL statement</a:t>
                      </a:r>
                    </a:p>
                    <a:p>
                      <a:pPr marL="171450" indent="-171450" algn="ctr">
                        <a:buFont typeface="Arial" panose="020B0604020202020204" pitchFamily="34" charset="0"/>
                        <a:buChar char="•"/>
                      </a:pPr>
                      <a:r>
                        <a:rPr lang="en-US" sz="1000" dirty="0"/>
                        <a:t>PROC GENMOD - DIST=MULT option is specified in the MODEL statement.</a:t>
                      </a:r>
                    </a:p>
                  </a:txBody>
                  <a:tcPr anchor="ctr"/>
                </a:tc>
                <a:extLst>
                  <a:ext uri="{0D108BD9-81ED-4DB2-BD59-A6C34878D82A}">
                    <a16:rowId xmlns:a16="http://schemas.microsoft.com/office/drawing/2014/main" val="10002"/>
                  </a:ext>
                </a:extLst>
              </a:tr>
              <a:tr h="687818">
                <a:tc>
                  <a:txBody>
                    <a:bodyPr/>
                    <a:lstStyle/>
                    <a:p>
                      <a:pPr algn="ctr"/>
                      <a:r>
                        <a:rPr lang="en-US" sz="1400" dirty="0"/>
                        <a:t>Nominal (unordered) logistic regression model </a:t>
                      </a:r>
                    </a:p>
                  </a:txBody>
                  <a:tcPr anchor="ctr"/>
                </a:tc>
                <a:tc>
                  <a:txBody>
                    <a:bodyPr/>
                    <a:lstStyle/>
                    <a:p>
                      <a:pPr algn="ctr"/>
                      <a:r>
                        <a:rPr lang="en-US" sz="1200" dirty="0"/>
                        <a:t>Used to model a multilevel response with no ordering </a:t>
                      </a:r>
                    </a:p>
                  </a:txBody>
                  <a:tcPr anchor="ctr"/>
                </a:tc>
                <a:tc>
                  <a:txBody>
                    <a:bodyPr/>
                    <a:lstStyle/>
                    <a:p>
                      <a:pPr algn="ctr"/>
                      <a:r>
                        <a:rPr lang="en-US" sz="1400" dirty="0"/>
                        <a:t>Eye color with levels brown, green, and blue</a:t>
                      </a:r>
                    </a:p>
                  </a:txBody>
                  <a:tcPr anchor="ctr"/>
                </a:tc>
                <a:tc>
                  <a:txBody>
                    <a:bodyPr/>
                    <a:lstStyle/>
                    <a:p>
                      <a:pPr marL="171450" indent="-171450" algn="ctr">
                        <a:buFont typeface="Arial" panose="020B0604020202020204" pitchFamily="34" charset="0"/>
                        <a:buChar char="•"/>
                      </a:pPr>
                      <a:r>
                        <a:rPr lang="en-US" sz="1000" dirty="0"/>
                        <a:t>PROC LOGISTIC</a:t>
                      </a:r>
                      <a:r>
                        <a:rPr lang="en-US" sz="1000" baseline="0" dirty="0"/>
                        <a:t> - REPEATED</a:t>
                      </a:r>
                      <a:endParaRPr lang="en-US" sz="1000" dirty="0"/>
                    </a:p>
                  </a:txBody>
                  <a:tcPr anchor="ctr"/>
                </a:tc>
                <a:extLst>
                  <a:ext uri="{0D108BD9-81ED-4DB2-BD59-A6C34878D82A}">
                    <a16:rowId xmlns:a16="http://schemas.microsoft.com/office/drawing/2014/main" val="10003"/>
                  </a:ext>
                </a:extLst>
              </a:tr>
              <a:tr h="687818">
                <a:tc>
                  <a:txBody>
                    <a:bodyPr/>
                    <a:lstStyle/>
                    <a:p>
                      <a:pPr algn="ctr"/>
                      <a:r>
                        <a:rPr lang="en-US" sz="1400" dirty="0"/>
                        <a:t>Discrete choice models</a:t>
                      </a:r>
                    </a:p>
                  </a:txBody>
                  <a:tcPr anchor="ctr"/>
                </a:tc>
                <a:tc>
                  <a:txBody>
                    <a:bodyPr/>
                    <a:lstStyle/>
                    <a:p>
                      <a:pPr algn="ctr"/>
                      <a:r>
                        <a:rPr lang="en-US" sz="1200" dirty="0"/>
                        <a:t>Used to model a response that is the choice of individuals</a:t>
                      </a:r>
                    </a:p>
                  </a:txBody>
                  <a:tcPr anchor="ctr"/>
                </a:tc>
                <a:tc>
                  <a:txBody>
                    <a:bodyPr/>
                    <a:lstStyle/>
                    <a:p>
                      <a:pPr algn="ctr"/>
                      <a:r>
                        <a:rPr lang="en-US" sz="1400" dirty="0"/>
                        <a:t>Transportation modes (car, bus, train, plane)</a:t>
                      </a:r>
                    </a:p>
                  </a:txBody>
                  <a:tcPr anchor="ctr"/>
                </a:tc>
                <a:tc>
                  <a:txBody>
                    <a:bodyPr/>
                    <a:lstStyle/>
                    <a:p>
                      <a:pPr marL="171450" indent="-171450" algn="ctr">
                        <a:buFont typeface="Arial" panose="020B0604020202020204" pitchFamily="34" charset="0"/>
                        <a:buChar char="•"/>
                      </a:pPr>
                      <a:r>
                        <a:rPr lang="en-US" sz="1000" dirty="0"/>
                        <a:t>PROC BCHOISE</a:t>
                      </a:r>
                      <a:r>
                        <a:rPr lang="en-US" sz="1000" baseline="0" dirty="0"/>
                        <a:t> (Bayesian choice </a:t>
                      </a:r>
                      <a:r>
                        <a:rPr lang="en-US" sz="1000" baseline="0" dirty="0" err="1"/>
                        <a:t>modelling</a:t>
                      </a:r>
                      <a:r>
                        <a:rPr lang="en-US" sz="1000" baseline="0" dirty="0"/>
                        <a:t>)</a:t>
                      </a:r>
                      <a:endParaRPr lang="en-US" sz="1000" dirty="0"/>
                    </a:p>
                  </a:txBody>
                  <a:tcPr anchor="ctr"/>
                </a:tc>
                <a:extLst>
                  <a:ext uri="{0D108BD9-81ED-4DB2-BD59-A6C34878D82A}">
                    <a16:rowId xmlns:a16="http://schemas.microsoft.com/office/drawing/2014/main" val="10004"/>
                  </a:ext>
                </a:extLst>
              </a:tr>
              <a:tr h="1346978">
                <a:tc>
                  <a:txBody>
                    <a:bodyPr/>
                    <a:lstStyle/>
                    <a:p>
                      <a:pPr algn="ctr"/>
                      <a:r>
                        <a:rPr lang="en-US" sz="1400" dirty="0"/>
                        <a:t>Logistic model for longitudinal (or repeated measures) data </a:t>
                      </a:r>
                    </a:p>
                  </a:txBody>
                  <a:tcPr anchor="ctr"/>
                </a:tc>
                <a:tc>
                  <a:txBody>
                    <a:bodyPr/>
                    <a:lstStyle/>
                    <a:p>
                      <a:pPr algn="ctr"/>
                      <a:r>
                        <a:rPr lang="en-US" sz="1100" dirty="0"/>
                        <a:t>These models are for a response that is observed more than once on each subject (or item), either at multiple times or under multiple conditions. The response can be binary, ordinal, or nominal. </a:t>
                      </a:r>
                    </a:p>
                  </a:txBody>
                  <a:tcPr anchor="ctr"/>
                </a:tc>
                <a:tc>
                  <a:txBody>
                    <a:bodyPr/>
                    <a:lstStyle/>
                    <a:p>
                      <a:pPr algn="ctr"/>
                      <a:r>
                        <a:rPr lang="en-US" sz="1200" dirty="0"/>
                        <a:t>Incidence of pulmonary disease among family</a:t>
                      </a:r>
                    </a:p>
                    <a:p>
                      <a:pPr algn="ctr"/>
                      <a:r>
                        <a:rPr lang="en-US" sz="1200" dirty="0"/>
                        <a:t>members may be correlated because of hereditary</a:t>
                      </a:r>
                    </a:p>
                    <a:p>
                      <a:pPr algn="ctr"/>
                      <a:r>
                        <a:rPr lang="en-US" sz="1200" dirty="0"/>
                        <a:t>factors</a:t>
                      </a:r>
                    </a:p>
                  </a:txBody>
                  <a:tcPr anchor="ctr"/>
                </a:tc>
                <a:tc>
                  <a:txBody>
                    <a:bodyPr/>
                    <a:lstStyle/>
                    <a:p>
                      <a:pPr marL="171450" indent="-171450" algn="ctr">
                        <a:buFont typeface="Arial" panose="020B0604020202020204" pitchFamily="34" charset="0"/>
                        <a:buChar char="•"/>
                      </a:pPr>
                      <a:r>
                        <a:rPr lang="en-US" sz="1000" dirty="0"/>
                        <a:t>PROC GENMOD – REPEATED statement </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687479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122238" y="797877"/>
            <a:ext cx="8899525" cy="5575936"/>
          </a:xfrm>
          <a:prstGeom prst="roundRect">
            <a:avLst/>
          </a:prstGeom>
          <a:solidFill>
            <a:schemeClr val="bg1"/>
          </a:solidFill>
          <a:ln w="34925" cap="flat" cmpd="sng" algn="ctr">
            <a:solidFill>
              <a:schemeClr val="accent4">
                <a:lumMod val="75000"/>
                <a:alpha val="73000"/>
              </a:schemeClr>
            </a:solidFill>
            <a:prstDash val="solid"/>
            <a:round/>
            <a:headEnd type="none" w="med" len="med"/>
            <a:tailEnd type="none" w="med" len="med"/>
          </a:ln>
          <a:effectLst/>
          <a:extLst/>
        </p:spPr>
        <p:txBody>
          <a:bodyPr lIns="45720" rIns="45720"/>
          <a:lstStyle/>
          <a:p>
            <a:pPr defTabSz="1019175">
              <a:defRPr/>
            </a:pPr>
            <a:r>
              <a:rPr lang="en-US" sz="1200" dirty="0"/>
              <a:t>Three elements make up the generalized linear model:</a:t>
            </a:r>
          </a:p>
          <a:p>
            <a:pPr marL="285750" indent="-285750" defTabSz="1019175">
              <a:buFont typeface="Arial" panose="020B0604020202020204" pitchFamily="34" charset="0"/>
              <a:buChar char="•"/>
              <a:defRPr/>
            </a:pPr>
            <a:r>
              <a:rPr lang="en-US" sz="1200" dirty="0"/>
              <a:t>A probability distribution from the exponential family (as outlined above).</a:t>
            </a:r>
          </a:p>
          <a:p>
            <a:pPr marL="285750" indent="-285750" defTabSz="1019175">
              <a:buFont typeface="Arial" panose="020B0604020202020204" pitchFamily="34" charset="0"/>
              <a:buChar char="•"/>
              <a:defRPr/>
            </a:pPr>
            <a:r>
              <a:rPr lang="en-US" sz="1200" dirty="0"/>
              <a:t>A linear predictor η = Xβ . The linear predictor gives you information about the model’s independent variables.</a:t>
            </a:r>
          </a:p>
          <a:p>
            <a:pPr marL="285750" indent="-285750" defTabSz="1019175">
              <a:buFont typeface="Arial" panose="020B0604020202020204" pitchFamily="34" charset="0"/>
              <a:buChar char="•"/>
              <a:defRPr/>
            </a:pPr>
            <a:r>
              <a:rPr lang="en-US" sz="1200" dirty="0"/>
              <a:t>The link function relates the linear predictor to the expected value. The following table shows some examples of link functions for various types of models.</a:t>
            </a:r>
            <a:endParaRPr lang="en-US" sz="1400" b="1" u="sng" dirty="0"/>
          </a:p>
        </p:txBody>
      </p:sp>
      <p:sp>
        <p:nvSpPr>
          <p:cNvPr id="2" name="Title 1"/>
          <p:cNvSpPr>
            <a:spLocks noGrp="1"/>
          </p:cNvSpPr>
          <p:nvPr>
            <p:ph type="title" idx="4294967295"/>
          </p:nvPr>
        </p:nvSpPr>
        <p:spPr>
          <a:xfrm>
            <a:off x="295570" y="336212"/>
            <a:ext cx="8523174" cy="461665"/>
          </a:xfrm>
          <a:prstGeom prst="rect">
            <a:avLst/>
          </a:prstGeom>
        </p:spPr>
        <p:txBody>
          <a:bodyPr/>
          <a:lstStyle/>
          <a:p>
            <a:r>
              <a:rPr lang="en-US" altLang="en-US" dirty="0"/>
              <a:t>GLM in a nutshell</a:t>
            </a:r>
            <a:endParaRPr lang="en-US" dirty="0"/>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27</a:t>
            </a:fld>
            <a:endParaRPr lang="en-US" dirty="0"/>
          </a:p>
        </p:txBody>
      </p:sp>
      <p:sp>
        <p:nvSpPr>
          <p:cNvPr id="6" name="Slide Number Placeholder 7"/>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folHlink"/>
              </a:buClr>
              <a:buSzPct val="60000"/>
              <a:buFont typeface="Wingdings" pitchFamily="2" charset="2"/>
              <a:buChar char="n"/>
              <a:defRPr sz="2800">
                <a:solidFill>
                  <a:schemeClr val="tx1"/>
                </a:solidFill>
                <a:latin typeface="Calibri"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Calibri"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Calibri"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Calibri"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Calibri"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Calibri"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Calibri"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Calibri"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Calibri" pitchFamily="34" charset="0"/>
              </a:defRPr>
            </a:lvl9pPr>
          </a:lstStyle>
          <a:p>
            <a:pPr algn="r" eaLnBrk="1" hangingPunct="1">
              <a:spcBef>
                <a:spcPct val="0"/>
              </a:spcBef>
              <a:buClrTx/>
              <a:buSzTx/>
              <a:buFontTx/>
              <a:buNone/>
            </a:pPr>
            <a:fld id="{5FCFC5AB-7875-406B-AA2B-BEB1F810DE8B}" type="slidenum">
              <a:rPr lang="en-US" altLang="en-US" sz="1200" b="1"/>
              <a:pPr algn="r" eaLnBrk="1" hangingPunct="1">
                <a:spcBef>
                  <a:spcPct val="0"/>
                </a:spcBef>
                <a:buClrTx/>
                <a:buSzTx/>
                <a:buFontTx/>
                <a:buNone/>
              </a:pPr>
              <a:t>27</a:t>
            </a:fld>
            <a:endParaRPr lang="en-US" altLang="en-US" sz="1200" b="1"/>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7941" y="2062704"/>
            <a:ext cx="5231206" cy="38292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97442" y="5891974"/>
            <a:ext cx="7634177" cy="349338"/>
          </a:xfrm>
          <a:prstGeom prst="rect">
            <a:avLst/>
          </a:prstGeom>
          <a:noFill/>
        </p:spPr>
        <p:txBody>
          <a:bodyPr wrap="square" rtlCol="0">
            <a:noAutofit/>
          </a:bodyPr>
          <a:lstStyle/>
          <a:p>
            <a:r>
              <a:rPr lang="en-US" sz="1100" dirty="0"/>
              <a:t>Applying Logistic Regression using Regularization. </a:t>
            </a:r>
          </a:p>
          <a:p>
            <a:r>
              <a:rPr lang="en-US" sz="1100" dirty="0"/>
              <a:t>See: https://datascienceplus.com/logistic-regression-regularized-with-optimization/</a:t>
            </a:r>
          </a:p>
        </p:txBody>
      </p:sp>
    </p:spTree>
    <p:extLst>
      <p:ext uri="{BB962C8B-B14F-4D97-AF65-F5344CB8AC3E}">
        <p14:creationId xmlns:p14="http://schemas.microsoft.com/office/powerpoint/2010/main" val="3948490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122238" y="797877"/>
            <a:ext cx="8899525" cy="5575936"/>
          </a:xfrm>
          <a:prstGeom prst="roundRect">
            <a:avLst/>
          </a:prstGeom>
          <a:solidFill>
            <a:schemeClr val="bg1"/>
          </a:solidFill>
          <a:ln w="34925" cap="flat" cmpd="sng" algn="ctr">
            <a:solidFill>
              <a:schemeClr val="accent4">
                <a:lumMod val="75000"/>
                <a:alpha val="73000"/>
              </a:schemeClr>
            </a:solidFill>
            <a:prstDash val="solid"/>
            <a:round/>
            <a:headEnd type="none" w="med" len="med"/>
            <a:tailEnd type="none" w="med" len="med"/>
          </a:ln>
          <a:effectLst/>
          <a:extLst/>
        </p:spPr>
        <p:txBody>
          <a:bodyPr lIns="45720" rIns="45720"/>
          <a:lstStyle/>
          <a:p>
            <a:pPr defTabSz="1019175">
              <a:defRPr/>
            </a:pPr>
            <a:r>
              <a:rPr lang="en-US" dirty="0"/>
              <a:t>Further Reads:</a:t>
            </a:r>
          </a:p>
          <a:p>
            <a:pPr defTabSz="1019175">
              <a:defRPr/>
            </a:pPr>
            <a:endParaRPr lang="en-US" dirty="0"/>
          </a:p>
          <a:p>
            <a:pPr marL="285750" indent="-285750" defTabSz="1019175">
              <a:buFont typeface="Arial" panose="020B0604020202020204" pitchFamily="34" charset="0"/>
              <a:buChar char="•"/>
              <a:defRPr/>
            </a:pPr>
            <a:r>
              <a:rPr lang="en-US" dirty="0">
                <a:hlinkClick r:id="rId4"/>
              </a:rPr>
              <a:t>http://support.sas.com/documentation/cdl/en/statug/67523/HTML/default/viewer.htm#statug_bchoice_details01.htm</a:t>
            </a:r>
            <a:endParaRPr lang="en-US" dirty="0"/>
          </a:p>
          <a:p>
            <a:pPr marL="285750" indent="-285750" defTabSz="1019175">
              <a:buFont typeface="Arial" panose="020B0604020202020204" pitchFamily="34" charset="0"/>
              <a:buChar char="•"/>
              <a:defRPr/>
            </a:pPr>
            <a:r>
              <a:rPr lang="en-US" dirty="0">
                <a:hlinkClick r:id="rId5"/>
              </a:rPr>
              <a:t>http://www2.sas.com/proceedings/sugi22/STATS/PAPER278.PDF</a:t>
            </a:r>
            <a:endParaRPr lang="en-US" dirty="0"/>
          </a:p>
          <a:p>
            <a:pPr marL="285750" indent="-285750" defTabSz="1019175">
              <a:buFont typeface="Arial" panose="020B0604020202020204" pitchFamily="34" charset="0"/>
              <a:buChar char="•"/>
              <a:defRPr/>
            </a:pPr>
            <a:r>
              <a:rPr lang="en-US" dirty="0">
                <a:hlinkClick r:id="rId6"/>
              </a:rPr>
              <a:t>https://www.analyticsvidhya.com/blog/2016/02/multinomial-ordinal-logistic-regression/</a:t>
            </a:r>
            <a:endParaRPr lang="en-US" dirty="0"/>
          </a:p>
          <a:p>
            <a:pPr marL="285750" indent="-285750" defTabSz="1019175">
              <a:buFont typeface="Arial" panose="020B0604020202020204" pitchFamily="34" charset="0"/>
              <a:buChar char="•"/>
              <a:defRPr/>
            </a:pPr>
            <a:r>
              <a:rPr lang="en-US" dirty="0">
                <a:hlinkClick r:id="rId7"/>
              </a:rPr>
              <a:t>http://support.sas.com/kb/22/871.html</a:t>
            </a:r>
            <a:endParaRPr lang="en-US" dirty="0"/>
          </a:p>
          <a:p>
            <a:pPr marL="285750" indent="-285750" defTabSz="1019175">
              <a:buFont typeface="Arial" panose="020B0604020202020204" pitchFamily="34" charset="0"/>
              <a:buChar char="•"/>
              <a:defRPr/>
            </a:pPr>
            <a:r>
              <a:rPr lang="en-US" dirty="0">
                <a:hlinkClick r:id="rId8"/>
              </a:rPr>
              <a:t>https://people.maths.bris.ac.uk/~sw15190/mgcv/tampere/mgcv.pdf</a:t>
            </a:r>
            <a:endParaRPr lang="en-US" dirty="0"/>
          </a:p>
          <a:p>
            <a:pPr marL="285750" indent="-285750" defTabSz="1019175">
              <a:buFont typeface="Arial" panose="020B0604020202020204" pitchFamily="34" charset="0"/>
              <a:buChar char="•"/>
              <a:defRPr/>
            </a:pPr>
            <a:r>
              <a:rPr lang="en-US" u="sng" dirty="0">
                <a:hlinkClick r:id="rId9"/>
              </a:rPr>
              <a:t>https://datascienceplus.com/logistic-regression-regularized-with-optimization/</a:t>
            </a:r>
            <a:endParaRPr lang="en-US" u="sng" dirty="0"/>
          </a:p>
          <a:p>
            <a:pPr marL="285750" indent="-285750" defTabSz="1019175">
              <a:buFont typeface="Arial" panose="020B0604020202020204" pitchFamily="34" charset="0"/>
              <a:buChar char="•"/>
              <a:defRPr/>
            </a:pPr>
            <a:r>
              <a:rPr lang="en-US" dirty="0">
                <a:hlinkClick r:id="rId10"/>
              </a:rPr>
              <a:t>https://stats.idre.ucla.edu/sas/output/proc-logistic/</a:t>
            </a:r>
            <a:endParaRPr lang="en-US" dirty="0"/>
          </a:p>
          <a:p>
            <a:pPr marL="285750" indent="-285750" defTabSz="1019175">
              <a:buFont typeface="Arial" panose="020B0604020202020204" pitchFamily="34" charset="0"/>
              <a:buChar char="•"/>
              <a:defRPr/>
            </a:pPr>
            <a:endParaRPr lang="en-US" dirty="0"/>
          </a:p>
          <a:p>
            <a:pPr marL="285750" indent="-285750" defTabSz="1019175">
              <a:buFont typeface="Arial" panose="020B0604020202020204" pitchFamily="34" charset="0"/>
              <a:buChar char="•"/>
              <a:defRPr/>
            </a:pPr>
            <a:endParaRPr lang="en-US" dirty="0"/>
          </a:p>
          <a:p>
            <a:pPr marL="285750" indent="-285750" defTabSz="1019175">
              <a:buFont typeface="Arial" panose="020B0604020202020204" pitchFamily="34" charset="0"/>
              <a:buChar char="•"/>
              <a:defRPr/>
            </a:pPr>
            <a:endParaRPr lang="en-US" dirty="0"/>
          </a:p>
        </p:txBody>
      </p:sp>
      <p:sp>
        <p:nvSpPr>
          <p:cNvPr id="2" name="Title 1"/>
          <p:cNvSpPr>
            <a:spLocks noGrp="1"/>
          </p:cNvSpPr>
          <p:nvPr>
            <p:ph type="title" idx="4294967295"/>
          </p:nvPr>
        </p:nvSpPr>
        <p:spPr>
          <a:xfrm>
            <a:off x="295570" y="336212"/>
            <a:ext cx="8523174" cy="461665"/>
          </a:xfrm>
          <a:prstGeom prst="rect">
            <a:avLst/>
          </a:prstGeom>
        </p:spPr>
        <p:txBody>
          <a:bodyPr/>
          <a:lstStyle/>
          <a:p>
            <a:r>
              <a:rPr lang="en-US" altLang="en-US" dirty="0"/>
              <a:t>Appendix</a:t>
            </a:r>
            <a:endParaRPr lang="en-US" dirty="0"/>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28</a:t>
            </a:fld>
            <a:endParaRPr lang="en-US" dirty="0"/>
          </a:p>
        </p:txBody>
      </p:sp>
      <p:sp>
        <p:nvSpPr>
          <p:cNvPr id="6" name="Slide Number Placeholder 7"/>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folHlink"/>
              </a:buClr>
              <a:buSzPct val="60000"/>
              <a:buFont typeface="Wingdings" pitchFamily="2" charset="2"/>
              <a:buChar char="n"/>
              <a:defRPr sz="2800">
                <a:solidFill>
                  <a:schemeClr val="tx1"/>
                </a:solidFill>
                <a:latin typeface="Calibri"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Calibri"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Calibri"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Calibri"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Calibri"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Calibri"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Calibri"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Calibri"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Calibri" pitchFamily="34" charset="0"/>
              </a:defRPr>
            </a:lvl9pPr>
          </a:lstStyle>
          <a:p>
            <a:pPr algn="r" eaLnBrk="1" hangingPunct="1">
              <a:spcBef>
                <a:spcPct val="0"/>
              </a:spcBef>
              <a:buClrTx/>
              <a:buSzTx/>
              <a:buFontTx/>
              <a:buNone/>
            </a:pPr>
            <a:fld id="{5FCFC5AB-7875-406B-AA2B-BEB1F810DE8B}" type="slidenum">
              <a:rPr lang="en-US" altLang="en-US" sz="1200" b="1"/>
              <a:pPr algn="r" eaLnBrk="1" hangingPunct="1">
                <a:spcBef>
                  <a:spcPct val="0"/>
                </a:spcBef>
                <a:buClrTx/>
                <a:buSzTx/>
                <a:buFontTx/>
                <a:buNone/>
              </a:pPr>
              <a:t>28</a:t>
            </a:fld>
            <a:endParaRPr lang="en-US" altLang="en-US" sz="1200" b="1"/>
          </a:p>
        </p:txBody>
      </p:sp>
      <p:graphicFrame>
        <p:nvGraphicFramePr>
          <p:cNvPr id="9" name="Object 8"/>
          <p:cNvGraphicFramePr>
            <a:graphicFrameLocks noChangeAspect="1"/>
          </p:cNvGraphicFramePr>
          <p:nvPr>
            <p:extLst>
              <p:ext uri="{D42A27DB-BD31-4B8C-83A1-F6EECF244321}">
                <p14:modId xmlns:p14="http://schemas.microsoft.com/office/powerpoint/2010/main" val="2395659300"/>
              </p:ext>
            </p:extLst>
          </p:nvPr>
        </p:nvGraphicFramePr>
        <p:xfrm>
          <a:off x="2734503" y="5033977"/>
          <a:ext cx="914400" cy="771525"/>
        </p:xfrm>
        <a:graphic>
          <a:graphicData uri="http://schemas.openxmlformats.org/presentationml/2006/ole">
            <mc:AlternateContent xmlns:mc="http://schemas.openxmlformats.org/markup-compatibility/2006">
              <mc:Choice xmlns:v="urn:schemas-microsoft-com:vml" Requires="v">
                <p:oleObj spid="_x0000_s3402" name="Packager Shell Object" showAsIcon="1" r:id="rId11" imgW="914400" imgH="771480" progId="Package">
                  <p:embed/>
                </p:oleObj>
              </mc:Choice>
              <mc:Fallback>
                <p:oleObj name="Packager Shell Object" showAsIcon="1" r:id="rId11" imgW="914400" imgH="771480" progId="Package">
                  <p:embed/>
                  <p:pic>
                    <p:nvPicPr>
                      <p:cNvPr id="0" name=""/>
                      <p:cNvPicPr/>
                      <p:nvPr/>
                    </p:nvPicPr>
                    <p:blipFill>
                      <a:blip r:embed="rId12"/>
                      <a:stretch>
                        <a:fillRect/>
                      </a:stretch>
                    </p:blipFill>
                    <p:spPr>
                      <a:xfrm>
                        <a:off x="2734503" y="5033977"/>
                        <a:ext cx="914400" cy="771525"/>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282565512"/>
              </p:ext>
            </p:extLst>
          </p:nvPr>
        </p:nvGraphicFramePr>
        <p:xfrm>
          <a:off x="4115628" y="5033977"/>
          <a:ext cx="914400" cy="771525"/>
        </p:xfrm>
        <a:graphic>
          <a:graphicData uri="http://schemas.openxmlformats.org/presentationml/2006/ole">
            <mc:AlternateContent xmlns:mc="http://schemas.openxmlformats.org/markup-compatibility/2006">
              <mc:Choice xmlns:v="urn:schemas-microsoft-com:vml" Requires="v">
                <p:oleObj spid="_x0000_s3403" name="Packager Shell Object" showAsIcon="1" r:id="rId13" imgW="914400" imgH="771480" progId="Package">
                  <p:embed/>
                </p:oleObj>
              </mc:Choice>
              <mc:Fallback>
                <p:oleObj name="Packager Shell Object" showAsIcon="1" r:id="rId13" imgW="914400" imgH="771480" progId="Package">
                  <p:embed/>
                  <p:pic>
                    <p:nvPicPr>
                      <p:cNvPr id="0" name=""/>
                      <p:cNvPicPr/>
                      <p:nvPr/>
                    </p:nvPicPr>
                    <p:blipFill>
                      <a:blip r:embed="rId14"/>
                      <a:stretch>
                        <a:fillRect/>
                      </a:stretch>
                    </p:blipFill>
                    <p:spPr>
                      <a:xfrm>
                        <a:off x="4115628" y="5033977"/>
                        <a:ext cx="914400" cy="771525"/>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551415431"/>
              </p:ext>
            </p:extLst>
          </p:nvPr>
        </p:nvGraphicFramePr>
        <p:xfrm>
          <a:off x="6708422" y="4910152"/>
          <a:ext cx="1061156" cy="895350"/>
        </p:xfrm>
        <a:graphic>
          <a:graphicData uri="http://schemas.openxmlformats.org/presentationml/2006/ole">
            <mc:AlternateContent xmlns:mc="http://schemas.openxmlformats.org/markup-compatibility/2006">
              <mc:Choice xmlns:v="urn:schemas-microsoft-com:vml" Requires="v">
                <p:oleObj spid="_x0000_s3404" name="Packager Shell Object" showAsIcon="1" r:id="rId15" imgW="914400" imgH="771480" progId="Package">
                  <p:embed/>
                </p:oleObj>
              </mc:Choice>
              <mc:Fallback>
                <p:oleObj name="Packager Shell Object" showAsIcon="1" r:id="rId15" imgW="914400" imgH="771480" progId="Package">
                  <p:embed/>
                  <p:pic>
                    <p:nvPicPr>
                      <p:cNvPr id="0" name=""/>
                      <p:cNvPicPr/>
                      <p:nvPr/>
                    </p:nvPicPr>
                    <p:blipFill>
                      <a:blip r:embed="rId16"/>
                      <a:stretch>
                        <a:fillRect/>
                      </a:stretch>
                    </p:blipFill>
                    <p:spPr>
                      <a:xfrm>
                        <a:off x="6708422" y="4910152"/>
                        <a:ext cx="1061156" cy="895350"/>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307089118"/>
              </p:ext>
            </p:extLst>
          </p:nvPr>
        </p:nvGraphicFramePr>
        <p:xfrm>
          <a:off x="5422547" y="4934282"/>
          <a:ext cx="914400" cy="771525"/>
        </p:xfrm>
        <a:graphic>
          <a:graphicData uri="http://schemas.openxmlformats.org/presentationml/2006/ole">
            <mc:AlternateContent xmlns:mc="http://schemas.openxmlformats.org/markup-compatibility/2006">
              <mc:Choice xmlns:v="urn:schemas-microsoft-com:vml" Requires="v">
                <p:oleObj spid="_x0000_s3405" name="Packager Shell Object" showAsIcon="1" r:id="rId17" imgW="914400" imgH="771480" progId="Package">
                  <p:embed/>
                </p:oleObj>
              </mc:Choice>
              <mc:Fallback>
                <p:oleObj name="Packager Shell Object" showAsIcon="1" r:id="rId17" imgW="914400" imgH="771480" progId="Package">
                  <p:embed/>
                  <p:pic>
                    <p:nvPicPr>
                      <p:cNvPr id="0" name="Object 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422547" y="4934282"/>
                        <a:ext cx="9144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33120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122238" y="797877"/>
            <a:ext cx="8899525" cy="5575936"/>
          </a:xfrm>
          <a:prstGeom prst="roundRect">
            <a:avLst/>
          </a:prstGeom>
          <a:solidFill>
            <a:schemeClr val="bg1"/>
          </a:solidFill>
          <a:ln w="34925" cap="flat" cmpd="sng" algn="ctr">
            <a:solidFill>
              <a:schemeClr val="accent4">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
        <p:nvSpPr>
          <p:cNvPr id="2" name="Title 1"/>
          <p:cNvSpPr>
            <a:spLocks noGrp="1"/>
          </p:cNvSpPr>
          <p:nvPr>
            <p:ph type="title" idx="4294967295"/>
          </p:nvPr>
        </p:nvSpPr>
        <p:spPr>
          <a:xfrm>
            <a:off x="295570" y="336212"/>
            <a:ext cx="8523174" cy="461665"/>
          </a:xfrm>
          <a:prstGeom prst="rect">
            <a:avLst/>
          </a:prstGeom>
        </p:spPr>
        <p:txBody>
          <a:bodyPr/>
          <a:lstStyle/>
          <a:p>
            <a:r>
              <a:rPr lang="en-US" altLang="en-US" dirty="0"/>
              <a:t>Modeling discrete response variables</a:t>
            </a:r>
            <a:endParaRPr lang="en-US" dirty="0"/>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3</a:t>
            </a:fld>
            <a:endParaRPr lang="en-US" dirty="0"/>
          </a:p>
        </p:txBody>
      </p:sp>
      <p:sp>
        <p:nvSpPr>
          <p:cNvPr id="5" name="TextBox 4"/>
          <p:cNvSpPr txBox="1"/>
          <p:nvPr/>
        </p:nvSpPr>
        <p:spPr>
          <a:xfrm>
            <a:off x="295570" y="884583"/>
            <a:ext cx="8523174" cy="5367130"/>
          </a:xfrm>
          <a:prstGeom prst="rect">
            <a:avLst/>
          </a:prstGeom>
          <a:noFill/>
        </p:spPr>
        <p:txBody>
          <a:bodyPr wrap="square" rtlCol="0">
            <a:noAutofit/>
          </a:bodyPr>
          <a:lstStyle/>
          <a:p>
            <a:pPr marL="285750" indent="-285750">
              <a:lnSpc>
                <a:spcPct val="90000"/>
              </a:lnSpc>
              <a:buFont typeface="Wingdings" panose="05000000000000000000" pitchFamily="2" charset="2"/>
              <a:buChar char="Ø"/>
            </a:pPr>
            <a:endParaRPr lang="en-US" altLang="en-US" sz="1400" dirty="0">
              <a:latin typeface="Calibri" panose="020F0502020204030204" pitchFamily="34" charset="0"/>
              <a:cs typeface="Calibri" panose="020F0502020204030204" pitchFamily="34" charset="0"/>
            </a:endParaRPr>
          </a:p>
          <a:p>
            <a:pPr marL="285750" indent="-285750">
              <a:lnSpc>
                <a:spcPct val="90000"/>
              </a:lnSpc>
              <a:buFont typeface="Wingdings" panose="05000000000000000000" pitchFamily="2" charset="2"/>
              <a:buChar char="Ø"/>
            </a:pPr>
            <a:endParaRPr lang="en-US" altLang="en-US" sz="1400" dirty="0">
              <a:latin typeface="Calibri" panose="020F0502020204030204" pitchFamily="34" charset="0"/>
              <a:cs typeface="Calibri" panose="020F0502020204030204" pitchFamily="34" charset="0"/>
            </a:endParaRPr>
          </a:p>
          <a:p>
            <a:pPr marL="285750" indent="-285750">
              <a:lnSpc>
                <a:spcPct val="90000"/>
              </a:lnSpc>
              <a:buFont typeface="Wingdings" panose="05000000000000000000" pitchFamily="2" charset="2"/>
              <a:buChar char="Ø"/>
            </a:pPr>
            <a:r>
              <a:rPr lang="en-US" altLang="en-US" sz="1400" dirty="0">
                <a:cs typeface="Calibri" panose="020F0502020204030204" pitchFamily="34" charset="0"/>
              </a:rPr>
              <a:t>In a very large number of problems in cognitive science and related fields, the response variable is categorical, often binary (yes/no; acceptable/not acceptable; phenomenon takes place/does not take place)</a:t>
            </a:r>
          </a:p>
          <a:p>
            <a:pPr marL="285750" indent="-285750">
              <a:lnSpc>
                <a:spcPct val="90000"/>
              </a:lnSpc>
              <a:buFont typeface="Wingdings" panose="05000000000000000000" pitchFamily="2" charset="2"/>
              <a:buChar char="Ø"/>
            </a:pPr>
            <a:r>
              <a:rPr lang="en-US" altLang="en-US" sz="1400" dirty="0">
                <a:cs typeface="Calibri" panose="020F0502020204030204" pitchFamily="34" charset="0"/>
              </a:rPr>
              <a:t>Potentially explanatory factors (independent variables) are categorical, numerical or both.</a:t>
            </a:r>
          </a:p>
          <a:p>
            <a:pPr marL="285750" indent="-285750">
              <a:lnSpc>
                <a:spcPct val="90000"/>
              </a:lnSpc>
              <a:buFont typeface="Wingdings" panose="05000000000000000000" pitchFamily="2" charset="2"/>
              <a:buChar char="Ø"/>
            </a:pPr>
            <a:endParaRPr lang="en-US" altLang="en-US" sz="1400" dirty="0">
              <a:solidFill>
                <a:srgbClr val="000000"/>
              </a:solidFill>
              <a:latin typeface="Calibri" panose="020F0502020204030204" pitchFamily="34" charset="0"/>
              <a:cs typeface="Calibri" panose="020F0502020204030204" pitchFamily="34" charset="0"/>
            </a:endParaRPr>
          </a:p>
          <a:p>
            <a:pPr>
              <a:lnSpc>
                <a:spcPct val="90000"/>
              </a:lnSpc>
            </a:pPr>
            <a:r>
              <a:rPr lang="en-US" altLang="en-US" sz="1600" b="1" u="sng" dirty="0">
                <a:solidFill>
                  <a:srgbClr val="000000"/>
                </a:solidFill>
              </a:rPr>
              <a:t>Examples: binomial/ multinomial responses</a:t>
            </a:r>
          </a:p>
          <a:p>
            <a:pPr>
              <a:lnSpc>
                <a:spcPct val="90000"/>
              </a:lnSpc>
            </a:pPr>
            <a:endParaRPr lang="en-US" altLang="en-US" sz="1600" b="1" u="sng" dirty="0">
              <a:solidFill>
                <a:srgbClr val="000000"/>
              </a:solidFill>
            </a:endParaRPr>
          </a:p>
          <a:p>
            <a:pPr marL="742950" lvl="1" indent="-285750">
              <a:lnSpc>
                <a:spcPct val="90000"/>
              </a:lnSpc>
              <a:buFont typeface="Wingdings" panose="05000000000000000000" pitchFamily="2" charset="2"/>
              <a:buChar char="Ø"/>
            </a:pPr>
            <a:r>
              <a:rPr lang="en-US" altLang="en-US" sz="1400" dirty="0">
                <a:solidFill>
                  <a:srgbClr val="000000"/>
                </a:solidFill>
              </a:rPr>
              <a:t>How many people answer YES to question X in the survey?</a:t>
            </a:r>
          </a:p>
          <a:p>
            <a:pPr marL="742950" lvl="1" indent="-285750">
              <a:lnSpc>
                <a:spcPct val="90000"/>
              </a:lnSpc>
              <a:buFont typeface="Wingdings" panose="05000000000000000000" pitchFamily="2" charset="2"/>
              <a:buChar char="Ø"/>
            </a:pPr>
            <a:r>
              <a:rPr lang="en-US" altLang="en-US" sz="1400" dirty="0">
                <a:solidFill>
                  <a:srgbClr val="000000"/>
                </a:solidFill>
              </a:rPr>
              <a:t>Subjects answer YES, MAYBE, NO</a:t>
            </a:r>
          </a:p>
          <a:p>
            <a:pPr marL="742950" lvl="1" indent="-285750">
              <a:lnSpc>
                <a:spcPct val="90000"/>
              </a:lnSpc>
              <a:buFont typeface="Wingdings" panose="05000000000000000000" pitchFamily="2" charset="2"/>
              <a:buChar char="Ø"/>
            </a:pPr>
            <a:r>
              <a:rPr lang="en-US" altLang="en-US" sz="1400" dirty="0">
                <a:solidFill>
                  <a:srgbClr val="000000"/>
                </a:solidFill>
              </a:rPr>
              <a:t>Subject decides to buy one of 4 different products.</a:t>
            </a:r>
          </a:p>
          <a:p>
            <a:pPr marL="742950" lvl="1" indent="-285750">
              <a:lnSpc>
                <a:spcPct val="90000"/>
              </a:lnSpc>
              <a:buFont typeface="Wingdings" panose="05000000000000000000" pitchFamily="2" charset="2"/>
              <a:buChar char="Ø"/>
            </a:pPr>
            <a:r>
              <a:rPr lang="en-US" altLang="en-US" sz="1400" dirty="0">
                <a:solidFill>
                  <a:srgbClr val="000000"/>
                </a:solidFill>
              </a:rPr>
              <a:t>Binary logistic regression is a type of regression analysis where the dependent variable is a dummy variable: coded 0 (did not vote) or 1(did vote)</a:t>
            </a:r>
          </a:p>
          <a:p>
            <a:pPr marL="742950" lvl="1" indent="-285750">
              <a:lnSpc>
                <a:spcPct val="90000"/>
              </a:lnSpc>
              <a:buFont typeface="Wingdings" panose="05000000000000000000" pitchFamily="2" charset="2"/>
              <a:buChar char="Ø"/>
            </a:pPr>
            <a:endParaRPr lang="en-US" altLang="en-US" sz="1400" dirty="0">
              <a:solidFill>
                <a:srgbClr val="000000"/>
              </a:solidFill>
            </a:endParaRPr>
          </a:p>
          <a:p>
            <a:pPr marL="742950" lvl="1" indent="-285750">
              <a:lnSpc>
                <a:spcPct val="90000"/>
              </a:lnSpc>
              <a:buFont typeface="Wingdings" panose="05000000000000000000" pitchFamily="2" charset="2"/>
              <a:buChar char="Ø"/>
            </a:pPr>
            <a:endParaRPr lang="en-US" altLang="en-US" sz="1400" dirty="0">
              <a:solidFill>
                <a:srgbClr val="000000"/>
              </a:solidFill>
            </a:endParaRPr>
          </a:p>
          <a:p>
            <a:endParaRPr lang="en-US" sz="1400" dirty="0"/>
          </a:p>
        </p:txBody>
      </p:sp>
    </p:spTree>
    <p:extLst>
      <p:ext uri="{BB962C8B-B14F-4D97-AF65-F5344CB8AC3E}">
        <p14:creationId xmlns:p14="http://schemas.microsoft.com/office/powerpoint/2010/main" val="3498359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122238" y="797877"/>
            <a:ext cx="8899525" cy="5575936"/>
          </a:xfrm>
          <a:prstGeom prst="roundRect">
            <a:avLst/>
          </a:prstGeom>
          <a:solidFill>
            <a:schemeClr val="bg1"/>
          </a:solidFill>
          <a:ln w="34925" cap="flat" cmpd="sng" algn="ctr">
            <a:solidFill>
              <a:schemeClr val="accent4">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
        <p:nvSpPr>
          <p:cNvPr id="2" name="Title 1"/>
          <p:cNvSpPr>
            <a:spLocks noGrp="1"/>
          </p:cNvSpPr>
          <p:nvPr>
            <p:ph type="title" idx="4294967295"/>
          </p:nvPr>
        </p:nvSpPr>
        <p:spPr>
          <a:xfrm>
            <a:off x="295570" y="336212"/>
            <a:ext cx="8523174" cy="461665"/>
          </a:xfrm>
          <a:prstGeom prst="rect">
            <a:avLst/>
          </a:prstGeom>
        </p:spPr>
        <p:txBody>
          <a:bodyPr/>
          <a:lstStyle/>
          <a:p>
            <a:r>
              <a:rPr lang="en-US" altLang="en-US" dirty="0"/>
              <a:t>Why use logistic regression?</a:t>
            </a:r>
            <a:endParaRPr lang="en-US" dirty="0"/>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4</a:t>
            </a:fld>
            <a:endParaRPr lang="en-US" dirty="0"/>
          </a:p>
        </p:txBody>
      </p:sp>
      <p:sp>
        <p:nvSpPr>
          <p:cNvPr id="5" name="TextBox 4"/>
          <p:cNvSpPr txBox="1"/>
          <p:nvPr/>
        </p:nvSpPr>
        <p:spPr>
          <a:xfrm>
            <a:off x="295570" y="884583"/>
            <a:ext cx="8523174" cy="5367130"/>
          </a:xfrm>
          <a:prstGeom prst="rect">
            <a:avLst/>
          </a:prstGeom>
          <a:noFill/>
        </p:spPr>
        <p:txBody>
          <a:bodyPr wrap="square" rtlCol="0">
            <a:noAutofit/>
          </a:bodyPr>
          <a:lstStyle/>
          <a:p>
            <a:pPr marL="285750" indent="-285750">
              <a:lnSpc>
                <a:spcPct val="90000"/>
              </a:lnSpc>
              <a:buFont typeface="Wingdings" panose="05000000000000000000" pitchFamily="2" charset="2"/>
              <a:buChar char="Ø"/>
            </a:pPr>
            <a:endParaRPr lang="en-US" altLang="en-US" sz="1400" dirty="0">
              <a:cs typeface="Calibri" panose="020F0502020204030204" pitchFamily="34" charset="0"/>
            </a:endParaRPr>
          </a:p>
          <a:p>
            <a:pPr marL="285750" indent="-285750">
              <a:buFont typeface="Wingdings" panose="05000000000000000000" pitchFamily="2" charset="2"/>
              <a:buChar char="Ø"/>
            </a:pPr>
            <a:r>
              <a:rPr lang="en-US" altLang="en-US" sz="1400" dirty="0">
                <a:cs typeface="Calibri" panose="020F0502020204030204" pitchFamily="34" charset="0"/>
              </a:rPr>
              <a:t>In the OLS regression: </a:t>
            </a:r>
          </a:p>
          <a:p>
            <a:r>
              <a:rPr lang="en-US" altLang="en-US" sz="1400" dirty="0">
                <a:cs typeface="Calibri" panose="020F0502020204030204" pitchFamily="34" charset="0"/>
              </a:rPr>
              <a:t>	Y = </a:t>
            </a:r>
            <a:r>
              <a:rPr lang="en-US" altLang="en-US" sz="1400" dirty="0">
                <a:cs typeface="Calibri" panose="020F0502020204030204" pitchFamily="34" charset="0"/>
                <a:sym typeface="Symbol" pitchFamily="18" charset="2"/>
              </a:rPr>
              <a:t></a:t>
            </a:r>
            <a:r>
              <a:rPr lang="en-US" altLang="en-US" sz="1400" dirty="0">
                <a:cs typeface="Calibri" panose="020F0502020204030204" pitchFamily="34" charset="0"/>
              </a:rPr>
              <a:t> + </a:t>
            </a:r>
            <a:r>
              <a:rPr lang="en-US" altLang="en-US" sz="1400" dirty="0">
                <a:cs typeface="Calibri" panose="020F0502020204030204" pitchFamily="34" charset="0"/>
                <a:sym typeface="Symbol" pitchFamily="18" charset="2"/>
              </a:rPr>
              <a:t></a:t>
            </a:r>
            <a:r>
              <a:rPr lang="en-US" altLang="en-US" sz="1400" dirty="0">
                <a:cs typeface="Calibri" panose="020F0502020204030204" pitchFamily="34" charset="0"/>
              </a:rPr>
              <a:t>X + e ; where Y = (0, 1)</a:t>
            </a:r>
          </a:p>
          <a:p>
            <a:pPr marL="285750" indent="-285750">
              <a:buFont typeface="Wingdings" panose="05000000000000000000" pitchFamily="2" charset="2"/>
              <a:buChar char="Ø"/>
            </a:pPr>
            <a:r>
              <a:rPr lang="en-US" altLang="en-US" sz="1400" dirty="0">
                <a:cs typeface="Calibri" panose="020F0502020204030204" pitchFamily="34" charset="0"/>
              </a:rPr>
              <a:t>The error terms are </a:t>
            </a:r>
            <a:r>
              <a:rPr lang="en-US" altLang="en-US" sz="1400" dirty="0" err="1">
                <a:cs typeface="Calibri" panose="020F0502020204030204" pitchFamily="34" charset="0"/>
              </a:rPr>
              <a:t>heteroskedastic</a:t>
            </a:r>
            <a:endParaRPr lang="en-US" altLang="en-US" sz="1400" dirty="0">
              <a:cs typeface="Calibri" panose="020F0502020204030204" pitchFamily="34" charset="0"/>
            </a:endParaRPr>
          </a:p>
          <a:p>
            <a:pPr marL="285750" indent="-285750">
              <a:buFont typeface="Wingdings" panose="05000000000000000000" pitchFamily="2" charset="2"/>
              <a:buChar char="Ø"/>
            </a:pPr>
            <a:r>
              <a:rPr lang="en-US" altLang="en-US" sz="1400" dirty="0">
                <a:cs typeface="Calibri" panose="020F0502020204030204" pitchFamily="34" charset="0"/>
              </a:rPr>
              <a:t>e is not normally distributed because Y takes on only two values</a:t>
            </a:r>
          </a:p>
          <a:p>
            <a:pPr marL="285750" indent="-285750">
              <a:buFont typeface="Wingdings" panose="05000000000000000000" pitchFamily="2" charset="2"/>
              <a:buChar char="Ø"/>
            </a:pPr>
            <a:r>
              <a:rPr lang="en-US" altLang="en-US" sz="1400" dirty="0">
                <a:cs typeface="Calibri" panose="020F0502020204030204" pitchFamily="34" charset="0"/>
              </a:rPr>
              <a:t>The predicted probabilities can be greater than 1 or less than 0</a:t>
            </a:r>
          </a:p>
          <a:p>
            <a:pPr>
              <a:lnSpc>
                <a:spcPct val="90000"/>
              </a:lnSpc>
              <a:buFont typeface="Wingdings" pitchFamily="2" charset="2"/>
              <a:buChar char="§"/>
            </a:pPr>
            <a:endParaRPr lang="en-US" altLang="en-US" sz="1400" dirty="0"/>
          </a:p>
          <a:p>
            <a:pPr>
              <a:lnSpc>
                <a:spcPct val="90000"/>
              </a:lnSpc>
            </a:pPr>
            <a:r>
              <a:rPr lang="en-US" altLang="en-US" sz="1400" b="1" dirty="0">
                <a:cs typeface="Calibri" panose="020F0502020204030204" pitchFamily="34" charset="0"/>
              </a:rPr>
              <a:t>How Logistic solve these problems?</a:t>
            </a:r>
          </a:p>
          <a:p>
            <a:pPr marL="285750" indent="-285750">
              <a:lnSpc>
                <a:spcPct val="90000"/>
              </a:lnSpc>
              <a:buFont typeface="Wingdings" panose="05000000000000000000" pitchFamily="2" charset="2"/>
              <a:buChar char="Ø"/>
            </a:pPr>
            <a:r>
              <a:rPr lang="en-US" altLang="en-US" sz="1400" dirty="0">
                <a:cs typeface="Calibri" panose="020F0502020204030204" pitchFamily="34" charset="0"/>
              </a:rPr>
              <a:t> ln[p/(1-p)] = a + </a:t>
            </a:r>
            <a:r>
              <a:rPr lang="en-US" altLang="en-US" sz="1400" dirty="0" err="1">
                <a:cs typeface="Calibri" panose="020F0502020204030204" pitchFamily="34" charset="0"/>
              </a:rPr>
              <a:t>bx</a:t>
            </a:r>
            <a:r>
              <a:rPr lang="en-US" altLang="en-US" sz="1400" dirty="0">
                <a:cs typeface="Calibri" panose="020F0502020204030204" pitchFamily="34" charset="0"/>
              </a:rPr>
              <a:t> + e;  p is the probability of the event Y occurs, P(Y=1)</a:t>
            </a:r>
          </a:p>
          <a:p>
            <a:pPr marL="285750" indent="-285750">
              <a:lnSpc>
                <a:spcPct val="90000"/>
              </a:lnSpc>
              <a:buFont typeface="Wingdings" panose="05000000000000000000" pitchFamily="2" charset="2"/>
              <a:buChar char="Ø"/>
            </a:pPr>
            <a:r>
              <a:rPr lang="en-US" altLang="en-US" sz="1400" dirty="0">
                <a:cs typeface="Calibri" panose="020F0502020204030204" pitchFamily="34" charset="0"/>
              </a:rPr>
              <a:t> p/(1-p) is the odds ratio;  ln[p/(1-p)] is the log odds ratio or “logit”</a:t>
            </a:r>
          </a:p>
          <a:p>
            <a:pPr marL="285750" indent="-285750">
              <a:lnSpc>
                <a:spcPct val="90000"/>
              </a:lnSpc>
              <a:buFont typeface="Wingdings" panose="05000000000000000000" pitchFamily="2" charset="2"/>
              <a:buChar char="Ø"/>
            </a:pPr>
            <a:r>
              <a:rPr lang="en-US" altLang="en-US" sz="1400" dirty="0">
                <a:cs typeface="Calibri" panose="020F0502020204030204" pitchFamily="34" charset="0"/>
              </a:rPr>
              <a:t>The logistic distribution constrains the estimated probabilities to lie between 0 and 1. </a:t>
            </a:r>
          </a:p>
          <a:p>
            <a:pPr>
              <a:lnSpc>
                <a:spcPct val="90000"/>
              </a:lnSpc>
            </a:pPr>
            <a:endParaRPr lang="en-US" altLang="en-US" sz="1400" dirty="0">
              <a:cs typeface="Calibri" panose="020F0502020204030204" pitchFamily="34" charset="0"/>
            </a:endParaRPr>
          </a:p>
          <a:p>
            <a:pPr>
              <a:lnSpc>
                <a:spcPct val="90000"/>
              </a:lnSpc>
            </a:pPr>
            <a:r>
              <a:rPr lang="en-US" altLang="en-US" sz="1400" b="1" dirty="0">
                <a:cs typeface="Calibri" panose="020F0502020204030204" pitchFamily="34" charset="0"/>
              </a:rPr>
              <a:t>Why Bother With This Logit Function?</a:t>
            </a:r>
          </a:p>
          <a:p>
            <a:pPr>
              <a:lnSpc>
                <a:spcPct val="90000"/>
              </a:lnSpc>
            </a:pPr>
            <a:r>
              <a:rPr lang="en-US" altLang="en-US" sz="1400" dirty="0">
                <a:cs typeface="Calibri" panose="020F0502020204030204" pitchFamily="34" charset="0"/>
              </a:rPr>
              <a:t>If we used Y as the outcome variable and tried to fit a line, it wouldn’t be a very good representation of the relationship.  The following graph shows an attempt to fit a line between one X variable and a binary outcome Y.</a:t>
            </a:r>
          </a:p>
          <a:p>
            <a:pPr>
              <a:lnSpc>
                <a:spcPct val="90000"/>
              </a:lnSpc>
              <a:buFont typeface="Wingdings" pitchFamily="2" charset="2"/>
              <a:buChar char="§"/>
            </a:pPr>
            <a:endParaRPr lang="en-US" altLang="en-US" sz="1400" dirty="0">
              <a:solidFill>
                <a:srgbClr val="000000"/>
              </a:solidFill>
            </a:endParaRPr>
          </a:p>
          <a:p>
            <a:pPr>
              <a:lnSpc>
                <a:spcPct val="90000"/>
              </a:lnSpc>
              <a:buFont typeface="Wingdings" pitchFamily="2" charset="2"/>
              <a:buChar char="§"/>
            </a:pPr>
            <a:endParaRPr lang="en-US" altLang="en-US" sz="1400" dirty="0">
              <a:solidFill>
                <a:srgbClr val="000000"/>
              </a:solidFill>
            </a:endParaRPr>
          </a:p>
          <a:p>
            <a:endParaRPr lang="en-US" sz="1400" dirty="0"/>
          </a:p>
        </p:txBody>
      </p:sp>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689" t="35126" r="47759" b="29748"/>
          <a:stretch/>
        </p:blipFill>
        <p:spPr bwMode="auto">
          <a:xfrm>
            <a:off x="1281773" y="4086585"/>
            <a:ext cx="2928720" cy="21651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2844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122238" y="797877"/>
            <a:ext cx="8899525" cy="5575936"/>
          </a:xfrm>
          <a:prstGeom prst="roundRect">
            <a:avLst/>
          </a:prstGeom>
          <a:solidFill>
            <a:schemeClr val="bg1"/>
          </a:solidFill>
          <a:ln w="34925" cap="flat" cmpd="sng" algn="ctr">
            <a:solidFill>
              <a:schemeClr val="accent4">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
        <p:nvSpPr>
          <p:cNvPr id="2" name="Title 1"/>
          <p:cNvSpPr>
            <a:spLocks noGrp="1"/>
          </p:cNvSpPr>
          <p:nvPr>
            <p:ph type="title" idx="4294967295"/>
          </p:nvPr>
        </p:nvSpPr>
        <p:spPr>
          <a:xfrm>
            <a:off x="295570" y="336212"/>
            <a:ext cx="8523174" cy="461665"/>
          </a:xfrm>
          <a:prstGeom prst="rect">
            <a:avLst/>
          </a:prstGeom>
        </p:spPr>
        <p:txBody>
          <a:bodyPr/>
          <a:lstStyle/>
          <a:p>
            <a:r>
              <a:rPr lang="en-US" altLang="en-US" dirty="0"/>
              <a:t>Probability </a:t>
            </a:r>
            <a:r>
              <a:rPr lang="en-US" altLang="en-US" dirty="0" err="1"/>
              <a:t>vs</a:t>
            </a:r>
            <a:r>
              <a:rPr lang="en-US" altLang="en-US" dirty="0"/>
              <a:t> Odds Ratio</a:t>
            </a:r>
            <a:endParaRPr lang="en-US" dirty="0"/>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5</a:t>
            </a:fld>
            <a:endParaRPr lang="en-US" dirty="0"/>
          </a:p>
        </p:txBody>
      </p:sp>
      <p:sp>
        <p:nvSpPr>
          <p:cNvPr id="5" name="TextBox 4"/>
          <p:cNvSpPr txBox="1"/>
          <p:nvPr/>
        </p:nvSpPr>
        <p:spPr>
          <a:xfrm>
            <a:off x="295570" y="884583"/>
            <a:ext cx="8523174" cy="5367130"/>
          </a:xfrm>
          <a:prstGeom prst="rect">
            <a:avLst/>
          </a:prstGeom>
          <a:noFill/>
        </p:spPr>
        <p:txBody>
          <a:bodyPr wrap="square" rtlCol="0">
            <a:noAutofit/>
          </a:bodyPr>
          <a:lstStyle/>
          <a:p>
            <a:endParaRPr lang="en-US" sz="1400" dirty="0"/>
          </a:p>
          <a:p>
            <a:pPr marL="285750" indent="-285750">
              <a:buFont typeface="Wingdings" panose="05000000000000000000" pitchFamily="2" charset="2"/>
              <a:buChar char="Ø"/>
            </a:pPr>
            <a:r>
              <a:rPr lang="en-US" sz="1400" dirty="0"/>
              <a:t>The probability that an event will occur is the </a:t>
            </a:r>
            <a:r>
              <a:rPr lang="en-US" sz="1400" b="1" dirty="0"/>
              <a:t>fraction of times you expect to see that event in many trials</a:t>
            </a:r>
            <a:r>
              <a:rPr lang="en-US" sz="1400" dirty="0"/>
              <a:t>. Probabilities always range between 0 and 1. If the probability of an event is 0.80 (80%), then the probability that the event will not occur is 1-0.80 = 0.20, or 20%.</a:t>
            </a:r>
          </a:p>
          <a:p>
            <a:pPr marL="285750" indent="-285750">
              <a:buFont typeface="Wingdings" panose="05000000000000000000" pitchFamily="2" charset="2"/>
              <a:buChar char="Ø"/>
            </a:pPr>
            <a:r>
              <a:rPr lang="en-US" sz="1400" dirty="0"/>
              <a:t>The odds of an event represent the ratio of the (probability that the event will occur) / (probability that the event will not occur). This could be expressed as follows:   </a:t>
            </a:r>
            <a:r>
              <a:rPr lang="en-US" sz="1400" b="1" dirty="0"/>
              <a:t>Odds of event = Y / (1-Y)</a:t>
            </a:r>
          </a:p>
          <a:p>
            <a:pPr lvl="1"/>
            <a:r>
              <a:rPr lang="en-US" sz="1400" dirty="0"/>
              <a:t>      If the probability of the event occurring = 0.80, then the odds are 0.80 / (1-0.80) = 0.80/0.20 = 4 (i.e., 4  to 1).</a:t>
            </a:r>
          </a:p>
          <a:p>
            <a:endParaRPr lang="en-US" sz="1400" b="1" dirty="0"/>
          </a:p>
          <a:p>
            <a:r>
              <a:rPr lang="en-US" sz="1400" b="1" dirty="0"/>
              <a:t>Examples:</a:t>
            </a:r>
          </a:p>
          <a:p>
            <a:pPr marL="285750" indent="-285750">
              <a:buFont typeface="Arial" panose="020B0604020202020204" pitchFamily="34" charset="0"/>
              <a:buChar char="•"/>
            </a:pPr>
            <a:r>
              <a:rPr lang="en-US" sz="1400" dirty="0"/>
              <a:t>If a race horse runs 100 races and wins 25 times and loses the other 75 times, the probability of winning is 25/100 = 0.25 or 25%, but the odds of the horse winning are 25/75 = 0.333 or 1 win to 3 loses.</a:t>
            </a:r>
          </a:p>
          <a:p>
            <a:pPr marL="285750" indent="-285750">
              <a:buFont typeface="Arial" panose="020B0604020202020204" pitchFamily="34" charset="0"/>
              <a:buChar char="•"/>
            </a:pPr>
            <a:r>
              <a:rPr lang="en-US" sz="1400" dirty="0"/>
              <a:t>If the horse runs 100 races and wins 5 and loses the other 95 times, the probability of winning is 0.05 or 5%, and the odds of the horse winning are 5/95 = 0.0526.</a:t>
            </a:r>
          </a:p>
          <a:p>
            <a:pPr marL="285750" indent="-285750">
              <a:buFont typeface="Arial" panose="020B0604020202020204" pitchFamily="34" charset="0"/>
              <a:buChar char="•"/>
            </a:pPr>
            <a:endParaRPr lang="en-US" sz="1400" dirty="0"/>
          </a:p>
          <a:p>
            <a:r>
              <a:rPr lang="en-US" sz="1400" dirty="0"/>
              <a:t>Something that never happens will have odds of 0:1 in favor, and something that always happens will have odds of 1:0 in favor (0:1 against). Odds of 1:1 are "fifty-fifty", equally like to occur or not; this corresponds to 50% probability.</a:t>
            </a:r>
          </a:p>
          <a:p>
            <a:pPr marL="285750" indent="-285750">
              <a:buFont typeface="Arial" panose="020B0604020202020204" pitchFamily="34" charset="0"/>
              <a:buChar char="•"/>
            </a:pPr>
            <a:endParaRPr lang="en-US" sz="1400" dirty="0"/>
          </a:p>
          <a:p>
            <a:pPr marL="285750" indent="-285750">
              <a:buFont typeface="Wingdings" panose="05000000000000000000" pitchFamily="2" charset="2"/>
              <a:buChar char="Ø"/>
            </a:pPr>
            <a:endParaRPr lang="en-US" sz="1400" dirty="0"/>
          </a:p>
        </p:txBody>
      </p:sp>
    </p:spTree>
    <p:extLst>
      <p:ext uri="{BB962C8B-B14F-4D97-AF65-F5344CB8AC3E}">
        <p14:creationId xmlns:p14="http://schemas.microsoft.com/office/powerpoint/2010/main" val="977090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bwMode="auto">
          <a:xfrm>
            <a:off x="122238" y="797877"/>
            <a:ext cx="8899525" cy="5575936"/>
          </a:xfrm>
          <a:prstGeom prst="roundRect">
            <a:avLst/>
          </a:prstGeom>
          <a:solidFill>
            <a:schemeClr val="bg1"/>
          </a:solidFill>
          <a:ln w="34925" cap="flat" cmpd="sng" algn="ctr">
            <a:solidFill>
              <a:schemeClr val="accent4">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
        <p:nvSpPr>
          <p:cNvPr id="2" name="Title 1"/>
          <p:cNvSpPr>
            <a:spLocks noGrp="1"/>
          </p:cNvSpPr>
          <p:nvPr>
            <p:ph type="title" idx="4294967295"/>
          </p:nvPr>
        </p:nvSpPr>
        <p:spPr>
          <a:xfrm>
            <a:off x="295570" y="336212"/>
            <a:ext cx="8523174" cy="461665"/>
          </a:xfrm>
          <a:prstGeom prst="rect">
            <a:avLst/>
          </a:prstGeom>
        </p:spPr>
        <p:txBody>
          <a:bodyPr/>
          <a:lstStyle/>
          <a:p>
            <a:r>
              <a:rPr lang="en-US" altLang="en-US" dirty="0"/>
              <a:t>Logistic Regression - Illustration</a:t>
            </a:r>
            <a:endParaRPr lang="en-US" dirty="0"/>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6</a:t>
            </a:fld>
            <a:endParaRPr lang="en-US" dirty="0"/>
          </a:p>
        </p:txBody>
      </p:sp>
      <p:sp>
        <p:nvSpPr>
          <p:cNvPr id="28" name="Rectangle 40"/>
          <p:cNvSpPr>
            <a:spLocks noChangeArrowheads="1"/>
          </p:cNvSpPr>
          <p:nvPr/>
        </p:nvSpPr>
        <p:spPr bwMode="auto">
          <a:xfrm>
            <a:off x="152400" y="1096206"/>
            <a:ext cx="8763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85750" indent="-285750" algn="l" eaLnBrk="1" hangingPunct="1">
              <a:spcBef>
                <a:spcPct val="0"/>
              </a:spcBef>
              <a:buFont typeface="Wingdings" panose="05000000000000000000" pitchFamily="2" charset="2"/>
              <a:buChar char="Ø"/>
            </a:pPr>
            <a:endParaRPr lang="en-US" altLang="en-US" sz="1200" dirty="0">
              <a:solidFill>
                <a:srgbClr val="000000"/>
              </a:solidFill>
            </a:endParaRPr>
          </a:p>
          <a:p>
            <a:pPr marL="285750" indent="-285750" algn="l" eaLnBrk="1" hangingPunct="1">
              <a:spcBef>
                <a:spcPct val="0"/>
              </a:spcBef>
              <a:buFont typeface="Wingdings" panose="05000000000000000000" pitchFamily="2" charset="2"/>
              <a:buChar char="Ø"/>
            </a:pPr>
            <a:r>
              <a:rPr lang="en-US" altLang="en-US" sz="1200" dirty="0">
                <a:solidFill>
                  <a:srgbClr val="000000"/>
                </a:solidFill>
              </a:rPr>
              <a:t>The simple and multiple linear regression methods are used to model the relationship between a quantitative response   variable and one or more quantitative explanatory variables. </a:t>
            </a:r>
          </a:p>
          <a:p>
            <a:pPr marL="171450" indent="-171450" algn="l" eaLnBrk="1" hangingPunct="1">
              <a:spcBef>
                <a:spcPct val="0"/>
              </a:spcBef>
              <a:buFont typeface="Wingdings" panose="05000000000000000000" pitchFamily="2" charset="2"/>
              <a:buChar char="Ø"/>
            </a:pPr>
            <a:r>
              <a:rPr lang="en-US" altLang="en-US" sz="1200" dirty="0">
                <a:solidFill>
                  <a:srgbClr val="000000"/>
                </a:solidFill>
              </a:rPr>
              <a:t>   However Logistic Regression performs a regression analysis when the Response Variable is dichotomous in nature. </a:t>
            </a:r>
          </a:p>
        </p:txBody>
      </p:sp>
      <p:pic>
        <p:nvPicPr>
          <p:cNvPr id="29" name="Picture 41" descr="lr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3352" y="1967952"/>
            <a:ext cx="1878492" cy="187849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2" descr="l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325" y="4749458"/>
            <a:ext cx="1543050" cy="1600200"/>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53"/>
          <p:cNvSpPr>
            <a:spLocks noChangeArrowheads="1"/>
          </p:cNvSpPr>
          <p:nvPr/>
        </p:nvSpPr>
        <p:spPr bwMode="auto">
          <a:xfrm>
            <a:off x="7545941" y="3872948"/>
            <a:ext cx="1012825"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spcBef>
                <a:spcPct val="0"/>
              </a:spcBef>
            </a:pPr>
            <a:r>
              <a:rPr lang="en-US" altLang="en-US" sz="800">
                <a:solidFill>
                  <a:schemeClr val="tx1"/>
                </a:solidFill>
              </a:rPr>
              <a:t>Linear Regression</a:t>
            </a:r>
            <a:endParaRPr lang="en-US" altLang="en-US" sz="700" b="1" i="1">
              <a:solidFill>
                <a:srgbClr val="008000"/>
              </a:solidFill>
            </a:endParaRPr>
          </a:p>
        </p:txBody>
      </p:sp>
      <p:grpSp>
        <p:nvGrpSpPr>
          <p:cNvPr id="33" name="Group 79"/>
          <p:cNvGrpSpPr>
            <a:grpSpLocks/>
          </p:cNvGrpSpPr>
          <p:nvPr/>
        </p:nvGrpSpPr>
        <p:grpSpPr bwMode="auto">
          <a:xfrm>
            <a:off x="483708" y="2030898"/>
            <a:ext cx="6629400" cy="1524000"/>
            <a:chOff x="480" y="1392"/>
            <a:chExt cx="4176" cy="960"/>
          </a:xfrm>
        </p:grpSpPr>
        <p:grpSp>
          <p:nvGrpSpPr>
            <p:cNvPr id="34" name="Group 78"/>
            <p:cNvGrpSpPr>
              <a:grpSpLocks/>
            </p:cNvGrpSpPr>
            <p:nvPr/>
          </p:nvGrpSpPr>
          <p:grpSpPr bwMode="auto">
            <a:xfrm>
              <a:off x="480" y="1392"/>
              <a:ext cx="3072" cy="960"/>
              <a:chOff x="480" y="1392"/>
              <a:chExt cx="3072" cy="960"/>
            </a:xfrm>
          </p:grpSpPr>
          <p:sp>
            <p:nvSpPr>
              <p:cNvPr id="36" name="Line 43"/>
              <p:cNvSpPr>
                <a:spLocks noChangeShapeType="1"/>
              </p:cNvSpPr>
              <p:nvPr/>
            </p:nvSpPr>
            <p:spPr bwMode="auto">
              <a:xfrm flipH="1">
                <a:off x="2160" y="1536"/>
                <a:ext cx="288" cy="240"/>
              </a:xfrm>
              <a:prstGeom prst="line">
                <a:avLst/>
              </a:prstGeom>
              <a:noFill/>
              <a:ln w="9525">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7" name="Rectangle 44"/>
              <p:cNvSpPr>
                <a:spLocks noChangeArrowheads="1"/>
              </p:cNvSpPr>
              <p:nvPr/>
            </p:nvSpPr>
            <p:spPr bwMode="auto">
              <a:xfrm>
                <a:off x="1920" y="1392"/>
                <a:ext cx="1392"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0"/>
                  </a:spcBef>
                </a:pPr>
                <a:r>
                  <a:rPr lang="en-US" altLang="en-US" sz="1000" b="1">
                    <a:solidFill>
                      <a:srgbClr val="0066FF"/>
                    </a:solidFill>
                  </a:rPr>
                  <a:t>Two Outcomes</a:t>
                </a:r>
                <a:r>
                  <a:rPr lang="en-US" altLang="en-US" sz="1000">
                    <a:solidFill>
                      <a:schemeClr val="tx1"/>
                    </a:solidFill>
                  </a:rPr>
                  <a:t> (conventionally)</a:t>
                </a:r>
              </a:p>
            </p:txBody>
          </p:sp>
          <p:sp>
            <p:nvSpPr>
              <p:cNvPr id="38" name="Line 45"/>
              <p:cNvSpPr>
                <a:spLocks noChangeShapeType="1"/>
              </p:cNvSpPr>
              <p:nvPr/>
            </p:nvSpPr>
            <p:spPr bwMode="auto">
              <a:xfrm>
                <a:off x="2448" y="1536"/>
                <a:ext cx="384" cy="240"/>
              </a:xfrm>
              <a:prstGeom prst="line">
                <a:avLst/>
              </a:prstGeom>
              <a:noFill/>
              <a:ln w="9525">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9" name="Rectangle 46"/>
              <p:cNvSpPr>
                <a:spLocks noChangeArrowheads="1"/>
              </p:cNvSpPr>
              <p:nvPr/>
            </p:nvSpPr>
            <p:spPr bwMode="auto">
              <a:xfrm>
                <a:off x="2544" y="1766"/>
                <a:ext cx="8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0"/>
                  </a:spcBef>
                </a:pPr>
                <a:r>
                  <a:rPr lang="en-US" altLang="en-US" sz="1000" b="1">
                    <a:solidFill>
                      <a:srgbClr val="FF0066"/>
                    </a:solidFill>
                  </a:rPr>
                  <a:t>Failure</a:t>
                </a:r>
              </a:p>
              <a:p>
                <a:pPr eaLnBrk="1" hangingPunct="1">
                  <a:spcBef>
                    <a:spcPct val="0"/>
                  </a:spcBef>
                </a:pPr>
                <a:r>
                  <a:rPr lang="en-US" altLang="en-US" sz="1000">
                    <a:solidFill>
                      <a:srgbClr val="FF0066"/>
                    </a:solidFill>
                  </a:rPr>
                  <a:t>Probability</a:t>
                </a:r>
                <a:r>
                  <a:rPr lang="en-US" altLang="en-US" sz="1000" b="1">
                    <a:solidFill>
                      <a:srgbClr val="FF0066"/>
                    </a:solidFill>
                  </a:rPr>
                  <a:t> = ‘1-p’</a:t>
                </a:r>
                <a:endParaRPr lang="en-US" altLang="en-US" sz="1000">
                  <a:solidFill>
                    <a:srgbClr val="FF0066"/>
                  </a:solidFill>
                </a:endParaRPr>
              </a:p>
            </p:txBody>
          </p:sp>
          <p:sp>
            <p:nvSpPr>
              <p:cNvPr id="40" name="Rectangle 47"/>
              <p:cNvSpPr>
                <a:spLocks noChangeArrowheads="1"/>
              </p:cNvSpPr>
              <p:nvPr/>
            </p:nvSpPr>
            <p:spPr bwMode="auto">
              <a:xfrm>
                <a:off x="1728" y="1766"/>
                <a:ext cx="7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0"/>
                  </a:spcBef>
                </a:pPr>
                <a:r>
                  <a:rPr lang="en-US" altLang="en-US" sz="1000" b="1">
                    <a:solidFill>
                      <a:srgbClr val="008000"/>
                    </a:solidFill>
                  </a:rPr>
                  <a:t>Success</a:t>
                </a:r>
              </a:p>
              <a:p>
                <a:pPr eaLnBrk="1" hangingPunct="1">
                  <a:spcBef>
                    <a:spcPct val="0"/>
                  </a:spcBef>
                </a:pPr>
                <a:r>
                  <a:rPr lang="en-US" altLang="en-US" sz="1000">
                    <a:solidFill>
                      <a:srgbClr val="008000"/>
                    </a:solidFill>
                  </a:rPr>
                  <a:t>Probability</a:t>
                </a:r>
                <a:r>
                  <a:rPr lang="en-US" altLang="en-US" sz="1000" b="1">
                    <a:solidFill>
                      <a:srgbClr val="008000"/>
                    </a:solidFill>
                  </a:rPr>
                  <a:t> = ‘p’</a:t>
                </a:r>
                <a:endParaRPr lang="en-US" altLang="en-US" sz="1000">
                  <a:solidFill>
                    <a:srgbClr val="008000"/>
                  </a:solidFill>
                </a:endParaRPr>
              </a:p>
            </p:txBody>
          </p:sp>
          <p:sp>
            <p:nvSpPr>
              <p:cNvPr id="41" name="Rectangle 48"/>
              <p:cNvSpPr>
                <a:spLocks noChangeArrowheads="1"/>
              </p:cNvSpPr>
              <p:nvPr/>
            </p:nvSpPr>
            <p:spPr bwMode="auto">
              <a:xfrm>
                <a:off x="480" y="2112"/>
                <a:ext cx="300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spcBef>
                    <a:spcPct val="0"/>
                  </a:spcBef>
                </a:pPr>
                <a:r>
                  <a:rPr lang="en-US" altLang="en-US" sz="1000" u="sng" dirty="0">
                    <a:solidFill>
                      <a:schemeClr val="tx1"/>
                    </a:solidFill>
                  </a:rPr>
                  <a:t>The equation of the logistic regression is </a:t>
                </a:r>
                <a:r>
                  <a:rPr lang="en-US" altLang="en-US" sz="1000" dirty="0">
                    <a:solidFill>
                      <a:schemeClr val="tx1"/>
                    </a:solidFill>
                  </a:rPr>
                  <a:t>: </a:t>
                </a:r>
                <a:r>
                  <a:rPr lang="en-US" altLang="en-US" sz="1400" b="1" dirty="0">
                    <a:solidFill>
                      <a:schemeClr val="tx1"/>
                    </a:solidFill>
                  </a:rPr>
                  <a:t>log [p/(1-p)]  = </a:t>
                </a:r>
                <a:r>
                  <a:rPr lang="en-US" altLang="en-US" sz="1400" b="1" i="1" dirty="0">
                    <a:solidFill>
                      <a:schemeClr val="tx1"/>
                    </a:solidFill>
                  </a:rPr>
                  <a:t>β</a:t>
                </a:r>
                <a:r>
                  <a:rPr lang="en-US" altLang="en-US" sz="1400" b="1" dirty="0">
                    <a:solidFill>
                      <a:schemeClr val="tx1"/>
                    </a:solidFill>
                  </a:rPr>
                  <a:t>0 + </a:t>
                </a:r>
                <a:r>
                  <a:rPr lang="en-US" altLang="en-US" sz="1400" b="1" i="1" dirty="0">
                    <a:solidFill>
                      <a:schemeClr val="tx1"/>
                    </a:solidFill>
                  </a:rPr>
                  <a:t>β</a:t>
                </a:r>
                <a:r>
                  <a:rPr lang="en-US" altLang="en-US" sz="1400" b="1" dirty="0">
                    <a:solidFill>
                      <a:schemeClr val="tx1"/>
                    </a:solidFill>
                  </a:rPr>
                  <a:t>1 *   </a:t>
                </a:r>
                <a:r>
                  <a:rPr lang="en-US" altLang="en-US" sz="1400" b="1" i="1" dirty="0">
                    <a:solidFill>
                      <a:schemeClr val="tx1"/>
                    </a:solidFill>
                  </a:rPr>
                  <a:t>X</a:t>
                </a:r>
              </a:p>
            </p:txBody>
          </p:sp>
          <p:sp>
            <p:nvSpPr>
              <p:cNvPr id="42" name="AutoShape 49"/>
              <p:cNvSpPr>
                <a:spLocks noChangeArrowheads="1"/>
              </p:cNvSpPr>
              <p:nvPr/>
            </p:nvSpPr>
            <p:spPr bwMode="auto">
              <a:xfrm>
                <a:off x="2208" y="2112"/>
                <a:ext cx="480" cy="240"/>
              </a:xfrm>
              <a:prstGeom prst="roundRect">
                <a:avLst>
                  <a:gd name="adj" fmla="val 16667"/>
                </a:avLst>
              </a:prstGeom>
              <a:noFill/>
              <a:ln w="9525">
                <a:solidFill>
                  <a:srgbClr val="33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3" name="AutoShape 50"/>
              <p:cNvSpPr>
                <a:spLocks noChangeArrowheads="1"/>
              </p:cNvSpPr>
              <p:nvPr/>
            </p:nvSpPr>
            <p:spPr bwMode="auto">
              <a:xfrm>
                <a:off x="912" y="1824"/>
                <a:ext cx="768" cy="240"/>
              </a:xfrm>
              <a:prstGeom prst="wedgeRectCallout">
                <a:avLst>
                  <a:gd name="adj1" fmla="val 121875"/>
                  <a:gd name="adj2" fmla="val 72083"/>
                </a:avLst>
              </a:prstGeom>
              <a:noFill/>
              <a:ln w="9525">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0"/>
                  </a:spcBef>
                </a:pPr>
                <a:endParaRPr lang="en-US" altLang="en-US" sz="800" b="1">
                  <a:solidFill>
                    <a:schemeClr val="tx1"/>
                  </a:solidFill>
                </a:endParaRPr>
              </a:p>
            </p:txBody>
          </p:sp>
          <p:sp>
            <p:nvSpPr>
              <p:cNvPr id="44" name="Rectangle 51"/>
              <p:cNvSpPr>
                <a:spLocks noChangeArrowheads="1"/>
              </p:cNvSpPr>
              <p:nvPr/>
            </p:nvSpPr>
            <p:spPr bwMode="auto">
              <a:xfrm>
                <a:off x="864" y="1824"/>
                <a:ext cx="82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spcBef>
                    <a:spcPct val="0"/>
                  </a:spcBef>
                </a:pPr>
                <a:r>
                  <a:rPr lang="en-US" altLang="en-US">
                    <a:solidFill>
                      <a:schemeClr val="tx1"/>
                    </a:solidFill>
                  </a:rPr>
                  <a:t>‘</a:t>
                </a:r>
                <a:r>
                  <a:rPr lang="en-US" altLang="en-US" sz="1400">
                    <a:solidFill>
                      <a:schemeClr val="tx1"/>
                    </a:solidFill>
                  </a:rPr>
                  <a:t>odds</a:t>
                </a:r>
                <a:r>
                  <a:rPr lang="en-US" altLang="en-US" sz="1000">
                    <a:solidFill>
                      <a:schemeClr val="tx1"/>
                    </a:solidFill>
                  </a:rPr>
                  <a:t>’</a:t>
                </a:r>
                <a:r>
                  <a:rPr lang="en-US" altLang="en-US" sz="800">
                    <a:solidFill>
                      <a:schemeClr val="tx1"/>
                    </a:solidFill>
                  </a:rPr>
                  <a:t>  of </a:t>
                </a:r>
                <a:r>
                  <a:rPr lang="en-US" altLang="en-US" sz="1000" b="1">
                    <a:solidFill>
                      <a:srgbClr val="008000"/>
                    </a:solidFill>
                  </a:rPr>
                  <a:t>Success</a:t>
                </a:r>
                <a:endParaRPr lang="en-US" altLang="en-US" sz="1000" b="1" i="1">
                  <a:solidFill>
                    <a:srgbClr val="008000"/>
                  </a:solidFill>
                </a:endParaRPr>
              </a:p>
            </p:txBody>
          </p:sp>
          <p:sp>
            <p:nvSpPr>
              <p:cNvPr id="45" name="Rectangle 54"/>
              <p:cNvSpPr>
                <a:spLocks noChangeArrowheads="1"/>
              </p:cNvSpPr>
              <p:nvPr/>
            </p:nvSpPr>
            <p:spPr bwMode="auto">
              <a:xfrm>
                <a:off x="3312" y="2112"/>
                <a:ext cx="144" cy="192"/>
              </a:xfrm>
              <a:prstGeom prst="rect">
                <a:avLst/>
              </a:prstGeom>
              <a:noFill/>
              <a:ln w="9525">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6" name="Line 55"/>
              <p:cNvSpPr>
                <a:spLocks noChangeShapeType="1"/>
              </p:cNvSpPr>
              <p:nvPr/>
            </p:nvSpPr>
            <p:spPr bwMode="auto">
              <a:xfrm flipV="1">
                <a:off x="3456" y="1968"/>
                <a:ext cx="96" cy="192"/>
              </a:xfrm>
              <a:prstGeom prst="line">
                <a:avLst/>
              </a:prstGeom>
              <a:noFill/>
              <a:ln w="9525">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
          <p:nvSpPr>
            <p:cNvPr id="35" name="Rectangle 56"/>
            <p:cNvSpPr>
              <a:spLocks noChangeArrowheads="1"/>
            </p:cNvSpPr>
            <p:nvPr/>
          </p:nvSpPr>
          <p:spPr bwMode="auto">
            <a:xfrm>
              <a:off x="3412" y="1824"/>
              <a:ext cx="1244"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spcBef>
                  <a:spcPct val="0"/>
                </a:spcBef>
              </a:pPr>
              <a:r>
                <a:rPr lang="en-US" altLang="en-US" sz="900">
                  <a:solidFill>
                    <a:schemeClr val="tx1"/>
                  </a:solidFill>
                </a:rPr>
                <a:t>Independent variable (quantitative)</a:t>
              </a:r>
              <a:r>
                <a:rPr lang="en-US" altLang="en-US" sz="900" i="1">
                  <a:solidFill>
                    <a:schemeClr val="tx1"/>
                  </a:solidFill>
                </a:rPr>
                <a:t> </a:t>
              </a:r>
            </a:p>
          </p:txBody>
        </p:sp>
      </p:grpSp>
      <p:sp>
        <p:nvSpPr>
          <p:cNvPr id="47" name="Rectangle 57"/>
          <p:cNvSpPr>
            <a:spLocks noChangeArrowheads="1"/>
          </p:cNvSpPr>
          <p:nvPr/>
        </p:nvSpPr>
        <p:spPr bwMode="auto">
          <a:xfrm>
            <a:off x="485987" y="3775010"/>
            <a:ext cx="6467706" cy="830997"/>
          </a:xfrm>
          <a:prstGeom prst="rect">
            <a:avLst/>
          </a:prstGeom>
          <a:noFill/>
          <a:ln w="19050">
            <a:solidFill>
              <a:srgbClr val="008000"/>
            </a:solidFill>
            <a:prstDash val="sysDot"/>
            <a:miter lim="800000"/>
            <a:headEnd/>
            <a:tailEnd/>
          </a:ln>
          <a:effectLst/>
          <a:extLst>
            <a:ext uri="{909E8E84-426E-40DD-AFC4-6F175D3DCCD1}">
              <a14:hiddenFill xmlns:a14="http://schemas.microsoft.com/office/drawing/2010/main">
                <a:solidFill>
                  <a:srgbClr val="99CC00">
                    <a:alpha val="85001"/>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hangingPunct="1">
              <a:spcBef>
                <a:spcPct val="0"/>
              </a:spcBef>
              <a:buFont typeface="Wingdings" pitchFamily="2" charset="2"/>
              <a:buChar char="Ø"/>
            </a:pPr>
            <a:r>
              <a:rPr lang="en-US" altLang="en-US" sz="1200" dirty="0">
                <a:solidFill>
                  <a:schemeClr val="tx1"/>
                </a:solidFill>
              </a:rPr>
              <a:t>Entirely quantitative model that eventually aims at calculating the β0 and β1</a:t>
            </a:r>
            <a:r>
              <a:rPr lang="en-US" altLang="en-US" sz="1200" b="1" i="1" dirty="0">
                <a:solidFill>
                  <a:schemeClr val="tx1"/>
                </a:solidFill>
              </a:rPr>
              <a:t>, </a:t>
            </a:r>
            <a:r>
              <a:rPr lang="en-US" altLang="en-US" sz="1200" dirty="0">
                <a:solidFill>
                  <a:schemeClr val="tx1"/>
                </a:solidFill>
              </a:rPr>
              <a:t>estimating the equation.</a:t>
            </a:r>
          </a:p>
          <a:p>
            <a:pPr algn="l" eaLnBrk="1" hangingPunct="1">
              <a:spcBef>
                <a:spcPct val="0"/>
              </a:spcBef>
              <a:buFont typeface="Wingdings" pitchFamily="2" charset="2"/>
              <a:buChar char="Ø"/>
            </a:pPr>
            <a:r>
              <a:rPr lang="en-US" altLang="en-US" sz="1200" dirty="0">
                <a:solidFill>
                  <a:schemeClr val="tx1"/>
                </a:solidFill>
              </a:rPr>
              <a:t>Then the X values are fed in from the data which yields the Log ‘odds’.</a:t>
            </a:r>
          </a:p>
          <a:p>
            <a:pPr algn="l" eaLnBrk="1" hangingPunct="1">
              <a:spcBef>
                <a:spcPct val="0"/>
              </a:spcBef>
              <a:buFont typeface="Wingdings" pitchFamily="2" charset="2"/>
              <a:buChar char="Ø"/>
            </a:pPr>
            <a:r>
              <a:rPr lang="en-US" altLang="en-US" sz="1200" dirty="0">
                <a:solidFill>
                  <a:schemeClr val="tx1"/>
                </a:solidFill>
              </a:rPr>
              <a:t>The ‘odds’ are calculated from the log odds using the logarithmic table.</a:t>
            </a:r>
          </a:p>
        </p:txBody>
      </p:sp>
      <p:sp>
        <p:nvSpPr>
          <p:cNvPr id="48" name="Text Box 58"/>
          <p:cNvSpPr txBox="1">
            <a:spLocks noChangeArrowheads="1"/>
          </p:cNvSpPr>
          <p:nvPr/>
        </p:nvSpPr>
        <p:spPr bwMode="auto">
          <a:xfrm>
            <a:off x="2947988" y="4973295"/>
            <a:ext cx="57848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0"/>
              </a:spcBef>
            </a:pPr>
            <a:r>
              <a:rPr lang="en-US" altLang="en-US" sz="1200" dirty="0">
                <a:solidFill>
                  <a:srgbClr val="000000"/>
                </a:solidFill>
                <a:latin typeface="Arial" panose="020B0604020202020204" pitchFamily="34" charset="0"/>
              </a:rPr>
              <a:t>Since logistic function is monotonic, increase in log odds =&gt; increase in odds</a:t>
            </a:r>
          </a:p>
          <a:p>
            <a:pPr algn="l" eaLnBrk="1" hangingPunct="1">
              <a:spcBef>
                <a:spcPct val="0"/>
              </a:spcBef>
            </a:pPr>
            <a:endParaRPr lang="en-US" altLang="en-US" sz="1200" dirty="0">
              <a:solidFill>
                <a:srgbClr val="000000"/>
              </a:solidFill>
              <a:latin typeface="Arial" panose="020B0604020202020204" pitchFamily="34" charset="0"/>
            </a:endParaRPr>
          </a:p>
          <a:p>
            <a:pPr algn="l" eaLnBrk="1" hangingPunct="1">
              <a:spcBef>
                <a:spcPct val="0"/>
              </a:spcBef>
            </a:pPr>
            <a:r>
              <a:rPr lang="en-US" altLang="en-US" sz="1200" dirty="0">
                <a:solidFill>
                  <a:srgbClr val="000000"/>
                </a:solidFill>
                <a:latin typeface="Arial" panose="020B0604020202020204" pitchFamily="34" charset="0"/>
              </a:rPr>
              <a:t>The logistic transformation is to convert the function to linearity, since the probability function is as shown adjacently.</a:t>
            </a:r>
          </a:p>
        </p:txBody>
      </p:sp>
    </p:spTree>
    <p:extLst>
      <p:ext uri="{BB962C8B-B14F-4D97-AF65-F5344CB8AC3E}">
        <p14:creationId xmlns:p14="http://schemas.microsoft.com/office/powerpoint/2010/main" val="613915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122238" y="797877"/>
            <a:ext cx="8899525" cy="5575936"/>
          </a:xfrm>
          <a:prstGeom prst="roundRect">
            <a:avLst/>
          </a:prstGeom>
          <a:solidFill>
            <a:schemeClr val="bg1"/>
          </a:solidFill>
          <a:ln w="34925" cap="flat" cmpd="sng" algn="ctr">
            <a:solidFill>
              <a:schemeClr val="accent4">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
        <p:nvSpPr>
          <p:cNvPr id="2" name="Title 1"/>
          <p:cNvSpPr>
            <a:spLocks noGrp="1"/>
          </p:cNvSpPr>
          <p:nvPr>
            <p:ph type="title" idx="4294967295"/>
          </p:nvPr>
        </p:nvSpPr>
        <p:spPr>
          <a:xfrm>
            <a:off x="295570" y="336212"/>
            <a:ext cx="8523174" cy="461665"/>
          </a:xfrm>
          <a:prstGeom prst="rect">
            <a:avLst/>
          </a:prstGeom>
        </p:spPr>
        <p:txBody>
          <a:bodyPr/>
          <a:lstStyle/>
          <a:p>
            <a:r>
              <a:rPr lang="en-US" altLang="en-US" dirty="0"/>
              <a:t>Maximum Likelihood Estimation (MLE)</a:t>
            </a:r>
            <a:endParaRPr lang="en-US" dirty="0"/>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7</a:t>
            </a:fld>
            <a:endParaRPr lang="en-US" dirty="0"/>
          </a:p>
        </p:txBody>
      </p:sp>
      <p:sp>
        <p:nvSpPr>
          <p:cNvPr id="5" name="Rectangle 3"/>
          <p:cNvSpPr txBox="1">
            <a:spLocks noChangeArrowheads="1"/>
          </p:cNvSpPr>
          <p:nvPr/>
        </p:nvSpPr>
        <p:spPr>
          <a:xfrm>
            <a:off x="295570" y="894531"/>
            <a:ext cx="8421047" cy="5105400"/>
          </a:xfrm>
          <a:prstGeom prst="rect">
            <a:avLst/>
          </a:prstGeom>
          <a:noFill/>
          <a:ln/>
        </p:spPr>
        <p:txBody>
          <a:bodyPr lIns="92075" tIns="46038" rIns="92075" bIns="46038"/>
          <a:lstStyle>
            <a:lvl1pPr marL="236538" indent="-236538" algn="l" defTabSz="914400" rtl="0" eaLnBrk="1" latinLnBrk="0" hangingPunct="1">
              <a:spcBef>
                <a:spcPct val="20000"/>
              </a:spcBef>
              <a:buClrTx/>
              <a:buFont typeface="Arial" panose="020B0604020202020204" pitchFamily="34" charset="0"/>
              <a:buChar char="•"/>
              <a:defRPr lang="en-US" sz="2000" b="0" kern="1200" dirty="0" smtClean="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8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pPr>
            <a:endParaRPr lang="en-US" altLang="en-US" sz="1400" dirty="0">
              <a:solidFill>
                <a:srgbClr val="000000"/>
              </a:solidFill>
              <a:ea typeface="+mn-ea"/>
              <a:cs typeface="+mn-cs"/>
            </a:endParaRPr>
          </a:p>
          <a:p>
            <a:pPr>
              <a:buFont typeface="Wingdings" panose="05000000000000000000" pitchFamily="2" charset="2"/>
              <a:buChar char="Ø"/>
            </a:pPr>
            <a:r>
              <a:rPr lang="en-US" altLang="en-US" sz="1400" dirty="0">
                <a:solidFill>
                  <a:srgbClr val="000000"/>
                </a:solidFill>
                <a:ea typeface="+mn-ea"/>
                <a:cs typeface="+mn-cs"/>
              </a:rPr>
              <a:t>MLE is a statistical method for estimating the coefficients of a model.</a:t>
            </a:r>
          </a:p>
          <a:p>
            <a:pPr>
              <a:buFont typeface="Wingdings" panose="05000000000000000000" pitchFamily="2" charset="2"/>
              <a:buChar char="Ø"/>
            </a:pPr>
            <a:r>
              <a:rPr lang="en-US" altLang="en-US" sz="1400" dirty="0">
                <a:solidFill>
                  <a:srgbClr val="000000"/>
                </a:solidFill>
                <a:ea typeface="+mn-ea"/>
                <a:cs typeface="+mn-cs"/>
              </a:rPr>
              <a:t>The likelihood function (L) measures the probability of observing the particular set of dependent variable values (p</a:t>
            </a:r>
            <a:r>
              <a:rPr lang="en-US" altLang="en-US" sz="1400" baseline="-25000" dirty="0">
                <a:solidFill>
                  <a:srgbClr val="000000"/>
                </a:solidFill>
                <a:ea typeface="+mn-ea"/>
                <a:cs typeface="+mn-cs"/>
              </a:rPr>
              <a:t>1</a:t>
            </a:r>
            <a:r>
              <a:rPr lang="en-US" altLang="en-US" sz="1400" dirty="0">
                <a:solidFill>
                  <a:srgbClr val="000000"/>
                </a:solidFill>
                <a:ea typeface="+mn-ea"/>
                <a:cs typeface="+mn-cs"/>
              </a:rPr>
              <a:t>, p</a:t>
            </a:r>
            <a:r>
              <a:rPr lang="en-US" altLang="en-US" sz="1400" baseline="-25000" dirty="0">
                <a:solidFill>
                  <a:srgbClr val="000000"/>
                </a:solidFill>
                <a:ea typeface="+mn-ea"/>
                <a:cs typeface="+mn-cs"/>
              </a:rPr>
              <a:t>2</a:t>
            </a:r>
            <a:r>
              <a:rPr lang="en-US" altLang="en-US" sz="1400" dirty="0">
                <a:solidFill>
                  <a:srgbClr val="000000"/>
                </a:solidFill>
                <a:ea typeface="+mn-ea"/>
                <a:cs typeface="+mn-cs"/>
              </a:rPr>
              <a:t>, ..., </a:t>
            </a:r>
            <a:r>
              <a:rPr lang="en-US" altLang="en-US" sz="1400" dirty="0" err="1">
                <a:solidFill>
                  <a:srgbClr val="000000"/>
                </a:solidFill>
                <a:ea typeface="+mn-ea"/>
                <a:cs typeface="+mn-cs"/>
              </a:rPr>
              <a:t>p</a:t>
            </a:r>
            <a:r>
              <a:rPr lang="en-US" altLang="en-US" sz="1400" baseline="-25000" dirty="0" err="1">
                <a:solidFill>
                  <a:srgbClr val="000000"/>
                </a:solidFill>
                <a:ea typeface="+mn-ea"/>
                <a:cs typeface="+mn-cs"/>
              </a:rPr>
              <a:t>n</a:t>
            </a:r>
            <a:r>
              <a:rPr lang="en-US" altLang="en-US" sz="1400" dirty="0">
                <a:solidFill>
                  <a:srgbClr val="000000"/>
                </a:solidFill>
                <a:ea typeface="+mn-ea"/>
                <a:cs typeface="+mn-cs"/>
              </a:rPr>
              <a:t>) that occur in the sample: </a:t>
            </a:r>
            <a:br>
              <a:rPr lang="en-US" altLang="en-US" sz="1400" dirty="0">
                <a:solidFill>
                  <a:srgbClr val="000000"/>
                </a:solidFill>
                <a:ea typeface="+mn-ea"/>
                <a:cs typeface="+mn-cs"/>
              </a:rPr>
            </a:br>
            <a:r>
              <a:rPr lang="en-US" altLang="en-US" sz="1400" dirty="0">
                <a:solidFill>
                  <a:srgbClr val="000000"/>
                </a:solidFill>
                <a:ea typeface="+mn-ea"/>
                <a:cs typeface="+mn-cs"/>
              </a:rPr>
              <a:t>	L = </a:t>
            </a:r>
            <a:r>
              <a:rPr lang="en-US" altLang="en-US" sz="1400" dirty="0" err="1">
                <a:solidFill>
                  <a:srgbClr val="000000"/>
                </a:solidFill>
                <a:ea typeface="+mn-ea"/>
                <a:cs typeface="+mn-cs"/>
              </a:rPr>
              <a:t>Prob</a:t>
            </a:r>
            <a:r>
              <a:rPr lang="en-US" altLang="en-US" sz="1400" dirty="0">
                <a:solidFill>
                  <a:srgbClr val="000000"/>
                </a:solidFill>
                <a:ea typeface="+mn-ea"/>
                <a:cs typeface="+mn-cs"/>
              </a:rPr>
              <a:t> (p</a:t>
            </a:r>
            <a:r>
              <a:rPr lang="en-US" altLang="en-US" sz="1400" baseline="-25000" dirty="0">
                <a:solidFill>
                  <a:srgbClr val="000000"/>
                </a:solidFill>
                <a:ea typeface="+mn-ea"/>
                <a:cs typeface="+mn-cs"/>
              </a:rPr>
              <a:t>1</a:t>
            </a:r>
            <a:r>
              <a:rPr lang="en-US" altLang="en-US" sz="1400" dirty="0">
                <a:solidFill>
                  <a:srgbClr val="000000"/>
                </a:solidFill>
                <a:ea typeface="+mn-ea"/>
                <a:cs typeface="+mn-cs"/>
              </a:rPr>
              <a:t>* p</a:t>
            </a:r>
            <a:r>
              <a:rPr lang="en-US" altLang="en-US" sz="1400" baseline="-25000" dirty="0">
                <a:solidFill>
                  <a:srgbClr val="000000"/>
                </a:solidFill>
                <a:ea typeface="+mn-ea"/>
                <a:cs typeface="+mn-cs"/>
              </a:rPr>
              <a:t>2</a:t>
            </a:r>
            <a:r>
              <a:rPr lang="en-US" altLang="en-US" sz="1400" dirty="0">
                <a:solidFill>
                  <a:srgbClr val="000000"/>
                </a:solidFill>
                <a:ea typeface="+mn-ea"/>
                <a:cs typeface="+mn-cs"/>
              </a:rPr>
              <a:t>* * * </a:t>
            </a:r>
            <a:r>
              <a:rPr lang="en-US" altLang="en-US" sz="1400" dirty="0" err="1">
                <a:solidFill>
                  <a:srgbClr val="000000"/>
                </a:solidFill>
                <a:ea typeface="+mn-ea"/>
                <a:cs typeface="+mn-cs"/>
              </a:rPr>
              <a:t>p</a:t>
            </a:r>
            <a:r>
              <a:rPr lang="en-US" altLang="en-US" sz="1400" baseline="-25000" dirty="0" err="1">
                <a:solidFill>
                  <a:srgbClr val="000000"/>
                </a:solidFill>
                <a:ea typeface="+mn-ea"/>
                <a:cs typeface="+mn-cs"/>
              </a:rPr>
              <a:t>n</a:t>
            </a:r>
            <a:r>
              <a:rPr lang="en-US" altLang="en-US" sz="1400" dirty="0">
                <a:solidFill>
                  <a:srgbClr val="000000"/>
                </a:solidFill>
                <a:ea typeface="+mn-ea"/>
                <a:cs typeface="+mn-cs"/>
              </a:rPr>
              <a:t>)</a:t>
            </a:r>
          </a:p>
          <a:p>
            <a:pPr>
              <a:buFont typeface="Wingdings" panose="05000000000000000000" pitchFamily="2" charset="2"/>
              <a:buChar char="Ø"/>
            </a:pPr>
            <a:r>
              <a:rPr lang="en-US" altLang="en-US" sz="1400" dirty="0">
                <a:solidFill>
                  <a:srgbClr val="000000"/>
                </a:solidFill>
                <a:ea typeface="+mn-ea"/>
                <a:cs typeface="+mn-cs"/>
              </a:rPr>
              <a:t>The higher the L, the higher the probability of observing the </a:t>
            </a:r>
            <a:r>
              <a:rPr lang="en-US" altLang="en-US" sz="1400" dirty="0" err="1">
                <a:solidFill>
                  <a:srgbClr val="000000"/>
                </a:solidFill>
                <a:ea typeface="+mn-ea"/>
                <a:cs typeface="+mn-cs"/>
              </a:rPr>
              <a:t>p</a:t>
            </a:r>
            <a:r>
              <a:rPr lang="en-US" altLang="en-US" sz="1400" baseline="-25000" dirty="0" err="1">
                <a:solidFill>
                  <a:srgbClr val="000000"/>
                </a:solidFill>
                <a:ea typeface="+mn-ea"/>
                <a:cs typeface="+mn-cs"/>
              </a:rPr>
              <a:t>s</a:t>
            </a:r>
            <a:r>
              <a:rPr lang="en-US" altLang="en-US" sz="1400" dirty="0">
                <a:solidFill>
                  <a:srgbClr val="000000"/>
                </a:solidFill>
                <a:ea typeface="+mn-ea"/>
                <a:cs typeface="+mn-cs"/>
              </a:rPr>
              <a:t> in the sample. </a:t>
            </a:r>
          </a:p>
          <a:p>
            <a:pPr>
              <a:buFont typeface="Wingdings" panose="05000000000000000000" pitchFamily="2" charset="2"/>
              <a:buChar char="Ø"/>
            </a:pPr>
            <a:endParaRPr lang="en-US" altLang="en-US" sz="1400" dirty="0">
              <a:solidFill>
                <a:srgbClr val="000000"/>
              </a:solidFill>
              <a:ea typeface="+mn-ea"/>
              <a:cs typeface="+mn-cs"/>
            </a:endParaRPr>
          </a:p>
          <a:p>
            <a:pPr>
              <a:buFont typeface="Wingdings" panose="05000000000000000000" pitchFamily="2" charset="2"/>
              <a:buChar char="Ø"/>
            </a:pPr>
            <a:endParaRPr lang="en-US" altLang="en-US" sz="1400" dirty="0">
              <a:solidFill>
                <a:srgbClr val="000000"/>
              </a:solidFill>
              <a:ea typeface="+mn-ea"/>
              <a:cs typeface="+mn-cs"/>
            </a:endParaRPr>
          </a:p>
          <a:p>
            <a:pPr>
              <a:buFont typeface="Wingdings" panose="05000000000000000000" pitchFamily="2" charset="2"/>
              <a:buChar char="Ø"/>
            </a:pPr>
            <a:r>
              <a:rPr lang="en-US" altLang="en-US" sz="1400" dirty="0">
                <a:solidFill>
                  <a:srgbClr val="000000"/>
                </a:solidFill>
                <a:ea typeface="+mn-ea"/>
                <a:cs typeface="+mn-cs"/>
              </a:rPr>
              <a:t>Let the log of odds is represented by,			  	(1)</a:t>
            </a:r>
          </a:p>
          <a:p>
            <a:pPr>
              <a:buFont typeface="Wingdings" panose="05000000000000000000" pitchFamily="2" charset="2"/>
              <a:buChar char="Ø"/>
            </a:pPr>
            <a:endParaRPr lang="en-US" altLang="en-US" sz="1400" dirty="0">
              <a:solidFill>
                <a:srgbClr val="000000"/>
              </a:solidFill>
              <a:ea typeface="+mn-ea"/>
              <a:cs typeface="+mn-cs"/>
            </a:endParaRPr>
          </a:p>
          <a:p>
            <a:pPr>
              <a:buFont typeface="Wingdings" panose="05000000000000000000" pitchFamily="2" charset="2"/>
              <a:buChar char="Ø"/>
            </a:pPr>
            <a:endParaRPr lang="en-US" altLang="en-US" sz="1400" dirty="0">
              <a:solidFill>
                <a:srgbClr val="000000"/>
              </a:solidFill>
              <a:ea typeface="+mn-ea"/>
              <a:cs typeface="+mn-cs"/>
            </a:endParaRPr>
          </a:p>
          <a:p>
            <a:pPr>
              <a:buFont typeface="Wingdings" panose="05000000000000000000" pitchFamily="2" charset="2"/>
              <a:buChar char="Ø"/>
            </a:pPr>
            <a:r>
              <a:rPr lang="en-US" altLang="en-US" sz="1400" dirty="0">
                <a:solidFill>
                  <a:srgbClr val="000000"/>
                </a:solidFill>
                <a:ea typeface="+mn-ea"/>
                <a:cs typeface="+mn-cs"/>
              </a:rPr>
              <a:t>Adding the intercept term (x</a:t>
            </a:r>
            <a:r>
              <a:rPr lang="en-US" altLang="en-US" sz="1400" baseline="-25000" dirty="0">
                <a:solidFill>
                  <a:srgbClr val="000000"/>
                </a:solidFill>
                <a:ea typeface="+mn-ea"/>
                <a:cs typeface="+mn-cs"/>
              </a:rPr>
              <a:t>0</a:t>
            </a:r>
            <a:r>
              <a:rPr lang="en-US" altLang="en-US" sz="1400" dirty="0">
                <a:solidFill>
                  <a:srgbClr val="000000"/>
                </a:solidFill>
                <a:ea typeface="+mn-ea"/>
                <a:cs typeface="+mn-cs"/>
              </a:rPr>
              <a:t>=1) we have, 				(2(2)</a:t>
            </a:r>
          </a:p>
          <a:p>
            <a:pPr>
              <a:buFont typeface="Wingdings" panose="05000000000000000000" pitchFamily="2" charset="2"/>
              <a:buChar char="Ø"/>
            </a:pPr>
            <a:endParaRPr lang="en-US" altLang="en-US" sz="1400" dirty="0">
              <a:solidFill>
                <a:srgbClr val="000000"/>
              </a:solidFill>
              <a:ea typeface="+mn-ea"/>
              <a:cs typeface="+mn-cs"/>
            </a:endParaRPr>
          </a:p>
          <a:p>
            <a:pPr>
              <a:buFont typeface="Wingdings" panose="05000000000000000000" pitchFamily="2" charset="2"/>
              <a:buChar char="Ø"/>
            </a:pPr>
            <a:endParaRPr lang="en-US" altLang="en-US" sz="1400" dirty="0">
              <a:solidFill>
                <a:srgbClr val="000000"/>
              </a:solidFill>
              <a:ea typeface="+mn-ea"/>
              <a:cs typeface="+mn-cs"/>
            </a:endParaRPr>
          </a:p>
          <a:p>
            <a:pPr>
              <a:buFont typeface="Wingdings" panose="05000000000000000000" pitchFamily="2" charset="2"/>
              <a:buChar char="Ø"/>
            </a:pPr>
            <a:endParaRPr lang="en-US" altLang="en-US" sz="1400" dirty="0">
              <a:solidFill>
                <a:srgbClr val="000000"/>
              </a:solidFill>
              <a:ea typeface="+mn-ea"/>
              <a:cs typeface="+mn-cs"/>
            </a:endParaRPr>
          </a:p>
          <a:p>
            <a:pPr>
              <a:buFont typeface="Wingdings" panose="05000000000000000000" pitchFamily="2" charset="2"/>
              <a:buChar char="Ø"/>
            </a:pPr>
            <a:endParaRPr lang="en-US" altLang="en-US" sz="1400" dirty="0">
              <a:solidFill>
                <a:srgbClr val="000000"/>
              </a:solidFill>
              <a:ea typeface="+mn-ea"/>
              <a:cs typeface="+mn-cs"/>
            </a:endParaRPr>
          </a:p>
          <a:p>
            <a:pPr>
              <a:buFont typeface="Wingdings" panose="05000000000000000000" pitchFamily="2" charset="2"/>
              <a:buChar char="Ø"/>
            </a:pPr>
            <a:endParaRPr lang="en-US" altLang="en-US" sz="1400" dirty="0">
              <a:solidFill>
                <a:srgbClr val="000000"/>
              </a:solidFill>
              <a:ea typeface="+mn-ea"/>
              <a:cs typeface="+mn-cs"/>
            </a:endParaRPr>
          </a:p>
          <a:p>
            <a:pPr>
              <a:buFont typeface="Wingdings" panose="05000000000000000000" pitchFamily="2" charset="2"/>
              <a:buChar char="Ø"/>
            </a:pPr>
            <a:r>
              <a:rPr lang="en-US" altLang="en-US" sz="1400" dirty="0">
                <a:solidFill>
                  <a:srgbClr val="000000"/>
                </a:solidFill>
                <a:ea typeface="+mn-ea"/>
                <a:cs typeface="+mn-cs"/>
              </a:rPr>
              <a:t>Thus the likelihood can be represented as,					  (3) </a:t>
            </a:r>
          </a:p>
          <a:p>
            <a:pPr>
              <a:buFont typeface="Wingdings" pitchFamily="2" charset="2"/>
              <a:buChar char="§"/>
            </a:pPr>
            <a:endParaRPr lang="en-US" altLang="en-US" sz="1200" dirty="0">
              <a:solidFill>
                <a:srgbClr val="000000"/>
              </a:solidFill>
              <a:ea typeface="+mn-ea"/>
              <a:cs typeface="+mn-cs"/>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2882" y="2506522"/>
            <a:ext cx="2381250"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4934" y="3372800"/>
            <a:ext cx="2543175" cy="139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5204" y="4957519"/>
            <a:ext cx="3609975"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342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122238" y="797877"/>
            <a:ext cx="8899525" cy="5575936"/>
          </a:xfrm>
          <a:prstGeom prst="roundRect">
            <a:avLst/>
          </a:prstGeom>
          <a:solidFill>
            <a:schemeClr val="bg1"/>
          </a:solidFill>
          <a:ln w="34925" cap="flat" cmpd="sng" algn="ctr">
            <a:solidFill>
              <a:schemeClr val="accent4">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
        <p:nvSpPr>
          <p:cNvPr id="2" name="Title 1"/>
          <p:cNvSpPr>
            <a:spLocks noGrp="1"/>
          </p:cNvSpPr>
          <p:nvPr>
            <p:ph type="title" idx="4294967295"/>
          </p:nvPr>
        </p:nvSpPr>
        <p:spPr>
          <a:xfrm>
            <a:off x="295570" y="336212"/>
            <a:ext cx="8523174" cy="461665"/>
          </a:xfrm>
          <a:prstGeom prst="rect">
            <a:avLst/>
          </a:prstGeom>
        </p:spPr>
        <p:txBody>
          <a:bodyPr/>
          <a:lstStyle/>
          <a:p>
            <a:r>
              <a:rPr lang="en-US" altLang="en-US" dirty="0"/>
              <a:t>Maximum Likelihood Estimation (MLE)</a:t>
            </a:r>
            <a:endParaRPr lang="en-US" dirty="0"/>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8</a:t>
            </a:fld>
            <a:endParaRPr lang="en-US" dirty="0"/>
          </a:p>
        </p:txBody>
      </p:sp>
      <p:sp>
        <p:nvSpPr>
          <p:cNvPr id="4" name="TextBox 3"/>
          <p:cNvSpPr txBox="1"/>
          <p:nvPr/>
        </p:nvSpPr>
        <p:spPr>
          <a:xfrm>
            <a:off x="372140" y="1265274"/>
            <a:ext cx="8293395" cy="4678326"/>
          </a:xfrm>
          <a:prstGeom prst="rect">
            <a:avLst/>
          </a:prstGeom>
          <a:noFill/>
        </p:spPr>
        <p:txBody>
          <a:bodyPr wrap="square" rtlCol="0">
            <a:noAutofit/>
          </a:bodyPr>
          <a:lstStyle/>
          <a:p>
            <a:pPr marL="285750" indent="-285750">
              <a:buFont typeface="Wingdings" panose="05000000000000000000" pitchFamily="2" charset="2"/>
              <a:buChar char="Ø"/>
            </a:pPr>
            <a:r>
              <a:rPr lang="en-US" sz="1400" dirty="0"/>
              <a:t>Taking log on both sides of (3), we have the log likelihood function as,</a:t>
            </a:r>
          </a:p>
          <a:p>
            <a:endParaRPr lang="en-US" sz="1400" dirty="0"/>
          </a:p>
          <a:p>
            <a:endParaRPr lang="en-US" sz="1400" dirty="0"/>
          </a:p>
          <a:p>
            <a:r>
              <a:rPr lang="en-US" sz="1400" dirty="0"/>
              <a:t>							(4)</a:t>
            </a:r>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US" sz="1400" dirty="0"/>
              <a:t>Our aim is to minimize -2*              (known as the deviance of the model, analogous to residual sum </a:t>
            </a:r>
          </a:p>
          <a:p>
            <a:r>
              <a:rPr lang="en-US" sz="1400" dirty="0"/>
              <a:t>      </a:t>
            </a:r>
          </a:p>
          <a:p>
            <a:r>
              <a:rPr lang="en-US" sz="1400" dirty="0"/>
              <a:t>of squares (RSS) to linear regression).</a:t>
            </a:r>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US" sz="1400" dirty="0"/>
              <a:t>Taking gradient w.r.t the parameters </a:t>
            </a:r>
            <a:r>
              <a:rPr lang="en-US" sz="1400" b="1" dirty="0"/>
              <a:t>b, </a:t>
            </a:r>
            <a:r>
              <a:rPr lang="en-US" sz="1400" dirty="0"/>
              <a:t>we have				(5)</a:t>
            </a:r>
          </a:p>
          <a:p>
            <a:r>
              <a:rPr lang="en-US" sz="1400" b="1" dirty="0"/>
              <a:t>       </a:t>
            </a:r>
            <a:r>
              <a:rPr lang="en-US" sz="1400" dirty="0"/>
              <a:t>where, P</a:t>
            </a:r>
            <a:r>
              <a:rPr lang="en-US" sz="1400" baseline="-25000" dirty="0"/>
              <a:t>i</a:t>
            </a:r>
            <a:r>
              <a:rPr lang="en-US" sz="1400" dirty="0"/>
              <a:t>’ = P</a:t>
            </a:r>
            <a:r>
              <a:rPr lang="en-US" sz="1400" baseline="-25000" dirty="0"/>
              <a:t>i</a:t>
            </a:r>
            <a:r>
              <a:rPr lang="en-US" sz="1400" dirty="0"/>
              <a:t>’(x</a:t>
            </a:r>
            <a:r>
              <a:rPr lang="en-US" sz="1400" baseline="-25000" dirty="0"/>
              <a:t>i</a:t>
            </a:r>
            <a:r>
              <a:rPr lang="en-US" sz="1400" dirty="0"/>
              <a:t>)</a:t>
            </a:r>
          </a:p>
          <a:p>
            <a:endParaRPr lang="en-US" sz="1400" b="1" dirty="0"/>
          </a:p>
          <a:p>
            <a:pPr marL="285750" indent="-285750">
              <a:buFont typeface="Wingdings" panose="05000000000000000000" pitchFamily="2" charset="2"/>
              <a:buChar char="Ø"/>
            </a:pPr>
            <a:r>
              <a:rPr lang="en-US" sz="1400" dirty="0"/>
              <a:t>Solving for (5), we have </a:t>
            </a:r>
          </a:p>
          <a:p>
            <a:endParaRPr lang="en-US" sz="1400" b="1"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1889" y="1623238"/>
            <a:ext cx="4276725"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9400" y="3287468"/>
            <a:ext cx="2914650"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230" y="4385973"/>
            <a:ext cx="3232305" cy="1812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757112" y="4157352"/>
            <a:ext cx="3568186" cy="2041433"/>
          </a:xfrm>
          <a:prstGeom prst="rect">
            <a:avLst/>
          </a:prstGeom>
          <a:noFill/>
          <a:ln>
            <a:solidFill>
              <a:schemeClr val="tx1"/>
            </a:solidFill>
          </a:ln>
        </p:spPr>
        <p:txBody>
          <a:bodyPr wrap="square" rtlCol="0">
            <a:noAutofit/>
          </a:bodyPr>
          <a:lstStyle/>
          <a:p>
            <a:r>
              <a:rPr lang="en-US" sz="1400" dirty="0"/>
              <a:t>Note: </a:t>
            </a:r>
            <a:r>
              <a:rPr lang="en-US" sz="1400" b="1" dirty="0"/>
              <a:t>P</a:t>
            </a:r>
            <a:r>
              <a:rPr lang="en-US" sz="1400" b="1" baseline="-25000" dirty="0"/>
              <a:t>i</a:t>
            </a:r>
            <a:r>
              <a:rPr lang="en-US" sz="1400" b="1" dirty="0"/>
              <a:t>’(x</a:t>
            </a:r>
            <a:r>
              <a:rPr lang="en-US" sz="1400" b="1" baseline="-25000" dirty="0"/>
              <a:t>i</a:t>
            </a:r>
            <a:r>
              <a:rPr lang="en-US" sz="1400" b="1" dirty="0"/>
              <a:t>) = P</a:t>
            </a:r>
            <a:r>
              <a:rPr lang="en-US" sz="1400" b="1" baseline="-25000" dirty="0"/>
              <a:t>i</a:t>
            </a:r>
            <a:r>
              <a:rPr lang="en-US" sz="1400" b="1" dirty="0"/>
              <a:t>(x</a:t>
            </a:r>
            <a:r>
              <a:rPr lang="en-US" sz="1400" b="1" baseline="-25000" dirty="0"/>
              <a:t>i</a:t>
            </a:r>
            <a:r>
              <a:rPr lang="en-US" sz="1400" b="1" dirty="0"/>
              <a:t>) (1-Pi(x</a:t>
            </a:r>
            <a:r>
              <a:rPr lang="en-US" sz="1400" b="1" baseline="-25000" dirty="0"/>
              <a:t>i</a:t>
            </a:r>
            <a:r>
              <a:rPr lang="en-US" sz="1400" b="1" dirty="0"/>
              <a:t>))</a:t>
            </a:r>
          </a:p>
          <a:p>
            <a:endParaRPr lang="en-US" sz="1400" b="1" dirty="0"/>
          </a:p>
          <a:p>
            <a:pPr marL="285750" indent="-285750">
              <a:buFont typeface="Wingdings" panose="05000000000000000000" pitchFamily="2" charset="2"/>
              <a:buChar char="Ø"/>
            </a:pPr>
            <a:r>
              <a:rPr lang="en-US" sz="1400" dirty="0"/>
              <a:t>Thus using the Newton – </a:t>
            </a:r>
            <a:r>
              <a:rPr lang="en-US" sz="1400" dirty="0" err="1"/>
              <a:t>Raphson</a:t>
            </a:r>
            <a:r>
              <a:rPr lang="en-US" sz="1400" dirty="0"/>
              <a:t> method, we iteratively try to solve for the equation</a:t>
            </a:r>
          </a:p>
        </p:txBody>
      </p:sp>
      <p:pic>
        <p:nvPicPr>
          <p:cNvPr id="512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0688" y="5286845"/>
            <a:ext cx="1857375"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07992" y="2461992"/>
            <a:ext cx="6572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5778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122238" y="797877"/>
            <a:ext cx="8899525" cy="5575936"/>
          </a:xfrm>
          <a:prstGeom prst="roundRect">
            <a:avLst/>
          </a:prstGeom>
          <a:solidFill>
            <a:schemeClr val="bg1"/>
          </a:solidFill>
          <a:ln w="34925" cap="flat" cmpd="sng" algn="ctr">
            <a:solidFill>
              <a:schemeClr val="accent4">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
        <p:nvSpPr>
          <p:cNvPr id="2" name="Title 1"/>
          <p:cNvSpPr>
            <a:spLocks noGrp="1"/>
          </p:cNvSpPr>
          <p:nvPr>
            <p:ph type="title" idx="4294967295"/>
          </p:nvPr>
        </p:nvSpPr>
        <p:spPr>
          <a:xfrm>
            <a:off x="295570" y="336212"/>
            <a:ext cx="8523174" cy="461665"/>
          </a:xfrm>
          <a:prstGeom prst="rect">
            <a:avLst/>
          </a:prstGeom>
        </p:spPr>
        <p:txBody>
          <a:bodyPr/>
          <a:lstStyle/>
          <a:p>
            <a:r>
              <a:rPr lang="en-US" dirty="0"/>
              <a:t>Sample output</a:t>
            </a:r>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9</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832" y="927085"/>
            <a:ext cx="6094667" cy="4897244"/>
          </a:xfrm>
          <a:prstGeom prst="rect">
            <a:avLst/>
          </a:prstGeom>
        </p:spPr>
      </p:pic>
    </p:spTree>
    <p:extLst>
      <p:ext uri="{BB962C8B-B14F-4D97-AF65-F5344CB8AC3E}">
        <p14:creationId xmlns:p14="http://schemas.microsoft.com/office/powerpoint/2010/main" val="2846436354"/>
      </p:ext>
    </p:extLst>
  </p:cSld>
  <p:clrMapOvr>
    <a:masterClrMapping/>
  </p:clrMapOvr>
</p:sld>
</file>

<file path=ppt/theme/theme1.xml><?xml version="1.0" encoding="utf-8"?>
<a:theme xmlns:a="http://schemas.openxmlformats.org/drawingml/2006/main" name="Basic">
  <a:themeElements>
    <a:clrScheme name="Custom 14">
      <a:dk1>
        <a:srgbClr val="000000"/>
      </a:dk1>
      <a:lt1>
        <a:srgbClr val="FFFFFF"/>
      </a:lt1>
      <a:dk2>
        <a:srgbClr val="4D4D4D"/>
      </a:dk2>
      <a:lt2>
        <a:srgbClr val="D8D8D8"/>
      </a:lt2>
      <a:accent1>
        <a:srgbClr val="EF6D1D"/>
      </a:accent1>
      <a:accent2>
        <a:srgbClr val="2B73A7"/>
      </a:accent2>
      <a:accent3>
        <a:srgbClr val="235988"/>
      </a:accent3>
      <a:accent4>
        <a:srgbClr val="21662B"/>
      </a:accent4>
      <a:accent5>
        <a:srgbClr val="379533"/>
      </a:accent5>
      <a:accent6>
        <a:srgbClr val="29807F"/>
      </a:accent6>
      <a:hlink>
        <a:srgbClr val="005A8B"/>
      </a:hlink>
      <a:folHlink>
        <a:srgbClr val="FF9609"/>
      </a:folHlink>
    </a:clrScheme>
    <a:fontScheme name="Fidelity Font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solidFill>
        <a:ln>
          <a:noFill/>
        </a:ln>
      </a:spPr>
      <a:bodyPr rtlCol="0" anchor="ctr"/>
      <a:lstStyle>
        <a:defPPr algn="ctr">
          <a:defRPr dirty="0">
            <a:latin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noAutofit/>
      </a:bodyPr>
      <a:lstStyle>
        <a:defPPr>
          <a:defRPr sz="14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23108</TotalTime>
  <Words>4678</Words>
  <Application>Microsoft Office PowerPoint</Application>
  <PresentationFormat>On-screen Show (4:3)</PresentationFormat>
  <Paragraphs>491</Paragraphs>
  <Slides>28</Slides>
  <Notes>19</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3</vt:i4>
      </vt:variant>
      <vt:variant>
        <vt:lpstr>Slide Titles</vt:lpstr>
      </vt:variant>
      <vt:variant>
        <vt:i4>28</vt:i4>
      </vt:variant>
    </vt:vector>
  </HeadingPairs>
  <TitlesOfParts>
    <vt:vector size="36" baseType="lpstr">
      <vt:lpstr>Arial</vt:lpstr>
      <vt:lpstr>Calibri</vt:lpstr>
      <vt:lpstr>Cambria Math</vt:lpstr>
      <vt:lpstr>Wingdings</vt:lpstr>
      <vt:lpstr>Basic</vt:lpstr>
      <vt:lpstr>Packager Shell Object</vt:lpstr>
      <vt:lpstr>Worksheet</vt:lpstr>
      <vt:lpstr>Macro-Enabled Worksheet</vt:lpstr>
      <vt:lpstr>Logistic Regression and Moving Beyond Linearity</vt:lpstr>
      <vt:lpstr>Logistic Regression</vt:lpstr>
      <vt:lpstr>Modeling discrete response variables</vt:lpstr>
      <vt:lpstr>Why use logistic regression?</vt:lpstr>
      <vt:lpstr>Probability vs Odds Ratio</vt:lpstr>
      <vt:lpstr>Logistic Regression - Illustration</vt:lpstr>
      <vt:lpstr>Maximum Likelihood Estimation (MLE)</vt:lpstr>
      <vt:lpstr>Maximum Likelihood Estimation (MLE)</vt:lpstr>
      <vt:lpstr>Sample output</vt:lpstr>
      <vt:lpstr>Null Deviance and Residual Deviance</vt:lpstr>
      <vt:lpstr>Output interpretation</vt:lpstr>
      <vt:lpstr>Assessing Model Fit</vt:lpstr>
      <vt:lpstr>Hosmer - Lemeshow Goodness of Fit</vt:lpstr>
      <vt:lpstr>Kolmogorov-Smirnov (KS)</vt:lpstr>
      <vt:lpstr>Confusion Matrix:</vt:lpstr>
      <vt:lpstr>Precision and F measure</vt:lpstr>
      <vt:lpstr>ROC</vt:lpstr>
      <vt:lpstr>Validation Methods - Holdout &amp; Cross-Validation</vt:lpstr>
      <vt:lpstr>Moving Beyond Linearity</vt:lpstr>
      <vt:lpstr>Generalized Additive Models</vt:lpstr>
      <vt:lpstr>Polynomial Regression</vt:lpstr>
      <vt:lpstr>Polynomial Regression</vt:lpstr>
      <vt:lpstr>Poisson Regression</vt:lpstr>
      <vt:lpstr>Poisson Regression</vt:lpstr>
      <vt:lpstr>Poisson Regression</vt:lpstr>
      <vt:lpstr>Types of Logistic Regression models</vt:lpstr>
      <vt:lpstr>GLM in a nutshell</vt:lpstr>
      <vt:lpstr>Appendix</vt:lpstr>
    </vt:vector>
  </TitlesOfParts>
  <Company>[Default]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Puchacz, Abbey</dc:creator>
  <cp:lastModifiedBy>Moitra, Anindya</cp:lastModifiedBy>
  <cp:revision>1517</cp:revision>
  <cp:lastPrinted>2015-02-02T16:31:04Z</cp:lastPrinted>
  <dcterms:created xsi:type="dcterms:W3CDTF">2015-01-15T16:51:51Z</dcterms:created>
  <dcterms:modified xsi:type="dcterms:W3CDTF">2019-06-11T06:45:34Z</dcterms:modified>
</cp:coreProperties>
</file>