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Lst>
  <p:notesMasterIdLst>
    <p:notesMasterId r:id="rId14"/>
  </p:notesMasterIdLst>
  <p:handoutMasterIdLst>
    <p:handoutMasterId r:id="rId15"/>
  </p:handoutMasterIdLst>
  <p:sldIdLst>
    <p:sldId id="358" r:id="rId3"/>
    <p:sldId id="414" r:id="rId4"/>
    <p:sldId id="415" r:id="rId5"/>
    <p:sldId id="416" r:id="rId6"/>
    <p:sldId id="417" r:id="rId7"/>
    <p:sldId id="418" r:id="rId8"/>
    <p:sldId id="419" r:id="rId9"/>
    <p:sldId id="420" r:id="rId10"/>
    <p:sldId id="421" r:id="rId11"/>
    <p:sldId id="422" r:id="rId12"/>
    <p:sldId id="423" r:id="rId13"/>
  </p:sldIdLst>
  <p:sldSz cx="9144000" cy="6858000" type="screen4x3"/>
  <p:notesSz cx="6985000" cy="9283700"/>
  <p:defaultTextStyle>
    <a:defPPr>
      <a:defRPr lang="en-US"/>
    </a:defPPr>
    <a:lvl1pPr algn="ctr" rtl="0" fontAlgn="base">
      <a:spcBef>
        <a:spcPct val="0"/>
      </a:spcBef>
      <a:spcAft>
        <a:spcPct val="0"/>
      </a:spcAft>
      <a:defRPr sz="1000" kern="1200">
        <a:solidFill>
          <a:schemeClr val="tx1"/>
        </a:solidFill>
        <a:latin typeface="Arial" charset="0"/>
        <a:ea typeface="+mn-ea"/>
        <a:cs typeface="+mn-cs"/>
      </a:defRPr>
    </a:lvl1pPr>
    <a:lvl2pPr marL="457200" algn="ctr" rtl="0" fontAlgn="base">
      <a:spcBef>
        <a:spcPct val="0"/>
      </a:spcBef>
      <a:spcAft>
        <a:spcPct val="0"/>
      </a:spcAft>
      <a:defRPr sz="1000" kern="1200">
        <a:solidFill>
          <a:schemeClr val="tx1"/>
        </a:solidFill>
        <a:latin typeface="Arial" charset="0"/>
        <a:ea typeface="+mn-ea"/>
        <a:cs typeface="+mn-cs"/>
      </a:defRPr>
    </a:lvl2pPr>
    <a:lvl3pPr marL="914400" algn="ctr" rtl="0" fontAlgn="base">
      <a:spcBef>
        <a:spcPct val="0"/>
      </a:spcBef>
      <a:spcAft>
        <a:spcPct val="0"/>
      </a:spcAft>
      <a:defRPr sz="1000" kern="1200">
        <a:solidFill>
          <a:schemeClr val="tx1"/>
        </a:solidFill>
        <a:latin typeface="Arial" charset="0"/>
        <a:ea typeface="+mn-ea"/>
        <a:cs typeface="+mn-cs"/>
      </a:defRPr>
    </a:lvl3pPr>
    <a:lvl4pPr marL="1371600" algn="ctr" rtl="0" fontAlgn="base">
      <a:spcBef>
        <a:spcPct val="0"/>
      </a:spcBef>
      <a:spcAft>
        <a:spcPct val="0"/>
      </a:spcAft>
      <a:defRPr sz="1000" kern="1200">
        <a:solidFill>
          <a:schemeClr val="tx1"/>
        </a:solidFill>
        <a:latin typeface="Arial" charset="0"/>
        <a:ea typeface="+mn-ea"/>
        <a:cs typeface="+mn-cs"/>
      </a:defRPr>
    </a:lvl4pPr>
    <a:lvl5pPr marL="1828800" algn="ctr"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144">
          <p15:clr>
            <a:srgbClr val="A4A3A4"/>
          </p15:clr>
        </p15:guide>
        <p15:guide id="3" pos="5664">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6BE1"/>
    <a:srgbClr val="EAEAEA"/>
    <a:srgbClr val="0066CC"/>
    <a:srgbClr val="008000"/>
    <a:srgbClr val="CCCC00"/>
    <a:srgbClr val="5D9A0C"/>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11" autoAdjust="0"/>
    <p:restoredTop sz="88914" autoAdjust="0"/>
  </p:normalViewPr>
  <p:slideViewPr>
    <p:cSldViewPr snapToGrid="0">
      <p:cViewPr varScale="1">
        <p:scale>
          <a:sx n="80" d="100"/>
          <a:sy n="80" d="100"/>
        </p:scale>
        <p:origin x="1986" y="84"/>
      </p:cViewPr>
      <p:guideLst>
        <p:guide orient="horz" pos="1008"/>
        <p:guide pos="144"/>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14"/>
    </p:cViewPr>
  </p:sorterViewPr>
  <p:notesViewPr>
    <p:cSldViewPr snapToGrid="0">
      <p:cViewPr varScale="1">
        <p:scale>
          <a:sx n="78" d="100"/>
          <a:sy n="78" d="100"/>
        </p:scale>
        <p:origin x="-2040" y="-108"/>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pPr>
              <a:defRPr/>
            </a:pPr>
            <a:fld id="{A35D8287-5E50-4094-8604-954CAA63EE2D}" type="datetimeFigureOut">
              <a:rPr lang="en-US"/>
              <a:pPr>
                <a:defRPr/>
              </a:pPr>
              <a:t>06/17/2019</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pPr>
              <a:defRPr/>
            </a:pPr>
            <a:fld id="{AD5F864F-F79B-4387-8233-23192686B1CC}" type="slidenum">
              <a:rPr lang="en-US"/>
              <a:pPr>
                <a:defRPr/>
              </a:pPr>
              <a:t>‹#›</a:t>
            </a:fld>
            <a:endParaRPr lang="en-US"/>
          </a:p>
        </p:txBody>
      </p:sp>
    </p:spTree>
    <p:extLst>
      <p:ext uri="{BB962C8B-B14F-4D97-AF65-F5344CB8AC3E}">
        <p14:creationId xmlns:p14="http://schemas.microsoft.com/office/powerpoint/2010/main" val="3090152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lvl1pPr algn="l" defTabSz="930275">
              <a:defRPr sz="1200"/>
            </a:lvl1pPr>
          </a:lstStyle>
          <a:p>
            <a:pPr>
              <a:defRPr/>
            </a:pPr>
            <a:endParaRPr lang="en-US"/>
          </a:p>
        </p:txBody>
      </p:sp>
      <p:sp>
        <p:nvSpPr>
          <p:cNvPr id="4099" name="Rectangle 3"/>
          <p:cNvSpPr>
            <a:spLocks noGrp="1" noChangeArrowheads="1"/>
          </p:cNvSpPr>
          <p:nvPr>
            <p:ph type="dt" idx="1"/>
          </p:nvPr>
        </p:nvSpPr>
        <p:spPr bwMode="auto">
          <a:xfrm>
            <a:off x="395605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lvl1pPr algn="r" defTabSz="930275">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98500" y="4408488"/>
            <a:ext cx="5588000"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b" anchorCtr="0" compatLnSpc="1">
            <a:prstTxWarp prst="textNoShape">
              <a:avLst/>
            </a:prstTxWarp>
          </a:bodyPr>
          <a:lstStyle>
            <a:lvl1pPr algn="l" defTabSz="930275">
              <a:defRPr sz="1200"/>
            </a:lvl1pPr>
          </a:lstStyle>
          <a:p>
            <a:pPr>
              <a:defRPr/>
            </a:pPr>
            <a:endParaRPr lang="en-US"/>
          </a:p>
        </p:txBody>
      </p:sp>
      <p:sp>
        <p:nvSpPr>
          <p:cNvPr id="4103" name="Rectangle 7"/>
          <p:cNvSpPr>
            <a:spLocks noGrp="1" noChangeArrowheads="1"/>
          </p:cNvSpPr>
          <p:nvPr>
            <p:ph type="sldNum" sz="quarter" idx="5"/>
          </p:nvPr>
        </p:nvSpPr>
        <p:spPr bwMode="auto">
          <a:xfrm>
            <a:off x="3956050" y="88185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b" anchorCtr="0" compatLnSpc="1">
            <a:prstTxWarp prst="textNoShape">
              <a:avLst/>
            </a:prstTxWarp>
          </a:bodyPr>
          <a:lstStyle>
            <a:lvl1pPr algn="r" defTabSz="930275">
              <a:defRPr sz="1200"/>
            </a:lvl1pPr>
          </a:lstStyle>
          <a:p>
            <a:pPr>
              <a:defRPr/>
            </a:pPr>
            <a:fld id="{F37EE045-9483-40B5-A9F3-ACFF3322D457}" type="slidenum">
              <a:rPr lang="en-US"/>
              <a:pPr>
                <a:defRPr/>
              </a:pPr>
              <a:t>‹#›</a:t>
            </a:fld>
            <a:endParaRPr lang="en-US"/>
          </a:p>
        </p:txBody>
      </p:sp>
    </p:spTree>
    <p:extLst>
      <p:ext uri="{BB962C8B-B14F-4D97-AF65-F5344CB8AC3E}">
        <p14:creationId xmlns:p14="http://schemas.microsoft.com/office/powerpoint/2010/main" val="4249271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a:t>
            </a:fld>
            <a:endParaRPr lang="en-US"/>
          </a:p>
        </p:txBody>
      </p:sp>
    </p:spTree>
    <p:extLst>
      <p:ext uri="{BB962C8B-B14F-4D97-AF65-F5344CB8AC3E}">
        <p14:creationId xmlns:p14="http://schemas.microsoft.com/office/powerpoint/2010/main" val="3141312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10</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i="0" dirty="0"/>
              <a:t>Link for the detailed discussion –</a:t>
            </a:r>
          </a:p>
          <a:p>
            <a:pPr marL="0" indent="0">
              <a:buFont typeface="Arial" panose="020B0604020202020204" pitchFamily="34" charset="0"/>
              <a:buNone/>
            </a:pPr>
            <a:r>
              <a:rPr lang="en-US" i="0" dirty="0"/>
              <a:t>http://uc-r.github.io/discriminant_analysis</a:t>
            </a:r>
          </a:p>
          <a:p>
            <a:pPr marL="0" indent="0">
              <a:buFont typeface="Arial" panose="020B0604020202020204" pitchFamily="34" charset="0"/>
              <a:buNone/>
            </a:pPr>
            <a:endParaRPr lang="en-US" i="0" dirty="0"/>
          </a:p>
          <a:p>
            <a:pPr marL="0" indent="0">
              <a:buFont typeface="Arial" panose="020B0604020202020204" pitchFamily="34" charset="0"/>
              <a:buNone/>
            </a:pPr>
            <a:endParaRPr lang="en-US" i="0"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11</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2</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3</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4</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5</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6</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7</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8</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9</a:t>
            </a:fld>
            <a:endParaRPr lang="en-US" dirty="0"/>
          </a:p>
        </p:txBody>
      </p:sp>
    </p:spTree>
    <p:extLst>
      <p:ext uri="{BB962C8B-B14F-4D97-AF65-F5344CB8AC3E}">
        <p14:creationId xmlns:p14="http://schemas.microsoft.com/office/powerpoint/2010/main" val="383419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59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Diagram or Organization 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5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4" name="Line 6"/>
          <p:cNvSpPr>
            <a:spLocks noChangeShapeType="1"/>
          </p:cNvSpPr>
          <p:nvPr/>
        </p:nvSpPr>
        <p:spPr bwMode="auto">
          <a:xfrm flipV="1">
            <a:off x="363538" y="6565900"/>
            <a:ext cx="0" cy="31115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endParaRPr lang="en-US"/>
          </a:p>
        </p:txBody>
      </p:sp>
      <p:sp>
        <p:nvSpPr>
          <p:cNvPr id="2055" name="Rectangle 7"/>
          <p:cNvSpPr>
            <a:spLocks noChangeArrowheads="1"/>
          </p:cNvSpPr>
          <p:nvPr/>
        </p:nvSpPr>
        <p:spPr bwMode="auto">
          <a:xfrm>
            <a:off x="69850" y="6267450"/>
            <a:ext cx="3222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5" tIns="45247" rIns="90485" bIns="45247" anchor="b"/>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lgn="l" eaLnBrk="1" hangingPunct="1">
              <a:defRPr/>
            </a:pPr>
            <a:fld id="{F6832185-DB74-4384-97E9-9CA701C0170F}" type="slidenum">
              <a:rPr lang="en-US" altLang="en-US" sz="800" smtClean="0">
                <a:solidFill>
                  <a:schemeClr val="bg2"/>
                </a:solidFill>
              </a:rPr>
              <a:pPr algn="l" eaLnBrk="1" hangingPunct="1">
                <a:defRPr/>
              </a:pPr>
              <a:t>‹#›</a:t>
            </a:fld>
            <a:endParaRPr lang="en-US" altLang="en-US" sz="800">
              <a:solidFill>
                <a:schemeClr val="bg2"/>
              </a:solidFill>
            </a:endParaRPr>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Lst>
  <p:hf sldNum="0" hdr="0" dt="0"/>
  <p:txStyles>
    <p:titleStyle>
      <a:lvl1pPr algn="l" rtl="0" eaLnBrk="0" fontAlgn="base" hangingPunct="0">
        <a:spcBef>
          <a:spcPct val="0"/>
        </a:spcBef>
        <a:spcAft>
          <a:spcPct val="0"/>
        </a:spcAft>
        <a:defRPr sz="2900" b="1">
          <a:solidFill>
            <a:srgbClr val="006600"/>
          </a:solidFill>
          <a:latin typeface="+mj-lt"/>
          <a:ea typeface="+mj-ea"/>
          <a:cs typeface="+mj-cs"/>
        </a:defRPr>
      </a:lvl1pPr>
      <a:lvl2pPr algn="l" rtl="0" eaLnBrk="0" fontAlgn="base" hangingPunct="0">
        <a:spcBef>
          <a:spcPct val="0"/>
        </a:spcBef>
        <a:spcAft>
          <a:spcPct val="0"/>
        </a:spcAft>
        <a:defRPr sz="2900" b="1">
          <a:solidFill>
            <a:srgbClr val="006600"/>
          </a:solidFill>
          <a:latin typeface="Arial" charset="0"/>
        </a:defRPr>
      </a:lvl2pPr>
      <a:lvl3pPr algn="l" rtl="0" eaLnBrk="0" fontAlgn="base" hangingPunct="0">
        <a:spcBef>
          <a:spcPct val="0"/>
        </a:spcBef>
        <a:spcAft>
          <a:spcPct val="0"/>
        </a:spcAft>
        <a:defRPr sz="2900" b="1">
          <a:solidFill>
            <a:srgbClr val="006600"/>
          </a:solidFill>
          <a:latin typeface="Arial" charset="0"/>
        </a:defRPr>
      </a:lvl3pPr>
      <a:lvl4pPr algn="l" rtl="0" eaLnBrk="0" fontAlgn="base" hangingPunct="0">
        <a:spcBef>
          <a:spcPct val="0"/>
        </a:spcBef>
        <a:spcAft>
          <a:spcPct val="0"/>
        </a:spcAft>
        <a:defRPr sz="2900" b="1">
          <a:solidFill>
            <a:srgbClr val="006600"/>
          </a:solidFill>
          <a:latin typeface="Arial" charset="0"/>
        </a:defRPr>
      </a:lvl4pPr>
      <a:lvl5pPr algn="l" rtl="0" eaLnBrk="0" fontAlgn="base" hangingPunct="0">
        <a:spcBef>
          <a:spcPct val="0"/>
        </a:spcBef>
        <a:spcAft>
          <a:spcPct val="0"/>
        </a:spcAft>
        <a:defRPr sz="2900" b="1">
          <a:solidFill>
            <a:srgbClr val="006600"/>
          </a:solidFill>
          <a:latin typeface="Arial" charset="0"/>
        </a:defRPr>
      </a:lvl5pPr>
      <a:lvl6pPr marL="457200" algn="l" rtl="0" fontAlgn="base">
        <a:spcBef>
          <a:spcPct val="0"/>
        </a:spcBef>
        <a:spcAft>
          <a:spcPct val="0"/>
        </a:spcAft>
        <a:defRPr sz="2900" b="1">
          <a:solidFill>
            <a:srgbClr val="006600"/>
          </a:solidFill>
          <a:latin typeface="Arial" charset="0"/>
        </a:defRPr>
      </a:lvl6pPr>
      <a:lvl7pPr marL="914400" algn="l" rtl="0" fontAlgn="base">
        <a:spcBef>
          <a:spcPct val="0"/>
        </a:spcBef>
        <a:spcAft>
          <a:spcPct val="0"/>
        </a:spcAft>
        <a:defRPr sz="2900" b="1">
          <a:solidFill>
            <a:srgbClr val="006600"/>
          </a:solidFill>
          <a:latin typeface="Arial" charset="0"/>
        </a:defRPr>
      </a:lvl7pPr>
      <a:lvl8pPr marL="1371600" algn="l" rtl="0" fontAlgn="base">
        <a:spcBef>
          <a:spcPct val="0"/>
        </a:spcBef>
        <a:spcAft>
          <a:spcPct val="0"/>
        </a:spcAft>
        <a:defRPr sz="2900" b="1">
          <a:solidFill>
            <a:srgbClr val="006600"/>
          </a:solidFill>
          <a:latin typeface="Arial" charset="0"/>
        </a:defRPr>
      </a:lvl8pPr>
      <a:lvl9pPr marL="1828800" algn="l" rtl="0" fontAlgn="base">
        <a:spcBef>
          <a:spcPct val="0"/>
        </a:spcBef>
        <a:spcAft>
          <a:spcPct val="0"/>
        </a:spcAft>
        <a:defRPr sz="2900" b="1">
          <a:solidFill>
            <a:srgbClr val="006600"/>
          </a:solidFill>
          <a:latin typeface="Arial" charset="0"/>
        </a:defRPr>
      </a:lvl9pPr>
    </p:titleStyle>
    <p:bodyStyle>
      <a:lvl1pPr marL="342900" indent="-342900" algn="l" rtl="0" eaLnBrk="0" fontAlgn="base" hangingPunct="0">
        <a:spcBef>
          <a:spcPct val="0"/>
        </a:spcBef>
        <a:spcAft>
          <a:spcPct val="0"/>
        </a:spcAft>
        <a:defRPr>
          <a:solidFill>
            <a:schemeClr val="tx1"/>
          </a:solidFill>
          <a:latin typeface="+mn-lt"/>
          <a:ea typeface="+mn-ea"/>
          <a:cs typeface="+mn-cs"/>
        </a:defRPr>
      </a:lvl1pPr>
      <a:lvl2pPr marL="742950" indent="-285750" algn="l" rtl="0" eaLnBrk="0" fontAlgn="base" hangingPunct="0">
        <a:spcBef>
          <a:spcPct val="0"/>
        </a:spcBef>
        <a:spcAft>
          <a:spcPct val="0"/>
        </a:spcAft>
        <a:defRPr>
          <a:solidFill>
            <a:schemeClr val="tx1"/>
          </a:solidFill>
          <a:latin typeface="+mn-lt"/>
        </a:defRPr>
      </a:lvl2pPr>
      <a:lvl3pPr marL="1143000" indent="-228600" algn="l" rtl="0" eaLnBrk="0" fontAlgn="base" hangingPunct="0">
        <a:spcBef>
          <a:spcPct val="0"/>
        </a:spcBef>
        <a:spcAft>
          <a:spcPct val="0"/>
        </a:spcAft>
        <a:defRPr>
          <a:solidFill>
            <a:schemeClr val="tx1"/>
          </a:solidFill>
          <a:latin typeface="+mn-lt"/>
        </a:defRPr>
      </a:lvl3pPr>
      <a:lvl4pPr marL="1600200" indent="-228600" algn="l" rtl="0" eaLnBrk="0" fontAlgn="base" hangingPunct="0">
        <a:spcBef>
          <a:spcPct val="0"/>
        </a:spcBef>
        <a:spcAft>
          <a:spcPct val="0"/>
        </a:spcAft>
        <a:defRPr>
          <a:solidFill>
            <a:schemeClr val="tx1"/>
          </a:solidFill>
          <a:latin typeface="+mn-lt"/>
        </a:defRPr>
      </a:lvl4pPr>
      <a:lvl5pPr marL="2057400" indent="-228600" algn="l" rtl="0" eaLnBrk="0" fontAlgn="base" hangingPunct="0">
        <a:spcBef>
          <a:spcPct val="0"/>
        </a:spcBef>
        <a:spcAft>
          <a:spcPct val="0"/>
        </a:spcAft>
        <a:defRPr>
          <a:solidFill>
            <a:schemeClr val="tx1"/>
          </a:solidFill>
          <a:latin typeface="+mn-lt"/>
        </a:defRPr>
      </a:lvl5pPr>
      <a:lvl6pPr marL="2514600" indent="-228600" algn="l" rtl="0" fontAlgn="base">
        <a:spcBef>
          <a:spcPct val="0"/>
        </a:spcBef>
        <a:spcAft>
          <a:spcPct val="0"/>
        </a:spcAft>
        <a:defRPr>
          <a:solidFill>
            <a:schemeClr val="tx1"/>
          </a:solidFill>
          <a:latin typeface="+mn-lt"/>
        </a:defRPr>
      </a:lvl6pPr>
      <a:lvl7pPr marL="2971800" indent="-228600" algn="l" rtl="0" fontAlgn="base">
        <a:spcBef>
          <a:spcPct val="0"/>
        </a:spcBef>
        <a:spcAft>
          <a:spcPct val="0"/>
        </a:spcAft>
        <a:defRPr>
          <a:solidFill>
            <a:schemeClr val="tx1"/>
          </a:solidFill>
          <a:latin typeface="+mn-lt"/>
        </a:defRPr>
      </a:lvl7pPr>
      <a:lvl8pPr marL="3429000" indent="-228600" algn="l" rtl="0" fontAlgn="base">
        <a:spcBef>
          <a:spcPct val="0"/>
        </a:spcBef>
        <a:spcAft>
          <a:spcPct val="0"/>
        </a:spcAft>
        <a:defRPr>
          <a:solidFill>
            <a:schemeClr val="tx1"/>
          </a:solidFill>
          <a:latin typeface="+mn-lt"/>
        </a:defRPr>
      </a:lvl8pPr>
      <a:lvl9pPr marL="3886200" indent="-228600" algn="l" rtl="0" fontAlgn="base">
        <a:spcBef>
          <a:spcPct val="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81" name="Line 11"/>
          <p:cNvSpPr>
            <a:spLocks noChangeShapeType="1"/>
          </p:cNvSpPr>
          <p:nvPr/>
        </p:nvSpPr>
        <p:spPr bwMode="auto">
          <a:xfrm flipV="1">
            <a:off x="363538" y="6545263"/>
            <a:ext cx="0" cy="331787"/>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082" name="Rectangle 12"/>
          <p:cNvSpPr>
            <a:spLocks noChangeArrowheads="1"/>
          </p:cNvSpPr>
          <p:nvPr/>
        </p:nvSpPr>
        <p:spPr bwMode="auto">
          <a:xfrm>
            <a:off x="0" y="6257925"/>
            <a:ext cx="3238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6" tIns="45688" rIns="91376" bIns="45688" anchor="b"/>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lgn="l" eaLnBrk="1" hangingPunct="1">
              <a:spcAft>
                <a:spcPct val="30000"/>
              </a:spcAft>
              <a:defRPr/>
            </a:pPr>
            <a:fld id="{D24A82D8-3283-4F13-A1D3-C0177BD1B0DB}" type="slidenum">
              <a:rPr lang="en-US" altLang="en-US" sz="800" smtClean="0">
                <a:solidFill>
                  <a:schemeClr val="bg2"/>
                </a:solidFill>
              </a:rPr>
              <a:pPr algn="l" eaLnBrk="1" hangingPunct="1">
                <a:spcAft>
                  <a:spcPct val="30000"/>
                </a:spcAft>
                <a:defRPr/>
              </a:pPr>
              <a:t>‹#›</a:t>
            </a:fld>
            <a:endParaRPr lang="en-US" altLang="en-US" sz="800">
              <a:solidFill>
                <a:schemeClr val="bg2"/>
              </a:solidFill>
            </a:endParaRPr>
          </a:p>
        </p:txBody>
      </p:sp>
    </p:spTree>
  </p:cSld>
  <p:clrMap bg1="lt1" tx1="dk1" bg2="lt2" tx2="dk2" accent1="accent1" accent2="accent2" accent3="accent3" accent4="accent4" accent5="accent5" accent6="accent6" hlink="hlink" folHlink="folHlink"/>
  <p:hf sldNum="0" hdr="0" dt="0"/>
  <p:txStyles>
    <p:titleStyle>
      <a:lvl1pPr algn="l" rtl="0" eaLnBrk="0" fontAlgn="base" hangingPunct="0">
        <a:spcBef>
          <a:spcPct val="0"/>
        </a:spcBef>
        <a:spcAft>
          <a:spcPct val="0"/>
        </a:spcAft>
        <a:defRPr sz="2300" b="1">
          <a:solidFill>
            <a:srgbClr val="006600"/>
          </a:solidFill>
          <a:latin typeface="+mj-lt"/>
          <a:ea typeface="+mj-ea"/>
          <a:cs typeface="+mj-cs"/>
        </a:defRPr>
      </a:lvl1pPr>
      <a:lvl2pPr algn="l" rtl="0" eaLnBrk="0" fontAlgn="base" hangingPunct="0">
        <a:spcBef>
          <a:spcPct val="0"/>
        </a:spcBef>
        <a:spcAft>
          <a:spcPct val="0"/>
        </a:spcAft>
        <a:defRPr sz="2300" b="1">
          <a:solidFill>
            <a:srgbClr val="006600"/>
          </a:solidFill>
          <a:latin typeface="Arial" charset="0"/>
        </a:defRPr>
      </a:lvl2pPr>
      <a:lvl3pPr algn="l" rtl="0" eaLnBrk="0" fontAlgn="base" hangingPunct="0">
        <a:spcBef>
          <a:spcPct val="0"/>
        </a:spcBef>
        <a:spcAft>
          <a:spcPct val="0"/>
        </a:spcAft>
        <a:defRPr sz="2300" b="1">
          <a:solidFill>
            <a:srgbClr val="006600"/>
          </a:solidFill>
          <a:latin typeface="Arial" charset="0"/>
        </a:defRPr>
      </a:lvl3pPr>
      <a:lvl4pPr algn="l" rtl="0" eaLnBrk="0" fontAlgn="base" hangingPunct="0">
        <a:spcBef>
          <a:spcPct val="0"/>
        </a:spcBef>
        <a:spcAft>
          <a:spcPct val="0"/>
        </a:spcAft>
        <a:defRPr sz="2300" b="1">
          <a:solidFill>
            <a:srgbClr val="006600"/>
          </a:solidFill>
          <a:latin typeface="Arial" charset="0"/>
        </a:defRPr>
      </a:lvl4pPr>
      <a:lvl5pPr algn="l" rtl="0" eaLnBrk="0" fontAlgn="base" hangingPunct="0">
        <a:spcBef>
          <a:spcPct val="0"/>
        </a:spcBef>
        <a:spcAft>
          <a:spcPct val="0"/>
        </a:spcAft>
        <a:defRPr sz="2300" b="1">
          <a:solidFill>
            <a:srgbClr val="006600"/>
          </a:solidFill>
          <a:latin typeface="Arial" charset="0"/>
        </a:defRPr>
      </a:lvl5pPr>
      <a:lvl6pPr marL="457200" algn="l" rtl="0" fontAlgn="base">
        <a:spcBef>
          <a:spcPct val="0"/>
        </a:spcBef>
        <a:spcAft>
          <a:spcPct val="0"/>
        </a:spcAft>
        <a:defRPr sz="2300" b="1">
          <a:solidFill>
            <a:srgbClr val="006600"/>
          </a:solidFill>
          <a:latin typeface="Arial" charset="0"/>
        </a:defRPr>
      </a:lvl6pPr>
      <a:lvl7pPr marL="914400" algn="l" rtl="0" fontAlgn="base">
        <a:spcBef>
          <a:spcPct val="0"/>
        </a:spcBef>
        <a:spcAft>
          <a:spcPct val="0"/>
        </a:spcAft>
        <a:defRPr sz="2300" b="1">
          <a:solidFill>
            <a:srgbClr val="006600"/>
          </a:solidFill>
          <a:latin typeface="Arial" charset="0"/>
        </a:defRPr>
      </a:lvl7pPr>
      <a:lvl8pPr marL="1371600" algn="l" rtl="0" fontAlgn="base">
        <a:spcBef>
          <a:spcPct val="0"/>
        </a:spcBef>
        <a:spcAft>
          <a:spcPct val="0"/>
        </a:spcAft>
        <a:defRPr sz="2300" b="1">
          <a:solidFill>
            <a:srgbClr val="006600"/>
          </a:solidFill>
          <a:latin typeface="Arial" charset="0"/>
        </a:defRPr>
      </a:lvl8pPr>
      <a:lvl9pPr marL="1828800" algn="l" rtl="0" fontAlgn="base">
        <a:spcBef>
          <a:spcPct val="0"/>
        </a:spcBef>
        <a:spcAft>
          <a:spcPct val="0"/>
        </a:spcAft>
        <a:defRPr sz="2300" b="1">
          <a:solidFill>
            <a:srgbClr val="006600"/>
          </a:solidFill>
          <a:latin typeface="Arial" charset="0"/>
        </a:defRPr>
      </a:lvl9pPr>
    </p:titleStyle>
    <p:bodyStyle>
      <a:lvl1pPr marL="342900" indent="-342900" algn="l" rtl="0" eaLnBrk="0" fontAlgn="base" hangingPunct="0">
        <a:spcBef>
          <a:spcPct val="0"/>
        </a:spcBef>
        <a:spcAft>
          <a:spcPct val="30000"/>
        </a:spcAft>
        <a:buClr>
          <a:schemeClr val="accent1"/>
        </a:buClr>
        <a:defRPr sz="2200">
          <a:solidFill>
            <a:srgbClr val="000000"/>
          </a:solidFill>
          <a:latin typeface="+mn-lt"/>
          <a:ea typeface="+mn-ea"/>
          <a:cs typeface="+mn-cs"/>
        </a:defRPr>
      </a:lvl1pPr>
      <a:lvl2pPr marL="347663" indent="-233363" algn="l" rtl="0" eaLnBrk="0" fontAlgn="base" hangingPunct="0">
        <a:spcBef>
          <a:spcPct val="0"/>
        </a:spcBef>
        <a:spcAft>
          <a:spcPct val="30000"/>
        </a:spcAft>
        <a:buClr>
          <a:schemeClr val="accent1"/>
        </a:buClr>
        <a:buFont typeface="Wingdings 3" pitchFamily="18" charset="2"/>
        <a:buChar char=""/>
        <a:defRPr sz="2000">
          <a:solidFill>
            <a:srgbClr val="000000"/>
          </a:solidFill>
          <a:latin typeface="+mn-lt"/>
        </a:defRPr>
      </a:lvl2pPr>
      <a:lvl3pPr marL="682625" indent="-220663" algn="l" rtl="0" eaLnBrk="0" fontAlgn="base" hangingPunct="0">
        <a:spcBef>
          <a:spcPct val="0"/>
        </a:spcBef>
        <a:spcAft>
          <a:spcPct val="30000"/>
        </a:spcAft>
        <a:buClr>
          <a:schemeClr val="accent1"/>
        </a:buClr>
        <a:buFont typeface="Wingdings" pitchFamily="2" charset="2"/>
        <a:buChar char="§"/>
        <a:defRPr>
          <a:solidFill>
            <a:srgbClr val="000000"/>
          </a:solidFill>
          <a:latin typeface="+mn-lt"/>
        </a:defRPr>
      </a:lvl3pPr>
      <a:lvl4pPr marL="1030288" indent="-230188" algn="l" rtl="0" eaLnBrk="0" fontAlgn="base" hangingPunct="0">
        <a:spcBef>
          <a:spcPct val="0"/>
        </a:spcBef>
        <a:spcAft>
          <a:spcPct val="30000"/>
        </a:spcAft>
        <a:buClr>
          <a:schemeClr val="accent1"/>
        </a:buClr>
        <a:buFont typeface="Wingdings 2" pitchFamily="18" charset="2"/>
        <a:buChar char=""/>
        <a:defRPr sz="1600">
          <a:solidFill>
            <a:srgbClr val="000000"/>
          </a:solidFill>
          <a:latin typeface="+mn-lt"/>
        </a:defRPr>
      </a:lvl4pPr>
      <a:lvl5pPr marL="1379538" indent="-234950" algn="l" rtl="0" eaLnBrk="0" fontAlgn="base" hangingPunct="0">
        <a:spcBef>
          <a:spcPct val="0"/>
        </a:spcBef>
        <a:spcAft>
          <a:spcPct val="30000"/>
        </a:spcAft>
        <a:buClr>
          <a:schemeClr val="accent1"/>
        </a:buClr>
        <a:buFont typeface="Wingdings 2" pitchFamily="18" charset="2"/>
        <a:buChar char=""/>
        <a:defRPr sz="1400">
          <a:solidFill>
            <a:srgbClr val="000000"/>
          </a:solidFill>
          <a:latin typeface="+mn-lt"/>
        </a:defRPr>
      </a:lvl5pPr>
      <a:lvl6pPr marL="18367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6pPr>
      <a:lvl7pPr marL="22939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7pPr>
      <a:lvl8pPr marL="27511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8pPr>
      <a:lvl9pPr marL="32083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2.ia-engineers.org/iciae/index.php/iciae/iciae2015/paper/viewFile/572/42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Integer" TargetMode="External"/><Relationship Id="rId5" Type="http://schemas.openxmlformats.org/officeDocument/2006/relationships/hyperlink" Target="http://scikit-learn.org/stable/modules/generated/sklearn.neighbors.BallTree.html#sklearn.neighbors.BallTree" TargetMode="External"/><Relationship Id="rId4" Type="http://schemas.openxmlformats.org/officeDocument/2006/relationships/hyperlink" Target="http://scikit-learn.org/stable/modules/generated/sklearn.neighbors.KDTree.html#sklearn.neighbors.KDTre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en.wikipedia.org/wiki/Brute-force_search"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near_separabil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bastianraschka.com/Articles/2014_python_lda.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subTitle" idx="4294967295"/>
          </p:nvPr>
        </p:nvSpPr>
        <p:spPr>
          <a:xfrm>
            <a:off x="371475" y="1922463"/>
            <a:ext cx="7635875" cy="950084"/>
          </a:xfrm>
          <a:prstGeom prst="rect">
            <a:avLst/>
          </a:prstGeom>
        </p:spPr>
        <p:txBody>
          <a:bodyPr/>
          <a:lstStyle/>
          <a:p>
            <a:pPr marL="0" indent="0" eaLnBrk="1" hangingPunct="1">
              <a:lnSpc>
                <a:spcPct val="90000"/>
              </a:lnSpc>
            </a:pPr>
            <a:r>
              <a:rPr lang="en-US" altLang="en-US" sz="3100" dirty="0"/>
              <a:t>Data Science Bootcamp – KNN/LDA/QDA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Linear and Quadratic Discriminant Analysis.</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r>
              <a:rPr lang="en-US" i="1" dirty="0"/>
              <a:t>In the previous tutorial you learned that logistic regression is a classification algorithm traditionally limited to only two-class classification problems (i.e. default = Yes or No). However, if you have more than two classes then Linear (and its cousin Quadratic) Discriminant Analysis (LDA &amp; QDA) is an often-preferred classification technique. Discriminant analysis models the distribution of the predictors X separately in each of the response classes (i.e. default = “Yes”, default = “No” ), and then uses Bayes’ theorem to flip these around into estimates for the probability of the response category given the value of X.</a:t>
            </a:r>
          </a:p>
          <a:p>
            <a:pPr algn="l" defTabSz="1019175">
              <a:defRPr/>
            </a:pPr>
            <a:r>
              <a:rPr lang="en-US" b="1" i="1" u="sng" dirty="0"/>
              <a:t>Why Discriminant Analysis</a:t>
            </a:r>
          </a:p>
          <a:p>
            <a:pPr algn="l" defTabSz="1019175">
              <a:defRPr/>
            </a:pPr>
            <a:r>
              <a:rPr lang="en-US" i="1" dirty="0"/>
              <a:t>In the previous tutorial we saw that a logistic regression model does a fairly good job classifying customers that default. </a:t>
            </a:r>
          </a:p>
          <a:p>
            <a:pPr algn="l" defTabSz="1019175">
              <a:defRPr/>
            </a:pPr>
            <a:r>
              <a:rPr lang="en-US" i="1" dirty="0"/>
              <a:t>So why do we need another classification method beyond logistic regression? There are several reasons:</a:t>
            </a:r>
          </a:p>
          <a:p>
            <a:pPr marL="171450" indent="-171450" algn="l" defTabSz="1019175">
              <a:buFont typeface="Arial" panose="020B0604020202020204" pitchFamily="34" charset="0"/>
              <a:buChar char="•"/>
              <a:defRPr/>
            </a:pPr>
            <a:r>
              <a:rPr lang="en-US" i="1" dirty="0"/>
              <a:t>When the classes of the response variable Y (i.e. default = “Yes”, default = “No”) are well-separated, </a:t>
            </a:r>
          </a:p>
          <a:p>
            <a:pPr marL="171450" indent="-171450" algn="l" defTabSz="1019175">
              <a:buFont typeface="Arial" panose="020B0604020202020204" pitchFamily="34" charset="0"/>
              <a:buChar char="•"/>
              <a:defRPr/>
            </a:pPr>
            <a:r>
              <a:rPr lang="en-US" i="1" dirty="0"/>
              <a:t>the parameter estimates for the logistic regression model are surprisingly unstable. LDA &amp; QDA do not suffer from this problem.</a:t>
            </a:r>
          </a:p>
          <a:p>
            <a:pPr marL="171450" indent="-171450" algn="l" defTabSz="1019175">
              <a:buFont typeface="Arial" panose="020B0604020202020204" pitchFamily="34" charset="0"/>
              <a:buChar char="•"/>
              <a:defRPr/>
            </a:pPr>
            <a:r>
              <a:rPr lang="en-US" i="1" dirty="0"/>
              <a:t>If n is small and the distribution of the predictors X is approximately normal in each of the classes the LDA &amp; QDA models are again more stable than the logistic regression model.</a:t>
            </a:r>
          </a:p>
          <a:p>
            <a:pPr marL="171450" indent="-171450" algn="l" defTabSz="1019175">
              <a:buFont typeface="Arial" panose="020B0604020202020204" pitchFamily="34" charset="0"/>
              <a:buChar char="•"/>
              <a:defRPr/>
            </a:pPr>
            <a:r>
              <a:rPr lang="en-US" i="1" dirty="0"/>
              <a:t>LDA &amp; QDA are often preferred over logistic regression when we have more than two non-ordinal response classes (i.e.: stroke, drug overdose, and epileptic seizure).</a:t>
            </a:r>
          </a:p>
          <a:p>
            <a:pPr marL="171450" indent="-171450" algn="l" defTabSz="1019175">
              <a:buFont typeface="Arial" panose="020B0604020202020204" pitchFamily="34" charset="0"/>
              <a:buChar char="•"/>
              <a:defRPr/>
            </a:pPr>
            <a:r>
              <a:rPr lang="en-US" i="1" dirty="0"/>
              <a:t>It is always good to compare the results of different analytic techniques; this can either help to confirm results or highlight how different modeling assumptions and characteristics uncover new insights.</a:t>
            </a:r>
          </a:p>
          <a:p>
            <a:pPr algn="l" defTabSz="1019175">
              <a:defRPr/>
            </a:pPr>
            <a:endParaRPr lang="en-US" i="1" dirty="0"/>
          </a:p>
          <a:p>
            <a:pPr algn="l" defTabSz="1019175">
              <a:defRPr/>
            </a:pPr>
            <a:r>
              <a:rPr lang="en-US" dirty="0"/>
              <a:t>However, its important to note that LDA &amp; QDA have assumptions that are often more restrictive then logistic regression:</a:t>
            </a:r>
          </a:p>
          <a:p>
            <a:pPr marL="171450" indent="-171450" algn="l" defTabSz="1019175">
              <a:buFont typeface="Arial" panose="020B0604020202020204" pitchFamily="34" charset="0"/>
              <a:buChar char="•"/>
              <a:defRPr/>
            </a:pPr>
            <a:r>
              <a:rPr lang="en-US" i="1" dirty="0"/>
              <a:t>Both LDA and QDA assume the  predictor variables X are drawn from a multivariate Gaussian (aka normal) distribution.</a:t>
            </a:r>
          </a:p>
          <a:p>
            <a:pPr marL="171450" indent="-171450" algn="l" defTabSz="1019175">
              <a:buFont typeface="Arial" panose="020B0604020202020204" pitchFamily="34" charset="0"/>
              <a:buChar char="•"/>
              <a:defRPr/>
            </a:pPr>
            <a:r>
              <a:rPr lang="en-US" i="1" dirty="0"/>
              <a:t>LDA assumes equality of covariance among the predictor variables X across each all levels of Y. This assumption is relaxed with the QDA model.</a:t>
            </a:r>
          </a:p>
          <a:p>
            <a:pPr marL="171450" indent="-171450" algn="l" defTabSz="1019175">
              <a:buFont typeface="Arial" panose="020B0604020202020204" pitchFamily="34" charset="0"/>
              <a:buChar char="•"/>
              <a:defRPr/>
            </a:pPr>
            <a:r>
              <a:rPr lang="en-US" i="1" dirty="0"/>
              <a:t>LDA and QDA require the number of predictor variables (p) to be less then the sample size (n). Furthermore, its important to keep in mind that performance will severely decline as p approaches n. A simple rule of thumb is to use LDA &amp; QDA on datasets where  n &gt;=5*P</a:t>
            </a:r>
          </a:p>
          <a:p>
            <a:pPr marL="171450" indent="-171450" algn="l" defTabSz="1019175">
              <a:buFont typeface="Arial" panose="020B0604020202020204" pitchFamily="34" charset="0"/>
              <a:buChar char="•"/>
              <a:defRPr/>
            </a:pPr>
            <a:endParaRPr lang="en-US" i="1" dirty="0"/>
          </a:p>
          <a:p>
            <a:pPr algn="l" defTabSz="1019175">
              <a:defRPr/>
            </a:pPr>
            <a:r>
              <a:rPr lang="en-US" dirty="0"/>
              <a:t>Also, when considering between LDA &amp; QDA its important to know that LDA is a much less flexible classifier than QDA, and so has substantially lower variance. This can potentially lead to improved prediction performance. But there is a trade-off: if LDA’s assumption that the predictor variable share a common variance across each </a:t>
            </a:r>
            <a:r>
              <a:rPr lang="en-US" i="1" dirty="0"/>
              <a:t>Y</a:t>
            </a:r>
            <a:r>
              <a:rPr lang="en-US" dirty="0"/>
              <a:t> response class is badly off, then LDA can suffer from high bias. Roughly speaking, LDA tends to be a better bet than QDA if there are relatively few training observations and so reducing variance is crucial. In contrast, QDA is recommended if the training set is very large, so that the variance of the classifier is not a major concern, or if the assumption of a common covariance matrix is clearly untenable.</a:t>
            </a:r>
            <a:endParaRPr lang="en-US" i="1"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a:t>
            </a:r>
          </a:p>
        </p:txBody>
      </p:sp>
    </p:spTree>
    <p:extLst>
      <p:ext uri="{BB962C8B-B14F-4D97-AF65-F5344CB8AC3E}">
        <p14:creationId xmlns:p14="http://schemas.microsoft.com/office/powerpoint/2010/main" val="289213239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Linear and Quadratic Discriminant Analysis-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r>
              <a:rPr lang="en-US" dirty="0"/>
              <a:t>LDA computes “discriminant scores” for each observation to classify what response variable class it is in (i.e. default or not default). These scores are obtained by finding linear combinations of the independent variables.</a:t>
            </a:r>
          </a:p>
          <a:p>
            <a:pPr algn="l" defTabSz="1019175">
              <a:defRPr/>
            </a:pPr>
            <a:endParaRPr lang="en-US" dirty="0"/>
          </a:p>
          <a:p>
            <a:pPr algn="l" defTabSz="1019175">
              <a:defRPr/>
            </a:pPr>
            <a:r>
              <a:rPr lang="en-US" dirty="0"/>
              <a:t>This classifier assigns an observation to the </a:t>
            </a:r>
            <a:r>
              <a:rPr lang="en-US" i="1" dirty="0"/>
              <a:t>k</a:t>
            </a:r>
            <a:r>
              <a:rPr lang="en-US" dirty="0"/>
              <a:t>th class of  </a:t>
            </a:r>
            <a:r>
              <a:rPr lang="en-US" b="1" dirty="0" err="1"/>
              <a:t>Y</a:t>
            </a:r>
            <a:r>
              <a:rPr lang="en-US" b="1" baseline="-25000" dirty="0" err="1"/>
              <a:t>k</a:t>
            </a:r>
            <a:r>
              <a:rPr lang="en-US" dirty="0"/>
              <a:t>  for which discriminant score  is largest. For example, lets assume there are two classes (</a:t>
            </a:r>
            <a:r>
              <a:rPr lang="en-US" i="1" dirty="0"/>
              <a:t>A</a:t>
            </a:r>
            <a:r>
              <a:rPr lang="en-US" dirty="0"/>
              <a:t> and </a:t>
            </a:r>
            <a:r>
              <a:rPr lang="en-US" i="1" dirty="0"/>
              <a:t>B</a:t>
            </a:r>
            <a:r>
              <a:rPr lang="en-US" dirty="0"/>
              <a:t>) for the response variable </a:t>
            </a:r>
            <a:r>
              <a:rPr lang="en-US" i="1" dirty="0"/>
              <a:t>Y</a:t>
            </a:r>
            <a:r>
              <a:rPr lang="en-US" dirty="0"/>
              <a:t>. Based on the predictor variable(s), LDA is going to compute the probability distribution of being classified as class </a:t>
            </a:r>
            <a:r>
              <a:rPr lang="en-US" i="1" dirty="0"/>
              <a:t>A</a:t>
            </a:r>
            <a:r>
              <a:rPr lang="en-US" dirty="0"/>
              <a:t>or </a:t>
            </a:r>
            <a:r>
              <a:rPr lang="en-US" i="1" dirty="0"/>
              <a:t>B</a:t>
            </a:r>
            <a:r>
              <a:rPr lang="en-US" dirty="0"/>
              <a:t>. The linear decision boundary between the probability distributions is represented by the dashed line. Discriminant scores to the left of the dashed line will be classified as </a:t>
            </a:r>
            <a:r>
              <a:rPr lang="en-US" i="1" dirty="0"/>
              <a:t>A</a:t>
            </a:r>
            <a:r>
              <a:rPr lang="en-US" dirty="0"/>
              <a:t> and scores to the right will be classified as </a:t>
            </a:r>
            <a:r>
              <a:rPr lang="en-US" i="1" dirty="0"/>
              <a:t>B</a:t>
            </a:r>
            <a:r>
              <a:rPr lang="en-US" dirty="0"/>
              <a:t>.</a:t>
            </a:r>
          </a:p>
          <a:p>
            <a:pPr algn="l" defTabSz="1019175">
              <a:defRPr/>
            </a:pPr>
            <a:endParaRPr lang="en-US" dirty="0"/>
          </a:p>
          <a:p>
            <a:pPr algn="l" defTabSz="1019175">
              <a:defRPr/>
            </a:pPr>
            <a:r>
              <a:rPr lang="en-US" dirty="0"/>
              <a:t>When dealing with more than one predictor variable, the LDA classifier assumes that the observations in the </a:t>
            </a:r>
          </a:p>
          <a:p>
            <a:pPr algn="l" defTabSz="1019175">
              <a:defRPr/>
            </a:pPr>
            <a:r>
              <a:rPr lang="en-US" i="1" dirty="0"/>
              <a:t>k</a:t>
            </a:r>
            <a:r>
              <a:rPr lang="en-US" dirty="0"/>
              <a:t>th class are drawn from a multivariate Gaussian distribution where there  is a class-specific </a:t>
            </a:r>
          </a:p>
          <a:p>
            <a:pPr algn="l" defTabSz="1019175">
              <a:defRPr/>
            </a:pPr>
            <a:r>
              <a:rPr lang="en-US" dirty="0"/>
              <a:t>mean vector, and  a covariance matrix that is common to all </a:t>
            </a:r>
            <a:r>
              <a:rPr lang="en-US" i="1" dirty="0"/>
              <a:t>K</a:t>
            </a:r>
            <a:r>
              <a:rPr lang="en-US" dirty="0"/>
              <a:t> classes. </a:t>
            </a:r>
          </a:p>
          <a:p>
            <a:pPr algn="l" defTabSz="1019175">
              <a:defRPr/>
            </a:pPr>
            <a:endParaRPr lang="en-US" dirty="0"/>
          </a:p>
          <a:p>
            <a:pPr algn="l" defTabSz="1019175">
              <a:defRPr/>
            </a:pPr>
            <a:endParaRPr lang="en-US" i="1" dirty="0"/>
          </a:p>
          <a:p>
            <a:pPr algn="l" defTabSz="1019175">
              <a:defRPr/>
            </a:pPr>
            <a:endParaRPr lang="en-US" i="1"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LDA and QDA- Overview</a:t>
            </a:r>
          </a:p>
        </p:txBody>
      </p:sp>
      <p:pic>
        <p:nvPicPr>
          <p:cNvPr id="8" name="Picture 2" descr="C:\Users\a589565\Desktop\LD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2430" y="2623460"/>
            <a:ext cx="1937660" cy="16655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48343" y="3559628"/>
            <a:ext cx="5878970" cy="2554545"/>
          </a:xfrm>
          <a:prstGeom prst="rect">
            <a:avLst/>
          </a:prstGeom>
          <a:noFill/>
        </p:spPr>
        <p:txBody>
          <a:bodyPr wrap="square" rtlCol="0">
            <a:spAutoFit/>
          </a:bodyPr>
          <a:lstStyle/>
          <a:p>
            <a:pPr algn="l" defTabSz="1019175">
              <a:defRPr/>
            </a:pPr>
            <a:r>
              <a:rPr lang="en-US" b="1" i="1" u="sng" dirty="0"/>
              <a:t>Non –Linear Discriminant Analysis –</a:t>
            </a:r>
          </a:p>
          <a:p>
            <a:pPr algn="l" defTabSz="1019175">
              <a:defRPr/>
            </a:pPr>
            <a:r>
              <a:rPr lang="en-US" dirty="0"/>
              <a:t>As previously mentioned, LDA assumes that the observations within each class are drawn from a multivariate Gaussian distribution and the covariance of the predictor variables are common across all </a:t>
            </a:r>
            <a:r>
              <a:rPr lang="en-US" i="1" dirty="0"/>
              <a:t>k</a:t>
            </a:r>
            <a:r>
              <a:rPr lang="en-US" dirty="0"/>
              <a:t> levels of the response variable </a:t>
            </a:r>
            <a:r>
              <a:rPr lang="en-US" i="1" dirty="0"/>
              <a:t>Y</a:t>
            </a:r>
            <a:r>
              <a:rPr lang="en-US" dirty="0"/>
              <a:t>. Quadratic discriminant analysis (QDA) provides an alternative approach. Like LDA, the QDA classifier assumes that the observations from each class of </a:t>
            </a:r>
            <a:r>
              <a:rPr lang="en-US" i="1" dirty="0"/>
              <a:t>Y</a:t>
            </a:r>
            <a:r>
              <a:rPr lang="en-US" dirty="0"/>
              <a:t> are drawn from a Gaussian distribution. However, unlike LDA, QDA assumes that each class has its own covariance matrix. In other words, the predictor variables are not assumed to have common variance across each of the </a:t>
            </a:r>
            <a:r>
              <a:rPr lang="en-US" i="1" dirty="0"/>
              <a:t>k</a:t>
            </a:r>
            <a:r>
              <a:rPr lang="en-US" dirty="0"/>
              <a:t> levels in </a:t>
            </a:r>
            <a:r>
              <a:rPr lang="en-US" i="1" dirty="0"/>
              <a:t>Y</a:t>
            </a:r>
            <a:r>
              <a:rPr lang="en-US" dirty="0"/>
              <a:t>. </a:t>
            </a:r>
          </a:p>
          <a:p>
            <a:pPr algn="l" defTabSz="1019175">
              <a:defRPr/>
            </a:pPr>
            <a:endParaRPr lang="en-US" b="1" i="1" u="sng" dirty="0"/>
          </a:p>
          <a:p>
            <a:pPr algn="l" defTabSz="1019175">
              <a:defRPr/>
            </a:pPr>
            <a:r>
              <a:rPr lang="en-US" dirty="0"/>
              <a:t>Consider the image. In trying to classify the observations into the three (color-coded) classes, LDA (left plot) provides linear decision boundaries that are based on the assumption that the observations vary consistently across all classes. However, when looking at the data it becomes apparent that the variability of the observations within each class differ. Consequently, QDA (right plot) is able to capture the differing covariances and provide more accurate non-linear classification decision boundaries.</a:t>
            </a:r>
            <a:endParaRPr lang="en-US" b="1" i="1" u="sng" dirty="0"/>
          </a:p>
          <a:p>
            <a:endParaRPr lang="en-US" dirty="0"/>
          </a:p>
        </p:txBody>
      </p:sp>
      <p:pic>
        <p:nvPicPr>
          <p:cNvPr id="2050" name="Picture 2" descr="C:\Users\a589565\Desktop\QD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313" y="4409164"/>
            <a:ext cx="2622777"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6554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k Nearest Neighbors - Explained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r>
              <a:rPr lang="en-US" dirty="0"/>
              <a:t>K-nearest neighbors is a non-parametric machine learning model in which the model memorizes the training observation for classifying the unseen test data. It can also be called instance-based learning. This model is often termed as lazy learning, as it does not learn anything during the training phase like regression, random forest, and so on. Instead it starts working only during the testing/evaluation phase to compare the given test observations with nearest training observations, which will take significant time in comparing each test data point. Hence, this technique is not efficient on big data; also, performance does deteriorate when the number of variables is high due to the </a:t>
            </a:r>
            <a:r>
              <a:rPr lang="en-US" b="1" dirty="0"/>
              <a:t>curse of dimensionality</a:t>
            </a:r>
            <a:r>
              <a:rPr lang="en-US" dirty="0"/>
              <a:t>.</a:t>
            </a:r>
          </a:p>
          <a:p>
            <a:pPr algn="l" defTabSz="1019175">
              <a:defRPr/>
            </a:pPr>
            <a:endParaRPr lang="en-US" dirty="0"/>
          </a:p>
          <a:p>
            <a:pPr algn="l" defTabSz="1019175">
              <a:defRPr/>
            </a:pPr>
            <a:r>
              <a:rPr lang="en-US" b="1" dirty="0"/>
              <a:t>KNN voter example –</a:t>
            </a:r>
          </a:p>
          <a:p>
            <a:pPr algn="l"/>
            <a:r>
              <a:rPr lang="en-US" dirty="0"/>
              <a:t>KNN is explained better with the following short example. Objective is to predict the party for which voter will vote based on their neighborhood, precisely geolocation (latitude and longitude). Here we assume that we can identify the potential voter to which political party they would be voting based on majority voters did voted for that particular party in that vicinity, so that they have high probability to vote for the majority party. However, tuning the k-value (number to consider, among which majority should be counted) is the million dollar question (as same as any machine learning algorithm):</a:t>
            </a:r>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KNN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914" y="3429000"/>
            <a:ext cx="2884715" cy="2601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8342" y="3505197"/>
            <a:ext cx="5464629" cy="2708434"/>
          </a:xfrm>
          <a:prstGeom prst="rect">
            <a:avLst/>
          </a:prstGeom>
          <a:noFill/>
        </p:spPr>
        <p:txBody>
          <a:bodyPr wrap="square" rtlCol="0">
            <a:spAutoFit/>
          </a:bodyPr>
          <a:lstStyle/>
          <a:p>
            <a:pPr algn="l"/>
            <a:r>
              <a:rPr lang="en-US" dirty="0"/>
              <a:t>In the diagram, we can see that the voter of the study will vote for Party 2. As within the vicinity, one neighbor has voted for Party 1 and the other voter voted for Party 3. But three voters voted for Party 2. In fact, by this way KNN solves any given classification problem. Regression problems are solved by taking mean of its neighbors within the given circle or vicinity or k-value.</a:t>
            </a:r>
          </a:p>
          <a:p>
            <a:pPr algn="l"/>
            <a:endParaRPr lang="en-US" dirty="0"/>
          </a:p>
          <a:p>
            <a:pPr algn="l"/>
            <a:r>
              <a:rPr lang="en-US" b="1" dirty="0"/>
              <a:t>The Algorithm :</a:t>
            </a:r>
          </a:p>
          <a:p>
            <a:pPr algn="l"/>
            <a:r>
              <a:rPr lang="en-US" dirty="0"/>
              <a:t>When a lot of training data samples along with their independent features and labels are fed, it stores all of it in the memory, or, rather plots the data in an n-dimensional space on the basis of its features. Hence, every sample is represented by a certain point in this plot, and colored or marked in a way to indicate its label.</a:t>
            </a:r>
          </a:p>
          <a:p>
            <a:pPr algn="l"/>
            <a:endParaRPr lang="en-US" b="1" dirty="0"/>
          </a:p>
          <a:p>
            <a:pPr algn="l"/>
            <a:r>
              <a:rPr lang="en-US" dirty="0"/>
              <a:t>When this algorithm is faced by a test sample, it plots that sample in the same n-dimensional space as the training data and then searches for its </a:t>
            </a:r>
            <a:r>
              <a:rPr lang="en-US" b="1" dirty="0"/>
              <a:t>k</a:t>
            </a:r>
            <a:r>
              <a:rPr lang="en-US" dirty="0"/>
              <a:t> nearest neighbors based on any of these</a:t>
            </a:r>
            <a:r>
              <a:rPr lang="en-US" b="1" i="1" dirty="0"/>
              <a:t> </a:t>
            </a:r>
            <a:r>
              <a:rPr lang="en-US" b="1" i="1" dirty="0">
                <a:hlinkClick r:id="rId4"/>
              </a:rPr>
              <a:t>distance measures</a:t>
            </a:r>
            <a:r>
              <a:rPr lang="en-US" dirty="0"/>
              <a:t> from the training samples. Yes, it goes through the complete training data every time it needs to predict a test sample’s classification label! This is why it’s called a </a:t>
            </a:r>
            <a:r>
              <a:rPr lang="en-US" b="1" dirty="0"/>
              <a:t>Lazy learning</a:t>
            </a:r>
            <a:r>
              <a:rPr lang="en-US" dirty="0"/>
              <a:t> technique.</a:t>
            </a:r>
            <a:endParaRPr lang="en-US" b="1" dirty="0"/>
          </a:p>
        </p:txBody>
      </p:sp>
    </p:spTree>
    <p:extLst>
      <p:ext uri="{BB962C8B-B14F-4D97-AF65-F5344CB8AC3E}">
        <p14:creationId xmlns:p14="http://schemas.microsoft.com/office/powerpoint/2010/main" val="404431420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k Nearest Neighbors –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Some important distance Measures</a:t>
            </a:r>
          </a:p>
        </p:txBody>
      </p:sp>
      <p:sp>
        <p:nvSpPr>
          <p:cNvPr id="4" name="Rectangle 3"/>
          <p:cNvSpPr/>
          <p:nvPr/>
        </p:nvSpPr>
        <p:spPr>
          <a:xfrm>
            <a:off x="457200" y="1703456"/>
            <a:ext cx="8316686" cy="400110"/>
          </a:xfrm>
          <a:prstGeom prst="rect">
            <a:avLst/>
          </a:prstGeom>
        </p:spPr>
        <p:txBody>
          <a:bodyPr wrap="square">
            <a:spAutoFit/>
          </a:bodyPr>
          <a:lstStyle/>
          <a:p>
            <a:pPr algn="l"/>
            <a:r>
              <a:rPr lang="en-US" dirty="0"/>
              <a:t>Selecting which measure to use where, is experience based and depends on the type of data to be processed. In the real data set we can have Categorical, Numerical or mixed type (both numerical and categorical) of attributes, based on which distance measures may change.</a:t>
            </a:r>
          </a:p>
        </p:txBody>
      </p:sp>
      <p:pic>
        <p:nvPicPr>
          <p:cNvPr id="2050" name="Picture 2" descr="C:\Users\a589565\Desktop\Distance_KN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057" y="2103566"/>
            <a:ext cx="5715000" cy="26970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5171" y="4800600"/>
            <a:ext cx="8088086" cy="1015663"/>
          </a:xfrm>
          <a:prstGeom prst="rect">
            <a:avLst/>
          </a:prstGeom>
          <a:noFill/>
        </p:spPr>
        <p:txBody>
          <a:bodyPr wrap="square" rtlCol="0">
            <a:spAutoFit/>
          </a:bodyPr>
          <a:lstStyle/>
          <a:p>
            <a:pPr algn="l"/>
            <a:r>
              <a:rPr lang="en-US" dirty="0"/>
              <a:t>The nearest neighbor search doesn’t necessarily mean that the algorithm would linearly compare the test sample to the training data as if it were a list. Certain optimized searching algorithms exist for this purpose, like </a:t>
            </a:r>
            <a:r>
              <a:rPr lang="en-US" b="1" i="1" dirty="0" err="1">
                <a:hlinkClick r:id="rId4"/>
              </a:rPr>
              <a:t>KDTree</a:t>
            </a:r>
            <a:r>
              <a:rPr lang="en-US" dirty="0"/>
              <a:t>, and </a:t>
            </a:r>
            <a:r>
              <a:rPr lang="en-US" b="1" i="1" dirty="0" err="1">
                <a:hlinkClick r:id="rId5"/>
              </a:rPr>
              <a:t>BallTree</a:t>
            </a:r>
            <a:r>
              <a:rPr lang="en-US" dirty="0"/>
              <a:t>.</a:t>
            </a:r>
          </a:p>
          <a:p>
            <a:pPr algn="l"/>
            <a:endParaRPr lang="en-US" dirty="0"/>
          </a:p>
          <a:p>
            <a:pPr algn="l"/>
            <a:r>
              <a:rPr lang="en-US" i="1" dirty="0"/>
              <a:t>In short - An object is classified by a majority vote of its neighbors, with the object being assigned to the class most common among its k nearest neighbors (k is a positive </a:t>
            </a:r>
            <a:r>
              <a:rPr lang="en-US" i="1" dirty="0">
                <a:hlinkClick r:id="rId6" tooltip="Integer"/>
              </a:rPr>
              <a:t>integer</a:t>
            </a:r>
            <a:r>
              <a:rPr lang="en-US" i="1" dirty="0"/>
              <a:t>, typically small). If k = 1, then the object is simply assigned to the class of that single nearest neighbor.</a:t>
            </a:r>
            <a:endParaRPr lang="en-US" dirty="0"/>
          </a:p>
        </p:txBody>
      </p:sp>
    </p:spTree>
    <p:extLst>
      <p:ext uri="{BB962C8B-B14F-4D97-AF65-F5344CB8AC3E}">
        <p14:creationId xmlns:p14="http://schemas.microsoft.com/office/powerpoint/2010/main" val="33089912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k Nearest Neighbors –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How do we choose Neighbors</a:t>
            </a:r>
          </a:p>
        </p:txBody>
      </p:sp>
      <p:sp>
        <p:nvSpPr>
          <p:cNvPr id="4" name="Rectangle 3"/>
          <p:cNvSpPr/>
          <p:nvPr/>
        </p:nvSpPr>
        <p:spPr>
          <a:xfrm>
            <a:off x="424542" y="1529280"/>
            <a:ext cx="8316686" cy="5170646"/>
          </a:xfrm>
          <a:prstGeom prst="rect">
            <a:avLst/>
          </a:prstGeom>
        </p:spPr>
        <p:txBody>
          <a:bodyPr wrap="square">
            <a:spAutoFit/>
          </a:bodyPr>
          <a:lstStyle/>
          <a:p>
            <a:pPr algn="l"/>
            <a:r>
              <a:rPr lang="en-US" b="1" u="sng" dirty="0"/>
              <a:t>Brute Force - </a:t>
            </a:r>
          </a:p>
          <a:p>
            <a:pPr algn="l"/>
            <a:r>
              <a:rPr lang="en-US" dirty="0"/>
              <a:t>Lets consider for simple case with two dimension plot. If we look mathematically, the simple intuition is to calculate the Euclidean distance from point of interest ( of whose class we need to determine) to all the points in training set. Then we take class with majority points. This is called brute force method. For N samples in D dimensions the running time complexity turns out to be O[DN²]. If we have small number of dimensions and training set, this would run in reasonable time. But as the training set size increases, the running time grows quickly. </a:t>
            </a:r>
            <a:r>
              <a:rPr lang="en-US" b="1" i="1" dirty="0"/>
              <a:t>Brute force performs worst when there are large dimensions and large training set.</a:t>
            </a:r>
          </a:p>
          <a:p>
            <a:pPr algn="l"/>
            <a:endParaRPr lang="en-US" b="1" i="1" dirty="0"/>
          </a:p>
          <a:p>
            <a:pPr algn="l"/>
            <a:r>
              <a:rPr lang="en-US" b="1" u="sng" dirty="0"/>
              <a:t>K-D Tree -</a:t>
            </a:r>
          </a:p>
          <a:p>
            <a:pPr algn="l"/>
            <a:r>
              <a:rPr lang="en-US" dirty="0"/>
              <a:t>To improve the running time, alternate approaches were invented on the line of building a growing tree from point of interest. These methods attempt to reduce the required number of distance calculations by efficiently encoding aggregate distance information for the sample. The basic idea is that if point A is very distant from point B, and point B is very close to point C, then we know that points A and C are very distant, without having to explicitly calculate their distance. (This may not be correct all the time.)In this way, the computational cost of a nearest neighbors search can be reduced to O[D N *log(N)] or better. This is a significant improvement over brute-force for large N.K-D tree performs well enough when D &lt;20. With larger D it again takes longer time. This is known as “</a:t>
            </a:r>
            <a:r>
              <a:rPr lang="en-US" b="1" i="1" dirty="0"/>
              <a:t>curse of dimensionality”</a:t>
            </a:r>
            <a:r>
              <a:rPr lang="en-US" dirty="0"/>
              <a:t>.</a:t>
            </a:r>
          </a:p>
          <a:p>
            <a:pPr algn="l"/>
            <a:endParaRPr lang="en-US" dirty="0"/>
          </a:p>
          <a:p>
            <a:pPr algn="l"/>
            <a:r>
              <a:rPr lang="en-US" b="1" u="sng" dirty="0"/>
              <a:t>Ball Tree -</a:t>
            </a:r>
          </a:p>
          <a:p>
            <a:pPr algn="l"/>
            <a:r>
              <a:rPr lang="en-US" dirty="0"/>
              <a:t>Ball tree assumes the data in multidimensional dimensional space and creates the nested hyper spheres. Query Time complexity is O[</a:t>
            </a:r>
            <a:r>
              <a:rPr lang="en-US" dirty="0" err="1"/>
              <a:t>Dlog</a:t>
            </a:r>
            <a:r>
              <a:rPr lang="en-US" dirty="0"/>
              <a:t>(N)].</a:t>
            </a:r>
          </a:p>
          <a:p>
            <a:pPr algn="l"/>
            <a:endParaRPr lang="en-US" dirty="0"/>
          </a:p>
          <a:p>
            <a:pPr algn="l"/>
            <a:r>
              <a:rPr lang="en-US" b="1" u="sng" dirty="0"/>
              <a:t>Weighted kNN -</a:t>
            </a:r>
          </a:p>
          <a:p>
            <a:pPr algn="l"/>
            <a:r>
              <a:rPr lang="en-US" dirty="0"/>
              <a:t>We can assign weights to the attributes which are more relevant to our classification than the others. The weight assignment is random initially, and can be changed later on the basis of classification error. Once the nearest neighbors are spotted, weights are assigned to all of them so as to register their vote on the label of the test sample. The weights can either be uniform (equal dominance of all neighbors) or inversely proportional to the distance of the neighbor from the test sample. You can also devise your own weight assignment algorithm. This is comprehensively what kNN classification is all about.</a:t>
            </a:r>
          </a:p>
          <a:p>
            <a:pPr algn="l"/>
            <a:endParaRPr lang="en-US" dirty="0"/>
          </a:p>
          <a:p>
            <a:pPr algn="l"/>
            <a:r>
              <a:rPr lang="en-US" b="1" u="sng" dirty="0"/>
              <a:t>Which one to choose when?</a:t>
            </a:r>
          </a:p>
          <a:p>
            <a:pPr algn="l"/>
            <a:r>
              <a:rPr lang="en-US" dirty="0"/>
              <a:t>The selection of the relevant algorithm for problem at hand depends on the number of dimensions and the size of training set.</a:t>
            </a:r>
          </a:p>
          <a:p>
            <a:pPr marL="628650" lvl="1" indent="-171450" algn="l">
              <a:buFont typeface="Arial" panose="020B0604020202020204" pitchFamily="34" charset="0"/>
              <a:buChar char="•"/>
            </a:pPr>
            <a:r>
              <a:rPr lang="en-US" b="1" i="1" dirty="0"/>
              <a:t>For small sample size and small dimensions, brute force performs well.</a:t>
            </a:r>
          </a:p>
          <a:p>
            <a:pPr marL="628650" lvl="1" indent="-171450" algn="l">
              <a:buFont typeface="Arial" panose="020B0604020202020204" pitchFamily="34" charset="0"/>
              <a:buChar char="•"/>
            </a:pPr>
            <a:r>
              <a:rPr lang="en-US" b="1" i="1" dirty="0"/>
              <a:t>Sparsity of data : If data is sparse with small dimensions (&lt; 20) KD tree will perform better than Ball Tree algorithm.</a:t>
            </a:r>
          </a:p>
          <a:p>
            <a:pPr marL="628650" lvl="1" indent="-171450" algn="l">
              <a:buFont typeface="Arial" panose="020B0604020202020204" pitchFamily="34" charset="0"/>
              <a:buChar char="•"/>
            </a:pPr>
            <a:r>
              <a:rPr lang="en-US" b="1" i="1" dirty="0"/>
              <a:t>Value of K (neighbors) : As the K increases, query time of both KD tree and Ball tree increases.</a:t>
            </a:r>
          </a:p>
          <a:p>
            <a:pPr marL="628650" lvl="1" indent="-171450" algn="l">
              <a:buFont typeface="Arial" panose="020B0604020202020204" pitchFamily="34" charset="0"/>
              <a:buChar char="•"/>
            </a:pPr>
            <a:endParaRPr lang="en-US" dirty="0"/>
          </a:p>
          <a:p>
            <a:pPr algn="l"/>
            <a:endParaRPr lang="en-US" b="1" i="1" dirty="0"/>
          </a:p>
        </p:txBody>
      </p:sp>
    </p:spTree>
    <p:extLst>
      <p:ext uri="{BB962C8B-B14F-4D97-AF65-F5344CB8AC3E}">
        <p14:creationId xmlns:p14="http://schemas.microsoft.com/office/powerpoint/2010/main" val="12162116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k Nearest Neighbors –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Important Parameters -</a:t>
            </a:r>
          </a:p>
        </p:txBody>
      </p:sp>
      <p:sp>
        <p:nvSpPr>
          <p:cNvPr id="4" name="Rectangle 3"/>
          <p:cNvSpPr/>
          <p:nvPr/>
        </p:nvSpPr>
        <p:spPr>
          <a:xfrm>
            <a:off x="424542" y="1529280"/>
            <a:ext cx="8316686" cy="707886"/>
          </a:xfrm>
          <a:prstGeom prst="rect">
            <a:avLst/>
          </a:prstGeom>
        </p:spPr>
        <p:txBody>
          <a:bodyPr wrap="square">
            <a:spAutoFit/>
          </a:bodyPr>
          <a:lstStyle/>
          <a:p>
            <a:pPr algn="l"/>
            <a:r>
              <a:rPr lang="en-US" b="1" i="1" u="sng" dirty="0"/>
              <a:t>n_neighbors (</a:t>
            </a:r>
            <a:r>
              <a:rPr lang="en-US" b="1" i="1" u="sng" dirty="0" err="1"/>
              <a:t>int</a:t>
            </a:r>
            <a:r>
              <a:rPr lang="en-US" b="1" i="1" u="sng" dirty="0"/>
              <a:t>) </a:t>
            </a:r>
            <a:r>
              <a:rPr lang="en-US" i="1" dirty="0"/>
              <a:t>: </a:t>
            </a:r>
          </a:p>
          <a:p>
            <a:pPr algn="l"/>
            <a:r>
              <a:rPr lang="en-US" dirty="0"/>
              <a:t>number of nearest neighbors to be brought under consideration, denoted by </a:t>
            </a:r>
            <a:r>
              <a:rPr lang="en-US" b="1" dirty="0"/>
              <a:t>k</a:t>
            </a:r>
            <a:r>
              <a:rPr lang="en-US" dirty="0"/>
              <a:t>. By default, its value is 5. Higher value can lead to overfitting.</a:t>
            </a:r>
          </a:p>
          <a:p>
            <a:pPr algn="l"/>
            <a:endParaRPr lang="en-US" b="1" i="1" dirty="0"/>
          </a:p>
          <a:p>
            <a:pPr algn="l"/>
            <a:endParaRPr lang="en-US" b="1" i="1" dirty="0"/>
          </a:p>
        </p:txBody>
      </p:sp>
      <p:pic>
        <p:nvPicPr>
          <p:cNvPr id="3074" name="Picture 2" descr="C:\Users\a589565\Desktop\parameter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226" y="1916112"/>
            <a:ext cx="6802438" cy="16870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27151" y="3565121"/>
            <a:ext cx="8316686" cy="3016210"/>
          </a:xfrm>
          <a:prstGeom prst="rect">
            <a:avLst/>
          </a:prstGeom>
        </p:spPr>
        <p:txBody>
          <a:bodyPr wrap="square">
            <a:spAutoFit/>
          </a:bodyPr>
          <a:lstStyle/>
          <a:p>
            <a:pPr algn="l"/>
            <a:r>
              <a:rPr lang="en-US" b="1" i="1" u="sng" dirty="0"/>
              <a:t>weights (</a:t>
            </a:r>
            <a:r>
              <a:rPr lang="en-US" b="1" i="1" u="sng" dirty="0" err="1"/>
              <a:t>str</a:t>
            </a:r>
            <a:r>
              <a:rPr lang="en-US" b="1" i="1" u="sng" dirty="0"/>
              <a:t>) : </a:t>
            </a:r>
          </a:p>
          <a:p>
            <a:pPr algn="l"/>
            <a:r>
              <a:rPr lang="en-US" dirty="0"/>
              <a:t>your weighting algorithm — </a:t>
            </a:r>
            <a:r>
              <a:rPr lang="en-US" b="1" dirty="0"/>
              <a:t>uniform</a:t>
            </a:r>
            <a:r>
              <a:rPr lang="en-US" dirty="0"/>
              <a:t>(default), </a:t>
            </a:r>
            <a:r>
              <a:rPr lang="en-US" b="1" dirty="0"/>
              <a:t>distance</a:t>
            </a:r>
            <a:r>
              <a:rPr lang="en-US" dirty="0"/>
              <a:t>(inverse proportionality to Euclidean distances) or </a:t>
            </a:r>
            <a:r>
              <a:rPr lang="en-US" b="1" dirty="0"/>
              <a:t>user defined</a:t>
            </a:r>
            <a:r>
              <a:rPr lang="en-US" dirty="0"/>
              <a:t>.</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b="1" i="1" u="sng" dirty="0"/>
          </a:p>
          <a:p>
            <a:pPr algn="l"/>
            <a:endParaRPr lang="en-US" b="1" i="1" u="sng" dirty="0"/>
          </a:p>
          <a:p>
            <a:pPr algn="l"/>
            <a:r>
              <a:rPr lang="en-US" b="1" i="1" u="sng" dirty="0"/>
              <a:t>algorithm</a:t>
            </a:r>
            <a:r>
              <a:rPr lang="en-US" i="1" u="sng" dirty="0"/>
              <a:t> : </a:t>
            </a:r>
          </a:p>
          <a:p>
            <a:pPr algn="l"/>
            <a:r>
              <a:rPr lang="en-US" dirty="0"/>
              <a:t>the searching algorithm you plan to deploy — auto (default, looks through the training data and selects one algorithm on its own), kd_tree (uses </a:t>
            </a:r>
            <a:r>
              <a:rPr lang="en-US" b="1" dirty="0" err="1"/>
              <a:t>KDTree</a:t>
            </a:r>
            <a:r>
              <a:rPr lang="en-US" dirty="0"/>
              <a:t>), </a:t>
            </a:r>
            <a:r>
              <a:rPr lang="en-US" dirty="0" err="1"/>
              <a:t>ball_tree</a:t>
            </a:r>
            <a:r>
              <a:rPr lang="en-US" dirty="0"/>
              <a:t> (uses </a:t>
            </a:r>
            <a:r>
              <a:rPr lang="en-US" b="1" dirty="0" err="1"/>
              <a:t>BallTree</a:t>
            </a:r>
            <a:r>
              <a:rPr lang="en-US" dirty="0"/>
              <a:t>) and brute (uses </a:t>
            </a:r>
            <a:r>
              <a:rPr lang="en-US" b="1" i="1" dirty="0">
                <a:hlinkClick r:id="rId4"/>
              </a:rPr>
              <a:t>brute force search</a:t>
            </a:r>
            <a:r>
              <a:rPr lang="en-US" dirty="0"/>
              <a:t>).</a:t>
            </a:r>
          </a:p>
          <a:p>
            <a:pPr algn="l"/>
            <a:endParaRPr lang="en-US" dirty="0"/>
          </a:p>
          <a:p>
            <a:pPr algn="l"/>
            <a:endParaRPr lang="en-US" b="1" i="1" dirty="0"/>
          </a:p>
        </p:txBody>
      </p:sp>
      <p:pic>
        <p:nvPicPr>
          <p:cNvPr id="3075" name="Picture 3" descr="C:\Users\a589565\Desktop\parameter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4515" y="4108017"/>
            <a:ext cx="6215742" cy="1617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94379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k Nearest Neighbors –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Key aspects and Shortcomings -</a:t>
            </a:r>
          </a:p>
        </p:txBody>
      </p:sp>
      <p:sp>
        <p:nvSpPr>
          <p:cNvPr id="4" name="Rectangle 3"/>
          <p:cNvSpPr/>
          <p:nvPr/>
        </p:nvSpPr>
        <p:spPr>
          <a:xfrm>
            <a:off x="424542" y="1529280"/>
            <a:ext cx="8316686" cy="4247317"/>
          </a:xfrm>
          <a:prstGeom prst="rect">
            <a:avLst/>
          </a:prstGeom>
        </p:spPr>
        <p:txBody>
          <a:bodyPr wrap="square">
            <a:spAutoFit/>
          </a:bodyPr>
          <a:lstStyle/>
          <a:p>
            <a:pPr algn="l"/>
            <a:r>
              <a:rPr lang="en-US" b="1" u="sng" dirty="0"/>
              <a:t>Key Aspects</a:t>
            </a:r>
          </a:p>
          <a:p>
            <a:pPr algn="l"/>
            <a:endParaRPr lang="en-US" b="1" dirty="0"/>
          </a:p>
          <a:p>
            <a:pPr marL="171450" indent="-171450" algn="l">
              <a:buFont typeface="Wingdings" panose="05000000000000000000" pitchFamily="2" charset="2"/>
              <a:buChar char="q"/>
            </a:pPr>
            <a:r>
              <a:rPr lang="en-US" dirty="0"/>
              <a:t>It’s very intuitive, given that all that needs to be done is a comparison among samples.</a:t>
            </a:r>
          </a:p>
          <a:p>
            <a:pPr marL="171450" indent="-171450" algn="l">
              <a:buFont typeface="Wingdings" panose="05000000000000000000" pitchFamily="2" charset="2"/>
              <a:buChar char="q"/>
            </a:pPr>
            <a:r>
              <a:rPr lang="en-US" dirty="0"/>
              <a:t>The training time is extremely short spanned, since data storage is all that’s actually happening.</a:t>
            </a:r>
          </a:p>
          <a:p>
            <a:pPr marL="171450" indent="-171450" algn="l">
              <a:buFont typeface="Wingdings" panose="05000000000000000000" pitchFamily="2" charset="2"/>
              <a:buChar char="q"/>
            </a:pPr>
            <a:r>
              <a:rPr lang="en-US" dirty="0"/>
              <a:t>For small values of </a:t>
            </a:r>
            <a:r>
              <a:rPr lang="en-US" b="1" dirty="0"/>
              <a:t>k</a:t>
            </a:r>
            <a:r>
              <a:rPr lang="en-US" dirty="0"/>
              <a:t>, the classification becomes locally sensitive, i.e., training samples similar to the test sample heavily dominate its classification. The decision boundary, or rather decision surface becomes quite jittery.</a:t>
            </a:r>
          </a:p>
          <a:p>
            <a:pPr marL="171450" indent="-171450" algn="l">
              <a:buFont typeface="Wingdings" panose="05000000000000000000" pitchFamily="2" charset="2"/>
              <a:buChar char="q"/>
            </a:pPr>
            <a:r>
              <a:rPr lang="en-US" dirty="0"/>
              <a:t>For large values of </a:t>
            </a:r>
            <a:r>
              <a:rPr lang="en-US" b="1" dirty="0"/>
              <a:t>k</a:t>
            </a:r>
            <a:r>
              <a:rPr lang="en-US" dirty="0"/>
              <a:t>, the local sensitivity of the classification decreases, i.e., training samples less-like the test sample also affect its classification. The decision surface becomes smoother.</a:t>
            </a:r>
          </a:p>
          <a:p>
            <a:pPr marL="171450" indent="-171450" algn="l">
              <a:buFont typeface="Wingdings" panose="05000000000000000000" pitchFamily="2" charset="2"/>
              <a:buChar char="q"/>
            </a:pPr>
            <a:endParaRPr lang="en-US" dirty="0"/>
          </a:p>
          <a:p>
            <a:pPr marL="171450" indent="-171450" algn="l">
              <a:buFont typeface="Wingdings" panose="05000000000000000000" pitchFamily="2" charset="2"/>
              <a:buChar char="q"/>
            </a:pPr>
            <a:endParaRPr lang="en-US" dirty="0"/>
          </a:p>
          <a:p>
            <a:pPr algn="l"/>
            <a:r>
              <a:rPr lang="en-US" b="1" u="sng" dirty="0"/>
              <a:t>Shortcomings</a:t>
            </a:r>
          </a:p>
          <a:p>
            <a:pPr algn="l"/>
            <a:endParaRPr lang="en-US" dirty="0"/>
          </a:p>
          <a:p>
            <a:pPr marL="171450" indent="-171450" algn="l">
              <a:buFont typeface="Wingdings" panose="05000000000000000000" pitchFamily="2" charset="2"/>
              <a:buChar char="Ø"/>
            </a:pPr>
            <a:r>
              <a:rPr lang="en-US" dirty="0"/>
              <a:t>The test sample processing is really time consuming, since for every test sample, the model has to run through the entire data set to find the nearest neighbors.</a:t>
            </a:r>
          </a:p>
          <a:p>
            <a:pPr marL="171450" indent="-171450" algn="l">
              <a:buFont typeface="Wingdings" panose="05000000000000000000" pitchFamily="2" charset="2"/>
              <a:buChar char="Ø"/>
            </a:pPr>
            <a:r>
              <a:rPr lang="en-US" dirty="0"/>
              <a:t>The training data needs to be </a:t>
            </a:r>
            <a:r>
              <a:rPr lang="en-US" b="1" dirty="0"/>
              <a:t>numeric</a:t>
            </a:r>
            <a:r>
              <a:rPr lang="en-US" dirty="0"/>
              <a:t> in nature, since the classification is driven by Euclidean distances.</a:t>
            </a:r>
          </a:p>
          <a:p>
            <a:pPr marL="171450" indent="-171450" algn="l">
              <a:buFont typeface="Wingdings" panose="05000000000000000000" pitchFamily="2" charset="2"/>
              <a:buChar char="Ø"/>
            </a:pPr>
            <a:r>
              <a:rPr lang="en-US" dirty="0"/>
              <a:t>kNN classifier doesn’t perform very well on </a:t>
            </a:r>
            <a:r>
              <a:rPr lang="en-US" b="1" dirty="0"/>
              <a:t>imbalanced data</a:t>
            </a:r>
            <a:r>
              <a:rPr lang="en-US" dirty="0"/>
              <a:t>. E.g. consider two classes,</a:t>
            </a:r>
            <a:r>
              <a:rPr lang="en-US" b="1" dirty="0"/>
              <a:t> A </a:t>
            </a:r>
            <a:r>
              <a:rPr lang="en-US" dirty="0"/>
              <a:t>and</a:t>
            </a:r>
            <a:r>
              <a:rPr lang="en-US" b="1" dirty="0"/>
              <a:t> B</a:t>
            </a:r>
            <a:r>
              <a:rPr lang="en-US" dirty="0"/>
              <a:t>. If majority of the training data, say 70–80% of it is classified as </a:t>
            </a:r>
            <a:r>
              <a:rPr lang="en-US" b="1" dirty="0"/>
              <a:t>A</a:t>
            </a:r>
            <a:r>
              <a:rPr lang="en-US" dirty="0"/>
              <a:t>, then the model will ultimately give a lot of preference to </a:t>
            </a:r>
            <a:r>
              <a:rPr lang="en-US" b="1" dirty="0"/>
              <a:t>A</a:t>
            </a:r>
            <a:r>
              <a:rPr lang="en-US" dirty="0"/>
              <a:t> no matter how small </a:t>
            </a:r>
            <a:r>
              <a:rPr lang="en-US" b="1" dirty="0"/>
              <a:t>k</a:t>
            </a:r>
            <a:r>
              <a:rPr lang="en-US" dirty="0"/>
              <a:t> is. This might result in a lot of data getting wrongly classified.</a:t>
            </a:r>
          </a:p>
          <a:p>
            <a:pPr marL="171450" indent="-171450" algn="l">
              <a:buFont typeface="Wingdings" panose="05000000000000000000" pitchFamily="2" charset="2"/>
              <a:buChar char="Ø"/>
            </a:pPr>
            <a:endParaRPr lang="en-US" dirty="0"/>
          </a:p>
          <a:p>
            <a:pPr marL="171450" indent="-171450" algn="l">
              <a:buFont typeface="Wingdings" panose="05000000000000000000" pitchFamily="2" charset="2"/>
              <a:buChar char="Ø"/>
            </a:pPr>
            <a:endParaRPr lang="en-US" dirty="0"/>
          </a:p>
          <a:p>
            <a:pPr algn="l"/>
            <a:endParaRPr lang="en-US" i="1" dirty="0"/>
          </a:p>
          <a:p>
            <a:pPr algn="l"/>
            <a:r>
              <a:rPr lang="en-US" i="1" dirty="0"/>
              <a:t>On a conclusive note, kNN is a very simple and intuitive algorithm, but this simplicity causes it to provide a really time consuming analysis. It’s often suggested by expert data scientists to use this algorithm in case nothing else works out for your problem. At the same time, kNN also reduces several of our worries, like you don’t really need a </a:t>
            </a:r>
            <a:r>
              <a:rPr lang="en-US" b="1" i="1" dirty="0">
                <a:hlinkClick r:id="rId3"/>
              </a:rPr>
              <a:t>linearly separable data set</a:t>
            </a:r>
            <a:r>
              <a:rPr lang="en-US" i="1" dirty="0"/>
              <a:t>. Your intuition about the data and the problem is among the prime things that matter. Make sure to give a really nice thought to the problem before getting on with any algorithm that, sort of, looks good!</a:t>
            </a:r>
          </a:p>
          <a:p>
            <a:pPr algn="l"/>
            <a:endParaRPr lang="en-US" i="1" dirty="0"/>
          </a:p>
          <a:p>
            <a:pPr algn="l"/>
            <a:endParaRPr lang="en-US" i="1" dirty="0"/>
          </a:p>
        </p:txBody>
      </p:sp>
    </p:spTree>
    <p:extLst>
      <p:ext uri="{BB962C8B-B14F-4D97-AF65-F5344CB8AC3E}">
        <p14:creationId xmlns:p14="http://schemas.microsoft.com/office/powerpoint/2010/main" val="24311043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k Nearest Neighbors –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Curse of Dimensionality -</a:t>
            </a:r>
          </a:p>
        </p:txBody>
      </p:sp>
      <p:sp>
        <p:nvSpPr>
          <p:cNvPr id="4" name="Rectangle 3"/>
          <p:cNvSpPr/>
          <p:nvPr/>
        </p:nvSpPr>
        <p:spPr>
          <a:xfrm>
            <a:off x="424542" y="1551052"/>
            <a:ext cx="8316686" cy="861774"/>
          </a:xfrm>
          <a:prstGeom prst="rect">
            <a:avLst/>
          </a:prstGeom>
        </p:spPr>
        <p:txBody>
          <a:bodyPr wrap="square">
            <a:spAutoFit/>
          </a:bodyPr>
          <a:lstStyle/>
          <a:p>
            <a:pPr algn="l"/>
            <a:r>
              <a:rPr lang="en-US" dirty="0"/>
              <a:t>KNN completely depends on distance. Hence, it is worth studying about the curse of dimensionality to understand when KNN deteriorates its predictive power with the increase in number of variables required for prediction. This is an obvious fact that high-dimensional spaces are vast. Points in high-dimensional spaces tend to be dispersing from each other more compared with the points in low-dimensional space. Though there are many ways to check the curve of dimensionality, here we are using uniform random values between zero and one generated for 1D, 2D, and 3D space to validate this hypothesis.</a:t>
            </a:r>
            <a:endParaRPr lang="en-US" i="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087" y="2434598"/>
            <a:ext cx="4665888" cy="2923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37456" y="5423409"/>
            <a:ext cx="8316686" cy="400110"/>
          </a:xfrm>
          <a:prstGeom prst="rect">
            <a:avLst/>
          </a:prstGeom>
        </p:spPr>
        <p:txBody>
          <a:bodyPr wrap="square">
            <a:spAutoFit/>
          </a:bodyPr>
          <a:lstStyle/>
          <a:p>
            <a:pPr algn="l"/>
            <a:r>
              <a:rPr lang="en-US" b="1" i="1" dirty="0"/>
              <a:t>From the preceding graph, it is proved that with the increase in dimensions, mean distance increases logarithmically. Hence the higher the dimensions, the more data is needed to overcome the curse of dimensionality!</a:t>
            </a:r>
          </a:p>
        </p:txBody>
      </p:sp>
    </p:spTree>
    <p:extLst>
      <p:ext uri="{BB962C8B-B14F-4D97-AF65-F5344CB8AC3E}">
        <p14:creationId xmlns:p14="http://schemas.microsoft.com/office/powerpoint/2010/main" val="9133694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LDA – Linear Discriminant Analysis -</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r>
              <a:rPr lang="en-US" dirty="0"/>
              <a:t>L</a:t>
            </a:r>
            <a:r>
              <a:rPr lang="en-US" sz="950" dirty="0"/>
              <a:t>inear Discriminant Analysis (LDA) is most commonly used as dimensionality reduction technique in the pre-processing step for pattern-classification and machine learning applications. The goal is to project a dataset onto a lower-dimensional space with good  class  -  separability  in order avoid overfitting (“curse of dimensionality”) and also reduce computational costs.</a:t>
            </a:r>
          </a:p>
          <a:p>
            <a:pPr algn="l" defTabSz="1019175">
              <a:defRPr/>
            </a:pPr>
            <a:r>
              <a:rPr lang="en-US" sz="950" b="1" dirty="0"/>
              <a:t>The general LDA approach is very similar to a Principal Component Analysis  but in addition to finding the component axes that maximize the variance of our data (PCA), we are additionally interested in the axes that maximize the separation between multiple classes (LDA).</a:t>
            </a:r>
          </a:p>
          <a:p>
            <a:pPr algn="l" defTabSz="1019175">
              <a:defRPr/>
            </a:pPr>
            <a:r>
              <a:rPr lang="en-US" sz="950" dirty="0"/>
              <a:t>So, in a nutshell, often the goal of an LDA is to project a feature space (a dataset n-dimensional samples) onto a smaller subspace k(where k ≤ n−1) while maintaining the class-discriminatory information. In general, dimensionality reduction does not only help reducing computational costs for a given classification task, but it can also be helpful to avoid overfitting by minimizing the error in parameter estimation (“curse of dimensionality”).</a:t>
            </a:r>
          </a:p>
          <a:p>
            <a:pPr algn="l" defTabSz="1019175">
              <a:defRPr/>
            </a:pPr>
            <a:r>
              <a:rPr lang="en-US" sz="950" b="1" u="sng" dirty="0"/>
              <a:t>Comparison between PCA and LDA –</a:t>
            </a:r>
          </a:p>
          <a:p>
            <a:pPr algn="l" defTabSz="1019175">
              <a:defRPr/>
            </a:pPr>
            <a:r>
              <a:rPr lang="en-US" sz="950" dirty="0"/>
              <a:t>Both Linear Discriminant Analysis (LDA) and Principal Component Analysis (PCA) are linear transformation techniques that are commonly used for dimensionality reduction. PCA can be described as an “unsupervised” algorithm, since it “ignores” class labels and its goal is to find the directions (the so-called principal components) that maximize the variance in a dataset. In contrast to PCA, LDA is “supervised” and computes the directions (“linear discriminants”) that will represent the axes that that maximize the separation between multiple classes.</a:t>
            </a:r>
          </a:p>
          <a:p>
            <a:pPr algn="l" defTabSz="1019175">
              <a:defRPr/>
            </a:pPr>
            <a:r>
              <a:rPr lang="en-US" sz="950" dirty="0"/>
              <a:t>Although it might sound intuitive that LDA is superior to PCA for a multi-class classification task where the class labels are known, this might not always the case. For example, comparisons between classification accuracies for image recognition after using PCA or LDA show that PCA tends to outperform LDA if the number of samples per class is relatively small (PCA vs. LDA, A.M. Martinez et al., 2001). In practice, it is also not uncommon to use both LDA and PCA in combination: E.g., PCA for dimensionality reduction followed by an LDA.</a:t>
            </a:r>
          </a:p>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LDA</a:t>
            </a:r>
          </a:p>
        </p:txBody>
      </p:sp>
      <p:pic>
        <p:nvPicPr>
          <p:cNvPr id="5122" name="Picture 2" descr="C:\Users\a589565\Desktop\lda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456" y="4283628"/>
            <a:ext cx="5802087" cy="195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5617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LDA – Linear Discriminant Analysis –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r>
              <a:rPr lang="en-US" b="1" dirty="0"/>
              <a:t>What is a “good” feature subspace?</a:t>
            </a:r>
          </a:p>
          <a:p>
            <a:pPr algn="l" defTabSz="1019175">
              <a:defRPr/>
            </a:pPr>
            <a:r>
              <a:rPr lang="en-US" dirty="0"/>
              <a:t>Let’s assume that our goal is to reduce the dimensions of a d-dimensional dataset by projecting it onto a (k)(k)-dimensional subspace (where k&lt;</a:t>
            </a:r>
            <a:r>
              <a:rPr lang="en-US" dirty="0" err="1"/>
              <a:t>dk</a:t>
            </a:r>
            <a:r>
              <a:rPr lang="en-US" dirty="0"/>
              <a:t>&lt;d). So, how do we know what size we should choose for k (</a:t>
            </a:r>
            <a:r>
              <a:rPr lang="en-US" dirty="0" err="1"/>
              <a:t>kk</a:t>
            </a:r>
            <a:r>
              <a:rPr lang="en-US" dirty="0"/>
              <a:t> = the number of dimensions of the new feature subspace), and how do we know if we have a feature space that represents our data “well”?</a:t>
            </a:r>
          </a:p>
          <a:p>
            <a:pPr algn="l" defTabSz="1019175">
              <a:defRPr/>
            </a:pPr>
            <a:endParaRPr lang="en-US" dirty="0"/>
          </a:p>
          <a:p>
            <a:pPr algn="l" defTabSz="1019175">
              <a:defRPr/>
            </a:pPr>
            <a:r>
              <a:rPr lang="en-US" dirty="0"/>
              <a:t>Later, we will compute eigenvectors (the components) from our data set and collect them in a so-called scatter-matrices (i.e., the in-between-class scatter matrix and within-class scatter matrix).</a:t>
            </a:r>
          </a:p>
          <a:p>
            <a:pPr algn="l" defTabSz="1019175">
              <a:defRPr/>
            </a:pPr>
            <a:r>
              <a:rPr lang="en-US" dirty="0"/>
              <a:t>Each of these eigenvectors is associated with an eigenvalue, which tells us about the “length” or “magnitude” of the eigenvectors.</a:t>
            </a:r>
          </a:p>
          <a:p>
            <a:pPr algn="l" defTabSz="1019175">
              <a:defRPr/>
            </a:pPr>
            <a:endParaRPr lang="en-US" dirty="0"/>
          </a:p>
          <a:p>
            <a:pPr algn="l" defTabSz="1019175">
              <a:defRPr/>
            </a:pPr>
            <a:r>
              <a:rPr lang="en-US" dirty="0"/>
              <a:t>If we would observe that all eigenvalues have a similar magnitude, then this may be a good indicator that our data is already projected on a “good” feature space.</a:t>
            </a:r>
          </a:p>
          <a:p>
            <a:pPr algn="l" defTabSz="1019175">
              <a:defRPr/>
            </a:pPr>
            <a:endParaRPr lang="en-US" dirty="0"/>
          </a:p>
          <a:p>
            <a:pPr algn="l" defTabSz="1019175">
              <a:defRPr/>
            </a:pPr>
            <a:r>
              <a:rPr lang="en-US" dirty="0"/>
              <a:t>And in the other scenario, if some of the eigenvalues are much </a:t>
            </a:r>
            <a:r>
              <a:rPr lang="en-US" dirty="0" err="1"/>
              <a:t>much</a:t>
            </a:r>
            <a:r>
              <a:rPr lang="en-US" dirty="0"/>
              <a:t>  larger than others, we might be interested in keeping only those eigenvectors with the highest eigenvalues, since they contain more information about our data distribution. Vice versa, eigenvalues that are close to 0 are less informative and we might consider dropping those for constructing the new feature subspace.</a:t>
            </a:r>
          </a:p>
          <a:p>
            <a:pPr algn="l" defTabSz="1019175">
              <a:defRPr/>
            </a:pPr>
            <a:endParaRPr lang="en-US" dirty="0"/>
          </a:p>
          <a:p>
            <a:pPr algn="l" defTabSz="1019175">
              <a:defRPr/>
            </a:pPr>
            <a:r>
              <a:rPr lang="en-US" b="1" u="sng" dirty="0"/>
              <a:t>Summarizing the LDA approach in 5 steps</a:t>
            </a:r>
          </a:p>
          <a:p>
            <a:pPr algn="l" defTabSz="1019175">
              <a:defRPr/>
            </a:pPr>
            <a:r>
              <a:rPr lang="en-US" dirty="0"/>
              <a:t>Listed below are the 5 general steps for performing a linear discriminant analysis; we will explore them in more detail in the following sections.</a:t>
            </a:r>
          </a:p>
          <a:p>
            <a:pPr marL="171450" indent="-171450" algn="l" defTabSz="1019175">
              <a:buFont typeface="Wingdings" panose="05000000000000000000" pitchFamily="2" charset="2"/>
              <a:buChar char="q"/>
              <a:defRPr/>
            </a:pPr>
            <a:endParaRPr lang="en-US" dirty="0"/>
          </a:p>
          <a:p>
            <a:pPr marL="171450" indent="-171450" algn="l" defTabSz="1019175">
              <a:buFont typeface="Wingdings" panose="05000000000000000000" pitchFamily="2" charset="2"/>
              <a:buChar char="q"/>
              <a:defRPr/>
            </a:pPr>
            <a:r>
              <a:rPr lang="en-US" dirty="0"/>
              <a:t>Compute the d-dimensional mean vectors for the different classes from the dataset.</a:t>
            </a:r>
          </a:p>
          <a:p>
            <a:pPr marL="171450" indent="-171450" algn="l" defTabSz="1019175">
              <a:buFont typeface="Wingdings" panose="05000000000000000000" pitchFamily="2" charset="2"/>
              <a:buChar char="q"/>
              <a:defRPr/>
            </a:pPr>
            <a:r>
              <a:rPr lang="en-US" dirty="0"/>
              <a:t>Compute the scatter matrices (in-between-class and within-class scatter matrix).</a:t>
            </a:r>
          </a:p>
          <a:p>
            <a:pPr marL="171450" indent="-171450" algn="l" defTabSz="1019175">
              <a:buFont typeface="Wingdings" panose="05000000000000000000" pitchFamily="2" charset="2"/>
              <a:buChar char="q"/>
              <a:defRPr/>
            </a:pPr>
            <a:r>
              <a:rPr lang="en-US" dirty="0"/>
              <a:t>Compute the eigenvectors </a:t>
            </a:r>
            <a:r>
              <a:rPr lang="en-US" b="1" dirty="0"/>
              <a:t>(e</a:t>
            </a:r>
            <a:r>
              <a:rPr lang="en-US" b="1" baseline="-25000" dirty="0"/>
              <a:t>1</a:t>
            </a:r>
            <a:r>
              <a:rPr lang="en-US" b="1" dirty="0"/>
              <a:t>,e</a:t>
            </a:r>
            <a:r>
              <a:rPr lang="en-US" b="1" baseline="-25000" dirty="0"/>
              <a:t>2,</a:t>
            </a:r>
            <a:r>
              <a:rPr lang="en-US" b="1" dirty="0"/>
              <a:t>...,</a:t>
            </a:r>
            <a:r>
              <a:rPr lang="en-US" b="1" dirty="0" err="1"/>
              <a:t>e</a:t>
            </a:r>
            <a:r>
              <a:rPr lang="en-US" b="1" baseline="-25000" dirty="0" err="1"/>
              <a:t>n</a:t>
            </a:r>
            <a:r>
              <a:rPr lang="en-US" b="1" dirty="0"/>
              <a:t>) </a:t>
            </a:r>
            <a:r>
              <a:rPr lang="en-US" dirty="0"/>
              <a:t>and corresponding eigenvalues </a:t>
            </a:r>
            <a:r>
              <a:rPr lang="en-US" b="1" dirty="0"/>
              <a:t>(λ</a:t>
            </a:r>
            <a:r>
              <a:rPr lang="en-US" b="1" baseline="-25000" dirty="0"/>
              <a:t>1</a:t>
            </a:r>
            <a:r>
              <a:rPr lang="en-US" b="1" dirty="0"/>
              <a:t>, ,λ</a:t>
            </a:r>
            <a:r>
              <a:rPr lang="en-US" b="1" baseline="-25000" dirty="0"/>
              <a:t>2</a:t>
            </a:r>
            <a:r>
              <a:rPr lang="en-US" b="1" dirty="0"/>
              <a:t>,...,</a:t>
            </a:r>
            <a:r>
              <a:rPr lang="en-US" b="1" dirty="0" err="1"/>
              <a:t>λ</a:t>
            </a:r>
            <a:r>
              <a:rPr lang="en-US" b="1" baseline="-25000" dirty="0" err="1"/>
              <a:t>d</a:t>
            </a:r>
            <a:r>
              <a:rPr lang="en-US" b="1" dirty="0"/>
              <a:t>) </a:t>
            </a:r>
            <a:r>
              <a:rPr lang="en-US" dirty="0"/>
              <a:t>for the scatter matrices.</a:t>
            </a:r>
          </a:p>
          <a:p>
            <a:pPr marL="171450" indent="-171450" algn="l" defTabSz="1019175">
              <a:buFont typeface="Wingdings" panose="05000000000000000000" pitchFamily="2" charset="2"/>
              <a:buChar char="q"/>
              <a:defRPr/>
            </a:pPr>
            <a:r>
              <a:rPr lang="en-US" dirty="0"/>
              <a:t>Sort the eigenvectors by decreasing eigenvalues and choose </a:t>
            </a:r>
            <a:r>
              <a:rPr lang="en-US" b="1" dirty="0"/>
              <a:t>k- eigenvectors with the largest eigenvalues to form a </a:t>
            </a:r>
            <a:r>
              <a:rPr lang="en-US" b="1" dirty="0" err="1"/>
              <a:t>d×k</a:t>
            </a:r>
            <a:r>
              <a:rPr lang="en-US" b="1" dirty="0"/>
              <a:t> dimensional matrix W (where every column represents an eigenvector).</a:t>
            </a:r>
          </a:p>
          <a:p>
            <a:pPr marL="171450" indent="-171450" algn="l" defTabSz="1019175">
              <a:buFont typeface="Wingdings" panose="05000000000000000000" pitchFamily="2" charset="2"/>
              <a:buChar char="q"/>
              <a:defRPr/>
            </a:pPr>
            <a:r>
              <a:rPr lang="en-US" dirty="0"/>
              <a:t>Use this </a:t>
            </a:r>
            <a:r>
              <a:rPr lang="en-US" b="1" dirty="0"/>
              <a:t>(</a:t>
            </a:r>
            <a:r>
              <a:rPr lang="en-US" b="1" dirty="0" err="1"/>
              <a:t>d×k</a:t>
            </a:r>
            <a:r>
              <a:rPr lang="en-US" b="1" dirty="0"/>
              <a:t>) eigenvector matrix to transform the samples onto the new subspace. This can be summarized by the matrix multiplication: Y=X×W (where X is a (</a:t>
            </a:r>
            <a:r>
              <a:rPr lang="en-US" b="1" dirty="0" err="1"/>
              <a:t>n×d</a:t>
            </a:r>
            <a:r>
              <a:rPr lang="en-US" b="1" dirty="0"/>
              <a:t>) - d-dimensional matrix representing the n samples, and y are the transformed (</a:t>
            </a:r>
            <a:r>
              <a:rPr lang="en-US" b="1" dirty="0" err="1"/>
              <a:t>n×k</a:t>
            </a:r>
            <a:r>
              <a:rPr lang="en-US" b="1" dirty="0"/>
              <a:t>)dimensional samples in the new subspace).</a:t>
            </a:r>
          </a:p>
          <a:p>
            <a:pPr marL="171450" indent="-171450" algn="l" defTabSz="1019175">
              <a:buFont typeface="Wingdings" panose="05000000000000000000" pitchFamily="2" charset="2"/>
              <a:buChar char="q"/>
              <a:defRPr/>
            </a:pPr>
            <a:endParaRPr lang="en-US" b="1" dirty="0"/>
          </a:p>
          <a:p>
            <a:pPr marL="171450" indent="-171450" algn="l" defTabSz="1019175">
              <a:buFont typeface="Wingdings" panose="05000000000000000000" pitchFamily="2" charset="2"/>
              <a:buChar char="q"/>
              <a:defRPr/>
            </a:pPr>
            <a:endParaRPr lang="en-US" b="1" dirty="0"/>
          </a:p>
          <a:p>
            <a:pPr algn="l" defTabSz="1019175">
              <a:defRPr/>
            </a:pPr>
            <a:r>
              <a:rPr lang="en-US" b="1" dirty="0"/>
              <a:t>      </a:t>
            </a:r>
            <a:r>
              <a:rPr lang="en-US" i="1" dirty="0"/>
              <a:t>For a more detailed overview please refer to - </a:t>
            </a:r>
            <a:r>
              <a:rPr lang="en-US" i="1" dirty="0">
                <a:hlinkClick r:id="rId3"/>
              </a:rPr>
              <a:t>http://sebastianraschka.com/Articles/2014_python_lda.html</a:t>
            </a:r>
            <a:endParaRPr lang="en-US" i="1" dirty="0"/>
          </a:p>
          <a:p>
            <a:pPr algn="l" defTabSz="1019175">
              <a:defRPr/>
            </a:pPr>
            <a:endParaRPr lang="en-US" i="1"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Process Summary</a:t>
            </a:r>
          </a:p>
        </p:txBody>
      </p:sp>
    </p:spTree>
    <p:extLst>
      <p:ext uri="{BB962C8B-B14F-4D97-AF65-F5344CB8AC3E}">
        <p14:creationId xmlns:p14="http://schemas.microsoft.com/office/powerpoint/2010/main" val="629245147"/>
      </p:ext>
    </p:extLst>
  </p:cSld>
  <p:clrMapOvr>
    <a:masterClrMapping/>
  </p:clrMapOvr>
  <p:transition/>
</p:sld>
</file>

<file path=ppt/theme/theme1.xml><?xml version="1.0" encoding="utf-8"?>
<a:theme xmlns:a="http://schemas.openxmlformats.org/drawingml/2006/main" name="3_Custom Design">
  <a:themeElements>
    <a:clrScheme name="3_Custom Design 4">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3_Custom Design 1">
        <a:dk1>
          <a:srgbClr val="000000"/>
        </a:dk1>
        <a:lt1>
          <a:srgbClr val="FFFFFF"/>
        </a:lt1>
        <a:dk2>
          <a:srgbClr val="000000"/>
        </a:dk2>
        <a:lt2>
          <a:srgbClr val="808080"/>
        </a:lt2>
        <a:accent1>
          <a:srgbClr val="739600"/>
        </a:accent1>
        <a:accent2>
          <a:srgbClr val="98C6EA"/>
        </a:accent2>
        <a:accent3>
          <a:srgbClr val="FFFFFF"/>
        </a:accent3>
        <a:accent4>
          <a:srgbClr val="000000"/>
        </a:accent4>
        <a:accent5>
          <a:srgbClr val="BCC9AA"/>
        </a:accent5>
        <a:accent6>
          <a:srgbClr val="89B3D4"/>
        </a:accent6>
        <a:hlink>
          <a:srgbClr val="ABC785"/>
        </a:hlink>
        <a:folHlink>
          <a:srgbClr val="C1E2E5"/>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808080"/>
        </a:lt2>
        <a:accent1>
          <a:srgbClr val="739600"/>
        </a:accent1>
        <a:accent2>
          <a:srgbClr val="6CADE4"/>
        </a:accent2>
        <a:accent3>
          <a:srgbClr val="FFFFFF"/>
        </a:accent3>
        <a:accent4>
          <a:srgbClr val="000000"/>
        </a:accent4>
        <a:accent5>
          <a:srgbClr val="BCC9AA"/>
        </a:accent5>
        <a:accent6>
          <a:srgbClr val="619CCF"/>
        </a:accent6>
        <a:hlink>
          <a:srgbClr val="ABC785"/>
        </a:hlink>
        <a:folHlink>
          <a:srgbClr val="C1E2E5"/>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1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WIStrategyCommunication6-8</Template>
  <TotalTime>16726</TotalTime>
  <Words>2578</Words>
  <Application>Microsoft Office PowerPoint</Application>
  <PresentationFormat>On-screen Show (4:3)</PresentationFormat>
  <Paragraphs>157</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Wingdings</vt:lpstr>
      <vt:lpstr>Wingdings 2</vt:lpstr>
      <vt:lpstr>Wingdings 3</vt:lpstr>
      <vt:lpstr>3_Custom Design</vt:lpstr>
      <vt:lpstr>1_Blank</vt:lpstr>
      <vt:lpstr>PowerPoint Presentation</vt:lpstr>
      <vt:lpstr>k Nearest Neighbors - Explained</vt:lpstr>
      <vt:lpstr>k Nearest Neighbors – Contd.</vt:lpstr>
      <vt:lpstr>k Nearest Neighbors – Contd.</vt:lpstr>
      <vt:lpstr>k Nearest Neighbors – Contd.</vt:lpstr>
      <vt:lpstr>k Nearest Neighbors – Contd.</vt:lpstr>
      <vt:lpstr>k Nearest Neighbors – Contd.</vt:lpstr>
      <vt:lpstr>LDA – Linear Discriminant Analysis -</vt:lpstr>
      <vt:lpstr>LDA – Linear Discriminant Analysis – Contd..</vt:lpstr>
      <vt:lpstr>Linear and Quadratic Discriminant Analysis.</vt:lpstr>
      <vt:lpstr>Linear and Quadratic Discriminant Analysis- Contd..</vt:lpstr>
    </vt:vector>
  </TitlesOfParts>
  <Company>Fidelity Investments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 Leadership Team</dc:title>
  <dc:creator>A244772</dc:creator>
  <cp:lastModifiedBy>Moitra, Anindya</cp:lastModifiedBy>
  <cp:revision>903</cp:revision>
  <dcterms:created xsi:type="dcterms:W3CDTF">2009-06-10T14:21:18Z</dcterms:created>
  <dcterms:modified xsi:type="dcterms:W3CDTF">2019-06-17T05:15:20Z</dcterms:modified>
</cp:coreProperties>
</file>