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slideLayouts/slideLayout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4"/>
    <p:sldMasterId id="2147483741" r:id="rId5"/>
    <p:sldMasterId id="2147483850" r:id="rId6"/>
  </p:sldMasterIdLst>
  <p:notesMasterIdLst>
    <p:notesMasterId r:id="rId57"/>
  </p:notesMasterIdLst>
  <p:handoutMasterIdLst>
    <p:handoutMasterId r:id="rId58"/>
  </p:handoutMasterIdLst>
  <p:sldIdLst>
    <p:sldId id="1121" r:id="rId7"/>
    <p:sldId id="1123" r:id="rId8"/>
    <p:sldId id="1141" r:id="rId9"/>
    <p:sldId id="1143" r:id="rId10"/>
    <p:sldId id="1144" r:id="rId11"/>
    <p:sldId id="1142" r:id="rId12"/>
    <p:sldId id="1145" r:id="rId13"/>
    <p:sldId id="1127" r:id="rId14"/>
    <p:sldId id="1128" r:id="rId15"/>
    <p:sldId id="1130" r:id="rId16"/>
    <p:sldId id="1131" r:id="rId17"/>
    <p:sldId id="1132" r:id="rId18"/>
    <p:sldId id="1129" r:id="rId19"/>
    <p:sldId id="1146" r:id="rId20"/>
    <p:sldId id="1147" r:id="rId21"/>
    <p:sldId id="1148" r:id="rId22"/>
    <p:sldId id="1149" r:id="rId23"/>
    <p:sldId id="1150" r:id="rId24"/>
    <p:sldId id="1151" r:id="rId25"/>
    <p:sldId id="1152" r:id="rId26"/>
    <p:sldId id="1153" r:id="rId27"/>
    <p:sldId id="1154" r:id="rId28"/>
    <p:sldId id="1155" r:id="rId29"/>
    <p:sldId id="1156" r:id="rId30"/>
    <p:sldId id="1157" r:id="rId31"/>
    <p:sldId id="1159" r:id="rId32"/>
    <p:sldId id="1160" r:id="rId33"/>
    <p:sldId id="1164" r:id="rId34"/>
    <p:sldId id="1165" r:id="rId35"/>
    <p:sldId id="1166" r:id="rId36"/>
    <p:sldId id="1167" r:id="rId37"/>
    <p:sldId id="1168" r:id="rId38"/>
    <p:sldId id="1169" r:id="rId39"/>
    <p:sldId id="1170" r:id="rId40"/>
    <p:sldId id="1171" r:id="rId41"/>
    <p:sldId id="1172" r:id="rId42"/>
    <p:sldId id="1173" r:id="rId43"/>
    <p:sldId id="1174" r:id="rId44"/>
    <p:sldId id="1175" r:id="rId45"/>
    <p:sldId id="1176" r:id="rId46"/>
    <p:sldId id="1177" r:id="rId47"/>
    <p:sldId id="1178" r:id="rId48"/>
    <p:sldId id="1179" r:id="rId49"/>
    <p:sldId id="1180" r:id="rId50"/>
    <p:sldId id="1181" r:id="rId51"/>
    <p:sldId id="1182" r:id="rId52"/>
    <p:sldId id="1183" r:id="rId53"/>
    <p:sldId id="1184" r:id="rId54"/>
    <p:sldId id="1185" r:id="rId55"/>
    <p:sldId id="1186" r:id="rId56"/>
  </p:sldIdLst>
  <p:sldSz cx="10058400" cy="7772400"/>
  <p:notesSz cx="7010400" cy="9296400"/>
  <p:custDataLst>
    <p:tags r:id="rId59"/>
  </p:custDataLst>
  <p:defaultTextStyle>
    <a:defPPr>
      <a:defRPr lang="en-US"/>
    </a:defPPr>
    <a:lvl1pPr algn="l" rtl="0" fontAlgn="base">
      <a:spcBef>
        <a:spcPct val="0"/>
      </a:spcBef>
      <a:spcAft>
        <a:spcPct val="0"/>
      </a:spcAft>
      <a:defRPr sz="900" kern="1200">
        <a:solidFill>
          <a:schemeClr val="tx1"/>
        </a:solidFill>
        <a:latin typeface="Arial" charset="0"/>
        <a:ea typeface="ＭＳ Ｐゴシック"/>
        <a:cs typeface="ＭＳ Ｐゴシック"/>
      </a:defRPr>
    </a:lvl1pPr>
    <a:lvl2pPr marL="449116" indent="1588" algn="l" rtl="0" fontAlgn="base">
      <a:spcBef>
        <a:spcPct val="0"/>
      </a:spcBef>
      <a:spcAft>
        <a:spcPct val="0"/>
      </a:spcAft>
      <a:defRPr sz="900" kern="1200">
        <a:solidFill>
          <a:schemeClr val="tx1"/>
        </a:solidFill>
        <a:latin typeface="Arial" charset="0"/>
        <a:ea typeface="ＭＳ Ｐゴシック"/>
        <a:cs typeface="ＭＳ Ｐゴシック"/>
      </a:defRPr>
    </a:lvl2pPr>
    <a:lvl3pPr marL="904552" indent="1588" algn="l" rtl="0" fontAlgn="base">
      <a:spcBef>
        <a:spcPct val="0"/>
      </a:spcBef>
      <a:spcAft>
        <a:spcPct val="0"/>
      </a:spcAft>
      <a:defRPr sz="900" kern="1200">
        <a:solidFill>
          <a:schemeClr val="tx1"/>
        </a:solidFill>
        <a:latin typeface="Arial" charset="0"/>
        <a:ea typeface="ＭＳ Ｐゴシック"/>
        <a:cs typeface="ＭＳ Ｐゴシック"/>
      </a:defRPr>
    </a:lvl3pPr>
    <a:lvl4pPr marL="1359993" indent="1588" algn="l" rtl="0" fontAlgn="base">
      <a:spcBef>
        <a:spcPct val="0"/>
      </a:spcBef>
      <a:spcAft>
        <a:spcPct val="0"/>
      </a:spcAft>
      <a:defRPr sz="900" kern="1200">
        <a:solidFill>
          <a:schemeClr val="tx1"/>
        </a:solidFill>
        <a:latin typeface="Arial" charset="0"/>
        <a:ea typeface="ＭＳ Ｐゴシック"/>
        <a:cs typeface="ＭＳ Ｐゴシック"/>
      </a:defRPr>
    </a:lvl4pPr>
    <a:lvl5pPr marL="1815427" indent="1588" algn="l" rtl="0" fontAlgn="base">
      <a:spcBef>
        <a:spcPct val="0"/>
      </a:spcBef>
      <a:spcAft>
        <a:spcPct val="0"/>
      </a:spcAft>
      <a:defRPr sz="900" kern="1200">
        <a:solidFill>
          <a:schemeClr val="tx1"/>
        </a:solidFill>
        <a:latin typeface="Arial" charset="0"/>
        <a:ea typeface="ＭＳ Ｐゴシック"/>
        <a:cs typeface="ＭＳ Ｐゴシック"/>
      </a:defRPr>
    </a:lvl5pPr>
    <a:lvl6pPr marL="2277199" algn="l" defTabSz="910874" rtl="0" eaLnBrk="1" latinLnBrk="0" hangingPunct="1">
      <a:defRPr sz="900" kern="1200">
        <a:solidFill>
          <a:schemeClr val="tx1"/>
        </a:solidFill>
        <a:latin typeface="Arial" charset="0"/>
        <a:ea typeface="ＭＳ Ｐゴシック"/>
        <a:cs typeface="ＭＳ Ｐゴシック"/>
      </a:defRPr>
    </a:lvl6pPr>
    <a:lvl7pPr marL="2732636" algn="l" defTabSz="910874" rtl="0" eaLnBrk="1" latinLnBrk="0" hangingPunct="1">
      <a:defRPr sz="900" kern="1200">
        <a:solidFill>
          <a:schemeClr val="tx1"/>
        </a:solidFill>
        <a:latin typeface="Arial" charset="0"/>
        <a:ea typeface="ＭＳ Ｐゴシック"/>
        <a:cs typeface="ＭＳ Ｐゴシック"/>
      </a:defRPr>
    </a:lvl7pPr>
    <a:lvl8pPr marL="3188073" algn="l" defTabSz="910874" rtl="0" eaLnBrk="1" latinLnBrk="0" hangingPunct="1">
      <a:defRPr sz="900" kern="1200">
        <a:solidFill>
          <a:schemeClr val="tx1"/>
        </a:solidFill>
        <a:latin typeface="Arial" charset="0"/>
        <a:ea typeface="ＭＳ Ｐゴシック"/>
        <a:cs typeface="ＭＳ Ｐゴシック"/>
      </a:defRPr>
    </a:lvl8pPr>
    <a:lvl9pPr marL="3643512" algn="l" defTabSz="910874" rtl="0" eaLnBrk="1" latinLnBrk="0" hangingPunct="1">
      <a:defRPr sz="9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EDF5"/>
    <a:srgbClr val="427006"/>
    <a:srgbClr val="005A8B"/>
    <a:srgbClr val="3B6E8F"/>
    <a:srgbClr val="3C8A2E"/>
    <a:srgbClr val="006600"/>
    <a:srgbClr val="FF9900"/>
    <a:srgbClr val="8B9CA6"/>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18" autoAdjust="0"/>
    <p:restoredTop sz="98273" autoAdjust="0"/>
  </p:normalViewPr>
  <p:slideViewPr>
    <p:cSldViewPr snapToGrid="0">
      <p:cViewPr varScale="1">
        <p:scale>
          <a:sx n="76" d="100"/>
          <a:sy n="76" d="100"/>
        </p:scale>
        <p:origin x="1962" y="84"/>
      </p:cViewPr>
      <p:guideLst>
        <p:guide orient="horz" pos="2448"/>
        <p:guide pos="3168"/>
      </p:guideLst>
    </p:cSldViewPr>
  </p:slideViewPr>
  <p:notesTextViewPr>
    <p:cViewPr>
      <p:scale>
        <a:sx n="100" d="100"/>
        <a:sy n="100" d="100"/>
      </p:scale>
      <p:origin x="0" y="0"/>
    </p:cViewPr>
  </p:notesTextViewPr>
  <p:sorterViewPr>
    <p:cViewPr>
      <p:scale>
        <a:sx n="180" d="100"/>
        <a:sy n="180" d="100"/>
      </p:scale>
      <p:origin x="0" y="2322"/>
    </p:cViewPr>
  </p:sorterViewPr>
  <p:notesViewPr>
    <p:cSldViewPr snapToGrid="0">
      <p:cViewPr varScale="1">
        <p:scale>
          <a:sx n="67" d="100"/>
          <a:sy n="67" d="100"/>
        </p:scale>
        <p:origin x="3276"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3038372" cy="464184"/>
          </a:xfrm>
          <a:prstGeom prst="rect">
            <a:avLst/>
          </a:prstGeom>
          <a:noFill/>
          <a:ln w="9525">
            <a:noFill/>
            <a:miter lim="800000"/>
            <a:headEnd/>
            <a:tailEnd/>
          </a:ln>
          <a:effectLst/>
        </p:spPr>
        <p:txBody>
          <a:bodyPr vert="horz" wrap="square" lIns="88060" tIns="44029" rIns="88060" bIns="44029" numCol="1" anchor="t" anchorCtr="0" compatLnSpc="1">
            <a:prstTxWarp prst="textNoShape">
              <a:avLst/>
            </a:prstTxWarp>
          </a:bodyPr>
          <a:lstStyle>
            <a:lvl1pPr defTabSz="881405">
              <a:spcBef>
                <a:spcPct val="0"/>
              </a:spcBef>
              <a:buFontTx/>
              <a:buNone/>
              <a:defRPr sz="1200" dirty="0">
                <a:latin typeface="Arial" pitchFamily="34" charset="0"/>
                <a:ea typeface="+mn-ea"/>
                <a:cs typeface="+mn-cs"/>
              </a:defRPr>
            </a:lvl1pPr>
          </a:lstStyle>
          <a:p>
            <a:pPr>
              <a:defRPr/>
            </a:pPr>
            <a:endParaRPr lang="en-US" dirty="0"/>
          </a:p>
        </p:txBody>
      </p:sp>
      <p:sp>
        <p:nvSpPr>
          <p:cNvPr id="137219" name="Rectangle 3"/>
          <p:cNvSpPr>
            <a:spLocks noGrp="1" noChangeArrowheads="1"/>
          </p:cNvSpPr>
          <p:nvPr>
            <p:ph type="dt" sz="quarter" idx="1"/>
          </p:nvPr>
        </p:nvSpPr>
        <p:spPr bwMode="auto">
          <a:xfrm>
            <a:off x="3970437" y="0"/>
            <a:ext cx="3038372" cy="464184"/>
          </a:xfrm>
          <a:prstGeom prst="rect">
            <a:avLst/>
          </a:prstGeom>
          <a:noFill/>
          <a:ln w="9525">
            <a:noFill/>
            <a:miter lim="800000"/>
            <a:headEnd/>
            <a:tailEnd/>
          </a:ln>
          <a:effectLst/>
        </p:spPr>
        <p:txBody>
          <a:bodyPr vert="horz" wrap="square" lIns="88060" tIns="44029" rIns="88060" bIns="44029" numCol="1" anchor="t" anchorCtr="0" compatLnSpc="1">
            <a:prstTxWarp prst="textNoShape">
              <a:avLst/>
            </a:prstTxWarp>
          </a:bodyPr>
          <a:lstStyle>
            <a:lvl1pPr algn="r" defTabSz="881405">
              <a:spcBef>
                <a:spcPct val="0"/>
              </a:spcBef>
              <a:buFontTx/>
              <a:buNone/>
              <a:defRPr sz="1200" dirty="0">
                <a:latin typeface="Arial" pitchFamily="34" charset="0"/>
                <a:ea typeface="+mn-ea"/>
                <a:cs typeface="+mn-cs"/>
              </a:defRPr>
            </a:lvl1pPr>
          </a:lstStyle>
          <a:p>
            <a:pPr>
              <a:defRPr/>
            </a:pPr>
            <a:endParaRPr lang="en-US" dirty="0"/>
          </a:p>
        </p:txBody>
      </p:sp>
      <p:sp>
        <p:nvSpPr>
          <p:cNvPr id="137220" name="Rectangle 4"/>
          <p:cNvSpPr>
            <a:spLocks noGrp="1" noChangeArrowheads="1"/>
          </p:cNvSpPr>
          <p:nvPr>
            <p:ph type="ftr" sz="quarter" idx="2"/>
          </p:nvPr>
        </p:nvSpPr>
        <p:spPr bwMode="auto">
          <a:xfrm>
            <a:off x="0" y="8830627"/>
            <a:ext cx="3038372" cy="464184"/>
          </a:xfrm>
          <a:prstGeom prst="rect">
            <a:avLst/>
          </a:prstGeom>
          <a:noFill/>
          <a:ln w="9525">
            <a:noFill/>
            <a:miter lim="800000"/>
            <a:headEnd/>
            <a:tailEnd/>
          </a:ln>
          <a:effectLst/>
        </p:spPr>
        <p:txBody>
          <a:bodyPr vert="horz" wrap="square" lIns="88060" tIns="44029" rIns="88060" bIns="44029" numCol="1" anchor="b" anchorCtr="0" compatLnSpc="1">
            <a:prstTxWarp prst="textNoShape">
              <a:avLst/>
            </a:prstTxWarp>
          </a:bodyPr>
          <a:lstStyle>
            <a:lvl1pPr defTabSz="881405">
              <a:spcBef>
                <a:spcPct val="0"/>
              </a:spcBef>
              <a:buFontTx/>
              <a:buNone/>
              <a:defRPr sz="1200" dirty="0">
                <a:latin typeface="Arial" pitchFamily="34" charset="0"/>
                <a:ea typeface="+mn-ea"/>
                <a:cs typeface="+mn-cs"/>
              </a:defRPr>
            </a:lvl1pPr>
          </a:lstStyle>
          <a:p>
            <a:pPr>
              <a:defRPr/>
            </a:pPr>
            <a:endParaRPr lang="en-US" dirty="0"/>
          </a:p>
        </p:txBody>
      </p:sp>
      <p:sp>
        <p:nvSpPr>
          <p:cNvPr id="137221" name="Rectangle 5"/>
          <p:cNvSpPr>
            <a:spLocks noGrp="1" noChangeArrowheads="1"/>
          </p:cNvSpPr>
          <p:nvPr>
            <p:ph type="sldNum" sz="quarter" idx="3"/>
          </p:nvPr>
        </p:nvSpPr>
        <p:spPr bwMode="auto">
          <a:xfrm>
            <a:off x="3970437" y="8830627"/>
            <a:ext cx="3038372" cy="464184"/>
          </a:xfrm>
          <a:prstGeom prst="rect">
            <a:avLst/>
          </a:prstGeom>
          <a:noFill/>
          <a:ln w="9525">
            <a:noFill/>
            <a:miter lim="800000"/>
            <a:headEnd/>
            <a:tailEnd/>
          </a:ln>
          <a:effectLst/>
        </p:spPr>
        <p:txBody>
          <a:bodyPr vert="horz" wrap="square" lIns="88060" tIns="44029" rIns="88060" bIns="44029" numCol="1" anchor="b" anchorCtr="0" compatLnSpc="1">
            <a:prstTxWarp prst="textNoShape">
              <a:avLst/>
            </a:prstTxWarp>
          </a:bodyPr>
          <a:lstStyle>
            <a:lvl1pPr algn="r" defTabSz="881405">
              <a:spcBef>
                <a:spcPct val="0"/>
              </a:spcBef>
              <a:buFontTx/>
              <a:buNone/>
              <a:defRPr sz="1200">
                <a:latin typeface="Arial" pitchFamily="34" charset="0"/>
                <a:ea typeface="+mn-ea"/>
                <a:cs typeface="+mn-cs"/>
              </a:defRPr>
            </a:lvl1pPr>
          </a:lstStyle>
          <a:p>
            <a:pPr>
              <a:defRPr/>
            </a:pPr>
            <a:fld id="{E3CB8378-E51D-41BA-BEEB-DA93F39447A6}" type="slidenum">
              <a:rPr lang="en-US"/>
              <a:pPr>
                <a:defRPr/>
              </a:pPr>
              <a:t>‹#›</a:t>
            </a:fld>
            <a:endParaRPr lang="en-US" dirty="0"/>
          </a:p>
        </p:txBody>
      </p:sp>
    </p:spTree>
    <p:extLst>
      <p:ext uri="{BB962C8B-B14F-4D97-AF65-F5344CB8AC3E}">
        <p14:creationId xmlns:p14="http://schemas.microsoft.com/office/powerpoint/2010/main" val="837828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372" cy="464184"/>
          </a:xfrm>
          <a:prstGeom prst="rect">
            <a:avLst/>
          </a:prstGeom>
          <a:noFill/>
          <a:ln w="9525">
            <a:noFill/>
            <a:miter lim="800000"/>
            <a:headEnd/>
            <a:tailEnd/>
          </a:ln>
          <a:effectLst/>
        </p:spPr>
        <p:txBody>
          <a:bodyPr vert="horz" wrap="square" lIns="93088" tIns="46544" rIns="93088" bIns="46544" numCol="1" anchor="t" anchorCtr="0" compatLnSpc="1">
            <a:prstTxWarp prst="textNoShape">
              <a:avLst/>
            </a:prstTxWarp>
          </a:bodyPr>
          <a:lstStyle>
            <a:lvl1pPr defTabSz="932316">
              <a:spcBef>
                <a:spcPct val="0"/>
              </a:spcBef>
              <a:buFontTx/>
              <a:buNone/>
              <a:defRPr sz="1300" dirty="0">
                <a:latin typeface="Arial" pitchFamily="34" charset="0"/>
                <a:ea typeface="+mn-ea"/>
                <a:cs typeface="+mn-cs"/>
              </a:defRPr>
            </a:lvl1pPr>
          </a:lstStyle>
          <a:p>
            <a:pPr>
              <a:defRPr/>
            </a:pPr>
            <a:endParaRPr lang="en-US" dirty="0"/>
          </a:p>
        </p:txBody>
      </p:sp>
      <p:sp>
        <p:nvSpPr>
          <p:cNvPr id="5123" name="Rectangle 3"/>
          <p:cNvSpPr>
            <a:spLocks noGrp="1" noChangeArrowheads="1"/>
          </p:cNvSpPr>
          <p:nvPr>
            <p:ph type="dt" idx="1"/>
          </p:nvPr>
        </p:nvSpPr>
        <p:spPr bwMode="auto">
          <a:xfrm>
            <a:off x="3970437" y="0"/>
            <a:ext cx="3038372" cy="464184"/>
          </a:xfrm>
          <a:prstGeom prst="rect">
            <a:avLst/>
          </a:prstGeom>
          <a:noFill/>
          <a:ln w="9525">
            <a:noFill/>
            <a:miter lim="800000"/>
            <a:headEnd/>
            <a:tailEnd/>
          </a:ln>
          <a:effectLst/>
        </p:spPr>
        <p:txBody>
          <a:bodyPr vert="horz" wrap="square" lIns="93088" tIns="46544" rIns="93088" bIns="46544" numCol="1" anchor="t" anchorCtr="0" compatLnSpc="1">
            <a:prstTxWarp prst="textNoShape">
              <a:avLst/>
            </a:prstTxWarp>
          </a:bodyPr>
          <a:lstStyle>
            <a:lvl1pPr algn="r" defTabSz="932316">
              <a:spcBef>
                <a:spcPct val="0"/>
              </a:spcBef>
              <a:buFontTx/>
              <a:buNone/>
              <a:defRPr sz="1300" dirty="0">
                <a:latin typeface="Arial" pitchFamily="34" charset="0"/>
                <a:ea typeface="+mn-ea"/>
                <a:cs typeface="+mn-cs"/>
              </a:defRPr>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249363" y="698500"/>
            <a:ext cx="4511675"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040" y="4416109"/>
            <a:ext cx="5608320" cy="4182427"/>
          </a:xfrm>
          <a:prstGeom prst="rect">
            <a:avLst/>
          </a:prstGeom>
          <a:noFill/>
          <a:ln w="9525">
            <a:noFill/>
            <a:miter lim="800000"/>
            <a:headEnd/>
            <a:tailEnd/>
          </a:ln>
          <a:effectLst/>
        </p:spPr>
        <p:txBody>
          <a:bodyPr vert="horz" wrap="square" lIns="93088" tIns="46544" rIns="93088" bIns="4654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0627"/>
            <a:ext cx="3038372" cy="464184"/>
          </a:xfrm>
          <a:prstGeom prst="rect">
            <a:avLst/>
          </a:prstGeom>
          <a:noFill/>
          <a:ln w="9525">
            <a:noFill/>
            <a:miter lim="800000"/>
            <a:headEnd/>
            <a:tailEnd/>
          </a:ln>
          <a:effectLst/>
        </p:spPr>
        <p:txBody>
          <a:bodyPr vert="horz" wrap="square" lIns="93088" tIns="46544" rIns="93088" bIns="46544" numCol="1" anchor="b" anchorCtr="0" compatLnSpc="1">
            <a:prstTxWarp prst="textNoShape">
              <a:avLst/>
            </a:prstTxWarp>
          </a:bodyPr>
          <a:lstStyle>
            <a:lvl1pPr defTabSz="932316">
              <a:spcBef>
                <a:spcPct val="0"/>
              </a:spcBef>
              <a:buFontTx/>
              <a:buNone/>
              <a:defRPr sz="1300" dirty="0">
                <a:latin typeface="Arial" pitchFamily="34" charset="0"/>
                <a:ea typeface="+mn-ea"/>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3970437" y="8830627"/>
            <a:ext cx="3038372" cy="464184"/>
          </a:xfrm>
          <a:prstGeom prst="rect">
            <a:avLst/>
          </a:prstGeom>
          <a:noFill/>
          <a:ln w="9525">
            <a:noFill/>
            <a:miter lim="800000"/>
            <a:headEnd/>
            <a:tailEnd/>
          </a:ln>
          <a:effectLst/>
        </p:spPr>
        <p:txBody>
          <a:bodyPr vert="horz" wrap="square" lIns="93088" tIns="46544" rIns="93088" bIns="46544" numCol="1" anchor="b" anchorCtr="0" compatLnSpc="1">
            <a:prstTxWarp prst="textNoShape">
              <a:avLst/>
            </a:prstTxWarp>
          </a:bodyPr>
          <a:lstStyle>
            <a:lvl1pPr algn="r" defTabSz="932316">
              <a:spcBef>
                <a:spcPct val="0"/>
              </a:spcBef>
              <a:buFontTx/>
              <a:buNone/>
              <a:defRPr sz="1300">
                <a:latin typeface="Arial" pitchFamily="34" charset="0"/>
                <a:ea typeface="+mn-ea"/>
                <a:cs typeface="+mn-cs"/>
              </a:defRPr>
            </a:lvl1pPr>
          </a:lstStyle>
          <a:p>
            <a:pPr>
              <a:defRPr/>
            </a:pPr>
            <a:fld id="{4E79E663-F2F7-4793-B978-DE50FCE8A1FF}" type="slidenum">
              <a:rPr lang="en-US"/>
              <a:pPr>
                <a:defRPr/>
              </a:pPr>
              <a:t>‹#›</a:t>
            </a:fld>
            <a:endParaRPr lang="en-US" dirty="0"/>
          </a:p>
        </p:txBody>
      </p:sp>
    </p:spTree>
    <p:extLst>
      <p:ext uri="{BB962C8B-B14F-4D97-AF65-F5344CB8AC3E}">
        <p14:creationId xmlns:p14="http://schemas.microsoft.com/office/powerpoint/2010/main" val="24193926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49116"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04552"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59993"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15427"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75760" algn="l" defTabSz="910298" rtl="0" eaLnBrk="1" latinLnBrk="0" hangingPunct="1">
      <a:defRPr sz="1200" kern="1200">
        <a:solidFill>
          <a:schemeClr val="tx1"/>
        </a:solidFill>
        <a:latin typeface="+mn-lt"/>
        <a:ea typeface="+mn-ea"/>
        <a:cs typeface="+mn-cs"/>
      </a:defRPr>
    </a:lvl6pPr>
    <a:lvl7pPr marL="2730906" algn="l" defTabSz="910298" rtl="0" eaLnBrk="1" latinLnBrk="0" hangingPunct="1">
      <a:defRPr sz="1200" kern="1200">
        <a:solidFill>
          <a:schemeClr val="tx1"/>
        </a:solidFill>
        <a:latin typeface="+mn-lt"/>
        <a:ea typeface="+mn-ea"/>
        <a:cs typeface="+mn-cs"/>
      </a:defRPr>
    </a:lvl7pPr>
    <a:lvl8pPr marL="3186060" algn="l" defTabSz="910298" rtl="0" eaLnBrk="1" latinLnBrk="0" hangingPunct="1">
      <a:defRPr sz="1200" kern="1200">
        <a:solidFill>
          <a:schemeClr val="tx1"/>
        </a:solidFill>
        <a:latin typeface="+mn-lt"/>
        <a:ea typeface="+mn-ea"/>
        <a:cs typeface="+mn-cs"/>
      </a:defRPr>
    </a:lvl8pPr>
    <a:lvl9pPr marL="3641210" algn="l" defTabSz="91029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347788" y="433388"/>
            <a:ext cx="9859963" cy="7620000"/>
          </a:xfrm>
          <a:ln/>
        </p:spPr>
      </p:sp>
      <p:sp>
        <p:nvSpPr>
          <p:cNvPr id="26627"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347788" y="433388"/>
            <a:ext cx="9859963" cy="7620000"/>
          </a:xfrm>
          <a:ln/>
        </p:spPr>
      </p:sp>
      <p:sp>
        <p:nvSpPr>
          <p:cNvPr id="3277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347788" y="433388"/>
            <a:ext cx="9859963" cy="7620000"/>
          </a:xfrm>
          <a:ln/>
        </p:spPr>
      </p:sp>
      <p:sp>
        <p:nvSpPr>
          <p:cNvPr id="3277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347788" y="433388"/>
            <a:ext cx="9859963" cy="7620000"/>
          </a:xfrm>
          <a:ln/>
        </p:spPr>
      </p:sp>
      <p:sp>
        <p:nvSpPr>
          <p:cNvPr id="3277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347788" y="433388"/>
            <a:ext cx="9859963" cy="7620000"/>
          </a:xfrm>
          <a:ln/>
        </p:spPr>
      </p:sp>
      <p:sp>
        <p:nvSpPr>
          <p:cNvPr id="3277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347788" y="433388"/>
            <a:ext cx="9859963" cy="7620000"/>
          </a:xfrm>
          <a:ln/>
        </p:spPr>
      </p:sp>
      <p:sp>
        <p:nvSpPr>
          <p:cNvPr id="3277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347788" y="433388"/>
            <a:ext cx="9859963" cy="7620000"/>
          </a:xfrm>
          <a:ln/>
        </p:spPr>
      </p:sp>
      <p:sp>
        <p:nvSpPr>
          <p:cNvPr id="3277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347788" y="433388"/>
            <a:ext cx="9859963" cy="7620000"/>
          </a:xfrm>
          <a:ln/>
        </p:spPr>
      </p:sp>
      <p:sp>
        <p:nvSpPr>
          <p:cNvPr id="3277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347788" y="433388"/>
            <a:ext cx="9859963" cy="7620000"/>
          </a:xfrm>
          <a:ln/>
        </p:spPr>
      </p:sp>
      <p:sp>
        <p:nvSpPr>
          <p:cNvPr id="3277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347788" y="433388"/>
            <a:ext cx="9859963" cy="7620000"/>
          </a:xfrm>
          <a:ln/>
        </p:spPr>
      </p:sp>
      <p:sp>
        <p:nvSpPr>
          <p:cNvPr id="3277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347788" y="433388"/>
            <a:ext cx="9859963" cy="7620000"/>
          </a:xfrm>
          <a:ln/>
        </p:spPr>
      </p:sp>
      <p:sp>
        <p:nvSpPr>
          <p:cNvPr id="3277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347788" y="433388"/>
            <a:ext cx="9859963" cy="7620000"/>
          </a:xfrm>
          <a:ln/>
        </p:spPr>
      </p:sp>
      <p:sp>
        <p:nvSpPr>
          <p:cNvPr id="28675"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347788" y="433388"/>
            <a:ext cx="9859963" cy="7620000"/>
          </a:xfrm>
          <a:ln/>
        </p:spPr>
      </p:sp>
      <p:sp>
        <p:nvSpPr>
          <p:cNvPr id="29699"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347788" y="433388"/>
            <a:ext cx="9859963" cy="7620000"/>
          </a:xfrm>
          <a:ln/>
        </p:spPr>
      </p:sp>
      <p:sp>
        <p:nvSpPr>
          <p:cNvPr id="2765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347788" y="433388"/>
            <a:ext cx="9859963" cy="7620000"/>
          </a:xfrm>
          <a:ln/>
        </p:spPr>
      </p:sp>
      <p:sp>
        <p:nvSpPr>
          <p:cNvPr id="30723"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9363" y="698500"/>
            <a:ext cx="451167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E79E663-F2F7-4793-B978-DE50FCE8A1FF}" type="slidenum">
              <a:rPr lang="en-US" smtClean="0"/>
              <a:pPr>
                <a:defRPr/>
              </a:pPr>
              <a:t>8</a:t>
            </a:fld>
            <a:endParaRPr lang="en-US" dirty="0"/>
          </a:p>
        </p:txBody>
      </p:sp>
    </p:spTree>
    <p:extLst>
      <p:ext uri="{BB962C8B-B14F-4D97-AF65-F5344CB8AC3E}">
        <p14:creationId xmlns:p14="http://schemas.microsoft.com/office/powerpoint/2010/main" val="1536889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347788" y="433388"/>
            <a:ext cx="9859963" cy="7620000"/>
          </a:xfrm>
          <a:ln/>
        </p:spPr>
      </p:sp>
      <p:sp>
        <p:nvSpPr>
          <p:cNvPr id="3277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347788" y="433388"/>
            <a:ext cx="9859963" cy="7620000"/>
          </a:xfrm>
          <a:ln/>
        </p:spPr>
      </p:sp>
      <p:sp>
        <p:nvSpPr>
          <p:cNvPr id="3277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347788" y="433388"/>
            <a:ext cx="9859963" cy="7620000"/>
          </a:xfrm>
          <a:ln/>
        </p:spPr>
      </p:sp>
      <p:sp>
        <p:nvSpPr>
          <p:cNvPr id="32771" name="Rectangle 3"/>
          <p:cNvSpPr>
            <a:spLocks noGrp="1" noChangeArrowheads="1"/>
          </p:cNvSpPr>
          <p:nvPr>
            <p:ph type="body" idx="1"/>
          </p:nvPr>
        </p:nvSpPr>
        <p:spPr>
          <a:xfrm>
            <a:off x="165701" y="8077122"/>
            <a:ext cx="6709272" cy="11684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81828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Rectangle 10"/>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08581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15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6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2.vml"/><Relationship Id="rId2"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vmlDrawing" Target="../drawings/vmlDrawing3.vml"/><Relationship Id="rId1" Type="http://schemas.openxmlformats.org/officeDocument/2006/relationships/theme" Target="../theme/theme3.xml"/><Relationship Id="rId5" Type="http://schemas.openxmlformats.org/officeDocument/2006/relationships/image" Target="../media/image1.emf"/><Relationship Id="rId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ext uri="{D42A27DB-BD31-4B8C-83A1-F6EECF244321}">
                <p14:modId xmlns:p14="http://schemas.microsoft.com/office/powerpoint/2010/main" val="1230181033"/>
              </p:ext>
            </p:extLst>
          </p:nvPr>
        </p:nvGraphicFramePr>
        <p:xfrm>
          <a:off x="1624" y="1591"/>
          <a:ext cx="1587" cy="1587"/>
        </p:xfrm>
        <a:graphic>
          <a:graphicData uri="http://schemas.openxmlformats.org/presentationml/2006/ole">
            <mc:AlternateContent xmlns:mc="http://schemas.openxmlformats.org/markup-compatibility/2006">
              <mc:Choice xmlns:v="urn:schemas-microsoft-com:vml" Requires="v">
                <p:oleObj spid="_x0000_s581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624" y="1591"/>
                        <a:ext cx="1587" cy="1587"/>
                      </a:xfrm>
                      <a:prstGeom prst="rect">
                        <a:avLst/>
                      </a:prstGeom>
                    </p:spPr>
                  </p:pic>
                </p:oleObj>
              </mc:Fallback>
            </mc:AlternateContent>
          </a:graphicData>
        </a:graphic>
      </p:graphicFrame>
      <p:sp>
        <p:nvSpPr>
          <p:cNvPr id="139280" name="Line 16"/>
          <p:cNvSpPr>
            <a:spLocks noChangeShapeType="1"/>
          </p:cNvSpPr>
          <p:nvPr/>
        </p:nvSpPr>
        <p:spPr bwMode="auto">
          <a:xfrm flipV="1">
            <a:off x="400050" y="7418391"/>
            <a:ext cx="0" cy="376237"/>
          </a:xfrm>
          <a:prstGeom prst="line">
            <a:avLst/>
          </a:prstGeom>
          <a:noFill/>
          <a:ln w="6350">
            <a:solidFill>
              <a:schemeClr val="bg2"/>
            </a:solidFill>
            <a:round/>
            <a:headEnd/>
            <a:tailEnd/>
          </a:ln>
          <a:effectLst/>
        </p:spPr>
        <p:txBody>
          <a:bodyPr wrap="none" lIns="0" tIns="0" rIns="0" bIns="0" anchor="ctr"/>
          <a:lstStyle/>
          <a:p>
            <a:pPr algn="ctr">
              <a:defRPr/>
            </a:pPr>
            <a:endParaRPr lang="en-US" sz="1400" b="1" dirty="0">
              <a:ea typeface="+mn-ea"/>
              <a:cs typeface="+mn-cs"/>
            </a:endParaRPr>
          </a:p>
        </p:txBody>
      </p:sp>
      <p:sp>
        <p:nvSpPr>
          <p:cNvPr id="139281" name="Rectangle 17"/>
          <p:cNvSpPr>
            <a:spLocks noChangeArrowheads="1"/>
          </p:cNvSpPr>
          <p:nvPr/>
        </p:nvSpPr>
        <p:spPr bwMode="auto">
          <a:xfrm>
            <a:off x="76202" y="7102475"/>
            <a:ext cx="355600" cy="539750"/>
          </a:xfrm>
          <a:prstGeom prst="rect">
            <a:avLst/>
          </a:prstGeom>
          <a:noFill/>
          <a:ln w="9525">
            <a:noFill/>
            <a:miter lim="800000"/>
            <a:headEnd/>
            <a:tailEnd/>
          </a:ln>
        </p:spPr>
        <p:txBody>
          <a:bodyPr wrap="none" lIns="101384" tIns="50695" rIns="101384" bIns="50695" anchor="b"/>
          <a:lstStyle/>
          <a:p>
            <a:pPr defTabSz="1014607">
              <a:spcAft>
                <a:spcPct val="30000"/>
              </a:spcAft>
              <a:defRPr/>
            </a:pPr>
            <a:fld id="{202EF43F-5E5A-46B9-A0B9-D9D398EDB9E0}" type="slidenum">
              <a:rPr lang="en-US">
                <a:solidFill>
                  <a:schemeClr val="bg2"/>
                </a:solidFill>
                <a:ea typeface="+mn-ea"/>
                <a:cs typeface="+mn-cs"/>
              </a:rPr>
              <a:pPr defTabSz="1014607">
                <a:spcAft>
                  <a:spcPct val="30000"/>
                </a:spcAft>
                <a:defRPr/>
              </a:pPr>
              <a:t>‹#›</a:t>
            </a:fld>
            <a:endParaRPr lang="en-US" dirty="0">
              <a:solidFill>
                <a:schemeClr val="bg2"/>
              </a:solidFill>
              <a:ea typeface="+mn-ea"/>
              <a:cs typeface="+mn-cs"/>
            </a:endParaRPr>
          </a:p>
        </p:txBody>
      </p:sp>
    </p:spTree>
  </p:cSld>
  <p:clrMap bg1="lt1" tx1="dk1" bg2="lt2" tx2="dk2" accent1="accent1" accent2="accent2" accent3="accent3" accent4="accent4" accent5="accent5" accent6="accent6" hlink="hlink" folHlink="folHlink"/>
  <p:sldLayoutIdLst>
    <p:sldLayoutId id="2147483771" r:id="rId1"/>
    <p:sldLayoutId id="2147483851" r:id="rId2"/>
    <p:sldLayoutId id="2147483852" r:id="rId3"/>
  </p:sldLayoutIdLst>
  <p:hf sldNum="0" hdr="0" dt="0"/>
  <p:txStyles>
    <p:titleStyle>
      <a:lvl1pPr algn="l" defTabSz="1008924" rtl="0" eaLnBrk="0" fontAlgn="base" hangingPunct="0">
        <a:spcBef>
          <a:spcPct val="0"/>
        </a:spcBef>
        <a:spcAft>
          <a:spcPct val="0"/>
        </a:spcAft>
        <a:defRPr sz="2600" b="1">
          <a:solidFill>
            <a:srgbClr val="006600"/>
          </a:solidFill>
          <a:latin typeface="+mj-lt"/>
          <a:ea typeface="+mj-ea"/>
          <a:cs typeface="ＭＳ Ｐゴシック"/>
        </a:defRPr>
      </a:lvl1pPr>
      <a:lvl2pPr algn="l" defTabSz="1008924"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08924"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08924"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08924"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5147" algn="l" defTabSz="1014607" rtl="0" fontAlgn="base">
        <a:spcBef>
          <a:spcPct val="0"/>
        </a:spcBef>
        <a:spcAft>
          <a:spcPct val="0"/>
        </a:spcAft>
        <a:defRPr sz="2300" b="1">
          <a:solidFill>
            <a:srgbClr val="006600"/>
          </a:solidFill>
          <a:latin typeface="Arial" charset="0"/>
          <a:ea typeface="ＭＳ Ｐゴシック" pitchFamily="28" charset="-128"/>
        </a:defRPr>
      </a:lvl6pPr>
      <a:lvl7pPr marL="910298" algn="l" defTabSz="1014607" rtl="0" fontAlgn="base">
        <a:spcBef>
          <a:spcPct val="0"/>
        </a:spcBef>
        <a:spcAft>
          <a:spcPct val="0"/>
        </a:spcAft>
        <a:defRPr sz="2300" b="1">
          <a:solidFill>
            <a:srgbClr val="006600"/>
          </a:solidFill>
          <a:latin typeface="Arial" charset="0"/>
          <a:ea typeface="ＭＳ Ｐゴシック" pitchFamily="28" charset="-128"/>
        </a:defRPr>
      </a:lvl7pPr>
      <a:lvl8pPr marL="1365454" algn="l" defTabSz="1014607" rtl="0" fontAlgn="base">
        <a:spcBef>
          <a:spcPct val="0"/>
        </a:spcBef>
        <a:spcAft>
          <a:spcPct val="0"/>
        </a:spcAft>
        <a:defRPr sz="2300" b="1">
          <a:solidFill>
            <a:srgbClr val="006600"/>
          </a:solidFill>
          <a:latin typeface="Arial" charset="0"/>
          <a:ea typeface="ＭＳ Ｐゴシック" pitchFamily="28" charset="-128"/>
        </a:defRPr>
      </a:lvl8pPr>
      <a:lvl9pPr marL="1820601" algn="l" defTabSz="1014607" rtl="0" fontAlgn="base">
        <a:spcBef>
          <a:spcPct val="0"/>
        </a:spcBef>
        <a:spcAft>
          <a:spcPct val="0"/>
        </a:spcAft>
        <a:defRPr sz="2300" b="1">
          <a:solidFill>
            <a:srgbClr val="006600"/>
          </a:solidFill>
          <a:latin typeface="Arial" charset="0"/>
          <a:ea typeface="ＭＳ Ｐゴシック" pitchFamily="28" charset="-128"/>
        </a:defRPr>
      </a:lvl9pPr>
    </p:titleStyle>
    <p:bodyStyle>
      <a:lvl1pPr marL="290974" indent="-290974" algn="l" defTabSz="1008924"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0046" indent="-224553" algn="l" defTabSz="1008924"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5332" indent="-211913" algn="l" defTabSz="1008924" rtl="0" eaLnBrk="0" fontAlgn="base" hangingPunct="0">
        <a:spcBef>
          <a:spcPct val="0"/>
        </a:spcBef>
        <a:spcAft>
          <a:spcPct val="30000"/>
        </a:spcAft>
        <a:buClr>
          <a:schemeClr val="accent1"/>
        </a:buClr>
        <a:buFont typeface="Arial" charset="0"/>
        <a:buChar char="–"/>
        <a:defRPr sz="2100">
          <a:solidFill>
            <a:srgbClr val="000000"/>
          </a:solidFill>
          <a:latin typeface="+mn-lt"/>
          <a:ea typeface="+mn-ea"/>
          <a:cs typeface="ＭＳ Ｐゴシック"/>
        </a:defRPr>
      </a:lvl3pPr>
      <a:lvl4pPr marL="1440644" indent="-185024" algn="l" defTabSz="1008924"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1710" indent="-161299" algn="l" defTabSz="1008924"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2061" indent="-167519" algn="l" defTabSz="101460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07203" indent="-167519" algn="l" defTabSz="101460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2357" indent="-167519" algn="l" defTabSz="101460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17508" indent="-167519" algn="l" defTabSz="101460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p:bodyStyle>
    <p:otherStyle>
      <a:defPPr>
        <a:defRPr lang="en-US"/>
      </a:defPPr>
      <a:lvl1pPr marL="0" algn="l" defTabSz="910298" rtl="0" eaLnBrk="1" latinLnBrk="0" hangingPunct="1">
        <a:defRPr sz="1800" kern="1200">
          <a:solidFill>
            <a:schemeClr val="tx1"/>
          </a:solidFill>
          <a:latin typeface="+mn-lt"/>
          <a:ea typeface="+mn-ea"/>
          <a:cs typeface="+mn-cs"/>
        </a:defRPr>
      </a:lvl1pPr>
      <a:lvl2pPr marL="455147" algn="l" defTabSz="910298" rtl="0" eaLnBrk="1" latinLnBrk="0" hangingPunct="1">
        <a:defRPr sz="1800" kern="1200">
          <a:solidFill>
            <a:schemeClr val="tx1"/>
          </a:solidFill>
          <a:latin typeface="+mn-lt"/>
          <a:ea typeface="+mn-ea"/>
          <a:cs typeface="+mn-cs"/>
        </a:defRPr>
      </a:lvl2pPr>
      <a:lvl3pPr marL="910298" algn="l" defTabSz="910298" rtl="0" eaLnBrk="1" latinLnBrk="0" hangingPunct="1">
        <a:defRPr sz="1800" kern="1200">
          <a:solidFill>
            <a:schemeClr val="tx1"/>
          </a:solidFill>
          <a:latin typeface="+mn-lt"/>
          <a:ea typeface="+mn-ea"/>
          <a:cs typeface="+mn-cs"/>
        </a:defRPr>
      </a:lvl3pPr>
      <a:lvl4pPr marL="1365454" algn="l" defTabSz="910298" rtl="0" eaLnBrk="1" latinLnBrk="0" hangingPunct="1">
        <a:defRPr sz="1800" kern="1200">
          <a:solidFill>
            <a:schemeClr val="tx1"/>
          </a:solidFill>
          <a:latin typeface="+mn-lt"/>
          <a:ea typeface="+mn-ea"/>
          <a:cs typeface="+mn-cs"/>
        </a:defRPr>
      </a:lvl4pPr>
      <a:lvl5pPr marL="1820601" algn="l" defTabSz="910298" rtl="0" eaLnBrk="1" latinLnBrk="0" hangingPunct="1">
        <a:defRPr sz="1800" kern="1200">
          <a:solidFill>
            <a:schemeClr val="tx1"/>
          </a:solidFill>
          <a:latin typeface="+mn-lt"/>
          <a:ea typeface="+mn-ea"/>
          <a:cs typeface="+mn-cs"/>
        </a:defRPr>
      </a:lvl5pPr>
      <a:lvl6pPr marL="2275760" algn="l" defTabSz="910298" rtl="0" eaLnBrk="1" latinLnBrk="0" hangingPunct="1">
        <a:defRPr sz="1800" kern="1200">
          <a:solidFill>
            <a:schemeClr val="tx1"/>
          </a:solidFill>
          <a:latin typeface="+mn-lt"/>
          <a:ea typeface="+mn-ea"/>
          <a:cs typeface="+mn-cs"/>
        </a:defRPr>
      </a:lvl6pPr>
      <a:lvl7pPr marL="2730906" algn="l" defTabSz="910298" rtl="0" eaLnBrk="1" latinLnBrk="0" hangingPunct="1">
        <a:defRPr sz="1800" kern="1200">
          <a:solidFill>
            <a:schemeClr val="tx1"/>
          </a:solidFill>
          <a:latin typeface="+mn-lt"/>
          <a:ea typeface="+mn-ea"/>
          <a:cs typeface="+mn-cs"/>
        </a:defRPr>
      </a:lvl7pPr>
      <a:lvl8pPr marL="3186060" algn="l" defTabSz="910298" rtl="0" eaLnBrk="1" latinLnBrk="0" hangingPunct="1">
        <a:defRPr sz="1800" kern="1200">
          <a:solidFill>
            <a:schemeClr val="tx1"/>
          </a:solidFill>
          <a:latin typeface="+mn-lt"/>
          <a:ea typeface="+mn-ea"/>
          <a:cs typeface="+mn-cs"/>
        </a:defRPr>
      </a:lvl8pPr>
      <a:lvl9pPr marL="3641210" algn="l" defTabSz="91029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3794574462"/>
              </p:ext>
            </p:extLst>
          </p:nvPr>
        </p:nvGraphicFramePr>
        <p:xfrm>
          <a:off x="1624" y="1591"/>
          <a:ext cx="1587" cy="1587"/>
        </p:xfrm>
        <a:graphic>
          <a:graphicData uri="http://schemas.openxmlformats.org/presentationml/2006/ole">
            <mc:AlternateContent xmlns:mc="http://schemas.openxmlformats.org/markup-compatibility/2006">
              <mc:Choice xmlns:v="urn:schemas-microsoft-com:vml" Requires="v">
                <p:oleObj spid="_x0000_s10884"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624" y="1591"/>
                        <a:ext cx="1587" cy="1587"/>
                      </a:xfrm>
                      <a:prstGeom prst="rect">
                        <a:avLst/>
                      </a:prstGeom>
                    </p:spPr>
                  </p:pic>
                </p:oleObj>
              </mc:Fallback>
            </mc:AlternateContent>
          </a:graphicData>
        </a:graphic>
      </p:graphicFrame>
      <p:sp>
        <p:nvSpPr>
          <p:cNvPr id="139280" name="Line 16"/>
          <p:cNvSpPr>
            <a:spLocks noChangeShapeType="1"/>
          </p:cNvSpPr>
          <p:nvPr/>
        </p:nvSpPr>
        <p:spPr bwMode="auto">
          <a:xfrm flipV="1">
            <a:off x="400050" y="7418391"/>
            <a:ext cx="0" cy="376237"/>
          </a:xfrm>
          <a:prstGeom prst="line">
            <a:avLst/>
          </a:prstGeom>
          <a:noFill/>
          <a:ln w="6350">
            <a:solidFill>
              <a:schemeClr val="bg2"/>
            </a:solidFill>
            <a:round/>
            <a:headEnd/>
            <a:tailEnd/>
          </a:ln>
          <a:effectLst/>
        </p:spPr>
        <p:txBody>
          <a:bodyPr wrap="none" lIns="0" tIns="0" rIns="0" bIns="0" anchor="ctr"/>
          <a:lstStyle/>
          <a:p>
            <a:pPr algn="ctr">
              <a:defRPr/>
            </a:pPr>
            <a:endParaRPr lang="en-US" sz="1400" b="1" dirty="0">
              <a:solidFill>
                <a:srgbClr val="000000"/>
              </a:solidFill>
              <a:cs typeface="+mn-cs"/>
            </a:endParaRPr>
          </a:p>
        </p:txBody>
      </p:sp>
      <p:sp>
        <p:nvSpPr>
          <p:cNvPr id="139281" name="Rectangle 17"/>
          <p:cNvSpPr>
            <a:spLocks noChangeArrowheads="1"/>
          </p:cNvSpPr>
          <p:nvPr/>
        </p:nvSpPr>
        <p:spPr bwMode="auto">
          <a:xfrm>
            <a:off x="76202" y="7102475"/>
            <a:ext cx="355600" cy="539750"/>
          </a:xfrm>
          <a:prstGeom prst="rect">
            <a:avLst/>
          </a:prstGeom>
          <a:noFill/>
          <a:ln w="9525">
            <a:noFill/>
            <a:miter lim="800000"/>
            <a:headEnd/>
            <a:tailEnd/>
          </a:ln>
        </p:spPr>
        <p:txBody>
          <a:bodyPr wrap="none" lIns="101302" tIns="50656" rIns="101302" bIns="50656" anchor="b"/>
          <a:lstStyle/>
          <a:p>
            <a:pPr defTabSz="1013805">
              <a:spcAft>
                <a:spcPct val="30000"/>
              </a:spcAft>
              <a:defRPr/>
            </a:pPr>
            <a:fld id="{6F97E0C4-4AC5-4C80-BBB7-8BD0116E5DA0}" type="slidenum">
              <a:rPr lang="en-US">
                <a:solidFill>
                  <a:srgbClr val="808080"/>
                </a:solidFill>
                <a:cs typeface="+mn-cs"/>
              </a:rPr>
              <a:pPr defTabSz="1013805">
                <a:spcAft>
                  <a:spcPct val="30000"/>
                </a:spcAft>
                <a:defRPr/>
              </a:pPr>
              <a:t>‹#›</a:t>
            </a:fld>
            <a:endParaRPr lang="en-US" dirty="0">
              <a:solidFill>
                <a:srgbClr val="808080"/>
              </a:solidFill>
              <a:cs typeface="+mn-cs"/>
            </a:endParaRPr>
          </a:p>
        </p:txBody>
      </p:sp>
    </p:spTree>
    <p:extLst>
      <p:ext uri="{BB962C8B-B14F-4D97-AF65-F5344CB8AC3E}">
        <p14:creationId xmlns:p14="http://schemas.microsoft.com/office/powerpoint/2010/main" val="2392802835"/>
      </p:ext>
    </p:extLst>
  </p:cSld>
  <p:clrMap bg1="lt1" tx1="dk1" bg2="lt2" tx2="dk2" accent1="accent1" accent2="accent2" accent3="accent3" accent4="accent4" accent5="accent5" accent6="accent6" hlink="hlink" folHlink="folHlink"/>
  <p:sldLayoutIdLst>
    <p:sldLayoutId id="2147483742" r:id="rId1"/>
  </p:sldLayoutIdLst>
  <p:hf sldNum="0" hdr="0" dt="0"/>
  <p:txStyles>
    <p:titleStyle>
      <a:lvl1pPr algn="l" defTabSz="1009564" rtl="0" eaLnBrk="0" fontAlgn="base" hangingPunct="0">
        <a:spcBef>
          <a:spcPct val="0"/>
        </a:spcBef>
        <a:spcAft>
          <a:spcPct val="0"/>
        </a:spcAft>
        <a:defRPr sz="2600" b="1">
          <a:solidFill>
            <a:srgbClr val="006600"/>
          </a:solidFill>
          <a:latin typeface="+mj-lt"/>
          <a:ea typeface="+mj-ea"/>
          <a:cs typeface="ＭＳ Ｐゴシック"/>
        </a:defRPr>
      </a:lvl1pPr>
      <a:lvl2pPr algn="l" defTabSz="1009564" rtl="0" eaLnBrk="0" fontAlgn="base" hangingPunct="0">
        <a:spcBef>
          <a:spcPct val="0"/>
        </a:spcBef>
        <a:spcAft>
          <a:spcPct val="0"/>
        </a:spcAft>
        <a:defRPr sz="2300" b="1">
          <a:solidFill>
            <a:srgbClr val="006600"/>
          </a:solidFill>
          <a:latin typeface="Arial" charset="0"/>
          <a:ea typeface="ＭＳ Ｐゴシック" pitchFamily="28" charset="-128"/>
          <a:cs typeface="ＭＳ Ｐゴシック"/>
        </a:defRPr>
      </a:lvl2pPr>
      <a:lvl3pPr algn="l" defTabSz="1009564" rtl="0" eaLnBrk="0" fontAlgn="base" hangingPunct="0">
        <a:spcBef>
          <a:spcPct val="0"/>
        </a:spcBef>
        <a:spcAft>
          <a:spcPct val="0"/>
        </a:spcAft>
        <a:defRPr sz="2300" b="1">
          <a:solidFill>
            <a:srgbClr val="006600"/>
          </a:solidFill>
          <a:latin typeface="Arial" charset="0"/>
          <a:ea typeface="ＭＳ Ｐゴシック" pitchFamily="28" charset="-128"/>
          <a:cs typeface="ＭＳ Ｐゴシック"/>
        </a:defRPr>
      </a:lvl3pPr>
      <a:lvl4pPr algn="l" defTabSz="1009564" rtl="0" eaLnBrk="0" fontAlgn="base" hangingPunct="0">
        <a:spcBef>
          <a:spcPct val="0"/>
        </a:spcBef>
        <a:spcAft>
          <a:spcPct val="0"/>
        </a:spcAft>
        <a:defRPr sz="2300" b="1">
          <a:solidFill>
            <a:srgbClr val="006600"/>
          </a:solidFill>
          <a:latin typeface="Arial" charset="0"/>
          <a:ea typeface="ＭＳ Ｐゴシック" pitchFamily="28" charset="-128"/>
          <a:cs typeface="ＭＳ Ｐゴシック"/>
        </a:defRPr>
      </a:lvl4pPr>
      <a:lvl5pPr algn="l" defTabSz="1009564" rtl="0" eaLnBrk="0" fontAlgn="base" hangingPunct="0">
        <a:spcBef>
          <a:spcPct val="0"/>
        </a:spcBef>
        <a:spcAft>
          <a:spcPct val="0"/>
        </a:spcAft>
        <a:defRPr sz="2300" b="1">
          <a:solidFill>
            <a:srgbClr val="006600"/>
          </a:solidFill>
          <a:latin typeface="Arial" charset="0"/>
          <a:ea typeface="ＭＳ Ｐゴシック" pitchFamily="28" charset="-128"/>
          <a:cs typeface="ＭＳ Ｐゴシック"/>
        </a:defRPr>
      </a:lvl5pPr>
      <a:lvl6pPr marL="454783" algn="l" defTabSz="1013805" rtl="0" fontAlgn="base">
        <a:spcBef>
          <a:spcPct val="0"/>
        </a:spcBef>
        <a:spcAft>
          <a:spcPct val="0"/>
        </a:spcAft>
        <a:defRPr sz="2300" b="1">
          <a:solidFill>
            <a:srgbClr val="006600"/>
          </a:solidFill>
          <a:latin typeface="Arial" charset="0"/>
          <a:ea typeface="ＭＳ Ｐゴシック" pitchFamily="28" charset="-128"/>
        </a:defRPr>
      </a:lvl6pPr>
      <a:lvl7pPr marL="909570" algn="l" defTabSz="1013805" rtl="0" fontAlgn="base">
        <a:spcBef>
          <a:spcPct val="0"/>
        </a:spcBef>
        <a:spcAft>
          <a:spcPct val="0"/>
        </a:spcAft>
        <a:defRPr sz="2300" b="1">
          <a:solidFill>
            <a:srgbClr val="006600"/>
          </a:solidFill>
          <a:latin typeface="Arial" charset="0"/>
          <a:ea typeface="ＭＳ Ｐゴシック" pitchFamily="28" charset="-128"/>
        </a:defRPr>
      </a:lvl7pPr>
      <a:lvl8pPr marL="1364374" algn="l" defTabSz="1013805" rtl="0" fontAlgn="base">
        <a:spcBef>
          <a:spcPct val="0"/>
        </a:spcBef>
        <a:spcAft>
          <a:spcPct val="0"/>
        </a:spcAft>
        <a:defRPr sz="2300" b="1">
          <a:solidFill>
            <a:srgbClr val="006600"/>
          </a:solidFill>
          <a:latin typeface="Arial" charset="0"/>
          <a:ea typeface="ＭＳ Ｐゴシック" pitchFamily="28" charset="-128"/>
        </a:defRPr>
      </a:lvl8pPr>
      <a:lvl9pPr marL="1819153" algn="l" defTabSz="1013805" rtl="0" fontAlgn="base">
        <a:spcBef>
          <a:spcPct val="0"/>
        </a:spcBef>
        <a:spcAft>
          <a:spcPct val="0"/>
        </a:spcAft>
        <a:defRPr sz="2300" b="1">
          <a:solidFill>
            <a:srgbClr val="006600"/>
          </a:solidFill>
          <a:latin typeface="Arial" charset="0"/>
          <a:ea typeface="ＭＳ Ｐゴシック" pitchFamily="28" charset="-128"/>
        </a:defRPr>
      </a:lvl9pPr>
    </p:titleStyle>
    <p:bodyStyle>
      <a:lvl1pPr marL="292290" indent="-292290" algn="l" defTabSz="1009564"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0962" indent="-225925" algn="l" defTabSz="1009564"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5905" indent="-213289" algn="l" defTabSz="1009564" rtl="0" eaLnBrk="0" fontAlgn="base" hangingPunct="0">
        <a:spcBef>
          <a:spcPct val="0"/>
        </a:spcBef>
        <a:spcAft>
          <a:spcPct val="30000"/>
        </a:spcAft>
        <a:buClr>
          <a:schemeClr val="accent1"/>
        </a:buClr>
        <a:buFont typeface="Arial" pitchFamily="34" charset="0"/>
        <a:buChar char="–"/>
        <a:defRPr sz="2100">
          <a:solidFill>
            <a:srgbClr val="000000"/>
          </a:solidFill>
          <a:latin typeface="+mn-lt"/>
          <a:ea typeface="+mn-ea"/>
          <a:cs typeface="ＭＳ Ｐゴシック"/>
        </a:defRPr>
      </a:lvl3pPr>
      <a:lvl4pPr marL="1440878" indent="-186430" algn="l" defTabSz="1009564"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1618" indent="-162714" algn="l" defTabSz="1009564"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0268" indent="-167393" algn="l" defTabSz="1013805"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05051" indent="-167393" algn="l" defTabSz="1013805"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59836" indent="-167393" algn="l" defTabSz="1013805"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14632" indent="-167393" algn="l" defTabSz="1013805"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p:bodyStyle>
    <p:otherStyle>
      <a:defPPr>
        <a:defRPr lang="en-US"/>
      </a:defPPr>
      <a:lvl1pPr marL="0" algn="l" defTabSz="909570" rtl="0" eaLnBrk="1" latinLnBrk="0" hangingPunct="1">
        <a:defRPr sz="1800" kern="1200">
          <a:solidFill>
            <a:schemeClr val="tx1"/>
          </a:solidFill>
          <a:latin typeface="+mn-lt"/>
          <a:ea typeface="+mn-ea"/>
          <a:cs typeface="+mn-cs"/>
        </a:defRPr>
      </a:lvl1pPr>
      <a:lvl2pPr marL="454783" algn="l" defTabSz="909570" rtl="0" eaLnBrk="1" latinLnBrk="0" hangingPunct="1">
        <a:defRPr sz="1800" kern="1200">
          <a:solidFill>
            <a:schemeClr val="tx1"/>
          </a:solidFill>
          <a:latin typeface="+mn-lt"/>
          <a:ea typeface="+mn-ea"/>
          <a:cs typeface="+mn-cs"/>
        </a:defRPr>
      </a:lvl2pPr>
      <a:lvl3pPr marL="909570" algn="l" defTabSz="909570" rtl="0" eaLnBrk="1" latinLnBrk="0" hangingPunct="1">
        <a:defRPr sz="1800" kern="1200">
          <a:solidFill>
            <a:schemeClr val="tx1"/>
          </a:solidFill>
          <a:latin typeface="+mn-lt"/>
          <a:ea typeface="+mn-ea"/>
          <a:cs typeface="+mn-cs"/>
        </a:defRPr>
      </a:lvl3pPr>
      <a:lvl4pPr marL="1364374" algn="l" defTabSz="909570" rtl="0" eaLnBrk="1" latinLnBrk="0" hangingPunct="1">
        <a:defRPr sz="1800" kern="1200">
          <a:solidFill>
            <a:schemeClr val="tx1"/>
          </a:solidFill>
          <a:latin typeface="+mn-lt"/>
          <a:ea typeface="+mn-ea"/>
          <a:cs typeface="+mn-cs"/>
        </a:defRPr>
      </a:lvl4pPr>
      <a:lvl5pPr marL="1819153" algn="l" defTabSz="909570" rtl="0" eaLnBrk="1" latinLnBrk="0" hangingPunct="1">
        <a:defRPr sz="1800" kern="1200">
          <a:solidFill>
            <a:schemeClr val="tx1"/>
          </a:solidFill>
          <a:latin typeface="+mn-lt"/>
          <a:ea typeface="+mn-ea"/>
          <a:cs typeface="+mn-cs"/>
        </a:defRPr>
      </a:lvl5pPr>
      <a:lvl6pPr marL="2273950" algn="l" defTabSz="909570" rtl="0" eaLnBrk="1" latinLnBrk="0" hangingPunct="1">
        <a:defRPr sz="1800" kern="1200">
          <a:solidFill>
            <a:schemeClr val="tx1"/>
          </a:solidFill>
          <a:latin typeface="+mn-lt"/>
          <a:ea typeface="+mn-ea"/>
          <a:cs typeface="+mn-cs"/>
        </a:defRPr>
      </a:lvl6pPr>
      <a:lvl7pPr marL="2728736" algn="l" defTabSz="909570" rtl="0" eaLnBrk="1" latinLnBrk="0" hangingPunct="1">
        <a:defRPr sz="1800" kern="1200">
          <a:solidFill>
            <a:schemeClr val="tx1"/>
          </a:solidFill>
          <a:latin typeface="+mn-lt"/>
          <a:ea typeface="+mn-ea"/>
          <a:cs typeface="+mn-cs"/>
        </a:defRPr>
      </a:lvl7pPr>
      <a:lvl8pPr marL="3183531" algn="l" defTabSz="909570" rtl="0" eaLnBrk="1" latinLnBrk="0" hangingPunct="1">
        <a:defRPr sz="1800" kern="1200">
          <a:solidFill>
            <a:schemeClr val="tx1"/>
          </a:solidFill>
          <a:latin typeface="+mn-lt"/>
          <a:ea typeface="+mn-ea"/>
          <a:cs typeface="+mn-cs"/>
        </a:defRPr>
      </a:lvl8pPr>
      <a:lvl9pPr marL="3638319" algn="l" defTabSz="90957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ext uri="{D42A27DB-BD31-4B8C-83A1-F6EECF244321}">
                <p14:modId xmlns:p14="http://schemas.microsoft.com/office/powerpoint/2010/main" val="677206994"/>
              </p:ext>
            </p:extLst>
          </p:nvPr>
        </p:nvGraphicFramePr>
        <p:xfrm>
          <a:off x="1624" y="1591"/>
          <a:ext cx="1587" cy="1587"/>
        </p:xfrm>
        <a:graphic>
          <a:graphicData uri="http://schemas.openxmlformats.org/presentationml/2006/ole">
            <mc:AlternateContent xmlns:mc="http://schemas.openxmlformats.org/markup-compatibility/2006">
              <mc:Choice xmlns:v="urn:schemas-microsoft-com:vml" Requires="v">
                <p:oleObj spid="_x0000_s8193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24" y="1591"/>
                        <a:ext cx="1587" cy="1587"/>
                      </a:xfrm>
                      <a:prstGeom prst="rect">
                        <a:avLst/>
                      </a:prstGeom>
                    </p:spPr>
                  </p:pic>
                </p:oleObj>
              </mc:Fallback>
            </mc:AlternateContent>
          </a:graphicData>
        </a:graphic>
      </p:graphicFrame>
      <p:sp>
        <p:nvSpPr>
          <p:cNvPr id="139280" name="Line 16"/>
          <p:cNvSpPr>
            <a:spLocks noChangeShapeType="1"/>
          </p:cNvSpPr>
          <p:nvPr/>
        </p:nvSpPr>
        <p:spPr bwMode="auto">
          <a:xfrm flipV="1">
            <a:off x="400050" y="7418391"/>
            <a:ext cx="0" cy="376237"/>
          </a:xfrm>
          <a:prstGeom prst="line">
            <a:avLst/>
          </a:prstGeom>
          <a:noFill/>
          <a:ln w="6350">
            <a:solidFill>
              <a:schemeClr val="bg2"/>
            </a:solidFill>
            <a:round/>
            <a:headEnd/>
            <a:tailEnd/>
          </a:ln>
          <a:effectLst/>
        </p:spPr>
        <p:txBody>
          <a:bodyPr wrap="none" lIns="0" tIns="0" rIns="0" bIns="0" anchor="ctr"/>
          <a:lstStyle/>
          <a:p>
            <a:pPr algn="ctr">
              <a:defRPr/>
            </a:pPr>
            <a:endParaRPr lang="en-US" sz="1400" b="1" dirty="0">
              <a:solidFill>
                <a:srgbClr val="000000"/>
              </a:solidFill>
              <a:cs typeface="+mn-cs"/>
            </a:endParaRPr>
          </a:p>
        </p:txBody>
      </p:sp>
      <p:sp>
        <p:nvSpPr>
          <p:cNvPr id="139281" name="Rectangle 17"/>
          <p:cNvSpPr>
            <a:spLocks noChangeArrowheads="1"/>
          </p:cNvSpPr>
          <p:nvPr/>
        </p:nvSpPr>
        <p:spPr bwMode="auto">
          <a:xfrm>
            <a:off x="76202" y="7102475"/>
            <a:ext cx="355600" cy="539750"/>
          </a:xfrm>
          <a:prstGeom prst="rect">
            <a:avLst/>
          </a:prstGeom>
          <a:noFill/>
          <a:ln w="9525">
            <a:noFill/>
            <a:miter lim="800000"/>
            <a:headEnd/>
            <a:tailEnd/>
          </a:ln>
        </p:spPr>
        <p:txBody>
          <a:bodyPr wrap="none" lIns="101384" tIns="50695" rIns="101384" bIns="50695" anchor="b"/>
          <a:lstStyle/>
          <a:p>
            <a:pPr defTabSz="1014607">
              <a:spcAft>
                <a:spcPct val="30000"/>
              </a:spcAft>
              <a:defRPr/>
            </a:pPr>
            <a:fld id="{202EF43F-5E5A-46B9-A0B9-D9D398EDB9E0}" type="slidenum">
              <a:rPr lang="en-US">
                <a:solidFill>
                  <a:srgbClr val="808080"/>
                </a:solidFill>
                <a:cs typeface="+mn-cs"/>
              </a:rPr>
              <a:pPr defTabSz="1014607">
                <a:spcAft>
                  <a:spcPct val="30000"/>
                </a:spcAft>
                <a:defRPr/>
              </a:pPr>
              <a:t>‹#›</a:t>
            </a:fld>
            <a:endParaRPr lang="en-US" dirty="0">
              <a:solidFill>
                <a:srgbClr val="808080"/>
              </a:solidFill>
              <a:cs typeface="+mn-cs"/>
            </a:endParaRPr>
          </a:p>
        </p:txBody>
      </p:sp>
    </p:spTree>
    <p:extLst>
      <p:ext uri="{BB962C8B-B14F-4D97-AF65-F5344CB8AC3E}">
        <p14:creationId xmlns:p14="http://schemas.microsoft.com/office/powerpoint/2010/main" val="2230849645"/>
      </p:ext>
    </p:extLst>
  </p:cSld>
  <p:clrMap bg1="lt1" tx1="dk1" bg2="lt2" tx2="dk2" accent1="accent1" accent2="accent2" accent3="accent3" accent4="accent4" accent5="accent5" accent6="accent6" hlink="hlink" folHlink="folHlink"/>
  <p:hf sldNum="0" hdr="0" dt="0"/>
  <p:txStyles>
    <p:titleStyle>
      <a:lvl1pPr algn="l" defTabSz="1008924" rtl="0" eaLnBrk="0" fontAlgn="base" hangingPunct="0">
        <a:spcBef>
          <a:spcPct val="0"/>
        </a:spcBef>
        <a:spcAft>
          <a:spcPct val="0"/>
        </a:spcAft>
        <a:defRPr sz="2600" b="1">
          <a:solidFill>
            <a:srgbClr val="006600"/>
          </a:solidFill>
          <a:latin typeface="+mj-lt"/>
          <a:ea typeface="+mj-ea"/>
          <a:cs typeface="ＭＳ Ｐゴシック"/>
        </a:defRPr>
      </a:lvl1pPr>
      <a:lvl2pPr algn="l" defTabSz="1008924"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08924"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08924"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08924"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5147" algn="l" defTabSz="1014607" rtl="0" fontAlgn="base">
        <a:spcBef>
          <a:spcPct val="0"/>
        </a:spcBef>
        <a:spcAft>
          <a:spcPct val="0"/>
        </a:spcAft>
        <a:defRPr sz="2300" b="1">
          <a:solidFill>
            <a:srgbClr val="006600"/>
          </a:solidFill>
          <a:latin typeface="Arial" charset="0"/>
          <a:ea typeface="ＭＳ Ｐゴシック" pitchFamily="28" charset="-128"/>
        </a:defRPr>
      </a:lvl6pPr>
      <a:lvl7pPr marL="910298" algn="l" defTabSz="1014607" rtl="0" fontAlgn="base">
        <a:spcBef>
          <a:spcPct val="0"/>
        </a:spcBef>
        <a:spcAft>
          <a:spcPct val="0"/>
        </a:spcAft>
        <a:defRPr sz="2300" b="1">
          <a:solidFill>
            <a:srgbClr val="006600"/>
          </a:solidFill>
          <a:latin typeface="Arial" charset="0"/>
          <a:ea typeface="ＭＳ Ｐゴシック" pitchFamily="28" charset="-128"/>
        </a:defRPr>
      </a:lvl7pPr>
      <a:lvl8pPr marL="1365454" algn="l" defTabSz="1014607" rtl="0" fontAlgn="base">
        <a:spcBef>
          <a:spcPct val="0"/>
        </a:spcBef>
        <a:spcAft>
          <a:spcPct val="0"/>
        </a:spcAft>
        <a:defRPr sz="2300" b="1">
          <a:solidFill>
            <a:srgbClr val="006600"/>
          </a:solidFill>
          <a:latin typeface="Arial" charset="0"/>
          <a:ea typeface="ＭＳ Ｐゴシック" pitchFamily="28" charset="-128"/>
        </a:defRPr>
      </a:lvl8pPr>
      <a:lvl9pPr marL="1820601" algn="l" defTabSz="1014607" rtl="0" fontAlgn="base">
        <a:spcBef>
          <a:spcPct val="0"/>
        </a:spcBef>
        <a:spcAft>
          <a:spcPct val="0"/>
        </a:spcAft>
        <a:defRPr sz="2300" b="1">
          <a:solidFill>
            <a:srgbClr val="006600"/>
          </a:solidFill>
          <a:latin typeface="Arial" charset="0"/>
          <a:ea typeface="ＭＳ Ｐゴシック" pitchFamily="28" charset="-128"/>
        </a:defRPr>
      </a:lvl9pPr>
    </p:titleStyle>
    <p:bodyStyle>
      <a:lvl1pPr marL="290974" indent="-290974" algn="l" defTabSz="1008924"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0046" indent="-224553" algn="l" defTabSz="1008924"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5332" indent="-211913" algn="l" defTabSz="1008924" rtl="0" eaLnBrk="0" fontAlgn="base" hangingPunct="0">
        <a:spcBef>
          <a:spcPct val="0"/>
        </a:spcBef>
        <a:spcAft>
          <a:spcPct val="30000"/>
        </a:spcAft>
        <a:buClr>
          <a:schemeClr val="accent1"/>
        </a:buClr>
        <a:buFont typeface="Arial" charset="0"/>
        <a:buChar char="–"/>
        <a:defRPr sz="2100">
          <a:solidFill>
            <a:srgbClr val="000000"/>
          </a:solidFill>
          <a:latin typeface="+mn-lt"/>
          <a:ea typeface="+mn-ea"/>
          <a:cs typeface="ＭＳ Ｐゴシック"/>
        </a:defRPr>
      </a:lvl3pPr>
      <a:lvl4pPr marL="1440644" indent="-185024" algn="l" defTabSz="1008924"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1710" indent="-161299" algn="l" defTabSz="1008924"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2061" indent="-167519" algn="l" defTabSz="101460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07203" indent="-167519" algn="l" defTabSz="101460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2357" indent="-167519" algn="l" defTabSz="101460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17508" indent="-167519" algn="l" defTabSz="101460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p:bodyStyle>
    <p:otherStyle>
      <a:defPPr>
        <a:defRPr lang="en-US"/>
      </a:defPPr>
      <a:lvl1pPr marL="0" algn="l" defTabSz="910298" rtl="0" eaLnBrk="1" latinLnBrk="0" hangingPunct="1">
        <a:defRPr sz="1800" kern="1200">
          <a:solidFill>
            <a:schemeClr val="tx1"/>
          </a:solidFill>
          <a:latin typeface="+mn-lt"/>
          <a:ea typeface="+mn-ea"/>
          <a:cs typeface="+mn-cs"/>
        </a:defRPr>
      </a:lvl1pPr>
      <a:lvl2pPr marL="455147" algn="l" defTabSz="910298" rtl="0" eaLnBrk="1" latinLnBrk="0" hangingPunct="1">
        <a:defRPr sz="1800" kern="1200">
          <a:solidFill>
            <a:schemeClr val="tx1"/>
          </a:solidFill>
          <a:latin typeface="+mn-lt"/>
          <a:ea typeface="+mn-ea"/>
          <a:cs typeface="+mn-cs"/>
        </a:defRPr>
      </a:lvl2pPr>
      <a:lvl3pPr marL="910298" algn="l" defTabSz="910298" rtl="0" eaLnBrk="1" latinLnBrk="0" hangingPunct="1">
        <a:defRPr sz="1800" kern="1200">
          <a:solidFill>
            <a:schemeClr val="tx1"/>
          </a:solidFill>
          <a:latin typeface="+mn-lt"/>
          <a:ea typeface="+mn-ea"/>
          <a:cs typeface="+mn-cs"/>
        </a:defRPr>
      </a:lvl3pPr>
      <a:lvl4pPr marL="1365454" algn="l" defTabSz="910298" rtl="0" eaLnBrk="1" latinLnBrk="0" hangingPunct="1">
        <a:defRPr sz="1800" kern="1200">
          <a:solidFill>
            <a:schemeClr val="tx1"/>
          </a:solidFill>
          <a:latin typeface="+mn-lt"/>
          <a:ea typeface="+mn-ea"/>
          <a:cs typeface="+mn-cs"/>
        </a:defRPr>
      </a:lvl4pPr>
      <a:lvl5pPr marL="1820601" algn="l" defTabSz="910298" rtl="0" eaLnBrk="1" latinLnBrk="0" hangingPunct="1">
        <a:defRPr sz="1800" kern="1200">
          <a:solidFill>
            <a:schemeClr val="tx1"/>
          </a:solidFill>
          <a:latin typeface="+mn-lt"/>
          <a:ea typeface="+mn-ea"/>
          <a:cs typeface="+mn-cs"/>
        </a:defRPr>
      </a:lvl5pPr>
      <a:lvl6pPr marL="2275760" algn="l" defTabSz="910298" rtl="0" eaLnBrk="1" latinLnBrk="0" hangingPunct="1">
        <a:defRPr sz="1800" kern="1200">
          <a:solidFill>
            <a:schemeClr val="tx1"/>
          </a:solidFill>
          <a:latin typeface="+mn-lt"/>
          <a:ea typeface="+mn-ea"/>
          <a:cs typeface="+mn-cs"/>
        </a:defRPr>
      </a:lvl6pPr>
      <a:lvl7pPr marL="2730906" algn="l" defTabSz="910298" rtl="0" eaLnBrk="1" latinLnBrk="0" hangingPunct="1">
        <a:defRPr sz="1800" kern="1200">
          <a:solidFill>
            <a:schemeClr val="tx1"/>
          </a:solidFill>
          <a:latin typeface="+mn-lt"/>
          <a:ea typeface="+mn-ea"/>
          <a:cs typeface="+mn-cs"/>
        </a:defRPr>
      </a:lvl7pPr>
      <a:lvl8pPr marL="3186060" algn="l" defTabSz="910298" rtl="0" eaLnBrk="1" latinLnBrk="0" hangingPunct="1">
        <a:defRPr sz="1800" kern="1200">
          <a:solidFill>
            <a:schemeClr val="tx1"/>
          </a:solidFill>
          <a:latin typeface="+mn-lt"/>
          <a:ea typeface="+mn-ea"/>
          <a:cs typeface="+mn-cs"/>
        </a:defRPr>
      </a:lvl8pPr>
      <a:lvl9pPr marL="3641210" algn="l" defTabSz="9102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oleObject" Target="../embeddings/oleObject4.bin"/><Relationship Id="rId7"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5.bin"/><Relationship Id="rId10" Type="http://schemas.openxmlformats.org/officeDocument/2006/relationships/image" Target="../media/image12.png"/><Relationship Id="rId4" Type="http://schemas.openxmlformats.org/officeDocument/2006/relationships/image" Target="../media/image8.wmf"/><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5.png"/><Relationship Id="rId4"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8.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2.xml"/><Relationship Id="rId7" Type="http://schemas.openxmlformats.org/officeDocument/2006/relationships/image" Target="../media/image21.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notesSlide" Target="../notesSlides/notesSlide9.xml"/><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Layout" Target="../slideLayouts/slideLayout2.xml"/><Relationship Id="rId7" Type="http://schemas.openxmlformats.org/officeDocument/2006/relationships/image" Target="../media/image27.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1.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2.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35.wmf"/><Relationship Id="rId4"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36.wmf"/><Relationship Id="rId4"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76287" y="1165144"/>
            <a:ext cx="8915400" cy="962131"/>
          </a:xfrm>
          <a:prstGeom prst="rect">
            <a:avLst/>
          </a:prstGeom>
        </p:spPr>
        <p:txBody>
          <a:bodyPr/>
          <a:lstStyle/>
          <a:p>
            <a:r>
              <a:rPr lang="en-US" dirty="0">
                <a:latin typeface="Cambria" panose="02040503050406030204" pitchFamily="18" charset="0"/>
              </a:rPr>
              <a:t>DATA SCIENCE BOOTCAMP </a:t>
            </a:r>
            <a:br>
              <a:rPr lang="en-US" dirty="0">
                <a:latin typeface="Cambria" panose="02040503050406030204" pitchFamily="18" charset="0"/>
              </a:rPr>
            </a:br>
            <a:r>
              <a:rPr lang="en-US" dirty="0">
                <a:latin typeface="Cambria" panose="02040503050406030204" pitchFamily="18" charset="0"/>
              </a:rPr>
              <a:t>Module 2</a:t>
            </a:r>
          </a:p>
        </p:txBody>
      </p:sp>
      <p:sp>
        <p:nvSpPr>
          <p:cNvPr id="3" name="Subtitle 2"/>
          <p:cNvSpPr>
            <a:spLocks noGrp="1"/>
          </p:cNvSpPr>
          <p:nvPr>
            <p:ph type="subTitle" idx="4294967295"/>
          </p:nvPr>
        </p:nvSpPr>
        <p:spPr>
          <a:xfrm>
            <a:off x="650886" y="2205045"/>
            <a:ext cx="8986838" cy="732403"/>
          </a:xfrm>
          <a:prstGeom prst="rect">
            <a:avLst/>
          </a:prstGeom>
        </p:spPr>
        <p:txBody>
          <a:bodyPr/>
          <a:lstStyle/>
          <a:p>
            <a:r>
              <a:rPr lang="en-US" dirty="0">
                <a:latin typeface="Cambria" panose="02040503050406030204" pitchFamily="18" charset="0"/>
              </a:rPr>
              <a:t>Tree Based Methods</a:t>
            </a:r>
          </a:p>
        </p:txBody>
      </p:sp>
      <p:sp>
        <p:nvSpPr>
          <p:cNvPr id="4" name="Footer Placeholder 3"/>
          <p:cNvSpPr>
            <a:spLocks noGrp="1"/>
          </p:cNvSpPr>
          <p:nvPr>
            <p:ph type="ftr" sz="quarter" idx="4294967295"/>
          </p:nvPr>
        </p:nvSpPr>
        <p:spPr>
          <a:xfrm>
            <a:off x="387356" y="7254875"/>
            <a:ext cx="6119813" cy="344488"/>
          </a:xfrm>
          <a:prstGeom prst="rect">
            <a:avLst/>
          </a:prstGeom>
        </p:spPr>
        <p:txBody>
          <a:bodyPr/>
          <a:lstStyle/>
          <a:p>
            <a:pPr>
              <a:defRPr/>
            </a:pPr>
            <a:r>
              <a:rPr lang="en-US">
                <a:solidFill>
                  <a:srgbClr val="000000"/>
                </a:solidFill>
                <a:latin typeface="Arial" pitchFamily="34" charset="0"/>
                <a:cs typeface="+mn-cs"/>
              </a:rPr>
              <a:t>Fidelity Internal Information</a:t>
            </a:r>
            <a:endParaRPr lang="en-US" dirty="0">
              <a:solidFill>
                <a:srgbClr val="000000"/>
              </a:solidFill>
              <a:latin typeface="Arial" pitchFamily="34" charset="0"/>
              <a:cs typeface="+mn-cs"/>
            </a:endParaRPr>
          </a:p>
        </p:txBody>
      </p:sp>
      <p:sp>
        <p:nvSpPr>
          <p:cNvPr id="5" name="Subtitle 2"/>
          <p:cNvSpPr txBox="1">
            <a:spLocks/>
          </p:cNvSpPr>
          <p:nvPr/>
        </p:nvSpPr>
        <p:spPr bwMode="auto">
          <a:xfrm>
            <a:off x="582061" y="5496574"/>
            <a:ext cx="8986838" cy="976307"/>
          </a:xfrm>
          <a:prstGeom prst="rect">
            <a:avLst/>
          </a:prstGeom>
          <a:noFill/>
          <a:ln w="9525">
            <a:noFill/>
            <a:miter lim="800000"/>
            <a:headEnd/>
            <a:tailEnd/>
          </a:ln>
        </p:spPr>
        <p:txBody>
          <a:bodyPr vert="horz" wrap="square" lIns="101302" tIns="50656" rIns="101302" bIns="50656" numCol="1" anchor="t" anchorCtr="0" compatLnSpc="1">
            <a:prstTxWarp prst="textNoShape">
              <a:avLst/>
            </a:prstTxWarp>
            <a:spAutoFit/>
          </a:bodyPr>
          <a:lstStyle>
            <a:lvl1pPr marL="292938" indent="-292938" algn="l" defTabSz="1011809" rtl="0" eaLnBrk="0" fontAlgn="base" hangingPunct="0">
              <a:spcBef>
                <a:spcPct val="0"/>
              </a:spcBef>
              <a:spcAft>
                <a:spcPct val="0"/>
              </a:spcAft>
              <a:buClr>
                <a:schemeClr val="accent1"/>
              </a:buClr>
              <a:buFont typeface="Wingdings 3" pitchFamily="18" charset="2"/>
              <a:buNone/>
              <a:defRPr sz="4000" b="1">
                <a:solidFill>
                  <a:srgbClr val="000000"/>
                </a:solidFill>
                <a:latin typeface="+mn-lt"/>
                <a:ea typeface="+mn-ea"/>
                <a:cs typeface="ＭＳ Ｐゴシック"/>
              </a:defRPr>
            </a:lvl1pPr>
            <a:lvl2pPr marL="712541" indent="-226428" algn="l" defTabSz="101180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8299" indent="-213761" algn="l" defTabSz="1011809" rtl="0" eaLnBrk="0" fontAlgn="base" hangingPunct="0">
              <a:spcBef>
                <a:spcPct val="0"/>
              </a:spcBef>
              <a:spcAft>
                <a:spcPct val="30000"/>
              </a:spcAft>
              <a:buClr>
                <a:schemeClr val="accent1"/>
              </a:buClr>
              <a:buFont typeface="Arial" pitchFamily="34" charset="0"/>
              <a:buChar char="–"/>
              <a:defRPr sz="2100">
                <a:solidFill>
                  <a:srgbClr val="000000"/>
                </a:solidFill>
                <a:latin typeface="+mn-lt"/>
                <a:ea typeface="+mn-ea"/>
                <a:cs typeface="ＭＳ Ｐゴシック"/>
              </a:defRPr>
            </a:lvl3pPr>
            <a:lvl4pPr marL="1444083" indent="-186842"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599" indent="-163085"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5268"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1070"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6866"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2671"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a:lstStyle>
          <a:p>
            <a:r>
              <a:rPr lang="en-US" sz="2800" b="0" kern="0" dirty="0">
                <a:latin typeface="Cambria" panose="02040503050406030204" pitchFamily="18" charset="0"/>
              </a:rPr>
              <a:t>Anindya Moitra</a:t>
            </a:r>
          </a:p>
          <a:p>
            <a:r>
              <a:rPr lang="en-US" sz="2800" b="0" kern="0" dirty="0">
                <a:latin typeface="Cambria" panose="02040503050406030204" pitchFamily="18" charset="0"/>
              </a:rPr>
              <a:t>Gaurav Kamboj </a:t>
            </a:r>
          </a:p>
        </p:txBody>
      </p:sp>
      <p:sp>
        <p:nvSpPr>
          <p:cNvPr id="6" name="TextBox 5"/>
          <p:cNvSpPr txBox="1"/>
          <p:nvPr/>
        </p:nvSpPr>
        <p:spPr>
          <a:xfrm>
            <a:off x="582062" y="4748981"/>
            <a:ext cx="3311514" cy="338554"/>
          </a:xfrm>
          <a:prstGeom prst="rect">
            <a:avLst/>
          </a:prstGeom>
          <a:noFill/>
        </p:spPr>
        <p:txBody>
          <a:bodyPr wrap="square" lIns="91244" tIns="45621" rIns="91244" bIns="45621" rtlCol="0">
            <a:spAutoFit/>
          </a:bodyPr>
          <a:lstStyle/>
          <a:p>
            <a:r>
              <a:rPr lang="en-US" sz="1600" b="1" dirty="0">
                <a:latin typeface="Cambria" panose="02040503050406030204" pitchFamily="18" charset="0"/>
              </a:rPr>
              <a:t>8</a:t>
            </a:r>
            <a:r>
              <a:rPr lang="en-US" sz="1600" b="1" baseline="30000" dirty="0">
                <a:latin typeface="Cambria" panose="02040503050406030204" pitchFamily="18" charset="0"/>
              </a:rPr>
              <a:t>th</a:t>
            </a:r>
            <a:r>
              <a:rPr lang="en-US" sz="1600" b="1" dirty="0">
                <a:latin typeface="Cambria" panose="02040503050406030204" pitchFamily="18" charset="0"/>
              </a:rPr>
              <a:t> and 9</a:t>
            </a:r>
            <a:r>
              <a:rPr lang="en-US" sz="1600" b="1" baseline="30000" dirty="0">
                <a:latin typeface="Cambria" panose="02040503050406030204" pitchFamily="18" charset="0"/>
              </a:rPr>
              <a:t>th</a:t>
            </a:r>
            <a:r>
              <a:rPr lang="en-US" sz="1600" b="1" dirty="0">
                <a:latin typeface="Cambria" panose="02040503050406030204" pitchFamily="18" charset="0"/>
              </a:rPr>
              <a:t> March 2018</a:t>
            </a:r>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410" y="158414"/>
            <a:ext cx="14097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68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395344" y="465551"/>
            <a:ext cx="9052560" cy="604520"/>
          </a:xfrm>
          <a:prstGeom prst="rect">
            <a:avLst/>
          </a:prstGeom>
        </p:spPr>
        <p:txBody>
          <a:bodyPr/>
          <a:lstStyle/>
          <a:p>
            <a:r>
              <a:rPr lang="en-US" sz="3200" dirty="0"/>
              <a:t>How does a tree decide where to split?</a:t>
            </a:r>
          </a:p>
        </p:txBody>
      </p:sp>
      <p:sp>
        <p:nvSpPr>
          <p:cNvPr id="5" name="Rectangle 4"/>
          <p:cNvSpPr/>
          <p:nvPr/>
        </p:nvSpPr>
        <p:spPr>
          <a:xfrm>
            <a:off x="441530" y="1318169"/>
            <a:ext cx="7543800" cy="460162"/>
          </a:xfrm>
          <a:prstGeom prst="rect">
            <a:avLst/>
          </a:prstGeom>
        </p:spPr>
        <p:txBody>
          <a:bodyPr wrap="square" lIns="91244" tIns="45621" rIns="91244" bIns="45621">
            <a:spAutoFit/>
          </a:bodyPr>
          <a:lstStyle/>
          <a:p>
            <a:pPr>
              <a:lnSpc>
                <a:spcPct val="150000"/>
              </a:lnSpc>
              <a:spcAft>
                <a:spcPts val="400"/>
              </a:spcAft>
            </a:pPr>
            <a:r>
              <a:rPr lang="en-US" sz="1600" dirty="0"/>
              <a:t>Multiple algorithms to decide to split a node in two or more sub-nodes </a:t>
            </a:r>
          </a:p>
        </p:txBody>
      </p:sp>
      <p:sp>
        <p:nvSpPr>
          <p:cNvPr id="7" name="Rectangle 6"/>
          <p:cNvSpPr/>
          <p:nvPr/>
        </p:nvSpPr>
        <p:spPr>
          <a:xfrm>
            <a:off x="367750" y="1885638"/>
            <a:ext cx="9690654" cy="5769102"/>
          </a:xfrm>
          <a:prstGeom prst="rect">
            <a:avLst/>
          </a:prstGeom>
        </p:spPr>
        <p:txBody>
          <a:bodyPr wrap="square" lIns="91244" tIns="45621" rIns="91244" bIns="45621">
            <a:spAutoFit/>
          </a:bodyPr>
          <a:lstStyle/>
          <a:p>
            <a:pPr>
              <a:lnSpc>
                <a:spcPct val="90000"/>
              </a:lnSpc>
            </a:pPr>
            <a:r>
              <a:rPr lang="en-US" altLang="en-US" sz="1600" b="1" dirty="0"/>
              <a:t>1. Gini Index</a:t>
            </a:r>
            <a:r>
              <a:rPr lang="en-US" altLang="en-US" sz="1400" b="1" dirty="0"/>
              <a:t>: </a:t>
            </a:r>
            <a:r>
              <a:rPr lang="en-US" altLang="en-US" sz="1400" dirty="0"/>
              <a:t>for a given node t </a:t>
            </a:r>
          </a:p>
          <a:p>
            <a:pPr>
              <a:lnSpc>
                <a:spcPct val="90000"/>
              </a:lnSpc>
            </a:pPr>
            <a:endParaRPr lang="en-US" altLang="en-US" sz="1400" dirty="0"/>
          </a:p>
          <a:p>
            <a:pPr lvl="2">
              <a:lnSpc>
                <a:spcPct val="90000"/>
              </a:lnSpc>
              <a:buFont typeface="Wingdings" pitchFamily="2" charset="2"/>
              <a:buNone/>
            </a:pPr>
            <a:endParaRPr lang="en-US" altLang="en-US" sz="1400" dirty="0"/>
          </a:p>
          <a:p>
            <a:pPr lvl="2">
              <a:lnSpc>
                <a:spcPct val="90000"/>
              </a:lnSpc>
              <a:buFont typeface="Wingdings" pitchFamily="2" charset="2"/>
              <a:buNone/>
            </a:pPr>
            <a:r>
              <a:rPr lang="en-US" altLang="en-US" sz="1400" dirty="0"/>
              <a:t>(Where - p( j | t) is the relative frequency of class j at node t).</a:t>
            </a:r>
          </a:p>
          <a:p>
            <a:pPr lvl="2">
              <a:lnSpc>
                <a:spcPct val="90000"/>
              </a:lnSpc>
              <a:buFont typeface="Wingdings" pitchFamily="2" charset="2"/>
              <a:buNone/>
            </a:pPr>
            <a:endParaRPr lang="en-US" altLang="en-US" sz="1400" dirty="0"/>
          </a:p>
          <a:p>
            <a:pPr lvl="2">
              <a:lnSpc>
                <a:spcPct val="90000"/>
              </a:lnSpc>
              <a:buFont typeface="Wingdings" pitchFamily="2" charset="2"/>
              <a:buNone/>
            </a:pPr>
            <a:endParaRPr lang="en-US" altLang="en-US" sz="1400" dirty="0"/>
          </a:p>
          <a:p>
            <a:pPr marL="904452" lvl="2" indent="-904452" defTabSz="117215">
              <a:lnSpc>
                <a:spcPct val="90000"/>
              </a:lnSpc>
            </a:pPr>
            <a:r>
              <a:rPr lang="en-US" altLang="en-US" sz="1600" b="1" dirty="0"/>
              <a:t>2. Chi Square: </a:t>
            </a:r>
            <a:r>
              <a:rPr lang="en-US" altLang="en-US" sz="1400" dirty="0"/>
              <a:t>For a given node     </a:t>
            </a:r>
          </a:p>
          <a:p>
            <a:pPr lvl="2">
              <a:lnSpc>
                <a:spcPct val="90000"/>
              </a:lnSpc>
              <a:buFont typeface="Wingdings" pitchFamily="2" charset="2"/>
              <a:buNone/>
            </a:pPr>
            <a:endParaRPr lang="en-US" altLang="en-US" sz="1400" dirty="0"/>
          </a:p>
          <a:p>
            <a:endParaRPr lang="en-US" altLang="en-US" sz="1400" dirty="0"/>
          </a:p>
          <a:p>
            <a:endParaRPr lang="en-US" altLang="en-US" sz="1600" b="1" dirty="0"/>
          </a:p>
          <a:p>
            <a:endParaRPr lang="en-US" altLang="en-US" sz="1600" b="1" dirty="0"/>
          </a:p>
          <a:p>
            <a:r>
              <a:rPr lang="en-US" altLang="en-US" sz="1600" b="1" dirty="0"/>
              <a:t>3. Entropy</a:t>
            </a:r>
            <a:r>
              <a:rPr lang="en-US" altLang="en-US" sz="1400" b="1" dirty="0"/>
              <a:t>:  </a:t>
            </a:r>
            <a:r>
              <a:rPr lang="en-US" altLang="en-US" sz="1400" dirty="0"/>
              <a:t>For a given node t:</a:t>
            </a:r>
          </a:p>
          <a:p>
            <a:pPr lvl="1"/>
            <a:endParaRPr lang="en-US" altLang="en-US" sz="1400" dirty="0"/>
          </a:p>
          <a:p>
            <a:pPr marL="627256" lvl="1"/>
            <a:r>
              <a:rPr lang="en-US" altLang="en-US" sz="1400" dirty="0"/>
              <a:t>(Where - p( j | t) is the relative frequency of class j at node t).</a:t>
            </a:r>
          </a:p>
          <a:p>
            <a:pPr marL="342139" indent="-342139">
              <a:buFont typeface="Arial" panose="020B0604020202020204" pitchFamily="34" charset="0"/>
              <a:buChar char="•"/>
            </a:pPr>
            <a:r>
              <a:rPr lang="en-US" altLang="en-US" sz="1400" dirty="0"/>
              <a:t>Measures homogeneity of a node. </a:t>
            </a:r>
          </a:p>
          <a:p>
            <a:pPr marL="342139" indent="-342139">
              <a:buFont typeface="Arial" panose="020B0604020202020204" pitchFamily="34" charset="0"/>
              <a:buChar char="•"/>
            </a:pPr>
            <a:r>
              <a:rPr lang="en-US" altLang="en-US" sz="1400" dirty="0"/>
              <a:t>Maximum (1) when records are equally distributed among all classes implying least information. </a:t>
            </a:r>
          </a:p>
          <a:p>
            <a:pPr marL="342139" indent="-342139">
              <a:buFont typeface="Arial" panose="020B0604020202020204" pitchFamily="34" charset="0"/>
              <a:buChar char="•"/>
            </a:pPr>
            <a:r>
              <a:rPr lang="en-US" altLang="en-US" sz="1400" dirty="0"/>
              <a:t>Minimum (0) when all records belong to one class, implying most information</a:t>
            </a:r>
          </a:p>
          <a:p>
            <a:pPr marL="342139" indent="-342139">
              <a:buFont typeface="Arial" panose="020B0604020202020204" pitchFamily="34" charset="0"/>
              <a:buChar char="•"/>
            </a:pPr>
            <a:endParaRPr lang="en-US" altLang="en-US" sz="1400" dirty="0"/>
          </a:p>
          <a:p>
            <a:r>
              <a:rPr lang="en-US" altLang="en-US" sz="1600" b="1" dirty="0"/>
              <a:t>4. Reduction in variance : </a:t>
            </a:r>
          </a:p>
          <a:p>
            <a:endParaRPr lang="en-US" altLang="en-US" sz="1600" b="1" dirty="0"/>
          </a:p>
          <a:p>
            <a:endParaRPr lang="en-US" altLang="en-US" sz="1600" b="1" dirty="0"/>
          </a:p>
          <a:p>
            <a:endParaRPr lang="en-US" altLang="en-US" sz="1600" b="1" dirty="0"/>
          </a:p>
          <a:p>
            <a:endParaRPr lang="en-US" altLang="en-US" sz="1600" b="1" dirty="0"/>
          </a:p>
          <a:p>
            <a:r>
              <a:rPr lang="en-US" altLang="en-US" sz="1600" b="1" dirty="0"/>
              <a:t>5. T test:</a:t>
            </a:r>
          </a:p>
          <a:p>
            <a:pPr lvl="1"/>
            <a:endParaRPr lang="en-US" altLang="en-US" sz="1400" dirty="0"/>
          </a:p>
        </p:txBody>
      </p:sp>
      <p:graphicFrame>
        <p:nvGraphicFramePr>
          <p:cNvPr id="3" name="Object 2"/>
          <p:cNvGraphicFramePr>
            <a:graphicFrameLocks noChangeAspect="1"/>
          </p:cNvGraphicFramePr>
          <p:nvPr>
            <p:extLst>
              <p:ext uri="{D42A27DB-BD31-4B8C-83A1-F6EECF244321}">
                <p14:modId xmlns:p14="http://schemas.microsoft.com/office/powerpoint/2010/main" val="97774588"/>
              </p:ext>
            </p:extLst>
          </p:nvPr>
        </p:nvGraphicFramePr>
        <p:xfrm>
          <a:off x="3316000" y="1885639"/>
          <a:ext cx="3230563" cy="517525"/>
        </p:xfrm>
        <a:graphic>
          <a:graphicData uri="http://schemas.openxmlformats.org/presentationml/2006/ole">
            <mc:AlternateContent xmlns:mc="http://schemas.openxmlformats.org/markup-compatibility/2006">
              <mc:Choice xmlns:v="urn:schemas-microsoft-com:vml" Requires="v">
                <p:oleObj spid="_x0000_s75880" name="Microsoft Equation 3.0" r:id="rId3" imgW="1612900" imgH="355600" progId="Equation.3">
                  <p:embed/>
                </p:oleObj>
              </mc:Choice>
              <mc:Fallback>
                <p:oleObj name="Microsoft Equation 3.0" r:id="rId3" imgW="1612900" imgH="355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000" y="1885639"/>
                        <a:ext cx="3230563" cy="517525"/>
                      </a:xfrm>
                      <a:prstGeom prst="rect">
                        <a:avLst/>
                      </a:prstGeom>
                      <a:solidFill>
                        <a:schemeClr val="bg1">
                          <a:lumMod val="85000"/>
                        </a:schemeClr>
                      </a:solidFill>
                      <a:ln w="9525">
                        <a:solidFill>
                          <a:schemeClr val="tx1"/>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96030938"/>
              </p:ext>
            </p:extLst>
          </p:nvPr>
        </p:nvGraphicFramePr>
        <p:xfrm>
          <a:off x="3315980" y="4207609"/>
          <a:ext cx="3797300" cy="357187"/>
        </p:xfrm>
        <a:graphic>
          <a:graphicData uri="http://schemas.openxmlformats.org/presentationml/2006/ole">
            <mc:AlternateContent xmlns:mc="http://schemas.openxmlformats.org/markup-compatibility/2006">
              <mc:Choice xmlns:v="urn:schemas-microsoft-com:vml" Requires="v">
                <p:oleObj spid="_x0000_s75881" name="Equation" r:id="rId5" imgW="4165600" imgH="444500" progId="Equation.3">
                  <p:embed/>
                </p:oleObj>
              </mc:Choice>
              <mc:Fallback>
                <p:oleObj name="Equation" r:id="rId5" imgW="4165600" imgH="444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5980" y="4207609"/>
                        <a:ext cx="3797300" cy="357187"/>
                      </a:xfrm>
                      <a:prstGeom prst="rect">
                        <a:avLst/>
                      </a:prstGeom>
                      <a:solidFill>
                        <a:schemeClr val="bg1">
                          <a:lumMod val="85000"/>
                        </a:schemeClr>
                      </a:solidFill>
                      <a:ln w="9525">
                        <a:solidFill>
                          <a:schemeClr val="bg1">
                            <a:lumMod val="50000"/>
                          </a:schemeClr>
                        </a:solidFill>
                        <a:miter lim="800000"/>
                        <a:headEnd/>
                        <a:tailEnd/>
                      </a:ln>
                    </p:spPr>
                  </p:pic>
                </p:oleObj>
              </mc:Fallback>
            </mc:AlternateContent>
          </a:graphicData>
        </a:graphic>
      </p:graphicFrame>
      <p:pic>
        <p:nvPicPr>
          <p:cNvPr id="75785" name="Picture 9"/>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374992" y="3051068"/>
            <a:ext cx="2152651" cy="876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5786" name="Picture 10"/>
          <p:cNvPicPr>
            <a:picLocks noChangeAspect="1" noChangeArrowheads="1"/>
          </p:cNvPicPr>
          <p:nvPr/>
        </p:nvPicPr>
        <p:blipFill>
          <a:blip r:embed="rId9">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315981" y="5831244"/>
            <a:ext cx="2144047" cy="8011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5789" name="Picture 13"/>
          <p:cNvPicPr>
            <a:picLocks noChangeAspect="1" noChangeArrowheads="1"/>
          </p:cNvPicPr>
          <p:nvPr/>
        </p:nvPicPr>
        <p:blipFill>
          <a:blip r:embed="rId1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315982" y="6883807"/>
            <a:ext cx="2329989" cy="6825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7174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10092" y="465551"/>
            <a:ext cx="9052560" cy="604520"/>
          </a:xfrm>
          <a:prstGeom prst="rect">
            <a:avLst/>
          </a:prstGeom>
        </p:spPr>
        <p:txBody>
          <a:bodyPr/>
          <a:lstStyle/>
          <a:p>
            <a:r>
              <a:rPr lang="en-US" sz="3200" dirty="0"/>
              <a:t>Curse of Dimensionality and Overfitting</a:t>
            </a:r>
          </a:p>
        </p:txBody>
      </p:sp>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842" y="2466049"/>
            <a:ext cx="4731774" cy="3138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59667" y="1458088"/>
            <a:ext cx="9315744" cy="933389"/>
          </a:xfrm>
          <a:prstGeom prst="rect">
            <a:avLst/>
          </a:prstGeom>
        </p:spPr>
        <p:txBody>
          <a:bodyPr wrap="none" lIns="91244" tIns="45621" rIns="91244" bIns="45621">
            <a:spAutoFit/>
          </a:bodyPr>
          <a:lstStyle/>
          <a:p>
            <a:pPr>
              <a:spcAft>
                <a:spcPts val="400"/>
              </a:spcAft>
            </a:pPr>
            <a:r>
              <a:rPr lang="en-US" sz="1600" dirty="0"/>
              <a:t>Important when designing a classifier : To obtain an even more accurate classification, we could add </a:t>
            </a:r>
          </a:p>
          <a:p>
            <a:pPr>
              <a:spcAft>
                <a:spcPts val="400"/>
              </a:spcAft>
            </a:pPr>
            <a:r>
              <a:rPr lang="en-US" sz="1600" dirty="0"/>
              <a:t>more features. But, after a certain point, increasing the dimensionality of the problem by adding new </a:t>
            </a:r>
          </a:p>
          <a:p>
            <a:pPr>
              <a:spcAft>
                <a:spcPts val="400"/>
              </a:spcAft>
            </a:pPr>
            <a:r>
              <a:rPr lang="en-US" sz="1600" dirty="0"/>
              <a:t>features would actually degrade the performance of our classifier</a:t>
            </a:r>
          </a:p>
        </p:txBody>
      </p:sp>
      <p:sp>
        <p:nvSpPr>
          <p:cNvPr id="12" name="Rectangle 11"/>
          <p:cNvSpPr/>
          <p:nvPr/>
        </p:nvSpPr>
        <p:spPr>
          <a:xfrm>
            <a:off x="459658" y="5707622"/>
            <a:ext cx="9316140" cy="1913144"/>
          </a:xfrm>
          <a:prstGeom prst="rect">
            <a:avLst/>
          </a:prstGeom>
        </p:spPr>
        <p:txBody>
          <a:bodyPr wrap="square" lIns="91244" tIns="45621" rIns="91244" bIns="45621">
            <a:spAutoFit/>
          </a:bodyPr>
          <a:lstStyle/>
          <a:p>
            <a:pPr>
              <a:spcAft>
                <a:spcPts val="400"/>
              </a:spcAft>
            </a:pPr>
            <a:r>
              <a:rPr lang="en-US" sz="2500" b="1" dirty="0"/>
              <a:t>How to avoid it?</a:t>
            </a:r>
          </a:p>
          <a:p>
            <a:pPr marL="342139" indent="-342139">
              <a:spcAft>
                <a:spcPts val="400"/>
              </a:spcAft>
              <a:buFont typeface="+mj-lt"/>
              <a:buAutoNum type="arabicPeriod"/>
            </a:pPr>
            <a:r>
              <a:rPr lang="en-US" sz="1600" dirty="0"/>
              <a:t>Feature Selection – Select an optimal subset of M features such that M&lt;N</a:t>
            </a:r>
          </a:p>
          <a:p>
            <a:pPr marL="342139" indent="-342139">
              <a:spcAft>
                <a:spcPts val="400"/>
              </a:spcAft>
              <a:buFont typeface="+mj-lt"/>
              <a:buAutoNum type="arabicPeriod"/>
            </a:pPr>
            <a:r>
              <a:rPr lang="en-US" sz="1600" dirty="0"/>
              <a:t>Feature Extraction - Replace the set of N features by a set of M features</a:t>
            </a:r>
          </a:p>
          <a:p>
            <a:pPr marL="342139" indent="-342139">
              <a:spcAft>
                <a:spcPts val="400"/>
              </a:spcAft>
              <a:buFont typeface="+mj-lt"/>
              <a:buAutoNum type="arabicPeriod"/>
            </a:pPr>
            <a:r>
              <a:rPr lang="en-US" sz="1600" dirty="0"/>
              <a:t>Key Parameters / Pruning -Cross Validation - One subset is used to test the accuracy and precision of the resulting classifier</a:t>
            </a:r>
          </a:p>
          <a:p>
            <a:pPr>
              <a:spcAft>
                <a:spcPts val="400"/>
              </a:spcAft>
            </a:pPr>
            <a:endParaRPr lang="en-US" sz="1600" b="1" dirty="0"/>
          </a:p>
        </p:txBody>
      </p:sp>
    </p:spTree>
    <p:extLst>
      <p:ext uri="{BB962C8B-B14F-4D97-AF65-F5344CB8AC3E}">
        <p14:creationId xmlns:p14="http://schemas.microsoft.com/office/powerpoint/2010/main" val="368562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395344" y="465551"/>
            <a:ext cx="9052560" cy="604520"/>
          </a:xfrm>
          <a:prstGeom prst="rect">
            <a:avLst/>
          </a:prstGeom>
        </p:spPr>
        <p:txBody>
          <a:bodyPr/>
          <a:lstStyle/>
          <a:p>
            <a:r>
              <a:rPr lang="en-US" sz="3200" dirty="0"/>
              <a:t>Key Parameters of Tree Modeling</a:t>
            </a:r>
          </a:p>
        </p:txBody>
      </p:sp>
      <p:sp>
        <p:nvSpPr>
          <p:cNvPr id="2" name="Rectangle 1"/>
          <p:cNvSpPr/>
          <p:nvPr/>
        </p:nvSpPr>
        <p:spPr>
          <a:xfrm>
            <a:off x="459664" y="1458090"/>
            <a:ext cx="8669594" cy="5454007"/>
          </a:xfrm>
          <a:prstGeom prst="rect">
            <a:avLst/>
          </a:prstGeom>
        </p:spPr>
        <p:txBody>
          <a:bodyPr wrap="square" lIns="91244" tIns="45621" rIns="91244" bIns="45621">
            <a:spAutoFit/>
          </a:bodyPr>
          <a:lstStyle/>
          <a:p>
            <a:pPr marL="456185" indent="-456185">
              <a:spcAft>
                <a:spcPts val="400"/>
              </a:spcAft>
              <a:buAutoNum type="arabicPeriod"/>
            </a:pPr>
            <a:r>
              <a:rPr lang="en-US" sz="2500" b="1" dirty="0"/>
              <a:t>Setting Constraints on Tree Size</a:t>
            </a:r>
          </a:p>
          <a:p>
            <a:pPr marL="456185" defTabSz="736547">
              <a:spcAft>
                <a:spcPts val="400"/>
              </a:spcAft>
            </a:pPr>
            <a:endParaRPr lang="en-US" sz="1600" dirty="0"/>
          </a:p>
          <a:p>
            <a:pPr marL="517964" indent="-61773" defTabSz="736547">
              <a:spcAft>
                <a:spcPts val="400"/>
              </a:spcAft>
              <a:buFont typeface="Arial" panose="020B0604020202020204" pitchFamily="34" charset="0"/>
              <a:buChar char="•"/>
            </a:pPr>
            <a:endParaRPr lang="en-US" sz="1600" dirty="0"/>
          </a:p>
          <a:p>
            <a:pPr marL="517964" indent="-61773" defTabSz="736547">
              <a:spcAft>
                <a:spcPts val="400"/>
              </a:spcAft>
              <a:buFont typeface="Arial" panose="020B0604020202020204" pitchFamily="34" charset="0"/>
              <a:buChar char="•"/>
            </a:pPr>
            <a:endParaRPr lang="en-US" sz="1600" dirty="0"/>
          </a:p>
          <a:p>
            <a:pPr marL="517964" indent="-61773" defTabSz="736547">
              <a:spcAft>
                <a:spcPts val="400"/>
              </a:spcAft>
              <a:buFont typeface="Arial" panose="020B0604020202020204" pitchFamily="34" charset="0"/>
              <a:buChar char="•"/>
            </a:pPr>
            <a:endParaRPr lang="en-US" sz="1600" dirty="0"/>
          </a:p>
          <a:p>
            <a:pPr marL="517964" indent="-61773" defTabSz="736547">
              <a:spcAft>
                <a:spcPts val="400"/>
              </a:spcAft>
              <a:buFont typeface="Arial" panose="020B0604020202020204" pitchFamily="34" charset="0"/>
              <a:buChar char="•"/>
            </a:pPr>
            <a:endParaRPr lang="en-US" sz="1600" dirty="0"/>
          </a:p>
          <a:p>
            <a:pPr marL="517964" indent="-61773" defTabSz="736547">
              <a:spcAft>
                <a:spcPts val="400"/>
              </a:spcAft>
              <a:buFont typeface="Arial" panose="020B0604020202020204" pitchFamily="34" charset="0"/>
              <a:buChar char="•"/>
            </a:pPr>
            <a:endParaRPr lang="en-US" sz="1600" dirty="0"/>
          </a:p>
          <a:p>
            <a:pPr marL="517964" indent="-61773" defTabSz="736547">
              <a:spcAft>
                <a:spcPts val="400"/>
              </a:spcAft>
              <a:buFont typeface="Arial" panose="020B0604020202020204" pitchFamily="34" charset="0"/>
              <a:buChar char="•"/>
            </a:pPr>
            <a:endParaRPr lang="en-US" sz="1600" dirty="0"/>
          </a:p>
          <a:p>
            <a:pPr marL="517964" indent="-61773" defTabSz="736547">
              <a:spcAft>
                <a:spcPts val="400"/>
              </a:spcAft>
              <a:buFont typeface="Arial" panose="020B0604020202020204" pitchFamily="34" charset="0"/>
              <a:buChar char="•"/>
            </a:pPr>
            <a:endParaRPr lang="en-US" sz="1600" dirty="0"/>
          </a:p>
          <a:p>
            <a:pPr marL="517964" indent="-61773" defTabSz="736547">
              <a:spcAft>
                <a:spcPts val="400"/>
              </a:spcAft>
              <a:buFont typeface="Arial" panose="020B0604020202020204" pitchFamily="34" charset="0"/>
              <a:buChar char="•"/>
            </a:pPr>
            <a:endParaRPr lang="en-US" sz="1600" dirty="0"/>
          </a:p>
          <a:p>
            <a:pPr marL="517964" indent="-61773" defTabSz="736547">
              <a:spcAft>
                <a:spcPts val="400"/>
              </a:spcAft>
              <a:buFont typeface="Arial" panose="020B0604020202020204" pitchFamily="34" charset="0"/>
              <a:buChar char="•"/>
            </a:pPr>
            <a:endParaRPr lang="en-US" sz="1600" dirty="0"/>
          </a:p>
          <a:p>
            <a:pPr marL="517964" indent="-61773" defTabSz="736547">
              <a:spcAft>
                <a:spcPts val="400"/>
              </a:spcAft>
              <a:buFont typeface="Arial" panose="020B0604020202020204" pitchFamily="34" charset="0"/>
              <a:buChar char="•"/>
            </a:pPr>
            <a:r>
              <a:rPr lang="en-US" sz="1600" dirty="0"/>
              <a:t>  Minimum samples for node split</a:t>
            </a:r>
          </a:p>
          <a:p>
            <a:pPr marL="517964" indent="-61773" defTabSz="736547">
              <a:spcAft>
                <a:spcPts val="400"/>
              </a:spcAft>
              <a:buFont typeface="Arial" panose="020B0604020202020204" pitchFamily="34" charset="0"/>
              <a:buChar char="•"/>
            </a:pPr>
            <a:r>
              <a:rPr lang="en-US" sz="1600" dirty="0"/>
              <a:t>  </a:t>
            </a:r>
            <a:r>
              <a:rPr lang="pt-BR" sz="1600" dirty="0"/>
              <a:t>Minimum samples for a terminal node</a:t>
            </a:r>
          </a:p>
          <a:p>
            <a:pPr marL="517964" indent="-61773" defTabSz="736547">
              <a:spcAft>
                <a:spcPts val="400"/>
              </a:spcAft>
              <a:buFont typeface="Arial" panose="020B0604020202020204" pitchFamily="34" charset="0"/>
              <a:buChar char="•"/>
            </a:pPr>
            <a:r>
              <a:rPr lang="pt-BR" sz="1600" dirty="0"/>
              <a:t>  </a:t>
            </a:r>
            <a:r>
              <a:rPr lang="en-US" sz="1600" dirty="0"/>
              <a:t>Maximum depth of tree</a:t>
            </a:r>
          </a:p>
          <a:p>
            <a:pPr marL="517964" indent="-61773" defTabSz="736547">
              <a:spcAft>
                <a:spcPts val="400"/>
              </a:spcAft>
              <a:buFont typeface="Arial" panose="020B0604020202020204" pitchFamily="34" charset="0"/>
              <a:buChar char="•"/>
            </a:pPr>
            <a:r>
              <a:rPr lang="en-US" sz="1600" dirty="0"/>
              <a:t>  Maximum number of terminal nodes</a:t>
            </a:r>
          </a:p>
          <a:p>
            <a:pPr marL="517964" indent="-61773" defTabSz="736547">
              <a:spcAft>
                <a:spcPts val="400"/>
              </a:spcAft>
              <a:buFont typeface="Arial" panose="020B0604020202020204" pitchFamily="34" charset="0"/>
              <a:buChar char="•"/>
            </a:pPr>
            <a:r>
              <a:rPr lang="en-US" sz="1600" dirty="0"/>
              <a:t>  Maximum features to consider for split </a:t>
            </a:r>
            <a:endParaRPr lang="en-US" sz="2500" b="1" dirty="0"/>
          </a:p>
          <a:p>
            <a:pPr>
              <a:spcAft>
                <a:spcPts val="400"/>
              </a:spcAft>
            </a:pPr>
            <a:r>
              <a:rPr lang="en-US" sz="2500" b="1" dirty="0"/>
              <a:t>2.  Tree Pruning : </a:t>
            </a:r>
            <a:r>
              <a:rPr lang="en-US" sz="1600" dirty="0"/>
              <a:t>Cost complexity pruning using cross validation error</a:t>
            </a:r>
          </a:p>
        </p:txBody>
      </p:sp>
      <p:sp>
        <p:nvSpPr>
          <p:cNvPr id="3" name="AutoShape 2" descr="tree infographic"/>
          <p:cNvSpPr>
            <a:spLocks noChangeAspect="1" noChangeArrowheads="1"/>
          </p:cNvSpPr>
          <p:nvPr/>
        </p:nvSpPr>
        <p:spPr bwMode="auto">
          <a:xfrm>
            <a:off x="155575" y="-3703635"/>
            <a:ext cx="18421350" cy="7715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244" tIns="45621" rIns="91244" bIns="45621" numCol="1" anchor="t" anchorCtr="0" compatLnSpc="1">
            <a:prstTxWarp prst="textNoShape">
              <a:avLst/>
            </a:prstTxWarp>
          </a:bodyPr>
          <a:lstStyle/>
          <a:p>
            <a:endParaRPr lang="en-US"/>
          </a:p>
        </p:txBody>
      </p:sp>
      <p:pic>
        <p:nvPicPr>
          <p:cNvPr id="778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64" y="1914065"/>
            <a:ext cx="7143750" cy="280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887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sz="3200" dirty="0"/>
              <a:t>Advantages  &amp; Disadvantages</a:t>
            </a:r>
            <a:endParaRPr lang="en-US" altLang="en-US" sz="3200" dirty="0">
              <a:latin typeface="Cambria" panose="02040503050406030204" pitchFamily="18" charset="0"/>
            </a:endParaRPr>
          </a:p>
        </p:txBody>
      </p:sp>
      <p:sp>
        <p:nvSpPr>
          <p:cNvPr id="4" name="Rectangle 3"/>
          <p:cNvSpPr/>
          <p:nvPr/>
        </p:nvSpPr>
        <p:spPr>
          <a:xfrm>
            <a:off x="441534" y="4954618"/>
            <a:ext cx="8540238" cy="477603"/>
          </a:xfrm>
          <a:prstGeom prst="rect">
            <a:avLst/>
          </a:prstGeom>
        </p:spPr>
        <p:txBody>
          <a:bodyPr wrap="square" lIns="91244" tIns="45621" rIns="91244" bIns="45621">
            <a:spAutoFit/>
          </a:bodyPr>
          <a:lstStyle/>
          <a:p>
            <a:r>
              <a:rPr lang="en-US" sz="2500" b="1" dirty="0"/>
              <a:t>Are tree based models better than linear models?</a:t>
            </a:r>
          </a:p>
        </p:txBody>
      </p:sp>
      <p:sp>
        <p:nvSpPr>
          <p:cNvPr id="5" name="Rectangle 4"/>
          <p:cNvSpPr/>
          <p:nvPr/>
        </p:nvSpPr>
        <p:spPr>
          <a:xfrm>
            <a:off x="441530" y="1244430"/>
            <a:ext cx="7543800" cy="3970308"/>
          </a:xfrm>
          <a:prstGeom prst="rect">
            <a:avLst/>
          </a:prstGeom>
        </p:spPr>
        <p:txBody>
          <a:bodyPr wrap="square" lIns="91244" tIns="45621" rIns="91244" bIns="45621">
            <a:spAutoFit/>
          </a:bodyPr>
          <a:lstStyle/>
          <a:p>
            <a:pPr>
              <a:lnSpc>
                <a:spcPct val="150000"/>
              </a:lnSpc>
            </a:pPr>
            <a:r>
              <a:rPr lang="en-US" sz="2500" dirty="0"/>
              <a:t>Pros </a:t>
            </a:r>
          </a:p>
          <a:p>
            <a:pPr marL="285115" indent="-285115">
              <a:lnSpc>
                <a:spcPct val="150000"/>
              </a:lnSpc>
              <a:buFont typeface="Arial" panose="020B0604020202020204" pitchFamily="34" charset="0"/>
              <a:buChar char="•"/>
            </a:pPr>
            <a:r>
              <a:rPr lang="en-US" sz="1600" dirty="0"/>
              <a:t>Interpretability – Easy to understand </a:t>
            </a:r>
          </a:p>
          <a:p>
            <a:pPr marL="285115" indent="-285115">
              <a:lnSpc>
                <a:spcPct val="150000"/>
              </a:lnSpc>
              <a:buFont typeface="Arial" panose="020B0604020202020204" pitchFamily="34" charset="0"/>
              <a:buChar char="•"/>
            </a:pPr>
            <a:r>
              <a:rPr lang="en-US" sz="1600" dirty="0"/>
              <a:t>Useful in Data exploration</a:t>
            </a:r>
          </a:p>
          <a:p>
            <a:pPr marL="285115" indent="-285115">
              <a:lnSpc>
                <a:spcPct val="150000"/>
              </a:lnSpc>
              <a:buFont typeface="Arial" panose="020B0604020202020204" pitchFamily="34" charset="0"/>
              <a:buChar char="•"/>
            </a:pPr>
            <a:r>
              <a:rPr lang="en-US" sz="1600" dirty="0"/>
              <a:t>Less data cleaning required</a:t>
            </a:r>
          </a:p>
          <a:p>
            <a:pPr marL="285115" indent="-285115">
              <a:lnSpc>
                <a:spcPct val="150000"/>
              </a:lnSpc>
              <a:buFont typeface="Arial" panose="020B0604020202020204" pitchFamily="34" charset="0"/>
              <a:buChar char="•"/>
            </a:pPr>
            <a:r>
              <a:rPr lang="en-US" sz="1600" dirty="0"/>
              <a:t>Non Parametric Method</a:t>
            </a:r>
          </a:p>
          <a:p>
            <a:endParaRPr lang="en-US" dirty="0"/>
          </a:p>
          <a:p>
            <a:pPr>
              <a:lnSpc>
                <a:spcPct val="150000"/>
              </a:lnSpc>
            </a:pPr>
            <a:r>
              <a:rPr lang="en-US" sz="2500" dirty="0"/>
              <a:t>Cons –</a:t>
            </a:r>
          </a:p>
          <a:p>
            <a:pPr marL="285115" indent="-285115">
              <a:lnSpc>
                <a:spcPct val="150000"/>
              </a:lnSpc>
              <a:buFont typeface="Arial" panose="020B0604020202020204" pitchFamily="34" charset="0"/>
              <a:buChar char="•"/>
            </a:pPr>
            <a:r>
              <a:rPr lang="en-US" sz="1600" dirty="0"/>
              <a:t>Over fitting</a:t>
            </a:r>
          </a:p>
          <a:p>
            <a:pPr marL="285115" indent="-285115">
              <a:lnSpc>
                <a:spcPct val="150000"/>
              </a:lnSpc>
              <a:buFont typeface="Arial" panose="020B0604020202020204" pitchFamily="34" charset="0"/>
              <a:buChar char="•"/>
            </a:pPr>
            <a:r>
              <a:rPr lang="en-US" sz="1600" dirty="0"/>
              <a:t>Do no have same predictive accuracy as compared to other approaches</a:t>
            </a:r>
          </a:p>
          <a:p>
            <a:pPr>
              <a:lnSpc>
                <a:spcPct val="150000"/>
              </a:lnSpc>
            </a:pPr>
            <a:endParaRPr lang="en-US" sz="1600" dirty="0"/>
          </a:p>
        </p:txBody>
      </p:sp>
      <p:sp>
        <p:nvSpPr>
          <p:cNvPr id="2" name="Rectangle 1"/>
          <p:cNvSpPr/>
          <p:nvPr/>
        </p:nvSpPr>
        <p:spPr>
          <a:xfrm>
            <a:off x="441531" y="5523328"/>
            <a:ext cx="9262909" cy="933589"/>
          </a:xfrm>
          <a:prstGeom prst="rect">
            <a:avLst/>
          </a:prstGeom>
        </p:spPr>
        <p:txBody>
          <a:bodyPr wrap="square" lIns="91244" tIns="45621" rIns="91244" bIns="45621">
            <a:spAutoFit/>
          </a:bodyPr>
          <a:lstStyle/>
          <a:p>
            <a:pPr marL="285115" indent="-285115">
              <a:spcAft>
                <a:spcPts val="400"/>
              </a:spcAft>
              <a:buFont typeface="Arial" panose="020B0604020202020204" pitchFamily="34" charset="0"/>
              <a:buChar char="•"/>
            </a:pPr>
            <a:r>
              <a:rPr lang="en-US" sz="1600" dirty="0"/>
              <a:t>If the relationship between dependent &amp; independent variable  is linear– Linear Model</a:t>
            </a:r>
          </a:p>
          <a:p>
            <a:pPr marL="285115" indent="-285115">
              <a:spcAft>
                <a:spcPts val="400"/>
              </a:spcAft>
              <a:buFont typeface="Arial" panose="020B0604020202020204" pitchFamily="34" charset="0"/>
              <a:buChar char="•"/>
            </a:pPr>
            <a:r>
              <a:rPr lang="en-US" sz="1600" dirty="0"/>
              <a:t>If there is a high non-linearity &amp; complex relationship – Tree Bases Model</a:t>
            </a:r>
          </a:p>
          <a:p>
            <a:pPr marL="285115" indent="-285115">
              <a:spcAft>
                <a:spcPts val="400"/>
              </a:spcAft>
              <a:buFont typeface="Arial" panose="020B0604020202020204" pitchFamily="34" charset="0"/>
              <a:buChar char="•"/>
            </a:pPr>
            <a:r>
              <a:rPr lang="en-US" sz="1600" dirty="0"/>
              <a:t>If you need to build a model which is easy to explain/ to build rules – Tree Based Model</a:t>
            </a:r>
          </a:p>
        </p:txBody>
      </p:sp>
    </p:spTree>
    <p:extLst>
      <p:ext uri="{BB962C8B-B14F-4D97-AF65-F5344CB8AC3E}">
        <p14:creationId xmlns:p14="http://schemas.microsoft.com/office/powerpoint/2010/main" val="197167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98" y="103242"/>
            <a:ext cx="9723423" cy="1122363"/>
          </a:xfrm>
          <a:prstGeom prst="rect">
            <a:avLst/>
          </a:prstGeom>
        </p:spPr>
        <p:txBody>
          <a:bodyPr/>
          <a:lstStyle/>
          <a:p>
            <a:r>
              <a:rPr lang="en-US" sz="3200" dirty="0"/>
              <a:t>Chi-squared Automatic Interaction Detector </a:t>
            </a:r>
            <a:r>
              <a:rPr lang="en-US" sz="1600" dirty="0"/>
              <a:t>(CHAID)</a:t>
            </a:r>
          </a:p>
        </p:txBody>
      </p:sp>
      <p:sp>
        <p:nvSpPr>
          <p:cNvPr id="5" name="Text Box 3"/>
          <p:cNvSpPr txBox="1">
            <a:spLocks noChangeArrowheads="1"/>
          </p:cNvSpPr>
          <p:nvPr/>
        </p:nvSpPr>
        <p:spPr bwMode="auto">
          <a:xfrm>
            <a:off x="235573" y="1515703"/>
            <a:ext cx="9513116" cy="46165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wrap="square" lIns="91388" tIns="45693" rIns="91388" bIns="45693">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l">
              <a:buClr>
                <a:srgbClr val="3A6008"/>
              </a:buClr>
              <a:buFontTx/>
              <a:buChar char="•"/>
            </a:pPr>
            <a:r>
              <a:rPr lang="en-US" altLang="en-US" sz="1400" dirty="0"/>
              <a:t>The acronym </a:t>
            </a:r>
            <a:r>
              <a:rPr lang="en-US" altLang="en-US" sz="1400" b="1" dirty="0"/>
              <a:t>CHAID</a:t>
            </a:r>
            <a:r>
              <a:rPr lang="en-US" altLang="en-US" sz="1400" dirty="0"/>
              <a:t> stands for </a:t>
            </a:r>
            <a:r>
              <a:rPr lang="en-US" altLang="en-US" sz="1400" i="1" dirty="0"/>
              <a:t>Chi-squared Automatic Interaction Detector</a:t>
            </a:r>
            <a:r>
              <a:rPr lang="en-US" altLang="en-US" sz="1400" dirty="0"/>
              <a:t>. This name derives from the basic algorithm that is used to construct (non-binary) trees, which for classification problems (when the dependent variable is categorical in nature) relies on the Chi-square test to determine the best next split at each step; for regression-type problems (continuous dependent variable) the program will actually compute F-tests. Specifically, the algorithm proceeds as follows:</a:t>
            </a:r>
          </a:p>
          <a:p>
            <a:pPr lvl="1" algn="l">
              <a:buClr>
                <a:srgbClr val="3A6008"/>
              </a:buClr>
              <a:buFontTx/>
              <a:buChar char="•"/>
            </a:pPr>
            <a:r>
              <a:rPr lang="en-US" altLang="en-US" sz="1400" dirty="0"/>
              <a:t> </a:t>
            </a:r>
            <a:r>
              <a:rPr lang="en-US" altLang="en-US" sz="1400" b="1" dirty="0"/>
              <a:t>Preparing predictors : </a:t>
            </a:r>
            <a:r>
              <a:rPr lang="en-US" altLang="en-US" sz="1400" dirty="0"/>
              <a:t>The first step is to create categorical predictors out of any continuous predictors by dividing the respective continuous distributions into a number of categories with an approximately equal number of observations. For categorical predictors, the categories (classes) are "naturally" defined.</a:t>
            </a:r>
          </a:p>
          <a:p>
            <a:pPr lvl="1" algn="l">
              <a:buClr>
                <a:srgbClr val="3A6008"/>
              </a:buClr>
              <a:buFontTx/>
              <a:buChar char="•"/>
            </a:pPr>
            <a:r>
              <a:rPr lang="en-US" altLang="en-US" sz="1400" dirty="0"/>
              <a:t> </a:t>
            </a:r>
            <a:r>
              <a:rPr lang="en-US" altLang="en-US" sz="1400" b="1" dirty="0"/>
              <a:t>Merging categories :</a:t>
            </a:r>
            <a:r>
              <a:rPr lang="en-US" altLang="en-US" sz="1400" dirty="0"/>
              <a:t> The next step is to cycle through the predictors to determine for each predictor the pair of (predictor) categories that is least significantly different with respect to the dependent variable; for classification problems (where the dependent variable is categorical as well), it will compute a Chi-square test . If the respective test for a given pair of predictor categories is not statistically significant as defined by an alpha-to-merge value, then it will merge the respective predictor categories and repeat this step (i.e., find the next pair of categories, which now may include previously merged categories). If the statistical significance for the respective pair of predictor categories is significant (less than the respective alpha-to-merge value), then (optionally) it will compute a Bonferroni adjusted p-value for the set of categories for the respective predictor.</a:t>
            </a:r>
          </a:p>
          <a:p>
            <a:pPr lvl="1" algn="l">
              <a:buClr>
                <a:srgbClr val="3A6008"/>
              </a:buClr>
              <a:buFontTx/>
              <a:buChar char="•"/>
            </a:pPr>
            <a:r>
              <a:rPr lang="en-US" altLang="en-US" sz="1400" dirty="0"/>
              <a:t> </a:t>
            </a:r>
            <a:r>
              <a:rPr lang="en-US" altLang="en-US" sz="1400" b="1" dirty="0"/>
              <a:t>Selecting the split variable.</a:t>
            </a:r>
            <a:r>
              <a:rPr lang="en-US" altLang="en-US" sz="1400" dirty="0"/>
              <a:t> The next step is to choose the split the predictor variable with the smallest adjusted p-value, i.e., the predictor variable that will yield the most significant split; if the smallest (Bonferroni) adjusted p-value for any predictor is greater than some alpha-to-split value, then no further splits will be performed, and the respective node is a terminal node.</a:t>
            </a:r>
          </a:p>
          <a:p>
            <a:pPr lvl="1" algn="l">
              <a:buClr>
                <a:srgbClr val="3A6008"/>
              </a:buClr>
            </a:pPr>
            <a:endParaRPr lang="en-US" altLang="en-US" sz="1400" dirty="0"/>
          </a:p>
        </p:txBody>
      </p:sp>
    </p:spTree>
    <p:extLst>
      <p:ext uri="{BB962C8B-B14F-4D97-AF65-F5344CB8AC3E}">
        <p14:creationId xmlns:p14="http://schemas.microsoft.com/office/powerpoint/2010/main" val="303280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CHAID - Example</a:t>
            </a:r>
          </a:p>
        </p:txBody>
      </p:sp>
      <p:sp>
        <p:nvSpPr>
          <p:cNvPr id="17410" name="Footer Placeholder 3"/>
          <p:cNvSpPr>
            <a:spLocks noGrp="1"/>
          </p:cNvSpPr>
          <p:nvPr>
            <p:ph type="ftr" sz="quarter" idx="10"/>
          </p:nvPr>
        </p:nvSpPr>
        <p:spPr>
          <a:noFill/>
        </p:spPr>
        <p:txBody>
          <a:bodyPr/>
          <a:lstStyle>
            <a:lvl1pPr>
              <a:defRPr sz="1300">
                <a:solidFill>
                  <a:srgbClr val="000000"/>
                </a:solidFill>
                <a:latin typeface="Arial" charset="0"/>
              </a:defRPr>
            </a:lvl1pPr>
            <a:lvl2pPr marL="827698" indent="-318346">
              <a:defRPr sz="1300">
                <a:solidFill>
                  <a:srgbClr val="000000"/>
                </a:solidFill>
                <a:latin typeface="Arial" charset="0"/>
              </a:defRPr>
            </a:lvl2pPr>
            <a:lvl3pPr marL="1273382" indent="-254676">
              <a:defRPr sz="1300">
                <a:solidFill>
                  <a:srgbClr val="000000"/>
                </a:solidFill>
                <a:latin typeface="Arial" charset="0"/>
              </a:defRPr>
            </a:lvl3pPr>
            <a:lvl4pPr marL="1782734" indent="-254676">
              <a:defRPr sz="1300">
                <a:solidFill>
                  <a:srgbClr val="000000"/>
                </a:solidFill>
                <a:latin typeface="Arial" charset="0"/>
              </a:defRPr>
            </a:lvl4pPr>
            <a:lvl5pPr marL="2292087" indent="-254676">
              <a:defRPr sz="1300">
                <a:solidFill>
                  <a:srgbClr val="000000"/>
                </a:solidFill>
                <a:latin typeface="Arial" charset="0"/>
              </a:defRPr>
            </a:lvl5pPr>
            <a:lvl6pPr marL="2801440" indent="-254676" algn="ctr" eaLnBrk="0" fontAlgn="base" hangingPunct="0">
              <a:spcBef>
                <a:spcPct val="50000"/>
              </a:spcBef>
              <a:spcAft>
                <a:spcPct val="0"/>
              </a:spcAft>
              <a:defRPr sz="1300">
                <a:solidFill>
                  <a:srgbClr val="000000"/>
                </a:solidFill>
                <a:latin typeface="Arial" charset="0"/>
              </a:defRPr>
            </a:lvl6pPr>
            <a:lvl7pPr marL="3310793" indent="-254676" algn="ctr" eaLnBrk="0" fontAlgn="base" hangingPunct="0">
              <a:spcBef>
                <a:spcPct val="50000"/>
              </a:spcBef>
              <a:spcAft>
                <a:spcPct val="0"/>
              </a:spcAft>
              <a:defRPr sz="1300">
                <a:solidFill>
                  <a:srgbClr val="000000"/>
                </a:solidFill>
                <a:latin typeface="Arial" charset="0"/>
              </a:defRPr>
            </a:lvl7pPr>
            <a:lvl8pPr marL="3820145" indent="-254676" algn="ctr" eaLnBrk="0" fontAlgn="base" hangingPunct="0">
              <a:spcBef>
                <a:spcPct val="50000"/>
              </a:spcBef>
              <a:spcAft>
                <a:spcPct val="0"/>
              </a:spcAft>
              <a:defRPr sz="1300">
                <a:solidFill>
                  <a:srgbClr val="000000"/>
                </a:solidFill>
                <a:latin typeface="Arial" charset="0"/>
              </a:defRPr>
            </a:lvl8pPr>
            <a:lvl9pPr marL="4329498" indent="-254676" algn="ctr" eaLnBrk="0" fontAlgn="base" hangingPunct="0">
              <a:spcBef>
                <a:spcPct val="50000"/>
              </a:spcBef>
              <a:spcAft>
                <a:spcPct val="0"/>
              </a:spcAft>
              <a:defRPr sz="1300">
                <a:solidFill>
                  <a:srgbClr val="000000"/>
                </a:solidFill>
                <a:latin typeface="Arial" charset="0"/>
              </a:defRPr>
            </a:lvl9pPr>
          </a:lstStyle>
          <a:p>
            <a:endParaRPr lang="en-US" altLang="en-US" sz="1000" dirty="0">
              <a:solidFill>
                <a:srgbClr val="808080"/>
              </a:solidFill>
            </a:endParaRPr>
          </a:p>
        </p:txBody>
      </p:sp>
      <p:sp>
        <p:nvSpPr>
          <p:cNvPr id="17412" name="Text Box 3"/>
          <p:cNvSpPr txBox="1">
            <a:spLocks noChangeArrowheads="1"/>
          </p:cNvSpPr>
          <p:nvPr/>
        </p:nvSpPr>
        <p:spPr bwMode="auto">
          <a:xfrm>
            <a:off x="405130" y="1500507"/>
            <a:ext cx="9338945" cy="96463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lIns="101870" tIns="50935" rIns="101870" bIns="50935">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eaLnBrk="0" hangingPunct="0">
              <a:spcBef>
                <a:spcPct val="50000"/>
              </a:spcBef>
              <a:buClr>
                <a:srgbClr val="3A6008"/>
              </a:buClr>
              <a:buFontTx/>
              <a:buChar char="•"/>
            </a:pPr>
            <a:r>
              <a:rPr lang="en-US" altLang="en-US" sz="1400" dirty="0">
                <a:ea typeface="+mn-ea"/>
                <a:cs typeface="+mn-cs"/>
              </a:rPr>
              <a:t> Consider a test mailing to a random sample of 1000 individuals. </a:t>
            </a:r>
          </a:p>
          <a:p>
            <a:pPr eaLnBrk="0" hangingPunct="0">
              <a:spcBef>
                <a:spcPct val="50000"/>
              </a:spcBef>
              <a:buClr>
                <a:srgbClr val="3A6008"/>
              </a:buClr>
              <a:buFontTx/>
              <a:buChar char="•"/>
            </a:pPr>
            <a:r>
              <a:rPr lang="en-US" altLang="en-US" sz="1400" dirty="0">
                <a:ea typeface="+mn-ea"/>
                <a:cs typeface="+mn-cs"/>
              </a:rPr>
              <a:t> Two Hundred individuals responded, yielding a 20% response rate. </a:t>
            </a:r>
          </a:p>
          <a:p>
            <a:pPr eaLnBrk="0" hangingPunct="0">
              <a:spcBef>
                <a:spcPct val="50000"/>
              </a:spcBef>
              <a:buClr>
                <a:srgbClr val="3A6008"/>
              </a:buClr>
              <a:buFontTx/>
              <a:buChar char="•"/>
            </a:pPr>
            <a:r>
              <a:rPr lang="en-US" altLang="en-US" sz="1400" dirty="0">
                <a:ea typeface="+mn-ea"/>
                <a:cs typeface="+mn-cs"/>
              </a:rPr>
              <a:t> Objective: We are interested in identifying the characteristics of the responders.</a:t>
            </a:r>
          </a:p>
        </p:txBody>
      </p:sp>
      <p:pic>
        <p:nvPicPr>
          <p:cNvPr id="17413"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83" y="2758124"/>
            <a:ext cx="8366284" cy="432519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pic>
    </p:spTree>
    <p:custDataLst>
      <p:tags r:id="rId1"/>
    </p:custDataLst>
    <p:extLst>
      <p:ext uri="{BB962C8B-B14F-4D97-AF65-F5344CB8AC3E}">
        <p14:creationId xmlns:p14="http://schemas.microsoft.com/office/powerpoint/2010/main" val="867732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CHAID – How the Algorithm Works.. (1/5)</a:t>
            </a:r>
          </a:p>
        </p:txBody>
      </p:sp>
      <p:pic>
        <p:nvPicPr>
          <p:cNvPr id="768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564042"/>
            <a:ext cx="3667125"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03239" y="1371600"/>
            <a:ext cx="1833562" cy="398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80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1530" y="1570703"/>
            <a:ext cx="5642435" cy="2821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80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435" y="4510061"/>
            <a:ext cx="594360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11863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CHAID – How the Algorithm Works.. (2/5)</a:t>
            </a:r>
          </a:p>
        </p:txBody>
      </p:sp>
      <p:pic>
        <p:nvPicPr>
          <p:cNvPr id="778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69" y="1555340"/>
            <a:ext cx="4536973" cy="1630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8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3333" y="1528543"/>
            <a:ext cx="4315132" cy="161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8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769" y="3394588"/>
            <a:ext cx="4389489" cy="1611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8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3333" y="3451166"/>
            <a:ext cx="4223569" cy="155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8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243" y="5418496"/>
            <a:ext cx="4289015" cy="1545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8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53333" y="5418496"/>
            <a:ext cx="4223569" cy="1545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936039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CHAID – How the Algorithm Works.. (3/5)</a:t>
            </a:r>
          </a:p>
        </p:txBody>
      </p:sp>
      <p:pic>
        <p:nvPicPr>
          <p:cNvPr id="788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59" y="1933566"/>
            <a:ext cx="4570617" cy="1703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8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560" y="1933566"/>
            <a:ext cx="4624387" cy="1703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8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1560" y="4795673"/>
            <a:ext cx="4570617" cy="1726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9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107" y="4734231"/>
            <a:ext cx="4460119" cy="171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778476" y="4483510"/>
            <a:ext cx="4970208" cy="23154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685633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CHAID – How the Algorithm Works.. (4/5)</a:t>
            </a:r>
          </a:p>
        </p:txBody>
      </p:sp>
      <p:pic>
        <p:nvPicPr>
          <p:cNvPr id="798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717" y="1642142"/>
            <a:ext cx="4321278" cy="3267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8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9576" y="2583138"/>
            <a:ext cx="3855934" cy="1385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8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0014" y="5134436"/>
            <a:ext cx="568642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26959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Agenda</a:t>
            </a:r>
          </a:p>
        </p:txBody>
      </p:sp>
      <p:sp>
        <p:nvSpPr>
          <p:cNvPr id="3" name="TextBox 2"/>
          <p:cNvSpPr txBox="1"/>
          <p:nvPr/>
        </p:nvSpPr>
        <p:spPr>
          <a:xfrm>
            <a:off x="461622" y="1224115"/>
            <a:ext cx="8922774" cy="6570830"/>
          </a:xfrm>
          <a:prstGeom prst="rect">
            <a:avLst/>
          </a:prstGeom>
          <a:noFill/>
        </p:spPr>
        <p:txBody>
          <a:bodyPr wrap="square" lIns="91244" tIns="45621" rIns="91244" bIns="45621" rtlCol="0">
            <a:spAutoFit/>
          </a:bodyPr>
          <a:lstStyle/>
          <a:p>
            <a:pPr marL="342139" indent="-342139">
              <a:lnSpc>
                <a:spcPct val="200000"/>
              </a:lnSpc>
              <a:buFont typeface="Wingdings" panose="05000000000000000000" pitchFamily="2" charset="2"/>
              <a:buChar char="v"/>
            </a:pPr>
            <a:r>
              <a:rPr lang="en-US" sz="2200" dirty="0"/>
              <a:t>Segmentation Overview</a:t>
            </a:r>
          </a:p>
          <a:p>
            <a:pPr marL="342139" indent="-342139">
              <a:lnSpc>
                <a:spcPct val="200000"/>
              </a:lnSpc>
              <a:buFont typeface="Wingdings" panose="05000000000000000000" pitchFamily="2" charset="2"/>
              <a:buChar char="v"/>
            </a:pPr>
            <a:r>
              <a:rPr lang="en-US" sz="2200" dirty="0"/>
              <a:t>Tree Concepts</a:t>
            </a:r>
          </a:p>
          <a:p>
            <a:pPr marL="342139" indent="-342139">
              <a:lnSpc>
                <a:spcPct val="200000"/>
              </a:lnSpc>
              <a:buFont typeface="Wingdings" panose="05000000000000000000" pitchFamily="2" charset="2"/>
              <a:buChar char="v"/>
            </a:pPr>
            <a:r>
              <a:rPr lang="en-US" sz="2200" dirty="0"/>
              <a:t>CHAID</a:t>
            </a:r>
          </a:p>
          <a:p>
            <a:pPr marL="342139" indent="-342139">
              <a:lnSpc>
                <a:spcPct val="200000"/>
              </a:lnSpc>
              <a:buFont typeface="Wingdings" panose="05000000000000000000" pitchFamily="2" charset="2"/>
              <a:buChar char="v"/>
            </a:pPr>
            <a:r>
              <a:rPr lang="en-US" sz="2200" dirty="0"/>
              <a:t>Classification and Regression Trees</a:t>
            </a:r>
          </a:p>
          <a:p>
            <a:pPr marL="342139" indent="-342139">
              <a:lnSpc>
                <a:spcPct val="200000"/>
              </a:lnSpc>
              <a:buFont typeface="Wingdings" panose="05000000000000000000" pitchFamily="2" charset="2"/>
              <a:buChar char="v"/>
            </a:pPr>
            <a:r>
              <a:rPr lang="en-US" sz="2200" dirty="0"/>
              <a:t>Ensembling</a:t>
            </a:r>
          </a:p>
          <a:p>
            <a:pPr marL="342139" indent="-342139">
              <a:lnSpc>
                <a:spcPct val="200000"/>
              </a:lnSpc>
              <a:buFont typeface="Wingdings" panose="05000000000000000000" pitchFamily="2" charset="2"/>
              <a:buChar char="v"/>
            </a:pPr>
            <a:r>
              <a:rPr lang="en-US" sz="2200" dirty="0"/>
              <a:t>Bagging Concept</a:t>
            </a:r>
          </a:p>
          <a:p>
            <a:pPr marL="342139" indent="-342139">
              <a:lnSpc>
                <a:spcPct val="200000"/>
              </a:lnSpc>
              <a:buFont typeface="Wingdings" panose="05000000000000000000" pitchFamily="2" charset="2"/>
              <a:buChar char="v"/>
            </a:pPr>
            <a:r>
              <a:rPr lang="en-US" sz="2200" dirty="0"/>
              <a:t>Random Forest</a:t>
            </a:r>
          </a:p>
          <a:p>
            <a:pPr marL="342139" indent="-342139">
              <a:lnSpc>
                <a:spcPct val="200000"/>
              </a:lnSpc>
              <a:buFont typeface="Wingdings" panose="05000000000000000000" pitchFamily="2" charset="2"/>
              <a:buChar char="v"/>
            </a:pPr>
            <a:r>
              <a:rPr lang="en-US" sz="2200" dirty="0"/>
              <a:t>Boosting Concept</a:t>
            </a:r>
          </a:p>
          <a:p>
            <a:pPr marL="342139" indent="-342139">
              <a:lnSpc>
                <a:spcPct val="200000"/>
              </a:lnSpc>
              <a:buFont typeface="Wingdings" panose="05000000000000000000" pitchFamily="2" charset="2"/>
              <a:buChar char="v"/>
            </a:pPr>
            <a:r>
              <a:rPr lang="en-US" sz="2200" dirty="0"/>
              <a:t>Boosting Models</a:t>
            </a:r>
          </a:p>
          <a:p>
            <a:pPr marL="342139" indent="-342139">
              <a:buFont typeface="Wingdings" panose="05000000000000000000" pitchFamily="2" charset="2"/>
              <a:buChar char="v"/>
            </a:pPr>
            <a:endParaRPr lang="en-US" sz="2500" dirty="0"/>
          </a:p>
        </p:txBody>
      </p:sp>
    </p:spTree>
    <p:extLst>
      <p:ext uri="{BB962C8B-B14F-4D97-AF65-F5344CB8AC3E}">
        <p14:creationId xmlns:p14="http://schemas.microsoft.com/office/powerpoint/2010/main" val="230831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CHAID – How the Algorithm Works.. (5/6)</a:t>
            </a:r>
          </a:p>
        </p:txBody>
      </p:sp>
      <p:pic>
        <p:nvPicPr>
          <p:cNvPr id="798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5174" y="1624320"/>
            <a:ext cx="4793226" cy="1774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858" y="1624320"/>
            <a:ext cx="4570617" cy="1726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8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6269" y="3584319"/>
            <a:ext cx="3405034" cy="3674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58554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CART: Classification And Regression Trees</a:t>
            </a:r>
          </a:p>
        </p:txBody>
      </p:sp>
      <p:sp>
        <p:nvSpPr>
          <p:cNvPr id="7" name="Rectangle 3"/>
          <p:cNvSpPr txBox="1">
            <a:spLocks noChangeArrowheads="1"/>
          </p:cNvSpPr>
          <p:nvPr/>
        </p:nvSpPr>
        <p:spPr bwMode="auto">
          <a:xfrm>
            <a:off x="231058" y="1423224"/>
            <a:ext cx="9532374" cy="106181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spAutoFit/>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pPr>
              <a:lnSpc>
                <a:spcPct val="90000"/>
              </a:lnSpc>
            </a:pPr>
            <a:r>
              <a:rPr lang="en-US" altLang="en-US" sz="1400" kern="0" dirty="0"/>
              <a:t>Select the variable value (</a:t>
            </a:r>
            <a:r>
              <a:rPr lang="en-US" altLang="en-US" sz="1400" i="1" kern="0" dirty="0"/>
              <a:t>X</a:t>
            </a:r>
            <a:r>
              <a:rPr lang="en-US" altLang="en-US" sz="1400" kern="0" dirty="0"/>
              <a:t>=</a:t>
            </a:r>
            <a:r>
              <a:rPr lang="en-US" altLang="en-US" sz="1400" i="1" kern="0" dirty="0"/>
              <a:t>t</a:t>
            </a:r>
            <a:r>
              <a:rPr lang="en-US" altLang="en-US" sz="1400" i="1" kern="0" baseline="-25000" dirty="0"/>
              <a:t>1</a:t>
            </a:r>
            <a:r>
              <a:rPr lang="en-US" altLang="en-US" sz="1400" kern="0" dirty="0"/>
              <a:t>) that produces the greatest “separation” in the target variable.</a:t>
            </a:r>
          </a:p>
          <a:p>
            <a:pPr>
              <a:lnSpc>
                <a:spcPct val="90000"/>
              </a:lnSpc>
            </a:pPr>
            <a:r>
              <a:rPr lang="en-US" altLang="en-US" sz="1400" kern="0" dirty="0"/>
              <a:t>“Separation” defined in many ways.</a:t>
            </a:r>
          </a:p>
          <a:p>
            <a:pPr lvl="1">
              <a:lnSpc>
                <a:spcPct val="90000"/>
              </a:lnSpc>
            </a:pPr>
            <a:r>
              <a:rPr lang="en-US" altLang="en-US" sz="1400" u="sng" kern="0" dirty="0"/>
              <a:t>Regression Trees</a:t>
            </a:r>
            <a:r>
              <a:rPr lang="en-US" altLang="en-US" sz="1400" kern="0" dirty="0"/>
              <a:t> (continuous target):  use sum of squared errors.</a:t>
            </a:r>
          </a:p>
          <a:p>
            <a:pPr lvl="1">
              <a:lnSpc>
                <a:spcPct val="90000"/>
              </a:lnSpc>
            </a:pPr>
            <a:r>
              <a:rPr lang="en-US" altLang="en-US" sz="1400" u="sng" kern="0" dirty="0"/>
              <a:t>Classification Trees</a:t>
            </a:r>
            <a:r>
              <a:rPr lang="en-US" altLang="en-US" sz="1400" kern="0" dirty="0"/>
              <a:t> (categorical target):  </a:t>
            </a:r>
            <a:r>
              <a:rPr lang="en-US" altLang="en-US" sz="1400" i="1" kern="0" dirty="0"/>
              <a:t>Gini measure</a:t>
            </a:r>
            <a:endParaRPr lang="en-US" altLang="en-US" sz="1400" kern="0" dirty="0"/>
          </a:p>
        </p:txBody>
      </p:sp>
      <p:sp>
        <p:nvSpPr>
          <p:cNvPr id="8" name="Rectangle 3"/>
          <p:cNvSpPr txBox="1">
            <a:spLocks noChangeArrowheads="1"/>
          </p:cNvSpPr>
          <p:nvPr/>
        </p:nvSpPr>
        <p:spPr bwMode="auto">
          <a:xfrm>
            <a:off x="2035278" y="2601984"/>
            <a:ext cx="7728154" cy="254837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spAutoFit/>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pPr>
              <a:lnSpc>
                <a:spcPct val="90000"/>
              </a:lnSpc>
            </a:pPr>
            <a:r>
              <a:rPr lang="en-US" altLang="en-US" sz="1400" kern="0" dirty="0"/>
              <a:t>Tree-based modeling for </a:t>
            </a:r>
            <a:r>
              <a:rPr lang="en-US" altLang="en-US" sz="1400" b="1" i="1" kern="0" dirty="0">
                <a:solidFill>
                  <a:srgbClr val="006699"/>
                </a:solidFill>
              </a:rPr>
              <a:t>continuous</a:t>
            </a:r>
            <a:r>
              <a:rPr lang="en-US" altLang="en-US" sz="1400" b="1" kern="0" dirty="0">
                <a:solidFill>
                  <a:srgbClr val="006699"/>
                </a:solidFill>
              </a:rPr>
              <a:t> target variable</a:t>
            </a:r>
          </a:p>
          <a:p>
            <a:pPr lvl="2">
              <a:lnSpc>
                <a:spcPct val="90000"/>
              </a:lnSpc>
            </a:pPr>
            <a:r>
              <a:rPr lang="en-US" altLang="en-US" sz="1400" kern="0" dirty="0">
                <a:sym typeface="Wingdings" pitchFamily="2" charset="2"/>
              </a:rPr>
              <a:t>most intuitively appropriate method for loss ratio analysis</a:t>
            </a:r>
          </a:p>
          <a:p>
            <a:pPr>
              <a:lnSpc>
                <a:spcPct val="90000"/>
              </a:lnSpc>
            </a:pPr>
            <a:r>
              <a:rPr lang="en-US" altLang="en-US" sz="1400" kern="0" dirty="0"/>
              <a:t>Find split that produces greatest separation in </a:t>
            </a:r>
          </a:p>
          <a:p>
            <a:pPr algn="ctr">
              <a:lnSpc>
                <a:spcPct val="90000"/>
              </a:lnSpc>
              <a:buFont typeface="Wingdings" pitchFamily="2" charset="2"/>
              <a:buNone/>
            </a:pPr>
            <a:r>
              <a:rPr lang="el-GR" altLang="en-US" sz="1400" b="1" kern="0" dirty="0">
                <a:solidFill>
                  <a:srgbClr val="008080"/>
                </a:solidFill>
                <a:cs typeface="Arial" charset="0"/>
              </a:rPr>
              <a:t>∑</a:t>
            </a:r>
            <a:r>
              <a:rPr lang="en-US" altLang="en-US" sz="1400" b="1" kern="0" dirty="0">
                <a:solidFill>
                  <a:srgbClr val="008080"/>
                </a:solidFill>
                <a:latin typeface="Symbol" pitchFamily="18" charset="2"/>
                <a:cs typeface="Times New Roman" pitchFamily="18" charset="0"/>
              </a:rPr>
              <a:t>[</a:t>
            </a:r>
            <a:r>
              <a:rPr lang="en-US" altLang="en-US" sz="1400" b="1" kern="0" dirty="0">
                <a:solidFill>
                  <a:srgbClr val="008080"/>
                </a:solidFill>
              </a:rPr>
              <a:t>y – E(y)</a:t>
            </a:r>
            <a:r>
              <a:rPr lang="en-US" altLang="en-US" sz="1400" b="1" kern="0" dirty="0">
                <a:solidFill>
                  <a:srgbClr val="008080"/>
                </a:solidFill>
                <a:latin typeface="Symbol" pitchFamily="18" charset="2"/>
                <a:cs typeface="Times New Roman" pitchFamily="18" charset="0"/>
              </a:rPr>
              <a:t>]</a:t>
            </a:r>
            <a:r>
              <a:rPr lang="en-US" altLang="en-US" sz="1400" b="1" kern="0" baseline="30000" dirty="0">
                <a:solidFill>
                  <a:srgbClr val="008080"/>
                </a:solidFill>
              </a:rPr>
              <a:t>2</a:t>
            </a:r>
            <a:r>
              <a:rPr lang="en-US" altLang="en-US" sz="1400" b="1" kern="0" dirty="0">
                <a:solidFill>
                  <a:srgbClr val="008080"/>
                </a:solidFill>
                <a:latin typeface="Symbol" pitchFamily="18" charset="2"/>
                <a:cs typeface="Times New Roman" pitchFamily="18" charset="0"/>
              </a:rPr>
              <a:t> </a:t>
            </a:r>
          </a:p>
          <a:p>
            <a:pPr>
              <a:lnSpc>
                <a:spcPct val="90000"/>
              </a:lnSpc>
            </a:pPr>
            <a:r>
              <a:rPr lang="en-US" altLang="en-US" sz="1400" kern="0" dirty="0"/>
              <a:t>i.e.:  find nodes with minimal </a:t>
            </a:r>
            <a:r>
              <a:rPr lang="en-US" altLang="en-US" sz="1400" i="1" kern="0" dirty="0">
                <a:solidFill>
                  <a:srgbClr val="003366"/>
                </a:solidFill>
              </a:rPr>
              <a:t>within variance</a:t>
            </a:r>
            <a:endParaRPr lang="en-US" altLang="en-US" sz="1400" kern="0" dirty="0">
              <a:solidFill>
                <a:srgbClr val="003366"/>
              </a:solidFill>
            </a:endParaRPr>
          </a:p>
          <a:p>
            <a:pPr lvl="2">
              <a:lnSpc>
                <a:spcPct val="90000"/>
              </a:lnSpc>
            </a:pPr>
            <a:r>
              <a:rPr lang="en-US" altLang="en-US" sz="1400" kern="0" dirty="0"/>
              <a:t>and therefore greatest </a:t>
            </a:r>
            <a:r>
              <a:rPr lang="en-US" altLang="en-US" sz="1400" i="1" kern="0" dirty="0">
                <a:solidFill>
                  <a:srgbClr val="006600"/>
                </a:solidFill>
              </a:rPr>
              <a:t>between variance</a:t>
            </a:r>
            <a:endParaRPr lang="en-US" altLang="en-US" sz="1400" kern="0" dirty="0">
              <a:solidFill>
                <a:srgbClr val="006600"/>
              </a:solidFill>
            </a:endParaRPr>
          </a:p>
          <a:p>
            <a:pPr lvl="2">
              <a:lnSpc>
                <a:spcPct val="90000"/>
              </a:lnSpc>
            </a:pPr>
            <a:r>
              <a:rPr lang="en-US" altLang="en-US" sz="1400" kern="0" dirty="0"/>
              <a:t>like credibility theory</a:t>
            </a:r>
          </a:p>
          <a:p>
            <a:pPr>
              <a:lnSpc>
                <a:spcPct val="90000"/>
              </a:lnSpc>
            </a:pPr>
            <a:r>
              <a:rPr lang="en-US" altLang="en-US" sz="1400" kern="0" dirty="0">
                <a:sym typeface="Wingdings" pitchFamily="2" charset="2"/>
              </a:rPr>
              <a:t>Every record in a node is assigned the same </a:t>
            </a:r>
            <a:r>
              <a:rPr lang="en-US" altLang="en-US" sz="1400" kern="0" dirty="0" err="1">
                <a:sym typeface="Wingdings" pitchFamily="2" charset="2"/>
              </a:rPr>
              <a:t>yhat</a:t>
            </a:r>
            <a:endParaRPr lang="en-US" altLang="en-US" sz="1400" kern="0" dirty="0">
              <a:sym typeface="Wingdings" pitchFamily="2" charset="2"/>
            </a:endParaRPr>
          </a:p>
          <a:p>
            <a:pPr lvl="2">
              <a:lnSpc>
                <a:spcPct val="90000"/>
              </a:lnSpc>
              <a:buFont typeface="Wingdings" pitchFamily="2" charset="2"/>
              <a:buNone/>
            </a:pPr>
            <a:r>
              <a:rPr lang="en-US" altLang="en-US" sz="1400" kern="0" dirty="0">
                <a:sym typeface="Wingdings" pitchFamily="2" charset="2"/>
              </a:rPr>
              <a:t> model is a </a:t>
            </a:r>
            <a:r>
              <a:rPr lang="en-US" altLang="en-US" sz="1400" i="1" kern="0" dirty="0">
                <a:sym typeface="Wingdings" pitchFamily="2" charset="2"/>
              </a:rPr>
              <a:t>step function</a:t>
            </a:r>
            <a:endParaRPr lang="en-US" altLang="en-US" sz="1400" kern="0" dirty="0"/>
          </a:p>
          <a:p>
            <a:pPr>
              <a:lnSpc>
                <a:spcPct val="90000"/>
              </a:lnSpc>
              <a:buFont typeface="Wingdings" pitchFamily="2" charset="2"/>
              <a:buNone/>
            </a:pPr>
            <a:endParaRPr lang="en-US" altLang="en-US" sz="1400" kern="0" baseline="30000" dirty="0">
              <a:latin typeface="Symbol" pitchFamily="18" charset="2"/>
              <a:cs typeface="Times New Roman" pitchFamily="18" charset="0"/>
            </a:endParaRPr>
          </a:p>
        </p:txBody>
      </p:sp>
      <p:sp>
        <p:nvSpPr>
          <p:cNvPr id="9" name="Rectangle 3"/>
          <p:cNvSpPr txBox="1">
            <a:spLocks noChangeArrowheads="1"/>
          </p:cNvSpPr>
          <p:nvPr/>
        </p:nvSpPr>
        <p:spPr bwMode="auto">
          <a:xfrm>
            <a:off x="2030339" y="5246222"/>
            <a:ext cx="7806833" cy="192358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spAutoFit/>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r>
              <a:rPr lang="en-US" altLang="en-US" sz="1400" kern="0" dirty="0"/>
              <a:t>Tree-based modeling for </a:t>
            </a:r>
            <a:r>
              <a:rPr lang="en-US" altLang="en-US" sz="1400" b="1" i="1" kern="0" dirty="0">
                <a:solidFill>
                  <a:srgbClr val="993366"/>
                </a:solidFill>
              </a:rPr>
              <a:t>discrete</a:t>
            </a:r>
            <a:r>
              <a:rPr lang="en-US" altLang="en-US" sz="1400" b="1" kern="0" dirty="0">
                <a:solidFill>
                  <a:srgbClr val="993366"/>
                </a:solidFill>
              </a:rPr>
              <a:t> target variable</a:t>
            </a:r>
          </a:p>
          <a:p>
            <a:r>
              <a:rPr lang="en-US" altLang="en-US" sz="1400" kern="0" dirty="0"/>
              <a:t>In contrast with regression trees, various measures of </a:t>
            </a:r>
            <a:r>
              <a:rPr lang="en-US" altLang="en-US" sz="1400" i="1" kern="0" dirty="0"/>
              <a:t>purity</a:t>
            </a:r>
            <a:r>
              <a:rPr lang="en-US" altLang="en-US" sz="1400" kern="0" dirty="0"/>
              <a:t> are used</a:t>
            </a:r>
          </a:p>
          <a:p>
            <a:r>
              <a:rPr lang="en-US" altLang="en-US" sz="1400" kern="0" dirty="0"/>
              <a:t>Common measures of purity:  			</a:t>
            </a:r>
          </a:p>
          <a:p>
            <a:pPr lvl="2"/>
            <a:r>
              <a:rPr lang="en-US" altLang="en-US" sz="1400" kern="0" dirty="0"/>
              <a:t>Gini</a:t>
            </a:r>
          </a:p>
          <a:p>
            <a:pPr lvl="2"/>
            <a:r>
              <a:rPr lang="en-US" altLang="en-US" sz="1400" kern="0" dirty="0"/>
              <a:t>Intuition:  an ideal retention model would produce nodes that contain either defectors only or non-defectors only </a:t>
            </a:r>
          </a:p>
          <a:p>
            <a:pPr lvl="2"/>
            <a:r>
              <a:rPr lang="en-US" altLang="en-US" sz="1400" kern="0" dirty="0"/>
              <a:t>completely pure nodes</a:t>
            </a:r>
          </a:p>
        </p:txBody>
      </p:sp>
      <p:sp>
        <p:nvSpPr>
          <p:cNvPr id="2" name="Rectangle 1"/>
          <p:cNvSpPr/>
          <p:nvPr/>
        </p:nvSpPr>
        <p:spPr>
          <a:xfrm>
            <a:off x="1769806" y="2601984"/>
            <a:ext cx="7993626" cy="254837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74726" y="5291040"/>
            <a:ext cx="7993626" cy="1878771"/>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231058" y="3288893"/>
            <a:ext cx="1327354" cy="1061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Regression Tree</a:t>
            </a:r>
          </a:p>
        </p:txBody>
      </p:sp>
      <p:sp>
        <p:nvSpPr>
          <p:cNvPr id="13" name="Rounded Rectangle 12"/>
          <p:cNvSpPr/>
          <p:nvPr/>
        </p:nvSpPr>
        <p:spPr>
          <a:xfrm>
            <a:off x="162238" y="5653493"/>
            <a:ext cx="1533828" cy="1061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Classification Tree</a:t>
            </a:r>
          </a:p>
        </p:txBody>
      </p:sp>
    </p:spTree>
    <p:custDataLst>
      <p:tags r:id="rId1"/>
    </p:custDataLst>
    <p:extLst>
      <p:ext uri="{BB962C8B-B14F-4D97-AF65-F5344CB8AC3E}">
        <p14:creationId xmlns:p14="http://schemas.microsoft.com/office/powerpoint/2010/main" val="183045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CART: Classification And Regression Trees</a:t>
            </a:r>
          </a:p>
        </p:txBody>
      </p:sp>
      <p:sp>
        <p:nvSpPr>
          <p:cNvPr id="11" name="Rectangle 3"/>
          <p:cNvSpPr txBox="1">
            <a:spLocks noChangeArrowheads="1"/>
          </p:cNvSpPr>
          <p:nvPr/>
        </p:nvSpPr>
        <p:spPr bwMode="auto">
          <a:xfrm>
            <a:off x="762000" y="2263878"/>
            <a:ext cx="4033838" cy="408725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spAutoFit/>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r>
              <a:rPr lang="en-US" altLang="en-US" sz="2200" kern="0" dirty="0"/>
              <a:t>Splitting Criteria: </a:t>
            </a:r>
          </a:p>
          <a:p>
            <a:pPr lvl="1"/>
            <a:r>
              <a:rPr lang="en-US" altLang="en-US" sz="2000" kern="0" dirty="0">
                <a:solidFill>
                  <a:srgbClr val="993366"/>
                </a:solidFill>
              </a:rPr>
              <a:t>Gini</a:t>
            </a:r>
          </a:p>
          <a:p>
            <a:pPr lvl="1"/>
            <a:endParaRPr lang="en-US" altLang="en-US" sz="2200" kern="0" dirty="0"/>
          </a:p>
          <a:p>
            <a:r>
              <a:rPr lang="en-US" altLang="en-US" sz="2200" kern="0" dirty="0"/>
              <a:t>Goodness of fit measure:  </a:t>
            </a:r>
          </a:p>
          <a:p>
            <a:pPr lvl="1"/>
            <a:r>
              <a:rPr lang="en-US" altLang="en-US" sz="2000" kern="0" dirty="0">
                <a:solidFill>
                  <a:schemeClr val="tx2"/>
                </a:solidFill>
              </a:rPr>
              <a:t>misclassification rates</a:t>
            </a:r>
            <a:r>
              <a:rPr lang="en-US" altLang="en-US" sz="2200" i="1" kern="0" dirty="0">
                <a:solidFill>
                  <a:schemeClr val="hlink"/>
                </a:solidFill>
              </a:rPr>
              <a:t> </a:t>
            </a:r>
            <a:r>
              <a:rPr lang="en-US" altLang="en-US" sz="2200" i="1" kern="0" dirty="0"/>
              <a:t>      </a:t>
            </a:r>
          </a:p>
          <a:p>
            <a:endParaRPr lang="en-US" altLang="en-US" sz="2200" u="sng" kern="0" dirty="0"/>
          </a:p>
          <a:p>
            <a:r>
              <a:rPr lang="en-US" altLang="en-US" sz="2200" u="sng" kern="0" dirty="0"/>
              <a:t>Prior probabilities</a:t>
            </a:r>
            <a:r>
              <a:rPr lang="en-US" altLang="en-US" sz="2200" kern="0" dirty="0"/>
              <a:t> and </a:t>
            </a:r>
            <a:r>
              <a:rPr lang="en-US" altLang="en-US" sz="2200" u="sng" kern="0" dirty="0"/>
              <a:t>misclassification costs</a:t>
            </a:r>
          </a:p>
          <a:p>
            <a:pPr lvl="1"/>
            <a:r>
              <a:rPr lang="en-US" altLang="en-US" sz="2000" kern="0" dirty="0"/>
              <a:t>available as model “tuning parameters”</a:t>
            </a:r>
          </a:p>
        </p:txBody>
      </p:sp>
      <p:sp>
        <p:nvSpPr>
          <p:cNvPr id="12" name="Rectangle 4"/>
          <p:cNvSpPr txBox="1">
            <a:spLocks noChangeArrowheads="1"/>
          </p:cNvSpPr>
          <p:nvPr/>
        </p:nvSpPr>
        <p:spPr>
          <a:xfrm>
            <a:off x="5252723" y="2263878"/>
            <a:ext cx="4033837" cy="4724400"/>
          </a:xfrm>
          <a:prstGeom prst="rect">
            <a:avLst/>
          </a:prstGeom>
        </p:spPr>
        <p:txBody>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r>
              <a:rPr lang="en-US" altLang="en-US" sz="2200" kern="0" dirty="0"/>
              <a:t>Splitting Criterion:    </a:t>
            </a:r>
          </a:p>
          <a:p>
            <a:pPr lvl="1"/>
            <a:r>
              <a:rPr lang="en-US" altLang="en-US" sz="2000" kern="0" dirty="0">
                <a:solidFill>
                  <a:srgbClr val="993366"/>
                </a:solidFill>
              </a:rPr>
              <a:t>sum of squared errors</a:t>
            </a:r>
          </a:p>
          <a:p>
            <a:endParaRPr lang="en-US" altLang="en-US" sz="2200" kern="0" dirty="0"/>
          </a:p>
          <a:p>
            <a:r>
              <a:rPr lang="en-US" altLang="en-US" sz="2200" kern="0" dirty="0"/>
              <a:t>Goodness of fit:  </a:t>
            </a:r>
          </a:p>
          <a:p>
            <a:pPr lvl="1"/>
            <a:r>
              <a:rPr lang="en-US" altLang="en-US" sz="2000" kern="0" dirty="0"/>
              <a:t>same measure!</a:t>
            </a:r>
            <a:endParaRPr lang="en-US" altLang="en-US" sz="2000" kern="0" dirty="0">
              <a:solidFill>
                <a:srgbClr val="008080"/>
              </a:solidFill>
            </a:endParaRPr>
          </a:p>
          <a:p>
            <a:pPr lvl="1"/>
            <a:r>
              <a:rPr lang="en-US" altLang="en-US" sz="2000" kern="0" dirty="0">
                <a:solidFill>
                  <a:schemeClr val="tx2"/>
                </a:solidFill>
              </a:rPr>
              <a:t>sum of squared errors</a:t>
            </a:r>
          </a:p>
          <a:p>
            <a:endParaRPr lang="en-US" altLang="en-US" sz="2200" kern="0" dirty="0"/>
          </a:p>
          <a:p>
            <a:r>
              <a:rPr lang="en-US" altLang="en-US" sz="2200" kern="0" dirty="0"/>
              <a:t>No priors or misclassification costs…</a:t>
            </a:r>
            <a:r>
              <a:rPr lang="en-US" altLang="en-US" sz="2000" kern="0" dirty="0"/>
              <a:t>      </a:t>
            </a:r>
          </a:p>
          <a:p>
            <a:pPr lvl="1"/>
            <a:r>
              <a:rPr lang="en-US" altLang="en-US" sz="2000" kern="0" dirty="0"/>
              <a:t>… just let it run</a:t>
            </a:r>
          </a:p>
        </p:txBody>
      </p:sp>
      <p:sp>
        <p:nvSpPr>
          <p:cNvPr id="14" name="Rounded Rectangle 13"/>
          <p:cNvSpPr/>
          <p:nvPr/>
        </p:nvSpPr>
        <p:spPr>
          <a:xfrm>
            <a:off x="5313029" y="1519090"/>
            <a:ext cx="3323303" cy="530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Regression Tree</a:t>
            </a:r>
          </a:p>
        </p:txBody>
      </p:sp>
      <p:sp>
        <p:nvSpPr>
          <p:cNvPr id="15" name="Rounded Rectangle 14"/>
          <p:cNvSpPr/>
          <p:nvPr/>
        </p:nvSpPr>
        <p:spPr>
          <a:xfrm>
            <a:off x="873764" y="1519090"/>
            <a:ext cx="3323303" cy="530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Classification Tree</a:t>
            </a:r>
          </a:p>
        </p:txBody>
      </p:sp>
      <p:sp>
        <p:nvSpPr>
          <p:cNvPr id="17" name="Rectangle 16"/>
          <p:cNvSpPr/>
          <p:nvPr/>
        </p:nvSpPr>
        <p:spPr>
          <a:xfrm>
            <a:off x="762000" y="2263878"/>
            <a:ext cx="4033838" cy="47244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957761" y="2261421"/>
            <a:ext cx="4033838" cy="47244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32582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How CART Selects the Optimal Tree</a:t>
            </a:r>
          </a:p>
        </p:txBody>
      </p:sp>
      <p:sp>
        <p:nvSpPr>
          <p:cNvPr id="9" name="Rectangle 3"/>
          <p:cNvSpPr txBox="1">
            <a:spLocks noChangeArrowheads="1"/>
          </p:cNvSpPr>
          <p:nvPr/>
        </p:nvSpPr>
        <p:spPr bwMode="auto">
          <a:xfrm>
            <a:off x="260555" y="1600200"/>
            <a:ext cx="9311148" cy="170814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spAutoFit/>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pPr marL="571500" indent="-571500"/>
            <a:r>
              <a:rPr lang="en-US" altLang="en-US" sz="1400" kern="0" dirty="0"/>
              <a:t>Use </a:t>
            </a:r>
            <a:r>
              <a:rPr lang="en-US" altLang="en-US" sz="1400" b="1" kern="0" dirty="0">
                <a:solidFill>
                  <a:srgbClr val="006699"/>
                </a:solidFill>
              </a:rPr>
              <a:t>cross-validation</a:t>
            </a:r>
            <a:r>
              <a:rPr lang="en-US" altLang="en-US" sz="1400" kern="0" dirty="0"/>
              <a:t> (CV) to select the optimal decision tree.</a:t>
            </a:r>
          </a:p>
          <a:p>
            <a:pPr marL="571500" indent="-571500"/>
            <a:r>
              <a:rPr lang="en-US" altLang="en-US" sz="1400" kern="0" dirty="0"/>
              <a:t>Built into the CART algorithm.</a:t>
            </a:r>
          </a:p>
          <a:p>
            <a:pPr marL="839788" lvl="1" indent="-495300"/>
            <a:r>
              <a:rPr lang="en-US" altLang="en-US" sz="1400" kern="0" dirty="0"/>
              <a:t>Essential to the method; not an add-on</a:t>
            </a:r>
          </a:p>
          <a:p>
            <a:pPr marL="571500" indent="-571500"/>
            <a:r>
              <a:rPr lang="en-US" altLang="en-US" sz="1400" kern="0" dirty="0"/>
              <a:t>Basic idea:  “grow the tree” out as far as you can….  Then “prune back”.</a:t>
            </a:r>
          </a:p>
          <a:p>
            <a:pPr marL="571500" indent="-571500"/>
            <a:r>
              <a:rPr lang="en-US" altLang="en-US" sz="1400" kern="0" dirty="0"/>
              <a:t>CV:  tells you when to stop pruning.</a:t>
            </a:r>
          </a:p>
          <a:p>
            <a:pPr marL="571500" indent="-571500"/>
            <a:endParaRPr lang="en-US" altLang="en-US" sz="1400" kern="0" dirty="0"/>
          </a:p>
        </p:txBody>
      </p:sp>
    </p:spTree>
    <p:custDataLst>
      <p:tags r:id="rId1"/>
    </p:custDataLst>
    <p:extLst>
      <p:ext uri="{BB962C8B-B14F-4D97-AF65-F5344CB8AC3E}">
        <p14:creationId xmlns:p14="http://schemas.microsoft.com/office/powerpoint/2010/main" val="681380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CART: Growing, Pruning &amp; Finding Right Tree</a:t>
            </a:r>
          </a:p>
        </p:txBody>
      </p:sp>
      <p:sp>
        <p:nvSpPr>
          <p:cNvPr id="4" name="Rectangle 3"/>
          <p:cNvSpPr txBox="1">
            <a:spLocks noChangeArrowheads="1"/>
          </p:cNvSpPr>
          <p:nvPr/>
        </p:nvSpPr>
        <p:spPr bwMode="auto">
          <a:xfrm>
            <a:off x="142568" y="1600200"/>
            <a:ext cx="5191432" cy="151424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spAutoFit/>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pPr>
              <a:lnSpc>
                <a:spcPct val="90000"/>
              </a:lnSpc>
            </a:pPr>
            <a:r>
              <a:rPr lang="en-US" altLang="en-US" sz="1400" kern="0" dirty="0"/>
              <a:t>One approach:  </a:t>
            </a:r>
            <a:r>
              <a:rPr lang="en-US" altLang="en-US" sz="1400" kern="0" dirty="0">
                <a:solidFill>
                  <a:srgbClr val="FF0000"/>
                </a:solidFill>
              </a:rPr>
              <a:t>stop growing the tree early</a:t>
            </a:r>
            <a:r>
              <a:rPr lang="en-US" altLang="en-US" sz="1400" kern="0" dirty="0"/>
              <a:t>.</a:t>
            </a:r>
          </a:p>
          <a:p>
            <a:pPr lvl="2">
              <a:lnSpc>
                <a:spcPct val="90000"/>
              </a:lnSpc>
            </a:pPr>
            <a:r>
              <a:rPr lang="en-US" altLang="en-US" sz="1400" kern="0" dirty="0"/>
              <a:t>But how do you know when to stop?</a:t>
            </a:r>
          </a:p>
          <a:p>
            <a:pPr>
              <a:lnSpc>
                <a:spcPct val="90000"/>
              </a:lnSpc>
            </a:pPr>
            <a:r>
              <a:rPr lang="en-US" altLang="en-US" sz="1400" kern="0" dirty="0"/>
              <a:t>CART:  </a:t>
            </a:r>
            <a:r>
              <a:rPr lang="en-US" altLang="en-US" sz="1400" kern="0" dirty="0">
                <a:solidFill>
                  <a:srgbClr val="006600"/>
                </a:solidFill>
              </a:rPr>
              <a:t>just grow the tree all the way out; then prune back</a:t>
            </a:r>
            <a:r>
              <a:rPr lang="en-US" altLang="en-US" sz="1400" kern="0" dirty="0"/>
              <a:t>.</a:t>
            </a:r>
          </a:p>
          <a:p>
            <a:pPr lvl="2">
              <a:lnSpc>
                <a:spcPct val="90000"/>
              </a:lnSpc>
            </a:pPr>
            <a:r>
              <a:rPr lang="en-US" altLang="en-US" sz="1400" kern="0" dirty="0"/>
              <a:t>Sequentially collapse nodes that result in the smallest change in purity.</a:t>
            </a:r>
          </a:p>
          <a:p>
            <a:pPr lvl="2">
              <a:lnSpc>
                <a:spcPct val="90000"/>
              </a:lnSpc>
            </a:pPr>
            <a:r>
              <a:rPr lang="en-US" altLang="en-US" sz="1400" kern="0" dirty="0"/>
              <a:t>“weakest link” pruning.</a:t>
            </a:r>
          </a:p>
        </p:txBody>
      </p:sp>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334000" y="1600200"/>
            <a:ext cx="2703513" cy="2705100"/>
          </a:xfrm>
          <a:prstGeom prst="rect">
            <a:avLst/>
          </a:prstGeom>
          <a:noFill/>
          <a:ln/>
        </p:spPr>
      </p:pic>
      <p:pic>
        <p:nvPicPr>
          <p:cNvPr id="6"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5791200" y="4114800"/>
            <a:ext cx="2128838" cy="2130425"/>
          </a:xfrm>
          <a:prstGeom prst="rect">
            <a:avLst/>
          </a:prstGeom>
          <a:noFill/>
          <a:ln/>
        </p:spPr>
      </p:pic>
      <p:sp>
        <p:nvSpPr>
          <p:cNvPr id="7" name="Rectangle 3"/>
          <p:cNvSpPr txBox="1">
            <a:spLocks noChangeArrowheads="1"/>
          </p:cNvSpPr>
          <p:nvPr/>
        </p:nvSpPr>
        <p:spPr bwMode="auto">
          <a:xfrm>
            <a:off x="127825" y="3340510"/>
            <a:ext cx="4812891" cy="164351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spAutoFit/>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r>
              <a:rPr lang="en-US" altLang="en-US" sz="1400" kern="0" dirty="0"/>
              <a:t>“Inside every big tree is a small, perfect tree waiting to come out.”</a:t>
            </a:r>
          </a:p>
          <a:p>
            <a:pPr lvl="2">
              <a:buFont typeface="Wingdings" pitchFamily="2" charset="2"/>
              <a:buNone/>
            </a:pPr>
            <a:r>
              <a:rPr lang="en-US" altLang="en-US" sz="1400" kern="0" dirty="0"/>
              <a:t>--Dan Steinberg</a:t>
            </a:r>
          </a:p>
          <a:p>
            <a:pPr lvl="2">
              <a:buFont typeface="Wingdings" pitchFamily="2" charset="2"/>
              <a:buNone/>
            </a:pPr>
            <a:r>
              <a:rPr lang="en-US" altLang="en-US" sz="1400" kern="0" dirty="0"/>
              <a:t>2004 CAS P.M. Seminar</a:t>
            </a:r>
          </a:p>
          <a:p>
            <a:r>
              <a:rPr lang="en-US" altLang="en-US" sz="1400" kern="0" dirty="0"/>
              <a:t>The optimal tradeoff of bias and variance.</a:t>
            </a:r>
          </a:p>
          <a:p>
            <a:r>
              <a:rPr lang="en-US" altLang="en-US" sz="1400" kern="0" dirty="0"/>
              <a:t>But how to find it??</a:t>
            </a:r>
          </a:p>
        </p:txBody>
      </p:sp>
    </p:spTree>
    <p:custDataLst>
      <p:tags r:id="rId1"/>
    </p:custDataLst>
    <p:extLst>
      <p:ext uri="{BB962C8B-B14F-4D97-AF65-F5344CB8AC3E}">
        <p14:creationId xmlns:p14="http://schemas.microsoft.com/office/powerpoint/2010/main" val="3802559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CART: Pruning</a:t>
            </a:r>
          </a:p>
        </p:txBody>
      </p:sp>
      <p:sp>
        <p:nvSpPr>
          <p:cNvPr id="7" name="Rectangle 3"/>
          <p:cNvSpPr txBox="1">
            <a:spLocks noChangeArrowheads="1"/>
          </p:cNvSpPr>
          <p:nvPr/>
        </p:nvSpPr>
        <p:spPr bwMode="auto">
          <a:xfrm>
            <a:off x="2536740" y="1769802"/>
            <a:ext cx="6872732" cy="329524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spAutoFit/>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r>
              <a:rPr lang="en-US" altLang="en-US" sz="1400" kern="0" dirty="0"/>
              <a:t>Definition:  Cost-Complexity Criterion	</a:t>
            </a:r>
          </a:p>
          <a:p>
            <a:pPr algn="ctr">
              <a:buFont typeface="Wingdings" pitchFamily="2" charset="2"/>
              <a:buNone/>
            </a:pPr>
            <a:r>
              <a:rPr lang="en-US" altLang="en-US" sz="1400" b="1" i="1" kern="0" dirty="0">
                <a:solidFill>
                  <a:srgbClr val="003366"/>
                </a:solidFill>
              </a:rPr>
              <a:t>R</a:t>
            </a:r>
            <a:r>
              <a:rPr lang="el-GR" altLang="en-US" sz="1400" b="1" kern="0" baseline="-25000" dirty="0">
                <a:solidFill>
                  <a:srgbClr val="003366"/>
                </a:solidFill>
                <a:cs typeface="Arial" charset="0"/>
              </a:rPr>
              <a:t>α</a:t>
            </a:r>
            <a:r>
              <a:rPr lang="en-US" altLang="en-US" sz="1400" b="1" kern="0" dirty="0">
                <a:solidFill>
                  <a:srgbClr val="003366"/>
                </a:solidFill>
                <a:cs typeface="Arial" charset="0"/>
              </a:rPr>
              <a:t>= </a:t>
            </a:r>
            <a:r>
              <a:rPr lang="en-US" altLang="en-US" sz="1400" b="1" i="1" kern="0" dirty="0">
                <a:solidFill>
                  <a:srgbClr val="003366"/>
                </a:solidFill>
                <a:cs typeface="Arial" charset="0"/>
              </a:rPr>
              <a:t>MC</a:t>
            </a:r>
            <a:r>
              <a:rPr lang="en-US" altLang="en-US" sz="1400" b="1" kern="0" dirty="0">
                <a:solidFill>
                  <a:srgbClr val="003366"/>
                </a:solidFill>
                <a:cs typeface="Arial" charset="0"/>
              </a:rPr>
              <a:t> + </a:t>
            </a:r>
            <a:r>
              <a:rPr lang="el-GR" altLang="en-US" sz="1400" b="1" kern="0" dirty="0">
                <a:solidFill>
                  <a:srgbClr val="003366"/>
                </a:solidFill>
                <a:cs typeface="Arial" charset="0"/>
              </a:rPr>
              <a:t>α</a:t>
            </a:r>
            <a:r>
              <a:rPr lang="en-US" altLang="en-US" sz="1400" b="1" i="1" kern="0" dirty="0">
                <a:solidFill>
                  <a:srgbClr val="003366"/>
                </a:solidFill>
                <a:cs typeface="Arial" charset="0"/>
              </a:rPr>
              <a:t>L</a:t>
            </a:r>
            <a:endParaRPr lang="el-GR" altLang="en-US" sz="1400" b="1" i="1" kern="0" dirty="0">
              <a:solidFill>
                <a:srgbClr val="003366"/>
              </a:solidFill>
              <a:cs typeface="Arial" charset="0"/>
            </a:endParaRPr>
          </a:p>
          <a:p>
            <a:pPr lvl="2"/>
            <a:r>
              <a:rPr lang="en-US" altLang="en-US" sz="1400" i="1" kern="0" dirty="0"/>
              <a:t>MC = </a:t>
            </a:r>
            <a:r>
              <a:rPr lang="en-US" altLang="en-US" sz="1400" kern="0" dirty="0"/>
              <a:t>misclassification rate</a:t>
            </a:r>
          </a:p>
          <a:p>
            <a:pPr lvl="3"/>
            <a:r>
              <a:rPr lang="en-US" altLang="en-US" sz="1400" kern="0" dirty="0"/>
              <a:t>Relative to # misclassifications in root node.</a:t>
            </a:r>
          </a:p>
          <a:p>
            <a:pPr lvl="2"/>
            <a:r>
              <a:rPr lang="en-US" altLang="en-US" sz="1400" i="1" kern="0" dirty="0"/>
              <a:t>L </a:t>
            </a:r>
            <a:r>
              <a:rPr lang="en-US" altLang="en-US" sz="1400" kern="0" dirty="0"/>
              <a:t>= # leaves  (terminal nodes)</a:t>
            </a:r>
          </a:p>
          <a:p>
            <a:pPr lvl="2"/>
            <a:r>
              <a:rPr lang="en-US" altLang="en-US" sz="1400" kern="0" dirty="0"/>
              <a:t>You get a credit for lower </a:t>
            </a:r>
            <a:r>
              <a:rPr lang="en-US" altLang="en-US" sz="1400" i="1" kern="0" dirty="0"/>
              <a:t>MC.</a:t>
            </a:r>
          </a:p>
          <a:p>
            <a:pPr lvl="2"/>
            <a:r>
              <a:rPr lang="en-US" altLang="en-US" sz="1400" kern="0" dirty="0"/>
              <a:t>But you </a:t>
            </a:r>
            <a:r>
              <a:rPr lang="en-US" altLang="en-US" sz="1400" i="1" kern="0" dirty="0"/>
              <a:t>also </a:t>
            </a:r>
            <a:r>
              <a:rPr lang="en-US" altLang="en-US" sz="1400" kern="0" dirty="0"/>
              <a:t>get a penalty for more leaves.</a:t>
            </a:r>
          </a:p>
          <a:p>
            <a:r>
              <a:rPr lang="en-US" altLang="en-US" sz="1400" kern="0" dirty="0"/>
              <a:t>Let </a:t>
            </a:r>
            <a:r>
              <a:rPr lang="en-US" altLang="en-US" sz="1400" i="1" kern="0" dirty="0"/>
              <a:t>T</a:t>
            </a:r>
            <a:r>
              <a:rPr lang="en-US" altLang="en-US" sz="1400" kern="0" baseline="-25000" dirty="0"/>
              <a:t>0</a:t>
            </a:r>
            <a:r>
              <a:rPr lang="en-US" altLang="en-US" sz="1400" kern="0" dirty="0"/>
              <a:t> be the biggest tree.</a:t>
            </a:r>
          </a:p>
          <a:p>
            <a:r>
              <a:rPr lang="en-US" altLang="en-US" sz="1400" kern="0" dirty="0">
                <a:solidFill>
                  <a:srgbClr val="003366"/>
                </a:solidFill>
              </a:rPr>
              <a:t>Find sub-tree of </a:t>
            </a:r>
            <a:r>
              <a:rPr lang="en-US" altLang="en-US" sz="1400" i="1" kern="0" dirty="0">
                <a:solidFill>
                  <a:srgbClr val="003366"/>
                </a:solidFill>
              </a:rPr>
              <a:t>T</a:t>
            </a:r>
            <a:r>
              <a:rPr lang="el-GR" altLang="en-US" sz="1400" kern="0" baseline="-25000" dirty="0">
                <a:solidFill>
                  <a:srgbClr val="003366"/>
                </a:solidFill>
                <a:cs typeface="Arial" charset="0"/>
              </a:rPr>
              <a:t>α</a:t>
            </a:r>
            <a:r>
              <a:rPr lang="en-US" altLang="en-US" sz="1400" kern="0" dirty="0">
                <a:solidFill>
                  <a:srgbClr val="003366"/>
                </a:solidFill>
              </a:rPr>
              <a:t> of </a:t>
            </a:r>
            <a:r>
              <a:rPr lang="en-US" altLang="en-US" sz="1400" i="1" kern="0" dirty="0">
                <a:solidFill>
                  <a:srgbClr val="003366"/>
                </a:solidFill>
              </a:rPr>
              <a:t>T</a:t>
            </a:r>
            <a:r>
              <a:rPr lang="en-US" altLang="en-US" sz="1400" kern="0" baseline="-25000" dirty="0">
                <a:solidFill>
                  <a:srgbClr val="003366"/>
                </a:solidFill>
              </a:rPr>
              <a:t>0</a:t>
            </a:r>
            <a:r>
              <a:rPr lang="en-US" altLang="en-US" sz="1400" kern="0" dirty="0">
                <a:solidFill>
                  <a:srgbClr val="003366"/>
                </a:solidFill>
              </a:rPr>
              <a:t> that minimizes R</a:t>
            </a:r>
            <a:r>
              <a:rPr lang="el-GR" altLang="en-US" sz="1400" kern="0" baseline="-25000" dirty="0">
                <a:solidFill>
                  <a:srgbClr val="003366"/>
                </a:solidFill>
                <a:cs typeface="Arial" charset="0"/>
              </a:rPr>
              <a:t>α</a:t>
            </a:r>
            <a:r>
              <a:rPr lang="en-US" altLang="en-US" sz="1400" kern="0" dirty="0">
                <a:solidFill>
                  <a:srgbClr val="003366"/>
                </a:solidFill>
              </a:rPr>
              <a:t>.</a:t>
            </a:r>
          </a:p>
          <a:p>
            <a:pPr lvl="2"/>
            <a:r>
              <a:rPr lang="en-US" altLang="en-US" sz="1400" kern="0" dirty="0">
                <a:solidFill>
                  <a:srgbClr val="003366"/>
                </a:solidFill>
              </a:rPr>
              <a:t>Optimal trade-off of accuracy and complexity.</a:t>
            </a:r>
          </a:p>
          <a:p>
            <a:endParaRPr lang="el-GR" altLang="en-US" sz="1400" kern="0" baseline="30000" dirty="0">
              <a:cs typeface="Arial" charset="0"/>
            </a:endParaRPr>
          </a:p>
          <a:p>
            <a:endParaRPr lang="el-GR" altLang="en-US" sz="1400" kern="0" dirty="0">
              <a:cs typeface="Arial" charset="0"/>
            </a:endParaRPr>
          </a:p>
        </p:txBody>
      </p:sp>
      <p:sp>
        <p:nvSpPr>
          <p:cNvPr id="8" name="Rectangle 3"/>
          <p:cNvSpPr txBox="1">
            <a:spLocks noChangeArrowheads="1"/>
          </p:cNvSpPr>
          <p:nvPr/>
        </p:nvSpPr>
        <p:spPr bwMode="auto">
          <a:xfrm>
            <a:off x="2507243" y="4955452"/>
            <a:ext cx="7197214" cy="177277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spAutoFit/>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pPr>
              <a:lnSpc>
                <a:spcPct val="90000"/>
              </a:lnSpc>
            </a:pPr>
            <a:r>
              <a:rPr lang="en-US" altLang="en-US" sz="1400" kern="0" dirty="0"/>
              <a:t>Let’s sequentially collapse nodes that result in the smallest change in purity.</a:t>
            </a:r>
          </a:p>
          <a:p>
            <a:pPr>
              <a:lnSpc>
                <a:spcPct val="90000"/>
              </a:lnSpc>
            </a:pPr>
            <a:r>
              <a:rPr lang="en-US" altLang="en-US" sz="1400" kern="0" dirty="0"/>
              <a:t>This gives us a nested sequence of trees that are all sub-trees of </a:t>
            </a:r>
            <a:r>
              <a:rPr lang="en-US" altLang="en-US" sz="1400" i="1" kern="0" dirty="0"/>
              <a:t>T</a:t>
            </a:r>
            <a:r>
              <a:rPr lang="en-US" altLang="en-US" sz="1400" kern="0" baseline="-25000" dirty="0"/>
              <a:t>0</a:t>
            </a:r>
            <a:r>
              <a:rPr lang="en-US" altLang="en-US" sz="1400" kern="0" dirty="0"/>
              <a:t>.</a:t>
            </a:r>
          </a:p>
          <a:p>
            <a:pPr algn="ctr">
              <a:lnSpc>
                <a:spcPct val="90000"/>
              </a:lnSpc>
              <a:buFont typeface="Wingdings" pitchFamily="2" charset="2"/>
              <a:buNone/>
            </a:pPr>
            <a:r>
              <a:rPr lang="en-US" altLang="en-US" sz="1400" b="1" i="1" kern="0" dirty="0">
                <a:solidFill>
                  <a:srgbClr val="006600"/>
                </a:solidFill>
              </a:rPr>
              <a:t>T</a:t>
            </a:r>
            <a:r>
              <a:rPr lang="en-US" altLang="en-US" sz="1400" b="1" kern="0" baseline="-25000" dirty="0">
                <a:solidFill>
                  <a:srgbClr val="006600"/>
                </a:solidFill>
              </a:rPr>
              <a:t>0 </a:t>
            </a:r>
            <a:r>
              <a:rPr lang="en-US" altLang="en-US" sz="1400" b="1" kern="0" dirty="0">
                <a:solidFill>
                  <a:srgbClr val="006600"/>
                </a:solidFill>
                <a:cs typeface="Arial" charset="0"/>
              </a:rPr>
              <a:t>» </a:t>
            </a:r>
            <a:r>
              <a:rPr lang="en-US" altLang="en-US" sz="1400" b="1" i="1" kern="0" dirty="0">
                <a:solidFill>
                  <a:srgbClr val="006600"/>
                </a:solidFill>
              </a:rPr>
              <a:t>T</a:t>
            </a:r>
            <a:r>
              <a:rPr lang="en-US" altLang="en-US" sz="1400" b="1" kern="0" baseline="-25000" dirty="0">
                <a:solidFill>
                  <a:srgbClr val="006600"/>
                </a:solidFill>
              </a:rPr>
              <a:t>1 </a:t>
            </a:r>
            <a:r>
              <a:rPr lang="en-US" altLang="en-US" sz="1400" b="1" kern="0" dirty="0">
                <a:solidFill>
                  <a:srgbClr val="006600"/>
                </a:solidFill>
                <a:cs typeface="Arial" charset="0"/>
              </a:rPr>
              <a:t>» </a:t>
            </a:r>
            <a:r>
              <a:rPr lang="en-US" altLang="en-US" sz="1400" b="1" i="1" kern="0" dirty="0">
                <a:solidFill>
                  <a:srgbClr val="006600"/>
                </a:solidFill>
              </a:rPr>
              <a:t>T</a:t>
            </a:r>
            <a:r>
              <a:rPr lang="en-US" altLang="en-US" sz="1400" b="1" kern="0" baseline="-25000" dirty="0">
                <a:solidFill>
                  <a:srgbClr val="006600"/>
                </a:solidFill>
              </a:rPr>
              <a:t>2 </a:t>
            </a:r>
            <a:r>
              <a:rPr lang="en-US" altLang="en-US" sz="1400" b="1" kern="0" dirty="0">
                <a:solidFill>
                  <a:srgbClr val="006600"/>
                </a:solidFill>
                <a:cs typeface="Arial" charset="0"/>
              </a:rPr>
              <a:t>» </a:t>
            </a:r>
            <a:r>
              <a:rPr lang="en-US" altLang="en-US" sz="1400" b="1" i="1" kern="0" dirty="0">
                <a:solidFill>
                  <a:srgbClr val="006600"/>
                </a:solidFill>
              </a:rPr>
              <a:t>T</a:t>
            </a:r>
            <a:r>
              <a:rPr lang="en-US" altLang="en-US" sz="1400" b="1" kern="0" baseline="-25000" dirty="0">
                <a:solidFill>
                  <a:srgbClr val="006600"/>
                </a:solidFill>
              </a:rPr>
              <a:t>3 </a:t>
            </a:r>
            <a:r>
              <a:rPr lang="en-US" altLang="en-US" sz="1400" b="1" kern="0" dirty="0">
                <a:solidFill>
                  <a:srgbClr val="006600"/>
                </a:solidFill>
                <a:cs typeface="Arial" charset="0"/>
              </a:rPr>
              <a:t>» </a:t>
            </a:r>
            <a:r>
              <a:rPr lang="en-US" altLang="en-US" sz="1400" b="1" i="1" kern="0" dirty="0">
                <a:solidFill>
                  <a:srgbClr val="006600"/>
                </a:solidFill>
              </a:rPr>
              <a:t>… </a:t>
            </a:r>
            <a:r>
              <a:rPr lang="en-US" altLang="en-US" sz="1400" b="1" kern="0" dirty="0">
                <a:solidFill>
                  <a:srgbClr val="006600"/>
                </a:solidFill>
                <a:cs typeface="Arial" charset="0"/>
              </a:rPr>
              <a:t>» </a:t>
            </a:r>
            <a:r>
              <a:rPr lang="en-US" altLang="en-US" sz="1400" b="1" i="1" kern="0" dirty="0" err="1">
                <a:solidFill>
                  <a:srgbClr val="006600"/>
                </a:solidFill>
              </a:rPr>
              <a:t>T</a:t>
            </a:r>
            <a:r>
              <a:rPr lang="en-US" altLang="en-US" sz="1400" b="1" i="1" kern="0" baseline="-25000" dirty="0" err="1">
                <a:solidFill>
                  <a:srgbClr val="006600"/>
                </a:solidFill>
              </a:rPr>
              <a:t>k</a:t>
            </a:r>
            <a:r>
              <a:rPr lang="en-US" altLang="en-US" sz="1400" b="1" i="1" kern="0" baseline="-25000" dirty="0">
                <a:solidFill>
                  <a:srgbClr val="006600"/>
                </a:solidFill>
              </a:rPr>
              <a:t> </a:t>
            </a:r>
            <a:r>
              <a:rPr lang="en-US" altLang="en-US" sz="1400" b="1" kern="0" dirty="0">
                <a:solidFill>
                  <a:srgbClr val="006600"/>
                </a:solidFill>
                <a:cs typeface="Arial" charset="0"/>
              </a:rPr>
              <a:t>» …</a:t>
            </a:r>
          </a:p>
          <a:p>
            <a:pPr>
              <a:lnSpc>
                <a:spcPct val="90000"/>
              </a:lnSpc>
            </a:pPr>
            <a:r>
              <a:rPr lang="en-US" altLang="en-US" sz="1400" kern="0" dirty="0">
                <a:solidFill>
                  <a:srgbClr val="003366"/>
                </a:solidFill>
                <a:cs typeface="Arial" charset="0"/>
              </a:rPr>
              <a:t>Theorem:  the sub-tree </a:t>
            </a:r>
            <a:r>
              <a:rPr lang="en-US" altLang="en-US" sz="1400" i="1" kern="0" dirty="0">
                <a:solidFill>
                  <a:srgbClr val="003366"/>
                </a:solidFill>
              </a:rPr>
              <a:t>T</a:t>
            </a:r>
            <a:r>
              <a:rPr lang="el-GR" altLang="en-US" sz="1400" kern="0" baseline="-25000" dirty="0">
                <a:solidFill>
                  <a:srgbClr val="003366"/>
                </a:solidFill>
                <a:cs typeface="Arial" charset="0"/>
              </a:rPr>
              <a:t>α</a:t>
            </a:r>
            <a:r>
              <a:rPr lang="en-US" altLang="en-US" sz="1400" kern="0" dirty="0">
                <a:solidFill>
                  <a:srgbClr val="003366"/>
                </a:solidFill>
              </a:rPr>
              <a:t> of </a:t>
            </a:r>
            <a:r>
              <a:rPr lang="en-US" altLang="en-US" sz="1400" i="1" kern="0" dirty="0">
                <a:solidFill>
                  <a:srgbClr val="003366"/>
                </a:solidFill>
              </a:rPr>
              <a:t>T</a:t>
            </a:r>
            <a:r>
              <a:rPr lang="en-US" altLang="en-US" sz="1400" kern="0" baseline="-25000" dirty="0">
                <a:solidFill>
                  <a:srgbClr val="003366"/>
                </a:solidFill>
              </a:rPr>
              <a:t>0</a:t>
            </a:r>
            <a:r>
              <a:rPr lang="en-US" altLang="en-US" sz="1400" kern="0" dirty="0">
                <a:solidFill>
                  <a:srgbClr val="003366"/>
                </a:solidFill>
              </a:rPr>
              <a:t> that minimizes R</a:t>
            </a:r>
            <a:r>
              <a:rPr lang="el-GR" altLang="en-US" sz="1400" kern="0" baseline="-25000" dirty="0">
                <a:solidFill>
                  <a:srgbClr val="003366"/>
                </a:solidFill>
                <a:cs typeface="Arial" charset="0"/>
              </a:rPr>
              <a:t>α</a:t>
            </a:r>
            <a:r>
              <a:rPr lang="en-US" altLang="en-US" sz="1400" kern="0" dirty="0">
                <a:solidFill>
                  <a:srgbClr val="003366"/>
                </a:solidFill>
              </a:rPr>
              <a:t> </a:t>
            </a:r>
            <a:r>
              <a:rPr lang="en-US" altLang="en-US" sz="1400" u="sng" kern="0" dirty="0">
                <a:solidFill>
                  <a:srgbClr val="003366"/>
                </a:solidFill>
              </a:rPr>
              <a:t>is in this sequence</a:t>
            </a:r>
            <a:r>
              <a:rPr lang="en-US" altLang="en-US" sz="1400" kern="0" dirty="0">
                <a:solidFill>
                  <a:srgbClr val="003366"/>
                </a:solidFill>
              </a:rPr>
              <a:t>!</a:t>
            </a:r>
            <a:r>
              <a:rPr lang="en-US" altLang="en-US" sz="1400" kern="0" dirty="0">
                <a:cs typeface="Arial" charset="0"/>
              </a:rPr>
              <a:t> </a:t>
            </a:r>
          </a:p>
          <a:p>
            <a:pPr lvl="2">
              <a:lnSpc>
                <a:spcPct val="90000"/>
              </a:lnSpc>
            </a:pPr>
            <a:r>
              <a:rPr lang="en-US" altLang="en-US" sz="1400" kern="0" dirty="0">
                <a:cs typeface="Arial" charset="0"/>
              </a:rPr>
              <a:t>Gives us a simple strategy for finding best tree.	</a:t>
            </a:r>
          </a:p>
          <a:p>
            <a:pPr lvl="2">
              <a:lnSpc>
                <a:spcPct val="90000"/>
              </a:lnSpc>
            </a:pPr>
            <a:r>
              <a:rPr lang="en-US" altLang="en-US" sz="1400" kern="0" dirty="0">
                <a:cs typeface="Arial" charset="0"/>
              </a:rPr>
              <a:t>Find the tree in the above sequence that minimizes CV misclassification rate.</a:t>
            </a:r>
          </a:p>
        </p:txBody>
      </p:sp>
      <p:sp>
        <p:nvSpPr>
          <p:cNvPr id="9" name="Rectangle 8"/>
          <p:cNvSpPr/>
          <p:nvPr/>
        </p:nvSpPr>
        <p:spPr>
          <a:xfrm>
            <a:off x="2330244" y="1731851"/>
            <a:ext cx="7433187" cy="289913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315504" y="4788302"/>
            <a:ext cx="7433187" cy="2143434"/>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70270" y="2802199"/>
            <a:ext cx="1327354" cy="1061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Cost-Complexity Pruning</a:t>
            </a:r>
          </a:p>
        </p:txBody>
      </p:sp>
      <p:sp>
        <p:nvSpPr>
          <p:cNvPr id="12" name="Rounded Rectangle 11"/>
          <p:cNvSpPr/>
          <p:nvPr/>
        </p:nvSpPr>
        <p:spPr>
          <a:xfrm>
            <a:off x="501450" y="5166799"/>
            <a:ext cx="1533828" cy="1061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Weakest-Link Pruning</a:t>
            </a:r>
          </a:p>
        </p:txBody>
      </p:sp>
    </p:spTree>
    <p:custDataLst>
      <p:tags r:id="rId1"/>
    </p:custDataLst>
    <p:extLst>
      <p:ext uri="{BB962C8B-B14F-4D97-AF65-F5344CB8AC3E}">
        <p14:creationId xmlns:p14="http://schemas.microsoft.com/office/powerpoint/2010/main" val="2177837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CART: What is the Optimal Size?</a:t>
            </a:r>
          </a:p>
        </p:txBody>
      </p:sp>
      <p:sp>
        <p:nvSpPr>
          <p:cNvPr id="13" name="Rectangle 3"/>
          <p:cNvSpPr txBox="1">
            <a:spLocks noChangeArrowheads="1"/>
          </p:cNvSpPr>
          <p:nvPr/>
        </p:nvSpPr>
        <p:spPr bwMode="auto">
          <a:xfrm>
            <a:off x="245820" y="1600200"/>
            <a:ext cx="9591354" cy="226829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spAutoFit/>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r>
              <a:rPr lang="en-US" altLang="en-US" sz="1400" kern="0" dirty="0"/>
              <a:t>Note that </a:t>
            </a:r>
            <a:r>
              <a:rPr lang="el-GR" altLang="en-US" sz="1400" kern="0" dirty="0">
                <a:cs typeface="Arial" charset="0"/>
              </a:rPr>
              <a:t>α</a:t>
            </a:r>
            <a:r>
              <a:rPr lang="en-US" altLang="en-US" sz="1400" kern="0" dirty="0">
                <a:cs typeface="Arial" charset="0"/>
              </a:rPr>
              <a:t> is a free parameter in:</a:t>
            </a:r>
            <a:r>
              <a:rPr lang="en-US" altLang="en-US" sz="1400" kern="0" dirty="0"/>
              <a:t> </a:t>
            </a:r>
            <a:r>
              <a:rPr lang="en-US" altLang="en-US" sz="1400" b="1" i="1" kern="0" dirty="0">
                <a:solidFill>
                  <a:srgbClr val="003366"/>
                </a:solidFill>
              </a:rPr>
              <a:t>R</a:t>
            </a:r>
            <a:r>
              <a:rPr lang="el-GR" altLang="en-US" sz="1400" b="1" kern="0" baseline="-25000" dirty="0">
                <a:solidFill>
                  <a:srgbClr val="003366"/>
                </a:solidFill>
                <a:cs typeface="Arial" charset="0"/>
              </a:rPr>
              <a:t>α</a:t>
            </a:r>
            <a:r>
              <a:rPr lang="en-US" altLang="en-US" sz="1400" b="1" kern="0" dirty="0">
                <a:solidFill>
                  <a:srgbClr val="003366"/>
                </a:solidFill>
                <a:cs typeface="Arial" charset="0"/>
              </a:rPr>
              <a:t>= </a:t>
            </a:r>
            <a:r>
              <a:rPr lang="en-US" altLang="en-US" sz="1400" b="1" i="1" kern="0" dirty="0">
                <a:solidFill>
                  <a:srgbClr val="003366"/>
                </a:solidFill>
                <a:cs typeface="Arial" charset="0"/>
              </a:rPr>
              <a:t>MC</a:t>
            </a:r>
            <a:r>
              <a:rPr lang="en-US" altLang="en-US" sz="1400" b="1" kern="0" dirty="0">
                <a:solidFill>
                  <a:srgbClr val="003366"/>
                </a:solidFill>
                <a:cs typeface="Arial" charset="0"/>
              </a:rPr>
              <a:t> + </a:t>
            </a:r>
            <a:r>
              <a:rPr lang="el-GR" altLang="en-US" sz="1400" b="1" kern="0" dirty="0">
                <a:solidFill>
                  <a:srgbClr val="003366"/>
                </a:solidFill>
                <a:cs typeface="Arial" charset="0"/>
              </a:rPr>
              <a:t>α</a:t>
            </a:r>
            <a:r>
              <a:rPr lang="en-US" altLang="en-US" sz="1400" b="1" i="1" kern="0" dirty="0">
                <a:solidFill>
                  <a:srgbClr val="003366"/>
                </a:solidFill>
                <a:cs typeface="Arial" charset="0"/>
              </a:rPr>
              <a:t>L</a:t>
            </a:r>
            <a:endParaRPr lang="el-GR" altLang="en-US" sz="1400" b="1" i="1" kern="0" dirty="0">
              <a:solidFill>
                <a:srgbClr val="003366"/>
              </a:solidFill>
              <a:cs typeface="Arial" charset="0"/>
            </a:endParaRPr>
          </a:p>
          <a:p>
            <a:r>
              <a:rPr lang="en-US" altLang="en-US" sz="1400" kern="0" dirty="0"/>
              <a:t>1:1 correspondence </a:t>
            </a:r>
            <a:r>
              <a:rPr lang="en-US" altLang="en-US" sz="1400" kern="0" dirty="0" err="1"/>
              <a:t>betw</a:t>
            </a:r>
            <a:r>
              <a:rPr lang="en-US" altLang="en-US" sz="1400" kern="0" dirty="0"/>
              <a:t>. </a:t>
            </a:r>
            <a:r>
              <a:rPr lang="el-GR" altLang="en-US" sz="1400" kern="0" dirty="0">
                <a:cs typeface="Arial" charset="0"/>
              </a:rPr>
              <a:t>α</a:t>
            </a:r>
            <a:r>
              <a:rPr lang="en-US" altLang="en-US" sz="1400" kern="0" dirty="0">
                <a:cs typeface="Arial" charset="0"/>
              </a:rPr>
              <a:t> and size of tree.</a:t>
            </a:r>
            <a:endParaRPr lang="el-GR" altLang="en-US" sz="1400" kern="0" dirty="0">
              <a:cs typeface="Arial" charset="0"/>
            </a:endParaRPr>
          </a:p>
          <a:p>
            <a:r>
              <a:rPr lang="en-US" altLang="en-US" sz="1400" kern="0" dirty="0"/>
              <a:t>What value of </a:t>
            </a:r>
            <a:r>
              <a:rPr lang="el-GR" altLang="en-US" sz="1400" kern="0" dirty="0">
                <a:cs typeface="Arial" charset="0"/>
              </a:rPr>
              <a:t>α</a:t>
            </a:r>
            <a:r>
              <a:rPr lang="en-US" altLang="en-US" sz="1400" kern="0" dirty="0">
                <a:cs typeface="Arial" charset="0"/>
              </a:rPr>
              <a:t> should we choose?</a:t>
            </a:r>
            <a:endParaRPr lang="el-GR" altLang="en-US" sz="1400" kern="0" dirty="0">
              <a:cs typeface="Arial" charset="0"/>
            </a:endParaRPr>
          </a:p>
          <a:p>
            <a:pPr lvl="2"/>
            <a:r>
              <a:rPr lang="el-GR" altLang="en-US" sz="1400" kern="0" dirty="0">
                <a:cs typeface="Arial" charset="0"/>
              </a:rPr>
              <a:t>α</a:t>
            </a:r>
            <a:r>
              <a:rPr lang="en-US" altLang="en-US" sz="1400" kern="0" dirty="0">
                <a:cs typeface="Arial" charset="0"/>
              </a:rPr>
              <a:t>=0 </a:t>
            </a:r>
            <a:r>
              <a:rPr lang="en-US" altLang="en-US" sz="1400" kern="0" dirty="0">
                <a:cs typeface="Arial" charset="0"/>
                <a:sym typeface="Wingdings" pitchFamily="2" charset="2"/>
              </a:rPr>
              <a:t> maximum tree </a:t>
            </a:r>
            <a:r>
              <a:rPr lang="en-US" altLang="en-US" sz="1400" i="1" kern="0" dirty="0">
                <a:cs typeface="Arial" charset="0"/>
                <a:sym typeface="Wingdings" pitchFamily="2" charset="2"/>
              </a:rPr>
              <a:t>T</a:t>
            </a:r>
            <a:r>
              <a:rPr lang="en-US" altLang="en-US" sz="1400" kern="0" baseline="-25000" dirty="0">
                <a:cs typeface="Arial" charset="0"/>
                <a:sym typeface="Wingdings" pitchFamily="2" charset="2"/>
              </a:rPr>
              <a:t>0</a:t>
            </a:r>
            <a:r>
              <a:rPr lang="en-US" altLang="en-US" sz="1400" kern="0" dirty="0">
                <a:cs typeface="Arial" charset="0"/>
                <a:sym typeface="Wingdings" pitchFamily="2" charset="2"/>
              </a:rPr>
              <a:t> is best.</a:t>
            </a:r>
            <a:endParaRPr lang="el-GR" altLang="en-US" sz="1400" kern="0" dirty="0">
              <a:cs typeface="Arial" charset="0"/>
            </a:endParaRPr>
          </a:p>
          <a:p>
            <a:pPr lvl="2"/>
            <a:r>
              <a:rPr lang="el-GR" altLang="en-US" sz="1400" kern="0" dirty="0">
                <a:cs typeface="Arial" charset="0"/>
              </a:rPr>
              <a:t>α</a:t>
            </a:r>
            <a:r>
              <a:rPr lang="en-US" altLang="en-US" sz="1400" kern="0" dirty="0">
                <a:cs typeface="Arial" charset="0"/>
              </a:rPr>
              <a:t>=big </a:t>
            </a:r>
            <a:r>
              <a:rPr lang="en-US" altLang="en-US" sz="1400" kern="0" dirty="0">
                <a:cs typeface="Arial" charset="0"/>
                <a:sym typeface="Wingdings" pitchFamily="2" charset="2"/>
              </a:rPr>
              <a:t> You never get past the root node.</a:t>
            </a:r>
          </a:p>
          <a:p>
            <a:pPr lvl="2"/>
            <a:r>
              <a:rPr lang="en-US" altLang="en-US" sz="1400" kern="0" dirty="0">
                <a:cs typeface="Arial" charset="0"/>
                <a:sym typeface="Wingdings" pitchFamily="2" charset="2"/>
              </a:rPr>
              <a:t>Truth lies in the middle.</a:t>
            </a:r>
          </a:p>
          <a:p>
            <a:r>
              <a:rPr lang="en-US" altLang="en-US" sz="1400" kern="0" dirty="0">
                <a:cs typeface="Arial" charset="0"/>
              </a:rPr>
              <a:t>Use cross-validation to select optimal </a:t>
            </a:r>
            <a:r>
              <a:rPr lang="el-GR" altLang="en-US" sz="1400" kern="0" dirty="0">
                <a:cs typeface="Arial" charset="0"/>
              </a:rPr>
              <a:t>α</a:t>
            </a:r>
            <a:r>
              <a:rPr lang="en-US" altLang="en-US" sz="1400" kern="0" dirty="0">
                <a:cs typeface="Arial" charset="0"/>
              </a:rPr>
              <a:t> (size)</a:t>
            </a:r>
            <a:endParaRPr lang="el-GR" altLang="en-US" sz="1400" kern="0" dirty="0">
              <a:cs typeface="Arial" charset="0"/>
            </a:endParaRPr>
          </a:p>
          <a:p>
            <a:pPr lvl="2"/>
            <a:endParaRPr lang="el-GR" altLang="en-US" sz="1400" kern="0" dirty="0">
              <a:cs typeface="Arial" charset="0"/>
            </a:endParaRPr>
          </a:p>
        </p:txBody>
      </p:sp>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041497" y="1876371"/>
            <a:ext cx="4606925" cy="4681538"/>
          </a:xfrm>
          <a:prstGeom prst="rect">
            <a:avLst/>
          </a:prstGeom>
          <a:noFill/>
          <a:ln/>
        </p:spPr>
      </p:pic>
      <p:sp>
        <p:nvSpPr>
          <p:cNvPr id="15" name="Rectangle 3"/>
          <p:cNvSpPr txBox="1">
            <a:spLocks noChangeArrowheads="1"/>
          </p:cNvSpPr>
          <p:nvPr/>
        </p:nvSpPr>
        <p:spPr bwMode="auto">
          <a:xfrm>
            <a:off x="245819" y="4948083"/>
            <a:ext cx="4503161" cy="157888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spAutoFit/>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r>
              <a:rPr lang="en-US" altLang="en-US" sz="1400" kern="0" dirty="0"/>
              <a:t>Fit 10 trees on the “blue” data.</a:t>
            </a:r>
          </a:p>
          <a:p>
            <a:r>
              <a:rPr lang="en-US" altLang="en-US" sz="1400" kern="0" dirty="0"/>
              <a:t>Test them on the “red” data.</a:t>
            </a:r>
          </a:p>
          <a:p>
            <a:r>
              <a:rPr lang="en-US" altLang="en-US" sz="1400" kern="0" dirty="0"/>
              <a:t>Keep track of </a:t>
            </a:r>
            <a:r>
              <a:rPr lang="en-US" altLang="en-US" sz="1400" kern="0" dirty="0" err="1"/>
              <a:t>mis</a:t>
            </a:r>
            <a:r>
              <a:rPr lang="en-US" altLang="en-US" sz="1400" kern="0" dirty="0"/>
              <a:t>-classification rates for different values of </a:t>
            </a:r>
            <a:r>
              <a:rPr lang="el-GR" altLang="en-US" sz="1400" kern="0" dirty="0">
                <a:cs typeface="Arial" charset="0"/>
              </a:rPr>
              <a:t>α</a:t>
            </a:r>
            <a:r>
              <a:rPr lang="en-US" altLang="en-US" sz="1400" kern="0" dirty="0">
                <a:cs typeface="Arial" charset="0"/>
              </a:rPr>
              <a:t>.</a:t>
            </a:r>
          </a:p>
          <a:p>
            <a:r>
              <a:rPr lang="en-US" altLang="en-US" sz="1400" kern="0" dirty="0">
                <a:cs typeface="Arial" charset="0"/>
              </a:rPr>
              <a:t>Now go back to the </a:t>
            </a:r>
            <a:r>
              <a:rPr lang="en-US" altLang="en-US" sz="1400" i="1" kern="0" dirty="0">
                <a:cs typeface="Arial" charset="0"/>
              </a:rPr>
              <a:t>full</a:t>
            </a:r>
            <a:r>
              <a:rPr lang="en-US" altLang="en-US" sz="1400" i="1" u="sng" kern="0" dirty="0">
                <a:cs typeface="Arial" charset="0"/>
              </a:rPr>
              <a:t> </a:t>
            </a:r>
            <a:r>
              <a:rPr lang="en-US" altLang="en-US" sz="1400" kern="0" dirty="0">
                <a:cs typeface="Arial" charset="0"/>
              </a:rPr>
              <a:t>dataset and choose the </a:t>
            </a:r>
            <a:r>
              <a:rPr lang="el-GR" altLang="en-US" sz="1400" kern="0" dirty="0">
                <a:cs typeface="Arial" charset="0"/>
              </a:rPr>
              <a:t>α</a:t>
            </a:r>
            <a:r>
              <a:rPr lang="en-US" altLang="en-US" sz="1400" kern="0" dirty="0">
                <a:cs typeface="Arial" charset="0"/>
              </a:rPr>
              <a:t>-tree.</a:t>
            </a:r>
            <a:endParaRPr lang="el-GR" altLang="en-US" sz="1400" kern="0" dirty="0">
              <a:cs typeface="Arial" charset="0"/>
            </a:endParaRPr>
          </a:p>
        </p:txBody>
      </p:sp>
      <p:sp>
        <p:nvSpPr>
          <p:cNvPr id="16" name="Rounded Rectangle 15"/>
          <p:cNvSpPr/>
          <p:nvPr/>
        </p:nvSpPr>
        <p:spPr>
          <a:xfrm>
            <a:off x="1091386" y="4187630"/>
            <a:ext cx="2861182" cy="530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Finding “</a:t>
            </a:r>
            <a:r>
              <a:rPr lang="el-GR" sz="2800" b="1" dirty="0"/>
              <a:t>α</a:t>
            </a:r>
            <a:r>
              <a:rPr lang="en-US" sz="1400" dirty="0"/>
              <a:t>”</a:t>
            </a:r>
          </a:p>
        </p:txBody>
      </p:sp>
      <p:sp>
        <p:nvSpPr>
          <p:cNvPr id="17" name="Rectangle 16"/>
          <p:cNvSpPr/>
          <p:nvPr/>
        </p:nvSpPr>
        <p:spPr>
          <a:xfrm>
            <a:off x="280220" y="4955228"/>
            <a:ext cx="4468760" cy="178478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5818" y="1588646"/>
            <a:ext cx="4503161" cy="2172193"/>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06909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CART: What is the Optimal Size?</a:t>
            </a:r>
          </a:p>
        </p:txBody>
      </p:sp>
      <p:sp>
        <p:nvSpPr>
          <p:cNvPr id="13" name="Rectangle 3"/>
          <p:cNvSpPr txBox="1">
            <a:spLocks noChangeArrowheads="1"/>
          </p:cNvSpPr>
          <p:nvPr/>
        </p:nvSpPr>
        <p:spPr bwMode="auto">
          <a:xfrm>
            <a:off x="280220" y="1565369"/>
            <a:ext cx="9591354" cy="226829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spAutoFit/>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r>
              <a:rPr lang="en-US" altLang="en-US" sz="1400" dirty="0"/>
              <a:t>Grow the tree on all the data:  </a:t>
            </a:r>
            <a:r>
              <a:rPr lang="en-US" altLang="en-US" sz="1400" i="1" dirty="0"/>
              <a:t>T</a:t>
            </a:r>
            <a:r>
              <a:rPr lang="en-US" altLang="en-US" sz="1400" baseline="-25000" dirty="0"/>
              <a:t>0</a:t>
            </a:r>
            <a:r>
              <a:rPr lang="en-US" altLang="en-US" sz="1400" dirty="0"/>
              <a:t>.</a:t>
            </a:r>
          </a:p>
          <a:p>
            <a:r>
              <a:rPr lang="en-US" altLang="en-US" sz="1400" dirty="0"/>
              <a:t>Now break the data into 10 equal-size pieces.</a:t>
            </a:r>
          </a:p>
          <a:p>
            <a:r>
              <a:rPr lang="en-US" altLang="en-US" sz="1400" dirty="0"/>
              <a:t>10 times:  grow a tree on </a:t>
            </a:r>
            <a:r>
              <a:rPr lang="en-US" altLang="en-US" sz="1400" dirty="0">
                <a:solidFill>
                  <a:srgbClr val="003366"/>
                </a:solidFill>
              </a:rPr>
              <a:t>90% of the data</a:t>
            </a:r>
            <a:r>
              <a:rPr lang="en-US" altLang="en-US" sz="1400" dirty="0"/>
              <a:t>.</a:t>
            </a:r>
          </a:p>
          <a:p>
            <a:pPr lvl="2"/>
            <a:r>
              <a:rPr lang="en-US" altLang="en-US" sz="1400" dirty="0">
                <a:cs typeface="Arial" charset="0"/>
              </a:rPr>
              <a:t>Drop the </a:t>
            </a:r>
            <a:r>
              <a:rPr lang="en-US" altLang="en-US" sz="1400" dirty="0">
                <a:solidFill>
                  <a:srgbClr val="FF0000"/>
                </a:solidFill>
                <a:cs typeface="Arial" charset="0"/>
              </a:rPr>
              <a:t>remaining 10%</a:t>
            </a:r>
            <a:r>
              <a:rPr lang="en-US" altLang="en-US" sz="1400" dirty="0">
                <a:cs typeface="Arial" charset="0"/>
              </a:rPr>
              <a:t> </a:t>
            </a:r>
            <a:r>
              <a:rPr lang="en-US" altLang="en-US" sz="1400" dirty="0">
                <a:solidFill>
                  <a:srgbClr val="FF0000"/>
                </a:solidFill>
                <a:cs typeface="Arial" charset="0"/>
              </a:rPr>
              <a:t>(test data)</a:t>
            </a:r>
            <a:r>
              <a:rPr lang="en-US" altLang="en-US" sz="1400" dirty="0">
                <a:cs typeface="Arial" charset="0"/>
              </a:rPr>
              <a:t> down the nested trees corresponding to each value of </a:t>
            </a:r>
            <a:r>
              <a:rPr lang="el-GR" altLang="en-US" sz="1400" dirty="0">
                <a:cs typeface="Arial" charset="0"/>
              </a:rPr>
              <a:t>α</a:t>
            </a:r>
            <a:r>
              <a:rPr lang="en-US" altLang="en-US" sz="1400" dirty="0">
                <a:cs typeface="Arial" charset="0"/>
              </a:rPr>
              <a:t>.</a:t>
            </a:r>
          </a:p>
          <a:p>
            <a:pPr lvl="2"/>
            <a:r>
              <a:rPr lang="en-US" altLang="en-US" sz="1400" dirty="0">
                <a:cs typeface="Arial" charset="0"/>
              </a:rPr>
              <a:t>For each </a:t>
            </a:r>
            <a:r>
              <a:rPr lang="el-GR" altLang="en-US" sz="1400" dirty="0">
                <a:cs typeface="Arial" charset="0"/>
              </a:rPr>
              <a:t>α</a:t>
            </a:r>
            <a:r>
              <a:rPr lang="en-US" altLang="en-US" sz="1400" dirty="0">
                <a:cs typeface="Arial" charset="0"/>
              </a:rPr>
              <a:t> add up errors in all 10 of the </a:t>
            </a:r>
            <a:r>
              <a:rPr lang="en-US" altLang="en-US" sz="1400" dirty="0">
                <a:solidFill>
                  <a:srgbClr val="FF0000"/>
                </a:solidFill>
                <a:cs typeface="Arial" charset="0"/>
              </a:rPr>
              <a:t>test </a:t>
            </a:r>
            <a:r>
              <a:rPr lang="en-US" altLang="en-US" sz="1400" dirty="0">
                <a:cs typeface="Arial" charset="0"/>
              </a:rPr>
              <a:t>data sets.</a:t>
            </a:r>
          </a:p>
          <a:p>
            <a:r>
              <a:rPr lang="en-US" altLang="en-US" sz="1400" dirty="0">
                <a:cs typeface="Arial" charset="0"/>
              </a:rPr>
              <a:t>Keep track of the </a:t>
            </a:r>
            <a:r>
              <a:rPr lang="el-GR" altLang="en-US" sz="1400" dirty="0">
                <a:cs typeface="Arial" charset="0"/>
              </a:rPr>
              <a:t>α</a:t>
            </a:r>
            <a:r>
              <a:rPr lang="en-US" altLang="en-US" sz="1400" dirty="0">
                <a:cs typeface="Arial" charset="0"/>
              </a:rPr>
              <a:t> corresponding to lowest test error.</a:t>
            </a:r>
          </a:p>
          <a:p>
            <a:r>
              <a:rPr lang="en-US" altLang="en-US" sz="1400" dirty="0">
                <a:cs typeface="Arial" charset="0"/>
              </a:rPr>
              <a:t>This corresponds to one of the nested trees </a:t>
            </a:r>
            <a:r>
              <a:rPr lang="en-US" altLang="en-US" sz="1400" i="1" dirty="0">
                <a:cs typeface="Arial" charset="0"/>
              </a:rPr>
              <a:t>T</a:t>
            </a:r>
            <a:r>
              <a:rPr lang="en-US" altLang="en-US" sz="1400" i="1" baseline="-25000" dirty="0">
                <a:cs typeface="Arial" charset="0"/>
              </a:rPr>
              <a:t>k</a:t>
            </a:r>
            <a:r>
              <a:rPr lang="en-US" altLang="en-US" sz="1400" i="1" dirty="0">
                <a:cs typeface="Arial" charset="0"/>
              </a:rPr>
              <a:t>«T</a:t>
            </a:r>
            <a:r>
              <a:rPr lang="en-US" altLang="en-US" sz="1400" baseline="-25000" dirty="0">
                <a:cs typeface="Arial" charset="0"/>
              </a:rPr>
              <a:t>0</a:t>
            </a:r>
            <a:r>
              <a:rPr lang="en-US" altLang="en-US" sz="1400" dirty="0">
                <a:cs typeface="Arial" charset="0"/>
              </a:rPr>
              <a:t>.</a:t>
            </a:r>
            <a:endParaRPr lang="el-GR" altLang="en-US" sz="1400" dirty="0">
              <a:cs typeface="Arial" charset="0"/>
            </a:endParaRPr>
          </a:p>
          <a:p>
            <a:pPr lvl="2"/>
            <a:endParaRPr lang="el-GR" altLang="en-US" sz="1400" kern="0" dirty="0">
              <a:cs typeface="Arial" charset="0"/>
            </a:endParaRPr>
          </a:p>
        </p:txBody>
      </p:sp>
      <p:sp>
        <p:nvSpPr>
          <p:cNvPr id="9" name="Rectangle 3"/>
          <p:cNvSpPr txBox="1">
            <a:spLocks noChangeArrowheads="1"/>
          </p:cNvSpPr>
          <p:nvPr/>
        </p:nvSpPr>
        <p:spPr bwMode="auto">
          <a:xfrm>
            <a:off x="280220" y="4240145"/>
            <a:ext cx="4038600" cy="200976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spAutoFit/>
          </a:bodyPr>
          <a:lstStyle>
            <a:lvl1pPr marL="337840" indent="-337840" algn="l" rtl="0" eaLnBrk="0" fontAlgn="base" hangingPunct="0">
              <a:spcBef>
                <a:spcPct val="0"/>
              </a:spcBef>
              <a:spcAft>
                <a:spcPct val="30000"/>
              </a:spcAft>
              <a:buClr>
                <a:schemeClr val="accent1"/>
              </a:buClr>
              <a:buFont typeface="Wingdings 3" pitchFamily="18" charset="2"/>
              <a:buChar char=""/>
              <a:defRPr sz="2300">
                <a:solidFill>
                  <a:srgbClr val="000000"/>
                </a:solidFill>
                <a:latin typeface="+mn-lt"/>
                <a:ea typeface="+mn-ea"/>
                <a:cs typeface="+mn-cs"/>
              </a:defRPr>
            </a:lvl1pPr>
            <a:lvl2pPr marL="712824" indent="-261781" algn="l" rtl="0" eaLnBrk="0" fontAlgn="base" hangingPunct="0">
              <a:spcBef>
                <a:spcPct val="0"/>
              </a:spcBef>
              <a:spcAft>
                <a:spcPct val="30000"/>
              </a:spcAft>
              <a:buClr>
                <a:schemeClr val="folHlink"/>
              </a:buClr>
              <a:buFont typeface="Wingdings" pitchFamily="2" charset="2"/>
              <a:buChar char="§"/>
              <a:defRPr sz="2100">
                <a:solidFill>
                  <a:srgbClr val="000000"/>
                </a:solidFill>
                <a:latin typeface="+mn-lt"/>
              </a:defRPr>
            </a:lvl2pPr>
            <a:lvl3pPr marL="1071888" indent="-245863" algn="l" rtl="0" eaLnBrk="0" fontAlgn="base" hangingPunct="0">
              <a:spcBef>
                <a:spcPct val="0"/>
              </a:spcBef>
              <a:spcAft>
                <a:spcPct val="30000"/>
              </a:spcAft>
              <a:buClr>
                <a:schemeClr val="accent1"/>
              </a:buClr>
              <a:buFont typeface="Wingdings 2" pitchFamily="18" charset="2"/>
              <a:buChar char=""/>
              <a:defRPr sz="2100">
                <a:solidFill>
                  <a:srgbClr val="000000"/>
                </a:solidFill>
                <a:latin typeface="+mn-lt"/>
              </a:defRPr>
            </a:lvl3pPr>
            <a:lvl4pPr marL="1441566" indent="-252938"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4pPr>
            <a:lvl5pPr marL="1818319" indent="-26001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5pPr>
            <a:lvl6pPr marL="2327731"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6pPr>
            <a:lvl7pPr marL="2837143"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7pPr>
            <a:lvl8pPr marL="3346555"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8pPr>
            <a:lvl9pPr marL="3855968" indent="-260013" algn="l" rtl="0" fontAlgn="base">
              <a:spcBef>
                <a:spcPct val="0"/>
              </a:spcBef>
              <a:spcAft>
                <a:spcPct val="30000"/>
              </a:spcAft>
              <a:buClr>
                <a:schemeClr val="accent1"/>
              </a:buClr>
              <a:buFont typeface="Wingdings 2" pitchFamily="18" charset="2"/>
              <a:buChar char=""/>
              <a:defRPr sz="1900">
                <a:solidFill>
                  <a:srgbClr val="000000"/>
                </a:solidFill>
                <a:latin typeface="+mn-lt"/>
              </a:defRPr>
            </a:lvl9pPr>
          </a:lstStyle>
          <a:p>
            <a:r>
              <a:rPr lang="en-US" altLang="en-US" sz="1400" kern="0" dirty="0"/>
              <a:t>Relative error:  proportion of CV-test cases misclassified.</a:t>
            </a:r>
          </a:p>
          <a:p>
            <a:r>
              <a:rPr lang="en-US" altLang="en-US" sz="1400" kern="0" dirty="0"/>
              <a:t>According to CV, the 15-node tree is nearly optimal.</a:t>
            </a:r>
          </a:p>
          <a:p>
            <a:pPr lvl="2"/>
            <a:r>
              <a:rPr lang="en-US" altLang="en-US" sz="1400" kern="0" dirty="0"/>
              <a:t>In summary:  grow the tree all the way out.</a:t>
            </a:r>
          </a:p>
          <a:p>
            <a:pPr lvl="2"/>
            <a:r>
              <a:rPr lang="en-US" altLang="en-US" sz="1400" kern="0" dirty="0"/>
              <a:t>Then weakest-link prune back to the 15 node tree</a:t>
            </a:r>
          </a:p>
        </p:txBody>
      </p:sp>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991452" y="3038168"/>
            <a:ext cx="4418012" cy="4421188"/>
          </a:xfrm>
          <a:prstGeom prst="rect">
            <a:avLst/>
          </a:prstGeom>
          <a:noFill/>
          <a:ln/>
        </p:spPr>
      </p:pic>
    </p:spTree>
    <p:custDataLst>
      <p:tags r:id="rId1"/>
    </p:custDataLst>
    <p:extLst>
      <p:ext uri="{BB962C8B-B14F-4D97-AF65-F5344CB8AC3E}">
        <p14:creationId xmlns:p14="http://schemas.microsoft.com/office/powerpoint/2010/main" val="1376991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98" y="103242"/>
            <a:ext cx="9723423" cy="1122363"/>
          </a:xfrm>
          <a:prstGeom prst="rect">
            <a:avLst/>
          </a:prstGeom>
        </p:spPr>
        <p:txBody>
          <a:bodyPr/>
          <a:lstStyle/>
          <a:p>
            <a:r>
              <a:rPr lang="en-US" sz="3200" dirty="0"/>
              <a:t>Commonly used Tree Algorithms: </a:t>
            </a:r>
            <a:br>
              <a:rPr lang="en-US" sz="3200" dirty="0"/>
            </a:br>
            <a:r>
              <a:rPr lang="en-US" sz="1600" dirty="0"/>
              <a:t>CART , CHAID , CTREE ,C4.5, </a:t>
            </a:r>
            <a:r>
              <a:rPr lang="en-US" sz="1600" dirty="0" err="1"/>
              <a:t>C5.0,ID3</a:t>
            </a:r>
            <a:r>
              <a:rPr lang="en-US" sz="1600" dirty="0"/>
              <a:t> </a:t>
            </a:r>
          </a:p>
        </p:txBody>
      </p:sp>
      <p:graphicFrame>
        <p:nvGraphicFramePr>
          <p:cNvPr id="4" name="Table 3"/>
          <p:cNvGraphicFramePr>
            <a:graphicFrameLocks noGrp="1"/>
          </p:cNvGraphicFramePr>
          <p:nvPr>
            <p:extLst>
              <p:ext uri="{D42A27DB-BD31-4B8C-83A1-F6EECF244321}">
                <p14:modId xmlns:p14="http://schemas.microsoft.com/office/powerpoint/2010/main" val="180065741"/>
              </p:ext>
            </p:extLst>
          </p:nvPr>
        </p:nvGraphicFramePr>
        <p:xfrm>
          <a:off x="877231" y="1395518"/>
          <a:ext cx="7794822" cy="5843974"/>
        </p:xfrm>
        <a:graphic>
          <a:graphicData uri="http://schemas.openxmlformats.org/drawingml/2006/table">
            <a:tbl>
              <a:tblPr firstRow="1" firstCol="1" bandRow="1">
                <a:tableStyleId>{BDBED569-4797-4DF1-A0F4-6AAB3CD982D8}</a:tableStyleId>
              </a:tblPr>
              <a:tblGrid>
                <a:gridCol w="3897411">
                  <a:extLst>
                    <a:ext uri="{9D8B030D-6E8A-4147-A177-3AD203B41FA5}">
                      <a16:colId xmlns:a16="http://schemas.microsoft.com/office/drawing/2014/main" val="20000"/>
                    </a:ext>
                  </a:extLst>
                </a:gridCol>
                <a:gridCol w="3897411">
                  <a:extLst>
                    <a:ext uri="{9D8B030D-6E8A-4147-A177-3AD203B41FA5}">
                      <a16:colId xmlns:a16="http://schemas.microsoft.com/office/drawing/2014/main" val="20001"/>
                    </a:ext>
                  </a:extLst>
                </a:gridCol>
              </a:tblGrid>
              <a:tr h="280416">
                <a:tc>
                  <a:txBody>
                    <a:bodyPr/>
                    <a:lstStyle/>
                    <a:p>
                      <a:pPr marL="0" marR="0" algn="ctr">
                        <a:lnSpc>
                          <a:spcPct val="115000"/>
                        </a:lnSpc>
                        <a:spcBef>
                          <a:spcPts val="0"/>
                        </a:spcBef>
                        <a:spcAft>
                          <a:spcPts val="0"/>
                        </a:spcAft>
                      </a:pPr>
                      <a:r>
                        <a:rPr lang="en-US" sz="1600" dirty="0">
                          <a:effectLst/>
                        </a:rPr>
                        <a:t>CART</a:t>
                      </a:r>
                      <a:endParaRPr lang="en-US" sz="1600" dirty="0">
                        <a:effectLst/>
                        <a:latin typeface="Calibri"/>
                        <a:ea typeface="Calibri"/>
                        <a:cs typeface="Times New Roman"/>
                      </a:endParaRPr>
                    </a:p>
                  </a:txBody>
                  <a:tcPr marL="29365" marR="29365" marT="0" marB="0"/>
                </a:tc>
                <a:tc>
                  <a:txBody>
                    <a:bodyPr/>
                    <a:lstStyle/>
                    <a:p>
                      <a:pPr marL="0" marR="0" algn="ctr">
                        <a:lnSpc>
                          <a:spcPct val="115000"/>
                        </a:lnSpc>
                        <a:spcBef>
                          <a:spcPts val="0"/>
                        </a:spcBef>
                        <a:spcAft>
                          <a:spcPts val="0"/>
                        </a:spcAft>
                      </a:pPr>
                      <a:r>
                        <a:rPr lang="en-US" sz="1600" dirty="0">
                          <a:effectLst/>
                        </a:rPr>
                        <a:t>CHAID</a:t>
                      </a:r>
                      <a:endParaRPr lang="en-US" sz="1600" dirty="0">
                        <a:effectLst/>
                        <a:latin typeface="Calibri"/>
                        <a:ea typeface="Calibri"/>
                        <a:cs typeface="Times New Roman"/>
                      </a:endParaRPr>
                    </a:p>
                  </a:txBody>
                  <a:tcPr marL="29365" marR="29365" marT="0" marB="0"/>
                </a:tc>
                <a:extLst>
                  <a:ext uri="{0D108BD9-81ED-4DB2-BD59-A6C34878D82A}">
                    <a16:rowId xmlns:a16="http://schemas.microsoft.com/office/drawing/2014/main" val="10000"/>
                  </a:ext>
                </a:extLst>
              </a:tr>
              <a:tr h="505778">
                <a:tc>
                  <a:txBody>
                    <a:bodyPr/>
                    <a:lstStyle/>
                    <a:p>
                      <a:pPr marL="0" marR="0">
                        <a:lnSpc>
                          <a:spcPct val="115000"/>
                        </a:lnSpc>
                        <a:spcBef>
                          <a:spcPts val="0"/>
                        </a:spcBef>
                        <a:spcAft>
                          <a:spcPts val="0"/>
                        </a:spcAft>
                      </a:pPr>
                      <a:r>
                        <a:rPr lang="en-US" sz="1400" b="0" dirty="0">
                          <a:effectLst/>
                        </a:rPr>
                        <a:t>No distributional assumption of data</a:t>
                      </a:r>
                      <a:endParaRPr lang="en-US" sz="1400" b="0" dirty="0">
                        <a:effectLst/>
                        <a:latin typeface="Calibri"/>
                        <a:ea typeface="Calibri"/>
                        <a:cs typeface="Times New Roman"/>
                      </a:endParaRPr>
                    </a:p>
                  </a:txBody>
                  <a:tcPr marL="29365" marR="29365" marT="0" marB="0"/>
                </a:tc>
                <a:tc>
                  <a:txBody>
                    <a:bodyPr/>
                    <a:lstStyle/>
                    <a:p>
                      <a:pPr marL="0" marR="0">
                        <a:lnSpc>
                          <a:spcPct val="115000"/>
                        </a:lnSpc>
                        <a:spcBef>
                          <a:spcPts val="0"/>
                        </a:spcBef>
                        <a:spcAft>
                          <a:spcPts val="0"/>
                        </a:spcAft>
                      </a:pPr>
                      <a:r>
                        <a:rPr lang="en-US" sz="1400" b="0">
                          <a:effectLst/>
                        </a:rPr>
                        <a:t>The predictor and dependent are not be highly correlated.</a:t>
                      </a:r>
                      <a:endParaRPr lang="en-US" sz="1400" b="0">
                        <a:effectLst/>
                        <a:latin typeface="Calibri"/>
                        <a:ea typeface="Calibri"/>
                        <a:cs typeface="Times New Roman"/>
                      </a:endParaRPr>
                    </a:p>
                  </a:txBody>
                  <a:tcPr marL="29365" marR="29365" marT="0" marB="0"/>
                </a:tc>
                <a:extLst>
                  <a:ext uri="{0D108BD9-81ED-4DB2-BD59-A6C34878D82A}">
                    <a16:rowId xmlns:a16="http://schemas.microsoft.com/office/drawing/2014/main" val="10001"/>
                  </a:ext>
                </a:extLst>
              </a:tr>
              <a:tr h="505778">
                <a:tc>
                  <a:txBody>
                    <a:bodyPr/>
                    <a:lstStyle/>
                    <a:p>
                      <a:pPr marL="0" marR="0">
                        <a:lnSpc>
                          <a:spcPct val="115000"/>
                        </a:lnSpc>
                        <a:spcBef>
                          <a:spcPts val="0"/>
                        </a:spcBef>
                        <a:spcAft>
                          <a:spcPts val="0"/>
                        </a:spcAft>
                      </a:pPr>
                      <a:r>
                        <a:rPr lang="en-US" sz="1400" b="0" dirty="0">
                          <a:effectLst/>
                        </a:rPr>
                        <a:t>Dependent variable can be categorical/continuous</a:t>
                      </a:r>
                      <a:endParaRPr lang="en-US" sz="1400" b="0" dirty="0">
                        <a:effectLst/>
                        <a:latin typeface="Calibri"/>
                        <a:ea typeface="Calibri"/>
                        <a:cs typeface="Times New Roman"/>
                      </a:endParaRPr>
                    </a:p>
                  </a:txBody>
                  <a:tcPr marL="29365" marR="29365" marT="0" marB="0"/>
                </a:tc>
                <a:tc>
                  <a:txBody>
                    <a:bodyPr/>
                    <a:lstStyle/>
                    <a:p>
                      <a:pPr marL="0" marR="0">
                        <a:lnSpc>
                          <a:spcPct val="115000"/>
                        </a:lnSpc>
                        <a:spcBef>
                          <a:spcPts val="0"/>
                        </a:spcBef>
                        <a:spcAft>
                          <a:spcPts val="0"/>
                        </a:spcAft>
                      </a:pPr>
                      <a:r>
                        <a:rPr lang="en-US" sz="1400" b="0" dirty="0">
                          <a:effectLst/>
                        </a:rPr>
                        <a:t>Dependent variable can be categorical/continuous</a:t>
                      </a:r>
                      <a:endParaRPr lang="en-US" sz="1400" b="0" dirty="0">
                        <a:effectLst/>
                        <a:latin typeface="Calibri"/>
                        <a:ea typeface="Calibri"/>
                        <a:cs typeface="Times New Roman"/>
                      </a:endParaRPr>
                    </a:p>
                  </a:txBody>
                  <a:tcPr marL="29365" marR="29365" marT="0" marB="0"/>
                </a:tc>
                <a:extLst>
                  <a:ext uri="{0D108BD9-81ED-4DB2-BD59-A6C34878D82A}">
                    <a16:rowId xmlns:a16="http://schemas.microsoft.com/office/drawing/2014/main" val="10002"/>
                  </a:ext>
                </a:extLst>
              </a:tr>
              <a:tr h="1011556">
                <a:tc>
                  <a:txBody>
                    <a:bodyPr/>
                    <a:lstStyle/>
                    <a:p>
                      <a:pPr marL="0" marR="0">
                        <a:lnSpc>
                          <a:spcPct val="115000"/>
                        </a:lnSpc>
                        <a:spcBef>
                          <a:spcPts val="0"/>
                        </a:spcBef>
                        <a:spcAft>
                          <a:spcPts val="0"/>
                        </a:spcAft>
                      </a:pPr>
                      <a:r>
                        <a:rPr lang="en-US" sz="1400" b="0" dirty="0">
                          <a:effectLst/>
                        </a:rPr>
                        <a:t>Predictor variable can be categorical/continuous</a:t>
                      </a:r>
                      <a:endParaRPr lang="en-US" sz="1400" b="0" dirty="0">
                        <a:effectLst/>
                        <a:latin typeface="Calibri"/>
                        <a:ea typeface="Calibri"/>
                        <a:cs typeface="Times New Roman"/>
                      </a:endParaRPr>
                    </a:p>
                  </a:txBody>
                  <a:tcPr marL="29365" marR="29365" marT="0" marB="0"/>
                </a:tc>
                <a:tc>
                  <a:txBody>
                    <a:bodyPr/>
                    <a:lstStyle/>
                    <a:p>
                      <a:pPr marL="0" marR="0">
                        <a:lnSpc>
                          <a:spcPct val="115000"/>
                        </a:lnSpc>
                        <a:spcBef>
                          <a:spcPts val="0"/>
                        </a:spcBef>
                        <a:spcAft>
                          <a:spcPts val="0"/>
                        </a:spcAft>
                      </a:pPr>
                      <a:r>
                        <a:rPr lang="en-US" sz="1400" b="0" dirty="0">
                          <a:effectLst/>
                        </a:rPr>
                        <a:t>Predictor variable can only be </a:t>
                      </a:r>
                      <a:r>
                        <a:rPr lang="en-US" sz="1400" b="0" u="sng" dirty="0">
                          <a:effectLst/>
                        </a:rPr>
                        <a:t>categorical</a:t>
                      </a:r>
                      <a:r>
                        <a:rPr lang="en-US" sz="1400" b="0" dirty="0">
                          <a:effectLst/>
                        </a:rPr>
                        <a:t>. In case the predictors are continuous then it should be classified into various categories</a:t>
                      </a:r>
                      <a:endParaRPr lang="en-US" sz="1400" b="0" dirty="0">
                        <a:effectLst/>
                        <a:latin typeface="Calibri"/>
                        <a:ea typeface="Calibri"/>
                        <a:cs typeface="Times New Roman"/>
                      </a:endParaRPr>
                    </a:p>
                  </a:txBody>
                  <a:tcPr marL="29365" marR="29365" marT="0" marB="0"/>
                </a:tc>
                <a:extLst>
                  <a:ext uri="{0D108BD9-81ED-4DB2-BD59-A6C34878D82A}">
                    <a16:rowId xmlns:a16="http://schemas.microsoft.com/office/drawing/2014/main" val="10003"/>
                  </a:ext>
                </a:extLst>
              </a:tr>
              <a:tr h="252889">
                <a:tc>
                  <a:txBody>
                    <a:bodyPr/>
                    <a:lstStyle/>
                    <a:p>
                      <a:pPr marL="0" marR="0">
                        <a:lnSpc>
                          <a:spcPct val="115000"/>
                        </a:lnSpc>
                        <a:spcBef>
                          <a:spcPts val="0"/>
                        </a:spcBef>
                        <a:spcAft>
                          <a:spcPts val="0"/>
                        </a:spcAft>
                      </a:pPr>
                      <a:r>
                        <a:rPr lang="en-US" sz="1400" b="0" dirty="0">
                          <a:effectLst/>
                        </a:rPr>
                        <a:t>It uses a binary split</a:t>
                      </a:r>
                      <a:endParaRPr lang="en-US" sz="1400" b="0" dirty="0">
                        <a:effectLst/>
                        <a:latin typeface="Calibri"/>
                        <a:ea typeface="Calibri"/>
                        <a:cs typeface="Times New Roman"/>
                      </a:endParaRPr>
                    </a:p>
                  </a:txBody>
                  <a:tcPr marL="29365" marR="29365" marT="0" marB="0"/>
                </a:tc>
                <a:tc>
                  <a:txBody>
                    <a:bodyPr/>
                    <a:lstStyle/>
                    <a:p>
                      <a:pPr marL="0" marR="0">
                        <a:lnSpc>
                          <a:spcPct val="115000"/>
                        </a:lnSpc>
                        <a:spcBef>
                          <a:spcPts val="0"/>
                        </a:spcBef>
                        <a:spcAft>
                          <a:spcPts val="0"/>
                        </a:spcAft>
                      </a:pPr>
                      <a:r>
                        <a:rPr lang="en-US" sz="1400" b="0">
                          <a:effectLst/>
                        </a:rPr>
                        <a:t>It uses a multiway split</a:t>
                      </a:r>
                      <a:endParaRPr lang="en-US" sz="1400" b="0">
                        <a:effectLst/>
                        <a:latin typeface="Calibri"/>
                        <a:ea typeface="Calibri"/>
                        <a:cs typeface="Times New Roman"/>
                      </a:endParaRPr>
                    </a:p>
                  </a:txBody>
                  <a:tcPr marL="29365" marR="29365" marT="0" marB="0"/>
                </a:tc>
                <a:extLst>
                  <a:ext uri="{0D108BD9-81ED-4DB2-BD59-A6C34878D82A}">
                    <a16:rowId xmlns:a16="http://schemas.microsoft.com/office/drawing/2014/main" val="10004"/>
                  </a:ext>
                </a:extLst>
              </a:tr>
              <a:tr h="1011556">
                <a:tc>
                  <a:txBody>
                    <a:bodyPr/>
                    <a:lstStyle/>
                    <a:p>
                      <a:pPr marL="0" marR="0">
                        <a:lnSpc>
                          <a:spcPct val="115000"/>
                        </a:lnSpc>
                        <a:spcBef>
                          <a:spcPts val="0"/>
                        </a:spcBef>
                        <a:spcAft>
                          <a:spcPts val="0"/>
                        </a:spcAft>
                      </a:pPr>
                      <a:r>
                        <a:rPr lang="en-US" sz="1400" b="0" dirty="0">
                          <a:effectLst/>
                        </a:rPr>
                        <a:t>It uses Gini measure for selecting best split when dependent is categorical. In case of continuous dependent, Least-squared Deviation is used.</a:t>
                      </a:r>
                      <a:endParaRPr lang="en-US" sz="1400" b="0" dirty="0">
                        <a:effectLst/>
                        <a:latin typeface="Calibri"/>
                        <a:ea typeface="Calibri"/>
                        <a:cs typeface="Times New Roman"/>
                      </a:endParaRPr>
                    </a:p>
                  </a:txBody>
                  <a:tcPr marL="29365" marR="29365" marT="0" marB="0"/>
                </a:tc>
                <a:tc>
                  <a:txBody>
                    <a:bodyPr/>
                    <a:lstStyle/>
                    <a:p>
                      <a:pPr marL="0" marR="0">
                        <a:lnSpc>
                          <a:spcPct val="115000"/>
                        </a:lnSpc>
                        <a:spcBef>
                          <a:spcPts val="0"/>
                        </a:spcBef>
                        <a:spcAft>
                          <a:spcPts val="0"/>
                        </a:spcAft>
                      </a:pPr>
                      <a:r>
                        <a:rPr lang="en-US" sz="1400" b="0" dirty="0">
                          <a:effectLst/>
                        </a:rPr>
                        <a:t>It uses Bonferroni adjusted p- values obtained from Chi square test for selecting best split.</a:t>
                      </a:r>
                      <a:endParaRPr lang="en-US" sz="1400" b="0" dirty="0">
                        <a:effectLst/>
                        <a:latin typeface="Calibri"/>
                        <a:ea typeface="Calibri"/>
                        <a:cs typeface="Times New Roman"/>
                      </a:endParaRPr>
                    </a:p>
                  </a:txBody>
                  <a:tcPr marL="29365" marR="29365" marT="0" marB="0"/>
                </a:tc>
                <a:extLst>
                  <a:ext uri="{0D108BD9-81ED-4DB2-BD59-A6C34878D82A}">
                    <a16:rowId xmlns:a16="http://schemas.microsoft.com/office/drawing/2014/main" val="10005"/>
                  </a:ext>
                </a:extLst>
              </a:tr>
              <a:tr h="1011556">
                <a:tc>
                  <a:txBody>
                    <a:bodyPr/>
                    <a:lstStyle/>
                    <a:p>
                      <a:pPr marL="0" marR="0">
                        <a:lnSpc>
                          <a:spcPct val="115000"/>
                        </a:lnSpc>
                        <a:spcBef>
                          <a:spcPts val="0"/>
                        </a:spcBef>
                        <a:spcAft>
                          <a:spcPts val="0"/>
                        </a:spcAft>
                      </a:pPr>
                      <a:r>
                        <a:rPr lang="en-US" sz="1400" b="0" dirty="0">
                          <a:effectLst/>
                        </a:rPr>
                        <a:t>Handles missing data by keeping track of surrogate or treating it as separate category</a:t>
                      </a:r>
                    </a:p>
                    <a:p>
                      <a:pPr marL="0" marR="0">
                        <a:lnSpc>
                          <a:spcPct val="115000"/>
                        </a:lnSpc>
                        <a:spcBef>
                          <a:spcPts val="0"/>
                        </a:spcBef>
                        <a:spcAft>
                          <a:spcPts val="0"/>
                        </a:spcAft>
                      </a:pPr>
                      <a:r>
                        <a:rPr lang="en-US" sz="1400" b="0" dirty="0">
                          <a:effectLst/>
                        </a:rPr>
                        <a:t> </a:t>
                      </a:r>
                      <a:endParaRPr lang="en-US" sz="1400" b="0" dirty="0">
                        <a:effectLst/>
                        <a:latin typeface="Calibri"/>
                        <a:ea typeface="Calibri"/>
                        <a:cs typeface="Times New Roman"/>
                      </a:endParaRPr>
                    </a:p>
                  </a:txBody>
                  <a:tcPr marL="29365" marR="29365" marT="0" marB="0"/>
                </a:tc>
                <a:tc>
                  <a:txBody>
                    <a:bodyPr/>
                    <a:lstStyle/>
                    <a:p>
                      <a:pPr marL="0" marR="0">
                        <a:lnSpc>
                          <a:spcPct val="115000"/>
                        </a:lnSpc>
                        <a:spcBef>
                          <a:spcPts val="0"/>
                        </a:spcBef>
                        <a:spcAft>
                          <a:spcPts val="0"/>
                        </a:spcAft>
                      </a:pPr>
                      <a:r>
                        <a:rPr lang="en-US" sz="1400" b="0" dirty="0">
                          <a:effectLst/>
                        </a:rPr>
                        <a:t>It classifies the missing values as a single category</a:t>
                      </a:r>
                      <a:endParaRPr lang="en-US" sz="1400" b="0" dirty="0">
                        <a:effectLst/>
                        <a:latin typeface="Calibri"/>
                        <a:ea typeface="Calibri"/>
                        <a:cs typeface="Times New Roman"/>
                      </a:endParaRPr>
                    </a:p>
                  </a:txBody>
                  <a:tcPr marL="29365" marR="29365" marT="0" marB="0"/>
                </a:tc>
                <a:extLst>
                  <a:ext uri="{0D108BD9-81ED-4DB2-BD59-A6C34878D82A}">
                    <a16:rowId xmlns:a16="http://schemas.microsoft.com/office/drawing/2014/main" val="10006"/>
                  </a:ext>
                </a:extLst>
              </a:tr>
              <a:tr h="758667">
                <a:tc>
                  <a:txBody>
                    <a:bodyPr/>
                    <a:lstStyle/>
                    <a:p>
                      <a:pPr marL="0" marR="0">
                        <a:lnSpc>
                          <a:spcPct val="115000"/>
                        </a:lnSpc>
                        <a:spcBef>
                          <a:spcPts val="0"/>
                        </a:spcBef>
                        <a:spcAft>
                          <a:spcPts val="0"/>
                        </a:spcAft>
                      </a:pPr>
                      <a:r>
                        <a:rPr lang="en-US" sz="1400" b="0" dirty="0">
                          <a:effectLst/>
                        </a:rPr>
                        <a:t>Tree size is very large. The splitting can be stopped when a node is either pure or contains minimum number of cases. </a:t>
                      </a:r>
                      <a:endParaRPr lang="en-US" sz="1400" b="0" dirty="0">
                        <a:effectLst/>
                        <a:latin typeface="Calibri"/>
                        <a:ea typeface="Calibri"/>
                        <a:cs typeface="Times New Roman"/>
                      </a:endParaRPr>
                    </a:p>
                  </a:txBody>
                  <a:tcPr marL="29365" marR="29365" marT="0" marB="0"/>
                </a:tc>
                <a:tc>
                  <a:txBody>
                    <a:bodyPr/>
                    <a:lstStyle/>
                    <a:p>
                      <a:pPr marL="0" marR="0">
                        <a:lnSpc>
                          <a:spcPct val="115000"/>
                        </a:lnSpc>
                        <a:spcBef>
                          <a:spcPts val="0"/>
                        </a:spcBef>
                        <a:spcAft>
                          <a:spcPts val="0"/>
                        </a:spcAft>
                      </a:pPr>
                      <a:r>
                        <a:rPr lang="en-US" sz="1400" b="0" dirty="0">
                          <a:effectLst/>
                        </a:rPr>
                        <a:t>Tree sizes are relatively smaller than in CART as it employs multiway splits</a:t>
                      </a:r>
                      <a:endParaRPr lang="en-US" sz="1400" b="0" dirty="0">
                        <a:effectLst/>
                        <a:latin typeface="Calibri"/>
                        <a:ea typeface="Calibri"/>
                        <a:cs typeface="Times New Roman"/>
                      </a:endParaRPr>
                    </a:p>
                  </a:txBody>
                  <a:tcPr marL="29365" marR="29365" marT="0" marB="0"/>
                </a:tc>
                <a:extLst>
                  <a:ext uri="{0D108BD9-81ED-4DB2-BD59-A6C34878D82A}">
                    <a16:rowId xmlns:a16="http://schemas.microsoft.com/office/drawing/2014/main" val="10007"/>
                  </a:ext>
                </a:extLst>
              </a:tr>
              <a:tr h="505778">
                <a:tc>
                  <a:txBody>
                    <a:bodyPr/>
                    <a:lstStyle/>
                    <a:p>
                      <a:pPr marL="0" marR="0">
                        <a:lnSpc>
                          <a:spcPct val="115000"/>
                        </a:lnSpc>
                        <a:spcBef>
                          <a:spcPts val="0"/>
                        </a:spcBef>
                        <a:spcAft>
                          <a:spcPts val="0"/>
                        </a:spcAft>
                      </a:pPr>
                      <a:r>
                        <a:rPr lang="en-US" sz="1400" b="0" dirty="0">
                          <a:effectLst/>
                        </a:rPr>
                        <a:t>It generally over fits the data. Pruning is generally done to avoid it.</a:t>
                      </a:r>
                      <a:endParaRPr lang="en-US" sz="1400" b="0" dirty="0">
                        <a:effectLst/>
                        <a:latin typeface="Calibri"/>
                        <a:ea typeface="Calibri"/>
                        <a:cs typeface="Times New Roman"/>
                      </a:endParaRPr>
                    </a:p>
                  </a:txBody>
                  <a:tcPr marL="29365" marR="29365" marT="0" marB="0"/>
                </a:tc>
                <a:tc>
                  <a:txBody>
                    <a:bodyPr/>
                    <a:lstStyle/>
                    <a:p>
                      <a:pPr marL="0" marR="0">
                        <a:lnSpc>
                          <a:spcPct val="115000"/>
                        </a:lnSpc>
                        <a:spcBef>
                          <a:spcPts val="0"/>
                        </a:spcBef>
                        <a:spcAft>
                          <a:spcPts val="0"/>
                        </a:spcAft>
                      </a:pPr>
                      <a:r>
                        <a:rPr lang="en-US" sz="1400" b="0" dirty="0">
                          <a:effectLst/>
                        </a:rPr>
                        <a:t>It avoids over fitting because the next split is done only if it is statistically significant</a:t>
                      </a:r>
                      <a:endParaRPr lang="en-US" sz="1400" b="0" dirty="0">
                        <a:effectLst/>
                        <a:latin typeface="Calibri"/>
                        <a:ea typeface="Calibri"/>
                        <a:cs typeface="Times New Roman"/>
                      </a:endParaRPr>
                    </a:p>
                  </a:txBody>
                  <a:tcPr marL="29365" marR="29365"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08520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0250" y="103239"/>
            <a:ext cx="9723423" cy="1122363"/>
          </a:xfrm>
          <a:prstGeom prst="rect">
            <a:avLst/>
          </a:prstGeom>
        </p:spPr>
        <p:txBody>
          <a:bodyPr/>
          <a:lstStyle/>
          <a:p>
            <a:r>
              <a:rPr lang="en-US" sz="3200" dirty="0" err="1"/>
              <a:t>Ensembling</a:t>
            </a:r>
            <a:endParaRPr lang="en-US" sz="3200" dirty="0"/>
          </a:p>
        </p:txBody>
      </p:sp>
      <p:sp>
        <p:nvSpPr>
          <p:cNvPr id="4" name="TextBox 3"/>
          <p:cNvSpPr txBox="1"/>
          <p:nvPr/>
        </p:nvSpPr>
        <p:spPr>
          <a:xfrm>
            <a:off x="147483" y="1460090"/>
            <a:ext cx="9674943" cy="5447645"/>
          </a:xfrm>
          <a:prstGeom prst="rect">
            <a:avLst/>
          </a:prstGeom>
          <a:noFill/>
        </p:spPr>
        <p:txBody>
          <a:bodyPr wrap="square" rtlCol="0">
            <a:spAutoFit/>
          </a:bodyPr>
          <a:lstStyle/>
          <a:p>
            <a:pPr marL="171450" indent="-171450">
              <a:buFont typeface="Arial" panose="020B0604020202020204" pitchFamily="34" charset="0"/>
              <a:buChar char="•"/>
            </a:pPr>
            <a:r>
              <a:rPr lang="en-US" sz="1200" dirty="0"/>
              <a:t>In general, </a:t>
            </a:r>
            <a:r>
              <a:rPr lang="en-US" sz="1200" dirty="0" err="1"/>
              <a:t>ensembling</a:t>
            </a:r>
            <a:r>
              <a:rPr lang="en-US" sz="1200" dirty="0"/>
              <a:t> is a technique of combining two or more algorithms of similar or dissimilar types called base learners. This is done to make a more robust system which incorporates the predictions from all the base learners. It can be understood as conference room meeting between multiple traders to make a decision on whether the price of a stock will go up or not</a:t>
            </a:r>
          </a:p>
          <a:p>
            <a:pPr marL="171450" indent="-171450">
              <a:buFont typeface="Arial" panose="020B0604020202020204" pitchFamily="34" charset="0"/>
              <a:buChar char="•"/>
            </a:pPr>
            <a:r>
              <a:rPr lang="en-US" sz="1200" dirty="0"/>
              <a:t>Since all of them have a different understanding of the stock market and thus a different mapping function from the problem statement to the desired outcome. Therefore, they are supposed to make varied predictions on the stock price based on their own understandings of the market.</a:t>
            </a:r>
          </a:p>
          <a:p>
            <a:pPr marL="171450" indent="-171450">
              <a:buFont typeface="Arial" panose="020B0604020202020204" pitchFamily="34" charset="0"/>
              <a:buChar char="•"/>
            </a:pPr>
            <a:r>
              <a:rPr lang="en-US" sz="1200" dirty="0"/>
              <a:t>Now we can take all of these predictions into account while making the final decision. This will make our final decision more robust, accurate and less likely to be biased. The final decision would have been opposite if one of these traders would have made this decision alone.</a:t>
            </a:r>
          </a:p>
          <a:p>
            <a:pPr marL="171450" indent="-171450">
              <a:buFont typeface="Arial" panose="020B0604020202020204" pitchFamily="34" charset="0"/>
              <a:buChar char="•"/>
            </a:pPr>
            <a:r>
              <a:rPr lang="en-US" sz="1200" dirty="0"/>
              <a:t>You can consider another example of a candidate going through multiple rounds of job interviews. The final decision of candidate’s ability is generally taken based on the feedback of all the interviewers. Although a single interviewer might not be able to test the candidate for each required skill and trait. But the combined feedback of multiple interviewers usually helps in better assessment of the candidate.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Averaging: </a:t>
            </a:r>
            <a:r>
              <a:rPr lang="en-US" sz="1200" dirty="0"/>
              <a:t>It’s defined as taking the average of predictions from models in case of regression problem or while predicting probabilities for the classification problem</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Weighted average: </a:t>
            </a:r>
            <a:r>
              <a:rPr lang="en-US" sz="1200" dirty="0"/>
              <a:t>In this, different weights are applied to predictions from multiple models then taking the average which means giving high or low importance to specific model output.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Majority vote: </a:t>
            </a:r>
            <a:r>
              <a:rPr lang="en-US" sz="1200" dirty="0"/>
              <a:t>It’s defined as taking the prediction with maximum vote / recommendation from multiple models predictions while predicting the outcomes of a classification problem.</a:t>
            </a:r>
          </a:p>
          <a:p>
            <a:r>
              <a:rPr lang="en-US" sz="1200" dirty="0"/>
              <a:t> </a:t>
            </a:r>
          </a:p>
          <a:p>
            <a:endParaRPr lang="en-US" sz="1200" dirty="0"/>
          </a:p>
        </p:txBody>
      </p:sp>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910" y="4322661"/>
            <a:ext cx="31527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9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10" y="5401595"/>
            <a:ext cx="3686021" cy="583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9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484" y="6655322"/>
            <a:ext cx="3809955" cy="615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187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Segmentation</a:t>
            </a:r>
          </a:p>
        </p:txBody>
      </p:sp>
      <p:sp>
        <p:nvSpPr>
          <p:cNvPr id="11266" name="Footer Placeholder 3"/>
          <p:cNvSpPr>
            <a:spLocks noGrp="1"/>
          </p:cNvSpPr>
          <p:nvPr>
            <p:ph type="ftr" sz="quarter" idx="10"/>
          </p:nvPr>
        </p:nvSpPr>
        <p:spPr>
          <a:noFill/>
        </p:spPr>
        <p:txBody>
          <a:bodyPr/>
          <a:lstStyle>
            <a:lvl1pPr>
              <a:defRPr sz="1300">
                <a:solidFill>
                  <a:srgbClr val="000000"/>
                </a:solidFill>
                <a:latin typeface="Arial" charset="0"/>
              </a:defRPr>
            </a:lvl1pPr>
            <a:lvl2pPr marL="825761" indent="-317599">
              <a:defRPr sz="1300">
                <a:solidFill>
                  <a:srgbClr val="000000"/>
                </a:solidFill>
                <a:latin typeface="Arial" charset="0"/>
              </a:defRPr>
            </a:lvl2pPr>
            <a:lvl3pPr marL="1270407" indent="-254088">
              <a:defRPr sz="1300">
                <a:solidFill>
                  <a:srgbClr val="000000"/>
                </a:solidFill>
                <a:latin typeface="Arial" charset="0"/>
              </a:defRPr>
            </a:lvl3pPr>
            <a:lvl4pPr marL="1778571" indent="-254088">
              <a:defRPr sz="1300">
                <a:solidFill>
                  <a:srgbClr val="000000"/>
                </a:solidFill>
                <a:latin typeface="Arial" charset="0"/>
              </a:defRPr>
            </a:lvl4pPr>
            <a:lvl5pPr marL="2286732" indent="-254088">
              <a:defRPr sz="1300">
                <a:solidFill>
                  <a:srgbClr val="000000"/>
                </a:solidFill>
                <a:latin typeface="Arial" charset="0"/>
              </a:defRPr>
            </a:lvl5pPr>
            <a:lvl6pPr marL="2794897" indent="-254088" algn="ctr" eaLnBrk="0" fontAlgn="base" hangingPunct="0">
              <a:spcBef>
                <a:spcPct val="50000"/>
              </a:spcBef>
              <a:spcAft>
                <a:spcPct val="0"/>
              </a:spcAft>
              <a:defRPr sz="1300">
                <a:solidFill>
                  <a:srgbClr val="000000"/>
                </a:solidFill>
                <a:latin typeface="Arial" charset="0"/>
              </a:defRPr>
            </a:lvl6pPr>
            <a:lvl7pPr marL="3303060" indent="-254088" algn="ctr" eaLnBrk="0" fontAlgn="base" hangingPunct="0">
              <a:spcBef>
                <a:spcPct val="50000"/>
              </a:spcBef>
              <a:spcAft>
                <a:spcPct val="0"/>
              </a:spcAft>
              <a:defRPr sz="1300">
                <a:solidFill>
                  <a:srgbClr val="000000"/>
                </a:solidFill>
                <a:latin typeface="Arial" charset="0"/>
              </a:defRPr>
            </a:lvl7pPr>
            <a:lvl8pPr marL="3811222" indent="-254088" algn="ctr" eaLnBrk="0" fontAlgn="base" hangingPunct="0">
              <a:spcBef>
                <a:spcPct val="50000"/>
              </a:spcBef>
              <a:spcAft>
                <a:spcPct val="0"/>
              </a:spcAft>
              <a:defRPr sz="1300">
                <a:solidFill>
                  <a:srgbClr val="000000"/>
                </a:solidFill>
                <a:latin typeface="Arial" charset="0"/>
              </a:defRPr>
            </a:lvl8pPr>
            <a:lvl9pPr marL="4319382" indent="-254088" algn="ctr" eaLnBrk="0" fontAlgn="base" hangingPunct="0">
              <a:spcBef>
                <a:spcPct val="50000"/>
              </a:spcBef>
              <a:spcAft>
                <a:spcPct val="0"/>
              </a:spcAft>
              <a:defRPr sz="1300">
                <a:solidFill>
                  <a:srgbClr val="000000"/>
                </a:solidFill>
                <a:latin typeface="Arial" charset="0"/>
              </a:defRPr>
            </a:lvl9pPr>
          </a:lstStyle>
          <a:p>
            <a:endParaRPr lang="en-US" altLang="en-US" sz="1000" dirty="0">
              <a:solidFill>
                <a:srgbClr val="808080"/>
              </a:solidFill>
            </a:endParaRPr>
          </a:p>
        </p:txBody>
      </p:sp>
      <p:pic>
        <p:nvPicPr>
          <p:cNvPr id="11268"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1568" y="1775803"/>
            <a:ext cx="5037931" cy="51905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pic>
    </p:spTree>
    <p:custDataLst>
      <p:tags r:id="rId1"/>
    </p:custDataLst>
    <p:extLst>
      <p:ext uri="{BB962C8B-B14F-4D97-AF65-F5344CB8AC3E}">
        <p14:creationId xmlns:p14="http://schemas.microsoft.com/office/powerpoint/2010/main" val="1256991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0250" y="103239"/>
            <a:ext cx="9723423" cy="1122363"/>
          </a:xfrm>
          <a:prstGeom prst="rect">
            <a:avLst/>
          </a:prstGeom>
        </p:spPr>
        <p:txBody>
          <a:bodyPr/>
          <a:lstStyle/>
          <a:p>
            <a:r>
              <a:rPr lang="en-US" sz="3200" dirty="0" err="1"/>
              <a:t>Ensembling</a:t>
            </a:r>
            <a:r>
              <a:rPr lang="en-US" sz="3200" dirty="0"/>
              <a:t> – Example</a:t>
            </a:r>
          </a:p>
        </p:txBody>
      </p:sp>
      <p:sp>
        <p:nvSpPr>
          <p:cNvPr id="4" name="TextBox 3"/>
          <p:cNvSpPr txBox="1"/>
          <p:nvPr/>
        </p:nvSpPr>
        <p:spPr>
          <a:xfrm>
            <a:off x="147483" y="1460090"/>
            <a:ext cx="9674943" cy="1815882"/>
          </a:xfrm>
          <a:prstGeom prst="rect">
            <a:avLst/>
          </a:prstGeom>
          <a:noFill/>
        </p:spPr>
        <p:txBody>
          <a:bodyPr wrap="square" rtlCol="0">
            <a:spAutoFit/>
          </a:bodyPr>
          <a:lstStyle/>
          <a:p>
            <a:pPr marL="171450" indent="-171450">
              <a:buFont typeface="Arial" panose="020B0604020202020204" pitchFamily="34" charset="0"/>
              <a:buChar char="•"/>
            </a:pPr>
            <a:r>
              <a:rPr lang="en-US" sz="1400" dirty="0"/>
              <a:t>Step 1: Train the individual base layer models on training data</a:t>
            </a:r>
          </a:p>
          <a:p>
            <a:pPr marL="171450" indent="-171450">
              <a:buFont typeface="Arial" panose="020B0604020202020204" pitchFamily="34" charset="0"/>
              <a:buChar char="•"/>
            </a:pPr>
            <a:r>
              <a:rPr lang="en-US" sz="1400" dirty="0"/>
              <a:t>Step 2: Predict using each base layer model for training data and test data</a:t>
            </a:r>
          </a:p>
          <a:p>
            <a:pPr marL="171450" indent="-171450">
              <a:buFont typeface="Arial" panose="020B0604020202020204" pitchFamily="34" charset="0"/>
              <a:buChar char="•"/>
            </a:pPr>
            <a:r>
              <a:rPr lang="en-US" sz="1400" dirty="0"/>
              <a:t>Step 3: Now train the top layer model again on the predictions of the bottom layer models that has been made on the training data</a:t>
            </a:r>
          </a:p>
          <a:p>
            <a:pPr marL="171450" indent="-171450">
              <a:buFont typeface="Arial" panose="020B0604020202020204" pitchFamily="34" charset="0"/>
              <a:buChar char="•"/>
            </a:pPr>
            <a:r>
              <a:rPr lang="en-US" sz="1400" dirty="0"/>
              <a:t>Step 4: Finally, predict using the top layer model with the predictions of bottom layer models that has been made for testing data</a:t>
            </a:r>
          </a:p>
          <a:p>
            <a:pPr marL="171450" indent="-171450">
              <a:buFont typeface="Arial" panose="020B0604020202020204" pitchFamily="34" charset="0"/>
              <a:buChar char="•"/>
            </a:pPr>
            <a:r>
              <a:rPr lang="en-US" sz="1400" dirty="0"/>
              <a:t>Great! You made your first ensemble.</a:t>
            </a:r>
          </a:p>
          <a:p>
            <a:endParaRPr lang="en-US" sz="1400" dirty="0"/>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530" y="3158294"/>
            <a:ext cx="7764848" cy="3966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0268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0250" y="103239"/>
            <a:ext cx="9723423" cy="1122363"/>
          </a:xfrm>
          <a:prstGeom prst="rect">
            <a:avLst/>
          </a:prstGeom>
        </p:spPr>
        <p:txBody>
          <a:bodyPr/>
          <a:lstStyle/>
          <a:p>
            <a:r>
              <a:rPr lang="en-US" sz="3200" dirty="0"/>
              <a:t>Advantages and Disadvantages of </a:t>
            </a:r>
            <a:r>
              <a:rPr lang="en-US" sz="3200" dirty="0" err="1"/>
              <a:t>Ensembling</a:t>
            </a:r>
            <a:endParaRPr lang="en-US" sz="3200" dirty="0"/>
          </a:p>
        </p:txBody>
      </p:sp>
      <p:sp>
        <p:nvSpPr>
          <p:cNvPr id="4" name="TextBox 3"/>
          <p:cNvSpPr txBox="1"/>
          <p:nvPr/>
        </p:nvSpPr>
        <p:spPr>
          <a:xfrm>
            <a:off x="147483" y="2109002"/>
            <a:ext cx="9674943" cy="1600438"/>
          </a:xfrm>
          <a:prstGeom prst="rect">
            <a:avLst/>
          </a:prstGeom>
          <a:noFill/>
        </p:spPr>
        <p:txBody>
          <a:bodyPr wrap="square" rtlCol="0">
            <a:spAutoFit/>
          </a:bodyPr>
          <a:lstStyle/>
          <a:p>
            <a:pPr marL="171450" indent="-171450">
              <a:buFont typeface="Arial" panose="020B0604020202020204" pitchFamily="34" charset="0"/>
              <a:buChar char="•"/>
            </a:pPr>
            <a:r>
              <a:rPr lang="en-US" sz="1400" dirty="0" err="1"/>
              <a:t>Ensembling</a:t>
            </a:r>
            <a:r>
              <a:rPr lang="en-US" sz="1400" dirty="0"/>
              <a:t> is a proven method for improving the accuracy of the model and works in most of the cases.</a:t>
            </a:r>
          </a:p>
          <a:p>
            <a:pPr marL="171450" indent="-171450">
              <a:buFont typeface="Arial" panose="020B0604020202020204" pitchFamily="34" charset="0"/>
              <a:buChar char="•"/>
            </a:pPr>
            <a:r>
              <a:rPr lang="en-US" sz="1400" dirty="0"/>
              <a:t>It is the key ingredient for winning almost all of the machine learning hackathons.</a:t>
            </a:r>
          </a:p>
          <a:p>
            <a:pPr marL="171450" indent="-171450">
              <a:buFont typeface="Arial" panose="020B0604020202020204" pitchFamily="34" charset="0"/>
              <a:buChar char="•"/>
            </a:pPr>
            <a:r>
              <a:rPr lang="en-US" sz="1400" dirty="0" err="1"/>
              <a:t>Ensembling</a:t>
            </a:r>
            <a:r>
              <a:rPr lang="en-US" sz="1400" dirty="0"/>
              <a:t> makes the model more robust and stable thus ensuring decent performance on the test cases in most scenarios.</a:t>
            </a:r>
          </a:p>
          <a:p>
            <a:pPr marL="171450" indent="-171450">
              <a:buFont typeface="Arial" panose="020B0604020202020204" pitchFamily="34" charset="0"/>
              <a:buChar char="•"/>
            </a:pPr>
            <a:r>
              <a:rPr lang="en-US" sz="1400" dirty="0"/>
              <a:t>You can use </a:t>
            </a:r>
            <a:r>
              <a:rPr lang="en-US" sz="1400" dirty="0" err="1"/>
              <a:t>ensembling</a:t>
            </a:r>
            <a:r>
              <a:rPr lang="en-US" sz="1400" dirty="0"/>
              <a:t> to capture linear and simple as well non-linear complex relationships in the data. This can be done by using two different models and forming an ensemble of two. </a:t>
            </a:r>
          </a:p>
          <a:p>
            <a:endParaRPr lang="en-US" sz="1400" dirty="0"/>
          </a:p>
        </p:txBody>
      </p:sp>
      <p:sp>
        <p:nvSpPr>
          <p:cNvPr id="7" name="Rounded Rectangle 6"/>
          <p:cNvSpPr/>
          <p:nvPr/>
        </p:nvSpPr>
        <p:spPr>
          <a:xfrm>
            <a:off x="324469" y="1553442"/>
            <a:ext cx="2728447" cy="393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Advantage</a:t>
            </a:r>
          </a:p>
        </p:txBody>
      </p:sp>
      <p:sp>
        <p:nvSpPr>
          <p:cNvPr id="8" name="Rectangle 7"/>
          <p:cNvSpPr/>
          <p:nvPr/>
        </p:nvSpPr>
        <p:spPr>
          <a:xfrm>
            <a:off x="147483" y="2118827"/>
            <a:ext cx="9674943" cy="1590613"/>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3" y="4532594"/>
            <a:ext cx="9674943" cy="954107"/>
          </a:xfrm>
          <a:prstGeom prst="rect">
            <a:avLst/>
          </a:prstGeom>
          <a:noFill/>
        </p:spPr>
        <p:txBody>
          <a:bodyPr wrap="square" rtlCol="0">
            <a:spAutoFit/>
          </a:bodyPr>
          <a:lstStyle/>
          <a:p>
            <a:pPr marL="171450" indent="-171450">
              <a:buFont typeface="Arial" panose="020B0604020202020204" pitchFamily="34" charset="0"/>
              <a:buChar char="•"/>
            </a:pPr>
            <a:r>
              <a:rPr lang="en-US" sz="1400" dirty="0" err="1"/>
              <a:t>Ensembling</a:t>
            </a:r>
            <a:r>
              <a:rPr lang="en-US" sz="1400" dirty="0"/>
              <a:t> reduces the model interpretability and makes it very difficult to draw any crucial business insights at the end.</a:t>
            </a:r>
          </a:p>
          <a:p>
            <a:pPr marL="171450" indent="-171450">
              <a:buFont typeface="Arial" panose="020B0604020202020204" pitchFamily="34" charset="0"/>
              <a:buChar char="•"/>
            </a:pPr>
            <a:r>
              <a:rPr lang="en-US" sz="1400" dirty="0"/>
              <a:t>It is time-consuming and thus might not be the best idea for real-time applications.</a:t>
            </a:r>
          </a:p>
          <a:p>
            <a:pPr marL="171450" indent="-171450">
              <a:buFont typeface="Arial" panose="020B0604020202020204" pitchFamily="34" charset="0"/>
              <a:buChar char="•"/>
            </a:pPr>
            <a:r>
              <a:rPr lang="en-US" sz="1400" dirty="0"/>
              <a:t>The selection of models for creating an ensemble is an art which is really hard to master.</a:t>
            </a:r>
          </a:p>
        </p:txBody>
      </p:sp>
      <p:sp>
        <p:nvSpPr>
          <p:cNvPr id="10" name="Rounded Rectangle 9"/>
          <p:cNvSpPr/>
          <p:nvPr/>
        </p:nvSpPr>
        <p:spPr>
          <a:xfrm>
            <a:off x="329389" y="3977034"/>
            <a:ext cx="2728447" cy="393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Disadvantages</a:t>
            </a:r>
          </a:p>
        </p:txBody>
      </p:sp>
      <p:sp>
        <p:nvSpPr>
          <p:cNvPr id="11" name="Rectangle 10"/>
          <p:cNvSpPr/>
          <p:nvPr/>
        </p:nvSpPr>
        <p:spPr>
          <a:xfrm>
            <a:off x="152403" y="4542419"/>
            <a:ext cx="9674943" cy="109146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64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98" y="221223"/>
            <a:ext cx="9723423" cy="1122363"/>
          </a:xfrm>
          <a:prstGeom prst="rect">
            <a:avLst/>
          </a:prstGeom>
        </p:spPr>
        <p:txBody>
          <a:bodyPr/>
          <a:lstStyle/>
          <a:p>
            <a:r>
              <a:rPr lang="en-US" dirty="0"/>
              <a:t> </a:t>
            </a:r>
            <a:r>
              <a:rPr lang="en-US" sz="3200" dirty="0"/>
              <a:t>Bagging (1/3) </a:t>
            </a:r>
          </a:p>
        </p:txBody>
      </p:sp>
      <p:sp>
        <p:nvSpPr>
          <p:cNvPr id="10" name="Rectangle 9"/>
          <p:cNvSpPr/>
          <p:nvPr/>
        </p:nvSpPr>
        <p:spPr>
          <a:xfrm>
            <a:off x="220121" y="1547943"/>
            <a:ext cx="9676047" cy="4185561"/>
          </a:xfrm>
          <a:prstGeom prst="rect">
            <a:avLst/>
          </a:prstGeom>
        </p:spPr>
        <p:txBody>
          <a:bodyPr wrap="square" lIns="91244" tIns="45621" rIns="91244" bIns="45621">
            <a:spAutoFit/>
          </a:bodyPr>
          <a:lstStyle/>
          <a:p>
            <a:r>
              <a:rPr lang="en-US" sz="1400" dirty="0"/>
              <a:t>Bagging is a powerful method to improve the performance of simple models and reduce overfitting of more complex models. The principle is very easy to understand, instead of fitting the model on one sample of the population, several models are fitted on different samples (with replacement) of the population. Then, these models are aggregated by using their average, weighted average or a voting system (mainly for classification)</a:t>
            </a:r>
          </a:p>
          <a:p>
            <a:endParaRPr lang="en-US" sz="1400" dirty="0"/>
          </a:p>
          <a:p>
            <a:r>
              <a:rPr lang="en-US" sz="1400" dirty="0"/>
              <a:t>Though bagging reduces the explanatory ability of your model, it makes it much more robust and able to get the ‘big picture’ from your data</a:t>
            </a:r>
          </a:p>
          <a:p>
            <a:endParaRPr lang="en-US" sz="1400" dirty="0"/>
          </a:p>
          <a:p>
            <a:r>
              <a:rPr lang="en-US" sz="1400" dirty="0"/>
              <a:t>Bagged trees (But not exactly a random forest)</a:t>
            </a:r>
          </a:p>
          <a:p>
            <a:endParaRPr lang="en-US" sz="1400" dirty="0"/>
          </a:p>
          <a:p>
            <a:pPr marL="285750" indent="-285750">
              <a:buFont typeface="Arial" panose="020B0604020202020204" pitchFamily="34" charset="0"/>
              <a:buChar char="•"/>
            </a:pPr>
            <a:r>
              <a:rPr lang="en-US" sz="1400" dirty="0"/>
              <a:t>To build a bagged trees, the process is easy. Let’s say you want 100 models that you will average, for each of the hundred iterations you will:</a:t>
            </a:r>
          </a:p>
          <a:p>
            <a:pPr marL="285750" indent="-285750">
              <a:buFont typeface="Arial" panose="020B0604020202020204" pitchFamily="34" charset="0"/>
              <a:buChar char="•"/>
            </a:pPr>
            <a:r>
              <a:rPr lang="en-US" sz="1400" dirty="0"/>
              <a:t>Take a sample with replacement of your original dataset</a:t>
            </a:r>
          </a:p>
          <a:p>
            <a:pPr marL="285750" indent="-285750">
              <a:buFont typeface="Arial" panose="020B0604020202020204" pitchFamily="34" charset="0"/>
              <a:buChar char="•"/>
            </a:pPr>
            <a:r>
              <a:rPr lang="en-US" sz="1400" dirty="0"/>
              <a:t>Train a regression/classification tree on this sample</a:t>
            </a:r>
          </a:p>
          <a:p>
            <a:pPr marL="285750" indent="-285750">
              <a:buFont typeface="Arial" panose="020B0604020202020204" pitchFamily="34" charset="0"/>
              <a:buChar char="•"/>
            </a:pPr>
            <a:r>
              <a:rPr lang="en-US" sz="1400" dirty="0"/>
              <a:t>Save the model with your other models</a:t>
            </a:r>
          </a:p>
          <a:p>
            <a:pPr marL="285750" indent="-285750">
              <a:buFont typeface="Arial" panose="020B0604020202020204" pitchFamily="34" charset="0"/>
              <a:buChar char="•"/>
            </a:pPr>
            <a:r>
              <a:rPr lang="en-US" sz="1400" dirty="0"/>
              <a:t>Once you trained all your models, to get a prediction from your bagged model on new data, you will need to:</a:t>
            </a:r>
          </a:p>
          <a:p>
            <a:pPr marL="734866" lvl="1" indent="-285750">
              <a:buFont typeface="Arial" panose="020B0604020202020204" pitchFamily="34" charset="0"/>
              <a:buChar char="•"/>
            </a:pPr>
            <a:r>
              <a:rPr lang="en-US" sz="1400" dirty="0"/>
              <a:t>Get the estimate from each of the individual trees you saved.</a:t>
            </a:r>
          </a:p>
          <a:p>
            <a:pPr marL="734866" lvl="1" indent="-285750">
              <a:buFont typeface="Arial" panose="020B0604020202020204" pitchFamily="34" charset="0"/>
              <a:buChar char="•"/>
            </a:pPr>
            <a:r>
              <a:rPr lang="en-US" sz="1400" dirty="0"/>
              <a:t>Average/vote the estimates</a:t>
            </a:r>
          </a:p>
          <a:p>
            <a:endParaRPr lang="en-US" sz="1400" dirty="0"/>
          </a:p>
        </p:txBody>
      </p:sp>
    </p:spTree>
    <p:extLst>
      <p:ext uri="{BB962C8B-B14F-4D97-AF65-F5344CB8AC3E}">
        <p14:creationId xmlns:p14="http://schemas.microsoft.com/office/powerpoint/2010/main" val="1734089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98" y="221223"/>
            <a:ext cx="9723423" cy="1122363"/>
          </a:xfrm>
          <a:prstGeom prst="rect">
            <a:avLst/>
          </a:prstGeom>
        </p:spPr>
        <p:txBody>
          <a:bodyPr/>
          <a:lstStyle/>
          <a:p>
            <a:r>
              <a:rPr lang="en-US" dirty="0"/>
              <a:t> </a:t>
            </a:r>
            <a:r>
              <a:rPr lang="en-US" sz="3200" dirty="0"/>
              <a:t>Bagging (2/3)</a:t>
            </a:r>
          </a:p>
        </p:txBody>
      </p:sp>
      <p:sp>
        <p:nvSpPr>
          <p:cNvPr id="3" name="Rectangle 2"/>
          <p:cNvSpPr/>
          <p:nvPr/>
        </p:nvSpPr>
        <p:spPr>
          <a:xfrm>
            <a:off x="449846" y="2565879"/>
            <a:ext cx="9402097" cy="584775"/>
          </a:xfrm>
          <a:prstGeom prst="rect">
            <a:avLst/>
          </a:prstGeom>
        </p:spPr>
        <p:txBody>
          <a:bodyPr wrap="square" lIns="91244" tIns="45621" rIns="91244" bIns="45621">
            <a:spAutoFit/>
          </a:bodyPr>
          <a:lstStyle/>
          <a:p>
            <a:pPr>
              <a:spcAft>
                <a:spcPts val="400"/>
              </a:spcAft>
            </a:pPr>
            <a:r>
              <a:rPr lang="en-US" sz="1600" dirty="0"/>
              <a:t>Bagging tries to implement similar learners on small sample populations and then takes a mean of all the predictions. Procedure to reduce the variance.</a:t>
            </a:r>
          </a:p>
        </p:txBody>
      </p:sp>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97" y="3127477"/>
            <a:ext cx="5324168" cy="3865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8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966" y="1537181"/>
            <a:ext cx="4733925" cy="1028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01291" y="1882252"/>
            <a:ext cx="4269658" cy="338554"/>
          </a:xfrm>
          <a:prstGeom prst="rect">
            <a:avLst/>
          </a:prstGeom>
        </p:spPr>
        <p:txBody>
          <a:bodyPr wrap="square" lIns="91244" tIns="45621" rIns="91244" bIns="45621">
            <a:spAutoFit/>
          </a:bodyPr>
          <a:lstStyle/>
          <a:p>
            <a:pPr>
              <a:spcAft>
                <a:spcPts val="400"/>
              </a:spcAft>
            </a:pPr>
            <a:r>
              <a:rPr lang="en-US" sz="1600" b="1" dirty="0"/>
              <a:t>Components of error in any model</a:t>
            </a:r>
          </a:p>
        </p:txBody>
      </p:sp>
      <p:sp>
        <p:nvSpPr>
          <p:cNvPr id="8" name="Right Arrow 7"/>
          <p:cNvSpPr/>
          <p:nvPr/>
        </p:nvSpPr>
        <p:spPr>
          <a:xfrm>
            <a:off x="4431740" y="1966892"/>
            <a:ext cx="294968" cy="169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244" tIns="45621" rIns="91244" bIns="45621" rtlCol="0" anchor="ctr"/>
          <a:lstStyle/>
          <a:p>
            <a:pPr algn="ctr"/>
            <a:endParaRPr lang="en-US"/>
          </a:p>
        </p:txBody>
      </p:sp>
      <p:sp>
        <p:nvSpPr>
          <p:cNvPr id="9" name="Rectangle 8"/>
          <p:cNvSpPr/>
          <p:nvPr/>
        </p:nvSpPr>
        <p:spPr>
          <a:xfrm>
            <a:off x="6127955" y="4080033"/>
            <a:ext cx="3723968" cy="3000686"/>
          </a:xfrm>
          <a:prstGeom prst="rect">
            <a:avLst/>
          </a:prstGeom>
        </p:spPr>
        <p:txBody>
          <a:bodyPr wrap="square" lIns="91244" tIns="45621" rIns="91244" bIns="45621">
            <a:spAutoFit/>
          </a:bodyPr>
          <a:lstStyle/>
          <a:p>
            <a:pPr>
              <a:spcAft>
                <a:spcPts val="400"/>
              </a:spcAft>
            </a:pPr>
            <a:r>
              <a:rPr lang="en-US" sz="1600" b="1" dirty="0"/>
              <a:t>Bootstrap </a:t>
            </a:r>
          </a:p>
          <a:p>
            <a:pPr>
              <a:spcAft>
                <a:spcPts val="400"/>
              </a:spcAft>
            </a:pPr>
            <a:r>
              <a:rPr lang="en-US" sz="1600" dirty="0"/>
              <a:t>(sampling with</a:t>
            </a:r>
          </a:p>
          <a:p>
            <a:pPr>
              <a:spcAft>
                <a:spcPts val="400"/>
              </a:spcAft>
            </a:pPr>
            <a:r>
              <a:rPr lang="en-US" sz="1600" dirty="0"/>
              <a:t> replacement)</a:t>
            </a:r>
          </a:p>
          <a:p>
            <a:pPr>
              <a:spcAft>
                <a:spcPts val="400"/>
              </a:spcAft>
            </a:pPr>
            <a:r>
              <a:rPr lang="en-US" sz="1600" b="1" dirty="0"/>
              <a:t>        &amp;              =       Bagging</a:t>
            </a:r>
          </a:p>
          <a:p>
            <a:pPr>
              <a:spcAft>
                <a:spcPts val="400"/>
              </a:spcAft>
            </a:pPr>
            <a:r>
              <a:rPr lang="en-US" sz="1600" b="1" dirty="0"/>
              <a:t>Aggregating</a:t>
            </a:r>
          </a:p>
          <a:p>
            <a:pPr>
              <a:spcAft>
                <a:spcPts val="400"/>
              </a:spcAft>
            </a:pPr>
            <a:endParaRPr lang="en-US" sz="1600" b="1" dirty="0"/>
          </a:p>
          <a:p>
            <a:pPr>
              <a:spcAft>
                <a:spcPts val="400"/>
              </a:spcAft>
            </a:pPr>
            <a:endParaRPr lang="en-US" sz="1600" b="1" dirty="0"/>
          </a:p>
          <a:p>
            <a:pPr>
              <a:spcAft>
                <a:spcPts val="400"/>
              </a:spcAft>
            </a:pPr>
            <a:r>
              <a:rPr lang="en-US" sz="1600" dirty="0"/>
              <a:t>Random Forest is one of the implementations of bagging models</a:t>
            </a:r>
          </a:p>
          <a:p>
            <a:pPr>
              <a:spcAft>
                <a:spcPts val="400"/>
              </a:spcAft>
            </a:pPr>
            <a:endParaRPr lang="en-US" sz="1600" b="1" dirty="0"/>
          </a:p>
        </p:txBody>
      </p:sp>
    </p:spTree>
    <p:extLst>
      <p:ext uri="{BB962C8B-B14F-4D97-AF65-F5344CB8AC3E}">
        <p14:creationId xmlns:p14="http://schemas.microsoft.com/office/powerpoint/2010/main" val="2138186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98" y="221223"/>
            <a:ext cx="9723423" cy="1122363"/>
          </a:xfrm>
          <a:prstGeom prst="rect">
            <a:avLst/>
          </a:prstGeom>
        </p:spPr>
        <p:txBody>
          <a:bodyPr/>
          <a:lstStyle/>
          <a:p>
            <a:r>
              <a:rPr lang="en-US" dirty="0"/>
              <a:t> </a:t>
            </a:r>
            <a:r>
              <a:rPr lang="en-US" sz="3200" dirty="0"/>
              <a:t>Bagging (3/3) </a:t>
            </a:r>
          </a:p>
        </p:txBody>
      </p:sp>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21" y="1657657"/>
            <a:ext cx="4352925"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9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21" y="4742298"/>
            <a:ext cx="4895528" cy="2580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573046" y="1916653"/>
            <a:ext cx="5163040" cy="3323787"/>
          </a:xfrm>
          <a:prstGeom prst="rect">
            <a:avLst/>
          </a:prstGeom>
        </p:spPr>
        <p:txBody>
          <a:bodyPr wrap="square" lIns="91244" tIns="45621" rIns="91244" bIns="45621">
            <a:spAutoFit/>
          </a:bodyPr>
          <a:lstStyle/>
          <a:p>
            <a:pPr marL="285750" indent="-285750">
              <a:buFont typeface="Arial" panose="020B0604020202020204" pitchFamily="34" charset="0"/>
              <a:buChar char="•"/>
            </a:pPr>
            <a:r>
              <a:rPr lang="en-US" sz="1400" dirty="0">
                <a:solidFill>
                  <a:srgbClr val="000000"/>
                </a:solidFill>
              </a:rPr>
              <a:t>The relationship is not linear, hence using regression trees may be efficient. The dataset is split between a training set with 80% of the data and a testing set with 20% of the data.</a:t>
            </a:r>
          </a:p>
          <a:p>
            <a:endParaRPr lang="en-US" sz="1400" dirty="0">
              <a:solidFill>
                <a:srgbClr val="000000"/>
              </a:solidFill>
            </a:endParaRPr>
          </a:p>
          <a:p>
            <a:pPr marL="285750" indent="-285750">
              <a:buFont typeface="Arial" panose="020B0604020202020204" pitchFamily="34" charset="0"/>
              <a:buChar char="•"/>
            </a:pPr>
            <a:r>
              <a:rPr lang="en-US" sz="1400" dirty="0">
                <a:solidFill>
                  <a:srgbClr val="000000"/>
                </a:solidFill>
              </a:rPr>
              <a:t>Then, a regression tree was trained on all the training data and 100 trees were trained on a bootstrapped sample of the data.</a:t>
            </a:r>
          </a:p>
          <a:p>
            <a:pPr marL="285750" indent="-285750">
              <a:buFont typeface="Arial" panose="020B0604020202020204" pitchFamily="34" charset="0"/>
              <a:buChar char="•"/>
            </a:pPr>
            <a:endParaRPr lang="en-US" sz="1400" dirty="0">
              <a:solidFill>
                <a:srgbClr val="000000"/>
              </a:solidFill>
            </a:endParaRPr>
          </a:p>
          <a:p>
            <a:pPr marL="285750" indent="-285750">
              <a:buFont typeface="Arial" panose="020B0604020202020204" pitchFamily="34" charset="0"/>
              <a:buChar char="•"/>
            </a:pPr>
            <a:r>
              <a:rPr lang="en-US" sz="1400" dirty="0">
                <a:solidFill>
                  <a:srgbClr val="000000"/>
                </a:solidFill>
              </a:rPr>
              <a:t>The red line represents the estimate from the single tree. The green line represents the bagged model and each gray line a model fitted on a single sample. The bagged model seems to be a good compromise between the bias from the single tree and the variance (and overfitting) from the trees trained on a bootstrapped sample.</a:t>
            </a:r>
          </a:p>
          <a:p>
            <a:endParaRPr lang="en-US" sz="1400" dirty="0">
              <a:solidFill>
                <a:srgbClr val="000000"/>
              </a:solidFill>
            </a:endParaRPr>
          </a:p>
        </p:txBody>
      </p:sp>
      <p:sp>
        <p:nvSpPr>
          <p:cNvPr id="6" name="Rectangle 5"/>
          <p:cNvSpPr/>
          <p:nvPr/>
        </p:nvSpPr>
        <p:spPr>
          <a:xfrm>
            <a:off x="4573046" y="1916653"/>
            <a:ext cx="5249380" cy="312729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1388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8741" y="235970"/>
            <a:ext cx="9388475" cy="1122363"/>
          </a:xfrm>
          <a:prstGeom prst="rect">
            <a:avLst/>
          </a:prstGeom>
        </p:spPr>
        <p:txBody>
          <a:bodyPr/>
          <a:lstStyle/>
          <a:p>
            <a:r>
              <a:rPr lang="en-US" sz="3200" dirty="0"/>
              <a:t>Random Forest Overview(1/2)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3422095"/>
            <a:ext cx="4336026" cy="3457574"/>
          </a:xfrm>
          <a:prstGeom prst="rect">
            <a:avLst/>
          </a:prstGeom>
        </p:spPr>
      </p:pic>
      <p:sp>
        <p:nvSpPr>
          <p:cNvPr id="5" name="Rectangle 4"/>
          <p:cNvSpPr/>
          <p:nvPr/>
        </p:nvSpPr>
        <p:spPr>
          <a:xfrm>
            <a:off x="481281" y="1444113"/>
            <a:ext cx="8336620" cy="2092681"/>
          </a:xfrm>
          <a:prstGeom prst="rect">
            <a:avLst/>
          </a:prstGeom>
        </p:spPr>
        <p:txBody>
          <a:bodyPr wrap="square" lIns="91244" tIns="45621" rIns="91244" bIns="45621">
            <a:spAutoFit/>
          </a:bodyPr>
          <a:lstStyle/>
          <a:p>
            <a:pPr marL="285115" indent="-285115">
              <a:buFont typeface="Arial" panose="020B0604020202020204" pitchFamily="34" charset="0"/>
              <a:buChar char="•"/>
            </a:pPr>
            <a:r>
              <a:rPr lang="en-US" altLang="zh-CN" sz="1600" b="1" dirty="0">
                <a:ea typeface="SimSun" pitchFamily="2" charset="-122"/>
              </a:rPr>
              <a:t>Random forests</a:t>
            </a:r>
            <a:r>
              <a:rPr lang="en-US" altLang="zh-CN" sz="1600" dirty="0">
                <a:ea typeface="SimSun" pitchFamily="2" charset="-122"/>
              </a:rPr>
              <a:t> (RF) are an ensemble classifier made using many decision tree models.</a:t>
            </a:r>
          </a:p>
          <a:p>
            <a:pPr marL="285115" indent="-285115">
              <a:buFont typeface="Arial" panose="020B0604020202020204" pitchFamily="34" charset="0"/>
              <a:buChar char="•"/>
            </a:pPr>
            <a:endParaRPr lang="en-US" altLang="zh-CN" sz="1600" dirty="0">
              <a:ea typeface="SimSun" pitchFamily="2" charset="-122"/>
            </a:endParaRPr>
          </a:p>
          <a:p>
            <a:pPr marL="285115" indent="-285115">
              <a:buFont typeface="Arial" panose="020B0604020202020204" pitchFamily="34" charset="0"/>
              <a:buChar char="•"/>
            </a:pPr>
            <a:r>
              <a:rPr lang="en-US" sz="1600" dirty="0">
                <a:ea typeface="SimSun" pitchFamily="2" charset="-122"/>
              </a:rPr>
              <a:t>Ensemble models combine results from different models.</a:t>
            </a:r>
          </a:p>
          <a:p>
            <a:endParaRPr lang="en-US" sz="1600" dirty="0">
              <a:ea typeface="SimSun" pitchFamily="2" charset="-122"/>
            </a:endParaRPr>
          </a:p>
          <a:p>
            <a:pPr marL="285115" indent="-285115">
              <a:buFont typeface="Arial" panose="020B0604020202020204" pitchFamily="34" charset="0"/>
              <a:buChar char="•"/>
            </a:pPr>
            <a:r>
              <a:rPr lang="en-US" altLang="zh-CN" sz="1600" dirty="0">
                <a:ea typeface="SimSun" pitchFamily="2" charset="-122"/>
              </a:rPr>
              <a:t>The forests consists of </a:t>
            </a:r>
            <a:r>
              <a:rPr lang="en-US" altLang="zh-CN" sz="1600" i="1" dirty="0">
                <a:ea typeface="SimSun" pitchFamily="2" charset="-122"/>
              </a:rPr>
              <a:t>using randomly selected inputs</a:t>
            </a:r>
            <a:r>
              <a:rPr lang="en-US" altLang="zh-CN" sz="1600" dirty="0">
                <a:ea typeface="SimSun" pitchFamily="2" charset="-122"/>
              </a:rPr>
              <a:t> or </a:t>
            </a:r>
            <a:r>
              <a:rPr lang="en-US" altLang="zh-CN" sz="1600" i="1" dirty="0">
                <a:ea typeface="SimSun" pitchFamily="2" charset="-122"/>
              </a:rPr>
              <a:t>combinations inputs at each node</a:t>
            </a:r>
            <a:r>
              <a:rPr lang="en-US" altLang="zh-CN" sz="1600" dirty="0">
                <a:ea typeface="SimSun" pitchFamily="2" charset="-122"/>
              </a:rPr>
              <a:t> to grow each tree</a:t>
            </a:r>
            <a:r>
              <a:rPr lang="en-US" altLang="zh-CN" dirty="0">
                <a:ea typeface="SimSun" pitchFamily="2" charset="-122"/>
              </a:rPr>
              <a:t>.</a:t>
            </a:r>
          </a:p>
          <a:p>
            <a:endParaRPr lang="en-US" dirty="0">
              <a:ea typeface="SimSun" pitchFamily="2" charset="-122"/>
            </a:endParaRPr>
          </a:p>
          <a:p>
            <a:endParaRPr lang="en-US" dirty="0"/>
          </a:p>
        </p:txBody>
      </p:sp>
      <p:pic>
        <p:nvPicPr>
          <p:cNvPr id="81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65" y="3510588"/>
            <a:ext cx="3869498" cy="3457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a:xfrm>
            <a:off x="4740129" y="5055021"/>
            <a:ext cx="589936" cy="368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244" tIns="45621" rIns="91244" bIns="45621" rtlCol="0" anchor="ctr"/>
          <a:lstStyle/>
          <a:p>
            <a:pPr algn="ctr"/>
            <a:endParaRPr lang="en-US"/>
          </a:p>
        </p:txBody>
      </p:sp>
    </p:spTree>
    <p:extLst>
      <p:ext uri="{BB962C8B-B14F-4D97-AF65-F5344CB8AC3E}">
        <p14:creationId xmlns:p14="http://schemas.microsoft.com/office/powerpoint/2010/main" val="3954701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8741" y="235970"/>
            <a:ext cx="9388475" cy="1122363"/>
          </a:xfrm>
          <a:prstGeom prst="rect">
            <a:avLst/>
          </a:prstGeom>
        </p:spPr>
        <p:txBody>
          <a:bodyPr/>
          <a:lstStyle/>
          <a:p>
            <a:r>
              <a:rPr lang="en-US" sz="3200" dirty="0"/>
              <a:t>Random Forest Overview (2/2)</a:t>
            </a:r>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26" y="1455025"/>
            <a:ext cx="7654414" cy="1393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9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73" y="2948135"/>
            <a:ext cx="7787154" cy="4164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06472" y="2948135"/>
            <a:ext cx="8996521" cy="430807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6471" y="1455025"/>
            <a:ext cx="8996521" cy="1393547"/>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2871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8741" y="235970"/>
            <a:ext cx="9388475" cy="1122363"/>
          </a:xfrm>
          <a:prstGeom prst="rect">
            <a:avLst/>
          </a:prstGeom>
        </p:spPr>
        <p:txBody>
          <a:bodyPr/>
          <a:lstStyle/>
          <a:p>
            <a:r>
              <a:rPr lang="en-US" sz="3200" dirty="0"/>
              <a:t>How does Random Forest work (1/2)</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884" y="3960189"/>
            <a:ext cx="5901240" cy="3524863"/>
          </a:xfrm>
          <a:prstGeom prst="rect">
            <a:avLst/>
          </a:prstGeom>
        </p:spPr>
      </p:pic>
      <p:sp>
        <p:nvSpPr>
          <p:cNvPr id="9" name="Rectangle 8"/>
          <p:cNvSpPr/>
          <p:nvPr/>
        </p:nvSpPr>
        <p:spPr>
          <a:xfrm>
            <a:off x="487305" y="1409176"/>
            <a:ext cx="9438366" cy="2462213"/>
          </a:xfrm>
          <a:prstGeom prst="rect">
            <a:avLst/>
          </a:prstGeom>
        </p:spPr>
        <p:txBody>
          <a:bodyPr wrap="square" lIns="91244" tIns="45621" rIns="91244" bIns="45621">
            <a:spAutoFit/>
          </a:bodyPr>
          <a:lstStyle/>
          <a:p>
            <a:r>
              <a:rPr lang="en-US" sz="1600" dirty="0"/>
              <a:t>Each tree is grown as follows:</a:t>
            </a:r>
            <a:br>
              <a:rPr lang="en-US" sz="1600" dirty="0"/>
            </a:br>
            <a:r>
              <a:rPr lang="en-US" sz="1600" b="1" dirty="0"/>
              <a:t>1.</a:t>
            </a:r>
            <a:r>
              <a:rPr lang="en-US" sz="1600" dirty="0"/>
              <a:t> </a:t>
            </a:r>
            <a:r>
              <a:rPr lang="en-US" sz="1600" b="1" dirty="0"/>
              <a:t>Random Record Selection : </a:t>
            </a:r>
            <a:r>
              <a:rPr lang="en-US" sz="1400" dirty="0"/>
              <a:t>Each tree is trained on roughly 2/3rd of the total training data. Cases are drawn at </a:t>
            </a:r>
            <a:r>
              <a:rPr lang="en-US" sz="1400" b="1" dirty="0"/>
              <a:t>random with replacement</a:t>
            </a:r>
            <a:r>
              <a:rPr lang="en-US" sz="1400" dirty="0"/>
              <a:t> from the original data. This sample will be the training set for growing the tree.</a:t>
            </a:r>
          </a:p>
          <a:p>
            <a:br>
              <a:rPr lang="en-US" sz="1600" dirty="0"/>
            </a:br>
            <a:r>
              <a:rPr lang="en-US" sz="1600" b="1" dirty="0"/>
              <a:t>2</a:t>
            </a:r>
            <a:r>
              <a:rPr lang="en-US" sz="1600" dirty="0"/>
              <a:t>.</a:t>
            </a:r>
            <a:r>
              <a:rPr lang="en-US" sz="1600" b="1" dirty="0"/>
              <a:t> Random Variable Selection : </a:t>
            </a:r>
            <a:r>
              <a:rPr lang="en-US" sz="1400" dirty="0"/>
              <a:t>Some</a:t>
            </a:r>
            <a:r>
              <a:rPr lang="en-US" sz="1400" b="1" dirty="0"/>
              <a:t> </a:t>
            </a:r>
            <a:r>
              <a:rPr lang="en-US" sz="1400" dirty="0"/>
              <a:t>predictor variables (say, m) are selected at </a:t>
            </a:r>
            <a:r>
              <a:rPr lang="en-US" sz="1400" b="1" dirty="0"/>
              <a:t>random </a:t>
            </a:r>
            <a:r>
              <a:rPr lang="en-US" sz="1400" dirty="0"/>
              <a:t>out of all the predictor variables and the best split on these m is used to split the node. The value of m is held constant during the forest growing</a:t>
            </a:r>
            <a:r>
              <a:rPr lang="en-US" sz="1600" dirty="0"/>
              <a:t>.</a:t>
            </a:r>
          </a:p>
          <a:p>
            <a:endParaRPr lang="en-US" sz="1600" dirty="0"/>
          </a:p>
          <a:p>
            <a:r>
              <a:rPr lang="en-US" sz="1600" b="1" dirty="0"/>
              <a:t>3</a:t>
            </a:r>
            <a:r>
              <a:rPr lang="en-US" sz="1400" dirty="0"/>
              <a:t>. For each tree, using the leftover (1/3rd) data, calculate the misclassification rate - </a:t>
            </a:r>
            <a:r>
              <a:rPr lang="en-US" sz="1400" b="1" dirty="0"/>
              <a:t>out of bag (OOB) error rate. </a:t>
            </a:r>
            <a:r>
              <a:rPr lang="en-US" sz="1400" dirty="0"/>
              <a:t>Aggregate error from all trees to determine </a:t>
            </a:r>
            <a:r>
              <a:rPr lang="en-US" sz="1400" b="1" dirty="0"/>
              <a:t>overall OOB error rate</a:t>
            </a:r>
            <a:r>
              <a:rPr lang="en-US" sz="1400" dirty="0"/>
              <a:t> for the classification.</a:t>
            </a:r>
          </a:p>
        </p:txBody>
      </p:sp>
    </p:spTree>
    <p:extLst>
      <p:ext uri="{BB962C8B-B14F-4D97-AF65-F5344CB8AC3E}">
        <p14:creationId xmlns:p14="http://schemas.microsoft.com/office/powerpoint/2010/main" val="1799472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8741" y="235970"/>
            <a:ext cx="9388475" cy="1122363"/>
          </a:xfrm>
          <a:prstGeom prst="rect">
            <a:avLst/>
          </a:prstGeom>
        </p:spPr>
        <p:txBody>
          <a:bodyPr/>
          <a:lstStyle/>
          <a:p>
            <a:r>
              <a:rPr lang="en-US" sz="3200" dirty="0"/>
              <a:t>How does Random Forest work (2/2)</a:t>
            </a:r>
          </a:p>
        </p:txBody>
      </p:sp>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65" y="1562099"/>
            <a:ext cx="8948023" cy="3585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721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8741" y="235970"/>
            <a:ext cx="9388475" cy="1122363"/>
          </a:xfrm>
          <a:prstGeom prst="rect">
            <a:avLst/>
          </a:prstGeom>
        </p:spPr>
        <p:txBody>
          <a:bodyPr/>
          <a:lstStyle/>
          <a:p>
            <a:r>
              <a:rPr lang="en-US" sz="3200" dirty="0"/>
              <a:t>The OOB Error Estimate</a:t>
            </a:r>
          </a:p>
        </p:txBody>
      </p:sp>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77" y="1526613"/>
            <a:ext cx="9494934" cy="3532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966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How and Why</a:t>
            </a:r>
          </a:p>
        </p:txBody>
      </p:sp>
      <p:sp>
        <p:nvSpPr>
          <p:cNvPr id="13314" name="Footer Placeholder 3"/>
          <p:cNvSpPr>
            <a:spLocks noGrp="1"/>
          </p:cNvSpPr>
          <p:nvPr>
            <p:ph type="ftr" sz="quarter" idx="10"/>
          </p:nvPr>
        </p:nvSpPr>
        <p:spPr>
          <a:noFill/>
        </p:spPr>
        <p:txBody>
          <a:bodyPr/>
          <a:lstStyle>
            <a:lvl1pPr>
              <a:defRPr sz="1300">
                <a:solidFill>
                  <a:srgbClr val="000000"/>
                </a:solidFill>
                <a:latin typeface="Arial" charset="0"/>
              </a:defRPr>
            </a:lvl1pPr>
            <a:lvl2pPr marL="826343" indent="-317823">
              <a:defRPr sz="1300">
                <a:solidFill>
                  <a:srgbClr val="000000"/>
                </a:solidFill>
                <a:latin typeface="Arial" charset="0"/>
              </a:defRPr>
            </a:lvl2pPr>
            <a:lvl3pPr marL="1271299" indent="-254264">
              <a:defRPr sz="1300">
                <a:solidFill>
                  <a:srgbClr val="000000"/>
                </a:solidFill>
                <a:latin typeface="Arial" charset="0"/>
              </a:defRPr>
            </a:lvl3pPr>
            <a:lvl4pPr marL="1779819" indent="-254264">
              <a:defRPr sz="1300">
                <a:solidFill>
                  <a:srgbClr val="000000"/>
                </a:solidFill>
                <a:latin typeface="Arial" charset="0"/>
              </a:defRPr>
            </a:lvl4pPr>
            <a:lvl5pPr marL="2288336" indent="-254264">
              <a:defRPr sz="1300">
                <a:solidFill>
                  <a:srgbClr val="000000"/>
                </a:solidFill>
                <a:latin typeface="Arial" charset="0"/>
              </a:defRPr>
            </a:lvl5pPr>
            <a:lvl6pPr marL="2796858" indent="-254264" algn="ctr" eaLnBrk="0" fontAlgn="base" hangingPunct="0">
              <a:spcBef>
                <a:spcPct val="50000"/>
              </a:spcBef>
              <a:spcAft>
                <a:spcPct val="0"/>
              </a:spcAft>
              <a:defRPr sz="1300">
                <a:solidFill>
                  <a:srgbClr val="000000"/>
                </a:solidFill>
                <a:latin typeface="Arial" charset="0"/>
              </a:defRPr>
            </a:lvl6pPr>
            <a:lvl7pPr marL="3305379" indent="-254264" algn="ctr" eaLnBrk="0" fontAlgn="base" hangingPunct="0">
              <a:spcBef>
                <a:spcPct val="50000"/>
              </a:spcBef>
              <a:spcAft>
                <a:spcPct val="0"/>
              </a:spcAft>
              <a:defRPr sz="1300">
                <a:solidFill>
                  <a:srgbClr val="000000"/>
                </a:solidFill>
                <a:latin typeface="Arial" charset="0"/>
              </a:defRPr>
            </a:lvl7pPr>
            <a:lvl8pPr marL="3813897" indent="-254264" algn="ctr" eaLnBrk="0" fontAlgn="base" hangingPunct="0">
              <a:spcBef>
                <a:spcPct val="50000"/>
              </a:spcBef>
              <a:spcAft>
                <a:spcPct val="0"/>
              </a:spcAft>
              <a:defRPr sz="1300">
                <a:solidFill>
                  <a:srgbClr val="000000"/>
                </a:solidFill>
                <a:latin typeface="Arial" charset="0"/>
              </a:defRPr>
            </a:lvl8pPr>
            <a:lvl9pPr marL="4322414" indent="-254264" algn="ctr" eaLnBrk="0" fontAlgn="base" hangingPunct="0">
              <a:spcBef>
                <a:spcPct val="50000"/>
              </a:spcBef>
              <a:spcAft>
                <a:spcPct val="0"/>
              </a:spcAft>
              <a:defRPr sz="1300">
                <a:solidFill>
                  <a:srgbClr val="000000"/>
                </a:solidFill>
                <a:latin typeface="Arial" charset="0"/>
              </a:defRPr>
            </a:lvl9pPr>
          </a:lstStyle>
          <a:p>
            <a:endParaRPr lang="en-US" altLang="en-US" sz="1000" dirty="0">
              <a:solidFill>
                <a:srgbClr val="808080"/>
              </a:solidFill>
            </a:endParaRPr>
          </a:p>
        </p:txBody>
      </p:sp>
      <p:sp>
        <p:nvSpPr>
          <p:cNvPr id="13316" name="Text Box 3"/>
          <p:cNvSpPr txBox="1">
            <a:spLocks noChangeArrowheads="1"/>
          </p:cNvSpPr>
          <p:nvPr/>
        </p:nvSpPr>
        <p:spPr bwMode="auto">
          <a:xfrm>
            <a:off x="405135" y="1565284"/>
            <a:ext cx="8785384" cy="3442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lIns="101704" tIns="50853" rIns="101704" bIns="50853">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eaLnBrk="0" hangingPunct="0">
              <a:spcBef>
                <a:spcPct val="50000"/>
              </a:spcBef>
              <a:buClr>
                <a:srgbClr val="3A6008"/>
              </a:buClr>
              <a:buFontTx/>
              <a:buChar char="•"/>
            </a:pPr>
            <a:r>
              <a:rPr lang="en-US" altLang="en-US" sz="1400" dirty="0">
                <a:ea typeface="+mn-ea"/>
                <a:cs typeface="+mn-cs"/>
              </a:rPr>
              <a:t>In some cases, using several models for a portfolio provides better differentiation/outcome than using a single model on the entire portfolio. This is the case where a population is made up of distinct subpopulations. The process of identifying the subpopulations is called segmentation. For example, while building an acquisition model, entire population can be segmented by market – like Emerging, Mid-Large and Strategic.</a:t>
            </a:r>
          </a:p>
          <a:p>
            <a:pPr eaLnBrk="0" hangingPunct="0">
              <a:spcBef>
                <a:spcPct val="50000"/>
              </a:spcBef>
              <a:buClr>
                <a:srgbClr val="3A6008"/>
              </a:buClr>
              <a:buFontTx/>
              <a:buChar char="•"/>
            </a:pPr>
            <a:r>
              <a:rPr lang="en-US" altLang="en-US" sz="1400" dirty="0">
                <a:ea typeface="+mn-ea"/>
                <a:cs typeface="+mn-cs"/>
              </a:rPr>
              <a:t>The three primary challenges to a successful segmentation:</a:t>
            </a:r>
          </a:p>
          <a:p>
            <a:pPr marL="1017038" lvl="2" indent="0" eaLnBrk="0" hangingPunct="0">
              <a:spcBef>
                <a:spcPct val="50000"/>
              </a:spcBef>
              <a:buClr>
                <a:srgbClr val="3A6008"/>
              </a:buClr>
              <a:buFontTx/>
              <a:buChar char="•"/>
            </a:pPr>
            <a:r>
              <a:rPr lang="en-US" altLang="en-US" sz="1400" dirty="0">
                <a:ea typeface="+mn-ea"/>
                <a:cs typeface="+mn-cs"/>
              </a:rPr>
              <a:t> Selecting the optimal variables for use in dividing a population into subgroups,</a:t>
            </a:r>
          </a:p>
          <a:p>
            <a:pPr marL="1017038" lvl="2" indent="0" eaLnBrk="0" hangingPunct="0">
              <a:spcBef>
                <a:spcPct val="50000"/>
              </a:spcBef>
              <a:buClr>
                <a:srgbClr val="3A6008"/>
              </a:buClr>
              <a:buFontTx/>
              <a:buChar char="•"/>
            </a:pPr>
            <a:r>
              <a:rPr lang="en-US" altLang="en-US" sz="1400" dirty="0">
                <a:ea typeface="+mn-ea"/>
                <a:cs typeface="+mn-cs"/>
              </a:rPr>
              <a:t> Identifying the best statistical algorithms for the segmentation, and</a:t>
            </a:r>
          </a:p>
          <a:p>
            <a:pPr marL="1017038" lvl="2" indent="0" eaLnBrk="0" hangingPunct="0">
              <a:spcBef>
                <a:spcPct val="50000"/>
              </a:spcBef>
              <a:buClr>
                <a:srgbClr val="3A6008"/>
              </a:buClr>
              <a:buFontTx/>
              <a:buChar char="•"/>
            </a:pPr>
            <a:r>
              <a:rPr lang="en-US" altLang="en-US" sz="1400" dirty="0">
                <a:ea typeface="+mn-ea"/>
                <a:cs typeface="+mn-cs"/>
              </a:rPr>
              <a:t> Presenting the results in a usable fashion.</a:t>
            </a:r>
          </a:p>
          <a:p>
            <a:pPr eaLnBrk="0" hangingPunct="0">
              <a:spcBef>
                <a:spcPct val="50000"/>
              </a:spcBef>
              <a:buClr>
                <a:srgbClr val="3A6008"/>
              </a:buClr>
              <a:buFontTx/>
              <a:buChar char="•"/>
            </a:pPr>
            <a:r>
              <a:rPr lang="en-US" altLang="en-US" sz="1400" dirty="0">
                <a:ea typeface="+mn-ea"/>
                <a:cs typeface="+mn-cs"/>
              </a:rPr>
              <a:t>Segmentation can be done in two ways---</a:t>
            </a:r>
          </a:p>
          <a:p>
            <a:pPr marL="1017038" lvl="2" indent="0" eaLnBrk="0" hangingPunct="0">
              <a:spcBef>
                <a:spcPct val="50000"/>
              </a:spcBef>
              <a:buClr>
                <a:srgbClr val="3A6008"/>
              </a:buClr>
              <a:buFontTx/>
              <a:buChar char="•"/>
            </a:pPr>
            <a:r>
              <a:rPr lang="en-US" altLang="en-US" sz="1400" dirty="0">
                <a:ea typeface="+mn-ea"/>
                <a:cs typeface="+mn-cs"/>
              </a:rPr>
              <a:t> Experience Based or Judgmental Segmentation</a:t>
            </a:r>
          </a:p>
          <a:p>
            <a:pPr marL="1017038" lvl="2" indent="0" eaLnBrk="0" hangingPunct="0">
              <a:spcBef>
                <a:spcPct val="50000"/>
              </a:spcBef>
              <a:buClr>
                <a:srgbClr val="3A6008"/>
              </a:buClr>
              <a:buFontTx/>
              <a:buChar char="•"/>
            </a:pPr>
            <a:r>
              <a:rPr lang="en-US" altLang="en-US" sz="1400" dirty="0">
                <a:ea typeface="+mn-ea"/>
                <a:cs typeface="+mn-cs"/>
              </a:rPr>
              <a:t> Statistical Segmentation – Objective &amp; Subjective Segmentation</a:t>
            </a:r>
          </a:p>
        </p:txBody>
      </p:sp>
    </p:spTree>
    <p:custDataLst>
      <p:tags r:id="rId1"/>
    </p:custDataLst>
    <p:extLst>
      <p:ext uri="{BB962C8B-B14F-4D97-AF65-F5344CB8AC3E}">
        <p14:creationId xmlns:p14="http://schemas.microsoft.com/office/powerpoint/2010/main" val="1173883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8741" y="235970"/>
            <a:ext cx="9388475" cy="1122363"/>
          </a:xfrm>
          <a:prstGeom prst="rect">
            <a:avLst/>
          </a:prstGeom>
        </p:spPr>
        <p:txBody>
          <a:bodyPr/>
          <a:lstStyle/>
          <a:p>
            <a:r>
              <a:rPr lang="en-US" sz="3200" dirty="0"/>
              <a:t> Variable Importance (1/2) </a:t>
            </a:r>
          </a:p>
        </p:txBody>
      </p:sp>
      <p:sp>
        <p:nvSpPr>
          <p:cNvPr id="5" name="Rectangle 4"/>
          <p:cNvSpPr/>
          <p:nvPr/>
        </p:nvSpPr>
        <p:spPr>
          <a:xfrm>
            <a:off x="426593" y="1621683"/>
            <a:ext cx="9676047" cy="2769789"/>
          </a:xfrm>
          <a:prstGeom prst="rect">
            <a:avLst/>
          </a:prstGeom>
        </p:spPr>
        <p:txBody>
          <a:bodyPr wrap="square" lIns="91244" tIns="45621" rIns="91244" bIns="45621">
            <a:spAutoFit/>
          </a:bodyPr>
          <a:lstStyle/>
          <a:p>
            <a:r>
              <a:rPr lang="en-US" sz="1600" dirty="0"/>
              <a:t>Several measures are available for feature importance in Random Forests:</a:t>
            </a:r>
          </a:p>
          <a:p>
            <a:endParaRPr lang="en-US" sz="1600" dirty="0"/>
          </a:p>
          <a:p>
            <a:r>
              <a:rPr lang="en-US" sz="1600" b="1" dirty="0"/>
              <a:t>Gini Importance</a:t>
            </a:r>
            <a:r>
              <a:rPr lang="en-US" sz="1600" dirty="0"/>
              <a:t> or </a:t>
            </a:r>
            <a:r>
              <a:rPr lang="en-US" sz="1600" b="1" dirty="0"/>
              <a:t>Mean Decrease in Impurity (MDI)</a:t>
            </a:r>
            <a:r>
              <a:rPr lang="en-US" sz="1600" dirty="0"/>
              <a:t> calculates each feature importance as the sum over the number of splits (across all tress) that include the feature, proportionally to the number of samples it splits.</a:t>
            </a:r>
          </a:p>
          <a:p>
            <a:endParaRPr lang="en-US" sz="1600" dirty="0"/>
          </a:p>
          <a:p>
            <a:r>
              <a:rPr lang="en-US" sz="1600" b="1" dirty="0"/>
              <a:t>Permutation Importance</a:t>
            </a:r>
            <a:r>
              <a:rPr lang="en-US" sz="1600" dirty="0"/>
              <a:t> or </a:t>
            </a:r>
            <a:r>
              <a:rPr lang="en-US" sz="1600" b="1" dirty="0"/>
              <a:t>Mean Decrease in Accuracy (MDA)</a:t>
            </a:r>
            <a:r>
              <a:rPr lang="en-US" sz="1600" dirty="0"/>
              <a:t> is assessed for each feature by removing the association between that feature and the target. This is achieved by randomly permuting the values of the feature and measuring the resulting increase in error.</a:t>
            </a:r>
          </a:p>
          <a:p>
            <a:endParaRPr lang="en-US" sz="1600" dirty="0"/>
          </a:p>
          <a:p>
            <a:endParaRPr lang="en-US" sz="1400" dirty="0"/>
          </a:p>
        </p:txBody>
      </p:sp>
      <p:pic>
        <p:nvPicPr>
          <p:cNvPr id="839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566"/>
          <a:stretch/>
        </p:blipFill>
        <p:spPr bwMode="auto">
          <a:xfrm>
            <a:off x="1681323" y="4054427"/>
            <a:ext cx="6754760" cy="3246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959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8741" y="235970"/>
            <a:ext cx="9388475" cy="1122363"/>
          </a:xfrm>
          <a:prstGeom prst="rect">
            <a:avLst/>
          </a:prstGeom>
        </p:spPr>
        <p:txBody>
          <a:bodyPr/>
          <a:lstStyle/>
          <a:p>
            <a:r>
              <a:rPr lang="en-US" sz="3200" dirty="0"/>
              <a:t> Variable Importance (2/2) </a:t>
            </a:r>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9" y="1509556"/>
            <a:ext cx="9728591" cy="5569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2539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8741" y="235970"/>
            <a:ext cx="9388475" cy="1122363"/>
          </a:xfrm>
          <a:prstGeom prst="rect">
            <a:avLst/>
          </a:prstGeom>
        </p:spPr>
        <p:txBody>
          <a:bodyPr/>
          <a:lstStyle/>
          <a:p>
            <a:r>
              <a:rPr lang="en-US" sz="3200" dirty="0"/>
              <a:t>Model Performance of Random Forest</a:t>
            </a:r>
          </a:p>
        </p:txBody>
      </p:sp>
      <p:pic>
        <p:nvPicPr>
          <p:cNvPr id="82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79" y="1872047"/>
            <a:ext cx="4686300" cy="3336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49845" y="1533492"/>
            <a:ext cx="9402097" cy="338554"/>
          </a:xfrm>
          <a:prstGeom prst="rect">
            <a:avLst/>
          </a:prstGeom>
        </p:spPr>
        <p:txBody>
          <a:bodyPr wrap="square" lIns="91244" tIns="45621" rIns="91244" bIns="45621">
            <a:spAutoFit/>
          </a:bodyPr>
          <a:lstStyle/>
          <a:p>
            <a:pPr>
              <a:spcAft>
                <a:spcPts val="400"/>
              </a:spcAft>
            </a:pPr>
            <a:r>
              <a:rPr lang="en-US" sz="1600" b="1" dirty="0"/>
              <a:t>1. Confusion Matrix </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914" y="1894169"/>
            <a:ext cx="355282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9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913" y="2541891"/>
            <a:ext cx="355282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9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1915" y="4361166"/>
            <a:ext cx="35528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449845" y="5719246"/>
            <a:ext cx="4928421" cy="791534"/>
          </a:xfrm>
          <a:prstGeom prst="rect">
            <a:avLst/>
          </a:prstGeom>
        </p:spPr>
        <p:txBody>
          <a:bodyPr wrap="square" lIns="91244" tIns="45621" rIns="91244" bIns="45621">
            <a:spAutoFit/>
          </a:bodyPr>
          <a:lstStyle/>
          <a:p>
            <a:pPr>
              <a:spcAft>
                <a:spcPts val="400"/>
              </a:spcAft>
            </a:pPr>
            <a:r>
              <a:rPr lang="en-US" sz="1600" b="1" dirty="0"/>
              <a:t>2. ROC curve</a:t>
            </a:r>
            <a:r>
              <a:rPr lang="en-US" sz="1600" dirty="0"/>
              <a:t>: </a:t>
            </a:r>
            <a:r>
              <a:rPr lang="en-US" sz="1400" dirty="0"/>
              <a:t>The ROC curve is a graphical representation of the trade-off between the false negative and false positive rates for every possible cut off</a:t>
            </a:r>
            <a:endParaRPr lang="en-US" sz="1400" b="1" dirty="0"/>
          </a:p>
        </p:txBody>
      </p:sp>
      <p:pic>
        <p:nvPicPr>
          <p:cNvPr id="8295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1891" y="5378574"/>
            <a:ext cx="3552828" cy="1759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5441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8741" y="235970"/>
            <a:ext cx="9388475" cy="1122363"/>
          </a:xfrm>
          <a:prstGeom prst="rect">
            <a:avLst/>
          </a:prstGeom>
        </p:spPr>
        <p:txBody>
          <a:bodyPr/>
          <a:lstStyle/>
          <a:p>
            <a:r>
              <a:rPr lang="en-US" sz="3200" dirty="0"/>
              <a:t>Validation of RF Model</a:t>
            </a:r>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76" y="1563338"/>
            <a:ext cx="9540225" cy="5486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5398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8741" y="235970"/>
            <a:ext cx="9388475" cy="1122363"/>
          </a:xfrm>
          <a:prstGeom prst="rect">
            <a:avLst/>
          </a:prstGeom>
        </p:spPr>
        <p:txBody>
          <a:bodyPr/>
          <a:lstStyle/>
          <a:p>
            <a:r>
              <a:rPr lang="en-US" sz="3200" dirty="0"/>
              <a:t>Random Forest Advantages </a:t>
            </a:r>
          </a:p>
        </p:txBody>
      </p:sp>
      <p:sp>
        <p:nvSpPr>
          <p:cNvPr id="10" name="Rectangle 9"/>
          <p:cNvSpPr/>
          <p:nvPr/>
        </p:nvSpPr>
        <p:spPr>
          <a:xfrm>
            <a:off x="489333" y="1524986"/>
            <a:ext cx="7891670" cy="3539429"/>
          </a:xfrm>
          <a:prstGeom prst="rect">
            <a:avLst/>
          </a:prstGeom>
        </p:spPr>
        <p:txBody>
          <a:bodyPr wrap="square" lIns="91244" tIns="45621" rIns="91244" bIns="45621">
            <a:spAutoFit/>
          </a:bodyPr>
          <a:lstStyle/>
          <a:p>
            <a:pPr marL="285115" indent="-285115">
              <a:buFont typeface="Arial" panose="020B0604020202020204" pitchFamily="34" charset="0"/>
              <a:buChar char="•"/>
            </a:pPr>
            <a:r>
              <a:rPr lang="en-US" sz="1600" dirty="0"/>
              <a:t>It is one of the most accurate learning algorithms available</a:t>
            </a:r>
          </a:p>
          <a:p>
            <a:pPr marL="285115" indent="-285115">
              <a:buFont typeface="Arial" panose="020B0604020202020204" pitchFamily="34" charset="0"/>
              <a:buChar char="•"/>
            </a:pPr>
            <a:endParaRPr lang="en-US" sz="1600" dirty="0"/>
          </a:p>
          <a:p>
            <a:pPr marL="285115" indent="-285115">
              <a:buFont typeface="Arial" panose="020B0604020202020204" pitchFamily="34" charset="0"/>
              <a:buChar char="•"/>
            </a:pPr>
            <a:r>
              <a:rPr lang="en-US" sz="1600" dirty="0"/>
              <a:t>No distribution assumptions i.e. no transformation required</a:t>
            </a:r>
          </a:p>
          <a:p>
            <a:pPr marL="285115" indent="-285115">
              <a:buFont typeface="Arial" panose="020B0604020202020204" pitchFamily="34" charset="0"/>
              <a:buChar char="•"/>
            </a:pPr>
            <a:endParaRPr lang="en-US" sz="1600" dirty="0"/>
          </a:p>
          <a:p>
            <a:pPr marL="285115" indent="-285115">
              <a:buFont typeface="Arial" panose="020B0604020202020204" pitchFamily="34" charset="0"/>
              <a:buChar char="•"/>
            </a:pPr>
            <a:r>
              <a:rPr lang="en-US" sz="1600" dirty="0"/>
              <a:t>Random Forest does not tend to over fit, cross validation incorporated (but the observations must be independent!)</a:t>
            </a:r>
          </a:p>
          <a:p>
            <a:pPr marL="285115" indent="-285115">
              <a:buFont typeface="Arial" panose="020B0604020202020204" pitchFamily="34" charset="0"/>
              <a:buChar char="•"/>
            </a:pPr>
            <a:endParaRPr lang="en-US" sz="1600" dirty="0"/>
          </a:p>
          <a:p>
            <a:pPr marL="285115" indent="-285115">
              <a:buFont typeface="Arial" panose="020B0604020202020204" pitchFamily="34" charset="0"/>
              <a:buChar char="•"/>
            </a:pPr>
            <a:r>
              <a:rPr lang="en-US" sz="1600" dirty="0"/>
              <a:t>It can handle thousands of input variables without variable deletion </a:t>
            </a:r>
          </a:p>
          <a:p>
            <a:pPr marL="285115" indent="-285115">
              <a:buFont typeface="Arial" panose="020B0604020202020204" pitchFamily="34" charset="0"/>
              <a:buChar char="•"/>
            </a:pPr>
            <a:endParaRPr lang="en-US" sz="1600" dirty="0"/>
          </a:p>
          <a:p>
            <a:pPr marL="285115" indent="-285115">
              <a:buFont typeface="Arial" panose="020B0604020202020204" pitchFamily="34" charset="0"/>
              <a:buChar char="•"/>
            </a:pPr>
            <a:r>
              <a:rPr lang="en-US" sz="1600" dirty="0"/>
              <a:t>With increasing number of variables the bias usually decreases </a:t>
            </a:r>
          </a:p>
          <a:p>
            <a:pPr marL="285115" indent="-285115">
              <a:buFont typeface="Arial" panose="020B0604020202020204" pitchFamily="34" charset="0"/>
              <a:buChar char="•"/>
            </a:pPr>
            <a:endParaRPr lang="en-US" sz="1600" dirty="0"/>
          </a:p>
          <a:p>
            <a:pPr marL="285115" indent="-285115">
              <a:buFont typeface="Arial" panose="020B0604020202020204" pitchFamily="34" charset="0"/>
              <a:buChar char="•"/>
            </a:pPr>
            <a:r>
              <a:rPr lang="en-US" sz="1600" dirty="0"/>
              <a:t>Can be used for variable selection -&gt; variable importance </a:t>
            </a:r>
          </a:p>
          <a:p>
            <a:pPr marL="285115" indent="-285115">
              <a:buFont typeface="Arial" panose="020B0604020202020204" pitchFamily="34" charset="0"/>
              <a:buChar char="•"/>
            </a:pPr>
            <a:endParaRPr lang="en-US" sz="1600" dirty="0"/>
          </a:p>
          <a:p>
            <a:pPr marL="285115" indent="-285115">
              <a:buFont typeface="Arial" panose="020B0604020202020204" pitchFamily="34" charset="0"/>
              <a:buChar char="•"/>
            </a:pPr>
            <a:r>
              <a:rPr lang="en-US" sz="1600" dirty="0"/>
              <a:t>Robust against outliers in the predictive variables </a:t>
            </a:r>
          </a:p>
        </p:txBody>
      </p:sp>
    </p:spTree>
    <p:extLst>
      <p:ext uri="{BB962C8B-B14F-4D97-AF65-F5344CB8AC3E}">
        <p14:creationId xmlns:p14="http://schemas.microsoft.com/office/powerpoint/2010/main" val="625150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98" y="221223"/>
            <a:ext cx="9723423" cy="1122363"/>
          </a:xfrm>
          <a:prstGeom prst="rect">
            <a:avLst/>
          </a:prstGeom>
        </p:spPr>
        <p:txBody>
          <a:bodyPr/>
          <a:lstStyle/>
          <a:p>
            <a:r>
              <a:rPr lang="en-US" dirty="0"/>
              <a:t> </a:t>
            </a:r>
            <a:r>
              <a:rPr lang="en-US" sz="3200" dirty="0"/>
              <a:t>Boosting- How does it work? </a:t>
            </a:r>
          </a:p>
        </p:txBody>
      </p:sp>
      <p:sp>
        <p:nvSpPr>
          <p:cNvPr id="3" name="Rectangle 2"/>
          <p:cNvSpPr/>
          <p:nvPr/>
        </p:nvSpPr>
        <p:spPr>
          <a:xfrm>
            <a:off x="449846" y="1445023"/>
            <a:ext cx="9402097" cy="1426031"/>
          </a:xfrm>
          <a:prstGeom prst="rect">
            <a:avLst/>
          </a:prstGeom>
        </p:spPr>
        <p:txBody>
          <a:bodyPr wrap="square" lIns="91244" tIns="45621" rIns="91244" bIns="45621">
            <a:spAutoFit/>
          </a:bodyPr>
          <a:lstStyle/>
          <a:p>
            <a:pPr marL="285115" indent="-285115">
              <a:spcAft>
                <a:spcPts val="400"/>
              </a:spcAft>
              <a:buFont typeface="Arial" panose="020B0604020202020204" pitchFamily="34" charset="0"/>
              <a:buChar char="•"/>
            </a:pPr>
            <a:r>
              <a:rPr lang="en-US" sz="1600" dirty="0"/>
              <a:t>Boosting’ refers to a family of algorithms which converts weak learner to strong learners</a:t>
            </a:r>
          </a:p>
          <a:p>
            <a:pPr marL="285115" indent="-285115">
              <a:spcAft>
                <a:spcPts val="400"/>
              </a:spcAft>
              <a:buFont typeface="Arial" panose="020B0604020202020204" pitchFamily="34" charset="0"/>
              <a:buChar char="•"/>
            </a:pPr>
            <a:r>
              <a:rPr lang="en-US" sz="1600" dirty="0"/>
              <a:t>After many iterations, the boosting algorithm combines these weak rules into a single strong prediction rule. This is an iterative process. </a:t>
            </a:r>
          </a:p>
          <a:p>
            <a:pPr marL="285115" indent="-285115">
              <a:spcAft>
                <a:spcPts val="400"/>
              </a:spcAft>
              <a:buFont typeface="Arial" panose="020B0604020202020204" pitchFamily="34" charset="0"/>
              <a:buChar char="•"/>
            </a:pPr>
            <a:r>
              <a:rPr lang="en-US" sz="1600" dirty="0"/>
              <a:t>Boosting pays higher focus on examples which are miss-classiﬁed or have higher errors by preceding weak rules</a:t>
            </a:r>
          </a:p>
        </p:txBody>
      </p:sp>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270" y="2795841"/>
            <a:ext cx="4701048" cy="4279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162954" y="3711675"/>
            <a:ext cx="3105251" cy="477044"/>
          </a:xfrm>
          <a:prstGeom prst="rect">
            <a:avLst/>
          </a:prstGeom>
        </p:spPr>
        <p:txBody>
          <a:bodyPr wrap="none" lIns="91244" tIns="45621" rIns="91244" bIns="45621">
            <a:spAutoFit/>
          </a:bodyPr>
          <a:lstStyle/>
          <a:p>
            <a:r>
              <a:rPr lang="en-US" sz="2500" dirty="0"/>
              <a:t>Boosting Algorithms </a:t>
            </a:r>
          </a:p>
        </p:txBody>
      </p:sp>
      <p:sp>
        <p:nvSpPr>
          <p:cNvPr id="11" name="Rectangle 10"/>
          <p:cNvSpPr/>
          <p:nvPr/>
        </p:nvSpPr>
        <p:spPr>
          <a:xfrm>
            <a:off x="5974021" y="4335671"/>
            <a:ext cx="3370007" cy="1200329"/>
          </a:xfrm>
          <a:prstGeom prst="rect">
            <a:avLst/>
          </a:prstGeom>
        </p:spPr>
        <p:txBody>
          <a:bodyPr wrap="square" lIns="91244" tIns="45621" rIns="91244" bIns="45621">
            <a:spAutoFit/>
          </a:bodyPr>
          <a:lstStyle/>
          <a:p>
            <a:pPr marL="342139" indent="-342139">
              <a:lnSpc>
                <a:spcPct val="150000"/>
              </a:lnSpc>
              <a:buFont typeface="+mj-lt"/>
              <a:buAutoNum type="arabicPeriod"/>
            </a:pPr>
            <a:r>
              <a:rPr lang="en-US" sz="1600" dirty="0" err="1"/>
              <a:t>AdaBoost</a:t>
            </a:r>
            <a:r>
              <a:rPr lang="en-US" sz="1600" dirty="0"/>
              <a:t> (</a:t>
            </a:r>
            <a:r>
              <a:rPr lang="en-US" sz="1600" b="1" dirty="0"/>
              <a:t>Ada</a:t>
            </a:r>
            <a:r>
              <a:rPr lang="en-US" sz="1600" dirty="0"/>
              <a:t>ptive </a:t>
            </a:r>
            <a:r>
              <a:rPr lang="en-US" sz="1600" b="1" dirty="0"/>
              <a:t>Boost</a:t>
            </a:r>
            <a:r>
              <a:rPr lang="en-US" sz="1600" dirty="0"/>
              <a:t>ing)</a:t>
            </a:r>
          </a:p>
          <a:p>
            <a:pPr marL="342139" indent="-342139">
              <a:lnSpc>
                <a:spcPct val="150000"/>
              </a:lnSpc>
              <a:buFont typeface="+mj-lt"/>
              <a:buAutoNum type="arabicPeriod"/>
            </a:pPr>
            <a:r>
              <a:rPr lang="en-US" sz="1600" dirty="0"/>
              <a:t>Gradient Tree Boosting</a:t>
            </a:r>
          </a:p>
          <a:p>
            <a:pPr marL="342139" indent="-342139">
              <a:lnSpc>
                <a:spcPct val="150000"/>
              </a:lnSpc>
              <a:buFont typeface="+mj-lt"/>
              <a:buAutoNum type="arabicPeriod"/>
            </a:pPr>
            <a:r>
              <a:rPr lang="en-US" sz="1600" dirty="0" err="1"/>
              <a:t>XGBoost</a:t>
            </a:r>
            <a:endParaRPr lang="en-US" sz="1600" dirty="0"/>
          </a:p>
        </p:txBody>
      </p:sp>
    </p:spTree>
    <p:extLst>
      <p:ext uri="{BB962C8B-B14F-4D97-AF65-F5344CB8AC3E}">
        <p14:creationId xmlns:p14="http://schemas.microsoft.com/office/powerpoint/2010/main" val="4022419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98" y="221223"/>
            <a:ext cx="9723423" cy="1122363"/>
          </a:xfrm>
          <a:prstGeom prst="rect">
            <a:avLst/>
          </a:prstGeom>
        </p:spPr>
        <p:txBody>
          <a:bodyPr/>
          <a:lstStyle/>
          <a:p>
            <a:r>
              <a:rPr lang="en-US" sz="3200" dirty="0" err="1"/>
              <a:t>AdaBoost</a:t>
            </a:r>
            <a:r>
              <a:rPr lang="en-US" sz="3200" dirty="0"/>
              <a:t> (1/2)</a:t>
            </a:r>
          </a:p>
        </p:txBody>
      </p:sp>
      <p:sp>
        <p:nvSpPr>
          <p:cNvPr id="3" name="Rectangle 2"/>
          <p:cNvSpPr/>
          <p:nvPr/>
        </p:nvSpPr>
        <p:spPr>
          <a:xfrm>
            <a:off x="449846" y="1445023"/>
            <a:ext cx="9402097" cy="882093"/>
          </a:xfrm>
          <a:prstGeom prst="rect">
            <a:avLst/>
          </a:prstGeom>
        </p:spPr>
        <p:txBody>
          <a:bodyPr wrap="square" lIns="91244" tIns="45621" rIns="91244" bIns="45621">
            <a:spAutoFit/>
          </a:bodyPr>
          <a:lstStyle/>
          <a:p>
            <a:pPr marL="285115" indent="-285115">
              <a:spcAft>
                <a:spcPts val="400"/>
              </a:spcAft>
              <a:buFont typeface="Arial" panose="020B0604020202020204" pitchFamily="34" charset="0"/>
              <a:buChar char="•"/>
            </a:pPr>
            <a:r>
              <a:rPr lang="en-US" sz="1600" dirty="0"/>
              <a:t>First original boosting technique: highly accurate prediction rule by combining many weak and inaccurate rules. </a:t>
            </a:r>
          </a:p>
          <a:p>
            <a:pPr marL="285115" indent="-285115">
              <a:spcAft>
                <a:spcPts val="400"/>
              </a:spcAft>
              <a:buFont typeface="Arial" panose="020B0604020202020204" pitchFamily="34" charset="0"/>
              <a:buChar char="•"/>
            </a:pPr>
            <a:r>
              <a:rPr lang="en-US" sz="1600" dirty="0"/>
              <a:t>Classic use case: Face Detection</a:t>
            </a:r>
          </a:p>
        </p:txBody>
      </p:sp>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03" y="2592335"/>
            <a:ext cx="2245209" cy="2082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357305" y="2877906"/>
            <a:ext cx="6358992" cy="1569461"/>
          </a:xfrm>
          <a:prstGeom prst="rect">
            <a:avLst/>
          </a:prstGeom>
        </p:spPr>
        <p:txBody>
          <a:bodyPr wrap="square" lIns="91244" tIns="45621" rIns="91244" bIns="45621">
            <a:spAutoFit/>
          </a:bodyPr>
          <a:lstStyle/>
          <a:p>
            <a:pPr marL="285115" indent="-285115">
              <a:spcAft>
                <a:spcPts val="400"/>
              </a:spcAft>
              <a:buFont typeface="Arial" panose="020B0604020202020204" pitchFamily="34" charset="0"/>
              <a:buChar char="•"/>
            </a:pPr>
            <a:r>
              <a:rPr lang="en-US" sz="1600" dirty="0"/>
              <a:t>Box1 : Equal weights are assigned to all observations and a decision stump is applied to classify + or - . S1 has generated a vertical line on the left side to classify the data points. This decision stump incorrectly predicted three +. So, we’ll assign more weight to these three data points in our next decision stump.</a:t>
            </a:r>
          </a:p>
        </p:txBody>
      </p:sp>
      <p:pic>
        <p:nvPicPr>
          <p:cNvPr id="880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01" y="4889704"/>
            <a:ext cx="1889004" cy="2181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362225" y="5213010"/>
            <a:ext cx="6358992" cy="1323239"/>
          </a:xfrm>
          <a:prstGeom prst="rect">
            <a:avLst/>
          </a:prstGeom>
        </p:spPr>
        <p:txBody>
          <a:bodyPr wrap="square" lIns="91244" tIns="45621" rIns="91244" bIns="45621">
            <a:spAutoFit/>
          </a:bodyPr>
          <a:lstStyle/>
          <a:p>
            <a:pPr marL="285115" indent="-285115">
              <a:spcAft>
                <a:spcPts val="400"/>
              </a:spcAft>
              <a:buFont typeface="Arial" panose="020B0604020202020204" pitchFamily="34" charset="0"/>
              <a:buChar char="•"/>
            </a:pPr>
            <a:r>
              <a:rPr lang="en-US" sz="1600" dirty="0"/>
              <a:t>Box2 : The size difference between those three incorrectly predicted and the rest of the data points is clearly visible. Another decision stump (S2) is applied to predict them correctly on the right side of the box. But, this time three - are classified incorrectly. Repeat.</a:t>
            </a:r>
          </a:p>
        </p:txBody>
      </p:sp>
    </p:spTree>
    <p:extLst>
      <p:ext uri="{BB962C8B-B14F-4D97-AF65-F5344CB8AC3E}">
        <p14:creationId xmlns:p14="http://schemas.microsoft.com/office/powerpoint/2010/main" val="3132815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98" y="221223"/>
            <a:ext cx="9723423" cy="1122363"/>
          </a:xfrm>
          <a:prstGeom prst="rect">
            <a:avLst/>
          </a:prstGeom>
        </p:spPr>
        <p:txBody>
          <a:bodyPr/>
          <a:lstStyle/>
          <a:p>
            <a:r>
              <a:rPr lang="en-US" sz="3200" dirty="0" err="1"/>
              <a:t>AdaBoost</a:t>
            </a:r>
            <a:r>
              <a:rPr lang="en-US" sz="3200" dirty="0"/>
              <a:t> (2/2)</a:t>
            </a:r>
          </a:p>
        </p:txBody>
      </p:sp>
      <p:sp>
        <p:nvSpPr>
          <p:cNvPr id="8" name="Rectangle 7"/>
          <p:cNvSpPr/>
          <p:nvPr/>
        </p:nvSpPr>
        <p:spPr>
          <a:xfrm>
            <a:off x="2357305" y="2287986"/>
            <a:ext cx="6358992" cy="830797"/>
          </a:xfrm>
          <a:prstGeom prst="rect">
            <a:avLst/>
          </a:prstGeom>
        </p:spPr>
        <p:txBody>
          <a:bodyPr wrap="square" lIns="91244" tIns="45621" rIns="91244" bIns="45621">
            <a:spAutoFit/>
          </a:bodyPr>
          <a:lstStyle/>
          <a:p>
            <a:pPr marL="285115" indent="-285115">
              <a:spcAft>
                <a:spcPts val="400"/>
              </a:spcAft>
              <a:buFont typeface="Arial" panose="020B0604020202020204" pitchFamily="34" charset="0"/>
              <a:buChar char="•"/>
            </a:pPr>
            <a:r>
              <a:rPr lang="en-US" sz="1600" dirty="0"/>
              <a:t>Box3 : Here, three - are given higher weights. S3 is applied to predict these misclassified observations correctly. This time, a horizontal line is generated to classify - and +.</a:t>
            </a:r>
          </a:p>
        </p:txBody>
      </p:sp>
      <p:sp>
        <p:nvSpPr>
          <p:cNvPr id="10" name="Rectangle 9"/>
          <p:cNvSpPr/>
          <p:nvPr/>
        </p:nvSpPr>
        <p:spPr>
          <a:xfrm>
            <a:off x="2598199" y="4432009"/>
            <a:ext cx="6358992" cy="1323239"/>
          </a:xfrm>
          <a:prstGeom prst="rect">
            <a:avLst/>
          </a:prstGeom>
        </p:spPr>
        <p:txBody>
          <a:bodyPr wrap="square" lIns="91244" tIns="45621" rIns="91244" bIns="45621">
            <a:spAutoFit/>
          </a:bodyPr>
          <a:lstStyle/>
          <a:p>
            <a:pPr marL="285115" indent="-285115">
              <a:spcAft>
                <a:spcPts val="400"/>
              </a:spcAft>
              <a:buFont typeface="Arial" panose="020B0604020202020204" pitchFamily="34" charset="0"/>
              <a:buChar char="•"/>
            </a:pPr>
            <a:r>
              <a:rPr lang="en-US" sz="1600" dirty="0"/>
              <a:t>Box4 : Here, we combine S1, S2, and S3 to form a strong prediction having a complex rule as compared to the individual weak learners. Evidently, this algorithm has classified these observations accurately as compared to any of the individual weak learners.</a:t>
            </a:r>
          </a:p>
        </p:txBody>
      </p:sp>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01" y="2095654"/>
            <a:ext cx="1946033" cy="1761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90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24" y="4240930"/>
            <a:ext cx="1731044" cy="170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7501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98" y="221223"/>
            <a:ext cx="9723423" cy="1122363"/>
          </a:xfrm>
          <a:prstGeom prst="rect">
            <a:avLst/>
          </a:prstGeom>
        </p:spPr>
        <p:txBody>
          <a:bodyPr/>
          <a:lstStyle/>
          <a:p>
            <a:r>
              <a:rPr lang="en-US" sz="3200" dirty="0"/>
              <a:t>Gradient Tree Boosting (1/2)</a:t>
            </a:r>
          </a:p>
        </p:txBody>
      </p:sp>
      <p:sp>
        <p:nvSpPr>
          <p:cNvPr id="11" name="Rectangle 10"/>
          <p:cNvSpPr/>
          <p:nvPr/>
        </p:nvSpPr>
        <p:spPr>
          <a:xfrm>
            <a:off x="282705" y="1585573"/>
            <a:ext cx="9495475" cy="1005204"/>
          </a:xfrm>
          <a:prstGeom prst="rect">
            <a:avLst/>
          </a:prstGeom>
        </p:spPr>
        <p:txBody>
          <a:bodyPr wrap="square" lIns="91244" tIns="45621" rIns="91244" bIns="45621">
            <a:spAutoFit/>
          </a:bodyPr>
          <a:lstStyle/>
          <a:p>
            <a:pPr marL="285115" indent="-285115">
              <a:spcAft>
                <a:spcPts val="400"/>
              </a:spcAft>
              <a:buFont typeface="Arial" panose="020B0604020202020204" pitchFamily="34" charset="0"/>
              <a:buChar char="•"/>
            </a:pPr>
            <a:r>
              <a:rPr lang="en-US" sz="1400" dirty="0"/>
              <a:t>ML technique used for regression and classification problems, it produces a prediction model in the form of an ensemble of weak prediction models, typically decision trees</a:t>
            </a:r>
          </a:p>
          <a:p>
            <a:pPr marL="285115" indent="-285115">
              <a:spcAft>
                <a:spcPts val="400"/>
              </a:spcAft>
              <a:buFont typeface="Arial" panose="020B0604020202020204" pitchFamily="34" charset="0"/>
              <a:buChar char="•"/>
            </a:pPr>
            <a:r>
              <a:rPr lang="en-US" sz="1400" dirty="0"/>
              <a:t>The principle idea behind this algorithm is to construct new base learners which can be maximally correlated with negative gradient of the loss function, associated with the whole ensemble</a:t>
            </a:r>
          </a:p>
        </p:txBody>
      </p:sp>
      <p:pic>
        <p:nvPicPr>
          <p:cNvPr id="901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22" y="2782377"/>
            <a:ext cx="4644070" cy="429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1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984" y="2841493"/>
            <a:ext cx="4599040" cy="3957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Arrow 2"/>
          <p:cNvSpPr/>
          <p:nvPr/>
        </p:nvSpPr>
        <p:spPr>
          <a:xfrm>
            <a:off x="4586749" y="4776002"/>
            <a:ext cx="1194619" cy="341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161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98" y="221223"/>
            <a:ext cx="9723423" cy="1122363"/>
          </a:xfrm>
          <a:prstGeom prst="rect">
            <a:avLst/>
          </a:prstGeom>
        </p:spPr>
        <p:txBody>
          <a:bodyPr/>
          <a:lstStyle/>
          <a:p>
            <a:r>
              <a:rPr lang="en-US" sz="3200" dirty="0"/>
              <a:t>Gradient Tree Boosting (2/2)</a:t>
            </a:r>
          </a:p>
        </p:txBody>
      </p:sp>
      <p:pic>
        <p:nvPicPr>
          <p:cNvPr id="91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51" y="2183223"/>
            <a:ext cx="4325786" cy="3465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11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848" y="2183223"/>
            <a:ext cx="4839474" cy="3465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Arrow 7"/>
          <p:cNvSpPr/>
          <p:nvPr/>
        </p:nvSpPr>
        <p:spPr>
          <a:xfrm>
            <a:off x="4173794" y="3574238"/>
            <a:ext cx="1194619" cy="341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546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Judgmental Segmentation</a:t>
            </a:r>
          </a:p>
        </p:txBody>
      </p:sp>
      <p:graphicFrame>
        <p:nvGraphicFramePr>
          <p:cNvPr id="930858" name="Group 42"/>
          <p:cNvGraphicFramePr>
            <a:graphicFrameLocks noGrp="1"/>
          </p:cNvGraphicFramePr>
          <p:nvPr>
            <p:ph type="tbl" idx="4294967295"/>
          </p:nvPr>
        </p:nvGraphicFramePr>
        <p:xfrm>
          <a:off x="410369" y="1874732"/>
          <a:ext cx="9099708" cy="3843020"/>
        </p:xfrm>
        <a:graphic>
          <a:graphicData uri="http://schemas.openxmlformats.org/drawingml/2006/table">
            <a:tbl>
              <a:tblPr/>
              <a:tblGrid>
                <a:gridCol w="2268378">
                  <a:extLst>
                    <a:ext uri="{9D8B030D-6E8A-4147-A177-3AD203B41FA5}">
                      <a16:colId xmlns:a16="http://schemas.microsoft.com/office/drawing/2014/main" val="20000"/>
                    </a:ext>
                  </a:extLst>
                </a:gridCol>
                <a:gridCol w="6831330">
                  <a:extLst>
                    <a:ext uri="{9D8B030D-6E8A-4147-A177-3AD203B41FA5}">
                      <a16:colId xmlns:a16="http://schemas.microsoft.com/office/drawing/2014/main" val="20001"/>
                    </a:ext>
                  </a:extLst>
                </a:gridCol>
              </a:tblGrid>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600" b="1" i="0" u="none" strike="noStrike" cap="none" normalizeH="0" baseline="0">
                          <a:ln>
                            <a:noFill/>
                          </a:ln>
                          <a:solidFill>
                            <a:srgbClr val="000000"/>
                          </a:solidFill>
                          <a:effectLst/>
                          <a:latin typeface="Arial" charset="0"/>
                        </a:rPr>
                        <a:t>Category</a:t>
                      </a:r>
                    </a:p>
                  </a:txBody>
                  <a:tcPr marL="100584" marR="100584" marT="51816" marB="518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600" b="1" i="0" u="none" strike="noStrike" cap="none" normalizeH="0" baseline="0">
                          <a:ln>
                            <a:noFill/>
                          </a:ln>
                          <a:solidFill>
                            <a:srgbClr val="000000"/>
                          </a:solidFill>
                          <a:effectLst/>
                          <a:latin typeface="Arial" charset="0"/>
                        </a:rPr>
                        <a:t>Description</a:t>
                      </a:r>
                    </a:p>
                  </a:txBody>
                  <a:tcPr marL="100584" marR="100584" marT="51816" marB="518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400" b="0" i="0" u="none" strike="noStrike" cap="none" normalizeH="0" baseline="0">
                          <a:ln>
                            <a:noFill/>
                          </a:ln>
                          <a:solidFill>
                            <a:srgbClr val="000000"/>
                          </a:solidFill>
                          <a:effectLst/>
                          <a:latin typeface="Arial" charset="0"/>
                        </a:rPr>
                        <a:t>Demographics</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400" b="0" i="0" u="none" strike="noStrike" cap="none" normalizeH="0" baseline="0">
                          <a:ln>
                            <a:noFill/>
                          </a:ln>
                          <a:solidFill>
                            <a:srgbClr val="000000"/>
                          </a:solidFill>
                          <a:effectLst/>
                          <a:latin typeface="Arial" charset="0"/>
                        </a:rPr>
                        <a:t>Region (Province/State, internal definition, urban/rural, post code, neighborhood), age, lifestyle etc.</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400" b="0" i="0" u="none" strike="noStrike" cap="none" normalizeH="0" baseline="0">
                          <a:ln>
                            <a:noFill/>
                          </a:ln>
                          <a:solidFill>
                            <a:srgbClr val="000000"/>
                          </a:solidFill>
                          <a:effectLst/>
                          <a:latin typeface="Arial" charset="0"/>
                        </a:rPr>
                        <a:t>Product Type</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400" b="0" i="0" u="none" strike="noStrike" cap="none" normalizeH="0" baseline="0">
                          <a:ln>
                            <a:noFill/>
                          </a:ln>
                          <a:solidFill>
                            <a:srgbClr val="000000"/>
                          </a:solidFill>
                          <a:effectLst/>
                          <a:latin typeface="Arial" charset="0"/>
                        </a:rPr>
                        <a:t>DB/DC/H&amp;W/401(K)/PS/MPP, Gold/Platinum cards, Length of mortgage, insurance type, secured/unsecured</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400" b="0" i="0" u="none" strike="noStrike" cap="none" normalizeH="0" baseline="0">
                          <a:ln>
                            <a:noFill/>
                          </a:ln>
                          <a:solidFill>
                            <a:srgbClr val="000000"/>
                          </a:solidFill>
                          <a:effectLst/>
                          <a:latin typeface="Arial" charset="0"/>
                        </a:rPr>
                        <a:t>Channel</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400" b="0" i="0" u="none" strike="noStrike" cap="none" normalizeH="0" baseline="0">
                          <a:ln>
                            <a:noFill/>
                          </a:ln>
                          <a:solidFill>
                            <a:srgbClr val="000000"/>
                          </a:solidFill>
                          <a:effectLst/>
                          <a:latin typeface="Arial" charset="0"/>
                        </a:rPr>
                        <a:t>Store-front, branch, internet, dealer, broker</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400" b="0" i="0" u="none" strike="noStrike" cap="none" normalizeH="0" baseline="0">
                          <a:ln>
                            <a:noFill/>
                          </a:ln>
                          <a:solidFill>
                            <a:srgbClr val="000000"/>
                          </a:solidFill>
                          <a:effectLst/>
                          <a:latin typeface="Arial" charset="0"/>
                        </a:rPr>
                        <a:t>Market/Size/Industry</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400" b="0" i="0" u="none" strike="noStrike" cap="none" normalizeH="0" baseline="0">
                          <a:ln>
                            <a:noFill/>
                          </a:ln>
                          <a:solidFill>
                            <a:srgbClr val="000000"/>
                          </a:solidFill>
                          <a:effectLst/>
                          <a:latin typeface="Arial" charset="0"/>
                        </a:rPr>
                        <a:t>Segment by Asset class – Emerging, Mid-Large, Strategic; Large vs small companies in terms of employee size ; Segment by industry</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400" b="0" i="0" u="none" strike="noStrike" cap="none" normalizeH="0" baseline="0">
                          <a:ln>
                            <a:noFill/>
                          </a:ln>
                          <a:solidFill>
                            <a:srgbClr val="000000"/>
                          </a:solidFill>
                          <a:effectLst/>
                          <a:latin typeface="Arial" charset="0"/>
                        </a:rPr>
                        <a:t>Data Availability</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400" b="0" i="0" u="none" strike="noStrike" cap="none" normalizeH="0" baseline="0">
                          <a:ln>
                            <a:noFill/>
                          </a:ln>
                          <a:solidFill>
                            <a:srgbClr val="000000"/>
                          </a:solidFill>
                          <a:effectLst/>
                          <a:latin typeface="Arial" charset="0"/>
                        </a:rPr>
                        <a:t>Robust vs Partial Method,  Thin vs Thick file, Clean vs Dirty (Dirty denotes negative performance) file, zero vs non zero, </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452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400" b="0" i="0" u="none" strike="noStrike" cap="none" normalizeH="0" baseline="0">
                          <a:ln>
                            <a:noFill/>
                          </a:ln>
                          <a:solidFill>
                            <a:srgbClr val="000000"/>
                          </a:solidFill>
                          <a:effectLst/>
                          <a:latin typeface="Arial" charset="0"/>
                        </a:rPr>
                        <a:t>Applicant Type</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Tx/>
                        <a:buNone/>
                        <a:tabLst/>
                      </a:pPr>
                      <a:r>
                        <a:rPr kumimoji="0" lang="en-US" sz="1400" b="0" i="0" u="none" strike="noStrike" cap="none" normalizeH="0" baseline="0">
                          <a:ln>
                            <a:noFill/>
                          </a:ln>
                          <a:solidFill>
                            <a:srgbClr val="000000"/>
                          </a:solidFill>
                          <a:effectLst/>
                          <a:latin typeface="Arial" charset="0"/>
                        </a:rPr>
                        <a:t>Existing/New, First time home buyer vs Mortgage Applicant</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338" name="Footer Placeholder 3"/>
          <p:cNvSpPr>
            <a:spLocks noGrp="1"/>
          </p:cNvSpPr>
          <p:nvPr>
            <p:ph type="ftr" sz="quarter" idx="10"/>
          </p:nvPr>
        </p:nvSpPr>
        <p:spPr>
          <a:noFill/>
        </p:spPr>
        <p:txBody>
          <a:bodyPr/>
          <a:lstStyle>
            <a:lvl1pPr>
              <a:defRPr sz="1300">
                <a:solidFill>
                  <a:srgbClr val="000000"/>
                </a:solidFill>
                <a:latin typeface="Arial" charset="0"/>
              </a:defRPr>
            </a:lvl1pPr>
            <a:lvl2pPr marL="826730" indent="-317972">
              <a:defRPr sz="1300">
                <a:solidFill>
                  <a:srgbClr val="000000"/>
                </a:solidFill>
                <a:latin typeface="Arial" charset="0"/>
              </a:defRPr>
            </a:lvl2pPr>
            <a:lvl3pPr marL="1271894" indent="-254381">
              <a:defRPr sz="1300">
                <a:solidFill>
                  <a:srgbClr val="000000"/>
                </a:solidFill>
                <a:latin typeface="Arial" charset="0"/>
              </a:defRPr>
            </a:lvl3pPr>
            <a:lvl4pPr marL="1780651" indent="-254381">
              <a:defRPr sz="1300">
                <a:solidFill>
                  <a:srgbClr val="000000"/>
                </a:solidFill>
                <a:latin typeface="Arial" charset="0"/>
              </a:defRPr>
            </a:lvl4pPr>
            <a:lvl5pPr marL="2289407" indent="-254381">
              <a:defRPr sz="1300">
                <a:solidFill>
                  <a:srgbClr val="000000"/>
                </a:solidFill>
                <a:latin typeface="Arial" charset="0"/>
              </a:defRPr>
            </a:lvl5pPr>
            <a:lvl6pPr marL="2798166" indent="-254381" algn="ctr" eaLnBrk="0" fontAlgn="base" hangingPunct="0">
              <a:spcBef>
                <a:spcPct val="50000"/>
              </a:spcBef>
              <a:spcAft>
                <a:spcPct val="0"/>
              </a:spcAft>
              <a:defRPr sz="1300">
                <a:solidFill>
                  <a:srgbClr val="000000"/>
                </a:solidFill>
                <a:latin typeface="Arial" charset="0"/>
              </a:defRPr>
            </a:lvl6pPr>
            <a:lvl7pPr marL="3306924" indent="-254381" algn="ctr" eaLnBrk="0" fontAlgn="base" hangingPunct="0">
              <a:spcBef>
                <a:spcPct val="50000"/>
              </a:spcBef>
              <a:spcAft>
                <a:spcPct val="0"/>
              </a:spcAft>
              <a:defRPr sz="1300">
                <a:solidFill>
                  <a:srgbClr val="000000"/>
                </a:solidFill>
                <a:latin typeface="Arial" charset="0"/>
              </a:defRPr>
            </a:lvl7pPr>
            <a:lvl8pPr marL="3815680" indent="-254381" algn="ctr" eaLnBrk="0" fontAlgn="base" hangingPunct="0">
              <a:spcBef>
                <a:spcPct val="50000"/>
              </a:spcBef>
              <a:spcAft>
                <a:spcPct val="0"/>
              </a:spcAft>
              <a:defRPr sz="1300">
                <a:solidFill>
                  <a:srgbClr val="000000"/>
                </a:solidFill>
                <a:latin typeface="Arial" charset="0"/>
              </a:defRPr>
            </a:lvl8pPr>
            <a:lvl9pPr marL="4324435" indent="-254381" algn="ctr" eaLnBrk="0" fontAlgn="base" hangingPunct="0">
              <a:spcBef>
                <a:spcPct val="50000"/>
              </a:spcBef>
              <a:spcAft>
                <a:spcPct val="0"/>
              </a:spcAft>
              <a:defRPr sz="1300">
                <a:solidFill>
                  <a:srgbClr val="000000"/>
                </a:solidFill>
                <a:latin typeface="Arial" charset="0"/>
              </a:defRPr>
            </a:lvl9pPr>
          </a:lstStyle>
          <a:p>
            <a:endParaRPr lang="en-US" altLang="en-US" sz="1000" dirty="0">
              <a:solidFill>
                <a:srgbClr val="808080"/>
              </a:solidFill>
            </a:endParaRPr>
          </a:p>
        </p:txBody>
      </p:sp>
      <p:sp>
        <p:nvSpPr>
          <p:cNvPr id="14340" name="Notes"/>
          <p:cNvSpPr txBox="1">
            <a:spLocks noChangeArrowheads="1"/>
          </p:cNvSpPr>
          <p:nvPr>
            <p:custDataLst>
              <p:tags r:id="rId3"/>
            </p:custDataLst>
          </p:nvPr>
        </p:nvSpPr>
        <p:spPr bwMode="auto">
          <a:xfrm>
            <a:off x="230505" y="7365351"/>
            <a:ext cx="6349365" cy="15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71450" indent="-171450" defTabSz="820738">
              <a:defRPr sz="1200">
                <a:solidFill>
                  <a:srgbClr val="000000"/>
                </a:solidFill>
                <a:latin typeface="Arial" charset="0"/>
              </a:defRPr>
            </a:lvl1pPr>
            <a:lvl2pPr marL="742950" indent="-285750" defTabSz="820738">
              <a:defRPr sz="1200">
                <a:solidFill>
                  <a:srgbClr val="000000"/>
                </a:solidFill>
                <a:latin typeface="Arial" charset="0"/>
              </a:defRPr>
            </a:lvl2pPr>
            <a:lvl3pPr marL="1143000" indent="-228600" defTabSz="820738">
              <a:defRPr sz="1200">
                <a:solidFill>
                  <a:srgbClr val="000000"/>
                </a:solidFill>
                <a:latin typeface="Arial" charset="0"/>
              </a:defRPr>
            </a:lvl3pPr>
            <a:lvl4pPr marL="1600200" indent="-228600" defTabSz="820738">
              <a:defRPr sz="1200">
                <a:solidFill>
                  <a:srgbClr val="000000"/>
                </a:solidFill>
                <a:latin typeface="Arial" charset="0"/>
              </a:defRPr>
            </a:lvl4pPr>
            <a:lvl5pPr marL="2057400" indent="-228600" defTabSz="820738">
              <a:defRPr sz="1200">
                <a:solidFill>
                  <a:srgbClr val="000000"/>
                </a:solidFill>
                <a:latin typeface="Arial" charset="0"/>
              </a:defRPr>
            </a:lvl5pPr>
            <a:lvl6pPr marL="2514600" indent="-228600" algn="ctr" defTabSz="820738" eaLnBrk="0" fontAlgn="base" hangingPunct="0">
              <a:spcBef>
                <a:spcPct val="50000"/>
              </a:spcBef>
              <a:spcAft>
                <a:spcPct val="0"/>
              </a:spcAft>
              <a:defRPr sz="1200">
                <a:solidFill>
                  <a:srgbClr val="000000"/>
                </a:solidFill>
                <a:latin typeface="Arial" charset="0"/>
              </a:defRPr>
            </a:lvl6pPr>
            <a:lvl7pPr marL="2971800" indent="-228600" algn="ctr" defTabSz="820738" eaLnBrk="0" fontAlgn="base" hangingPunct="0">
              <a:spcBef>
                <a:spcPct val="50000"/>
              </a:spcBef>
              <a:spcAft>
                <a:spcPct val="0"/>
              </a:spcAft>
              <a:defRPr sz="1200">
                <a:solidFill>
                  <a:srgbClr val="000000"/>
                </a:solidFill>
                <a:latin typeface="Arial" charset="0"/>
              </a:defRPr>
            </a:lvl7pPr>
            <a:lvl8pPr marL="3429000" indent="-228600" algn="ctr" defTabSz="820738" eaLnBrk="0" fontAlgn="base" hangingPunct="0">
              <a:spcBef>
                <a:spcPct val="50000"/>
              </a:spcBef>
              <a:spcAft>
                <a:spcPct val="0"/>
              </a:spcAft>
              <a:defRPr sz="1200">
                <a:solidFill>
                  <a:srgbClr val="000000"/>
                </a:solidFill>
                <a:latin typeface="Arial" charset="0"/>
              </a:defRPr>
            </a:lvl8pPr>
            <a:lvl9pPr marL="3886200" indent="-228600" algn="ctr" defTabSz="820738" eaLnBrk="0" fontAlgn="base" hangingPunct="0">
              <a:spcBef>
                <a:spcPct val="50000"/>
              </a:spcBef>
              <a:spcAft>
                <a:spcPct val="0"/>
              </a:spcAft>
              <a:defRPr sz="1200">
                <a:solidFill>
                  <a:srgbClr val="000000"/>
                </a:solidFill>
                <a:latin typeface="Arial" charset="0"/>
              </a:defRPr>
            </a:lvl9pPr>
          </a:lstStyle>
          <a:p>
            <a:pPr eaLnBrk="0" fontAlgn="t" hangingPunct="0"/>
            <a:endParaRPr lang="en-US" altLang="en-US" sz="1000" noProof="1">
              <a:latin typeface="Verdana" pitchFamily="34" charset="0"/>
              <a:ea typeface="+mn-ea"/>
              <a:cs typeface="+mn-cs"/>
            </a:endParaRPr>
          </a:p>
        </p:txBody>
      </p:sp>
    </p:spTree>
    <p:custDataLst>
      <p:tags r:id="rId1"/>
    </p:custDataLst>
    <p:extLst>
      <p:ext uri="{BB962C8B-B14F-4D97-AF65-F5344CB8AC3E}">
        <p14:creationId xmlns:p14="http://schemas.microsoft.com/office/powerpoint/2010/main" val="4123508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98" y="221223"/>
            <a:ext cx="9723423" cy="1122363"/>
          </a:xfrm>
          <a:prstGeom prst="rect">
            <a:avLst/>
          </a:prstGeom>
        </p:spPr>
        <p:txBody>
          <a:bodyPr/>
          <a:lstStyle/>
          <a:p>
            <a:r>
              <a:rPr lang="en-US" sz="3200" dirty="0"/>
              <a:t> XGBoost</a:t>
            </a:r>
          </a:p>
        </p:txBody>
      </p:sp>
      <p:sp>
        <p:nvSpPr>
          <p:cNvPr id="7" name="Rectangle 6"/>
          <p:cNvSpPr/>
          <p:nvPr/>
        </p:nvSpPr>
        <p:spPr>
          <a:xfrm>
            <a:off x="282705" y="1585573"/>
            <a:ext cx="9495475" cy="1969570"/>
          </a:xfrm>
          <a:prstGeom prst="rect">
            <a:avLst/>
          </a:prstGeom>
        </p:spPr>
        <p:txBody>
          <a:bodyPr wrap="square" lIns="91244" tIns="45621" rIns="91244" bIns="45621">
            <a:spAutoFit/>
          </a:bodyPr>
          <a:lstStyle/>
          <a:p>
            <a:pPr marL="285115" indent="-285115">
              <a:spcAft>
                <a:spcPts val="400"/>
              </a:spcAft>
              <a:buFont typeface="Arial" panose="020B0604020202020204" pitchFamily="34" charset="0"/>
              <a:buChar char="•"/>
            </a:pPr>
            <a:r>
              <a:rPr lang="en-US" sz="1400" dirty="0"/>
              <a:t>Extreme Gradient Boosting (XGBoost) is similar to gradient boosting framework but more efficient. Specifically, XGBoost used a more </a:t>
            </a:r>
            <a:r>
              <a:rPr lang="en-US" sz="1400" dirty="0" err="1"/>
              <a:t>regularised</a:t>
            </a:r>
            <a:r>
              <a:rPr lang="en-US" sz="1400" dirty="0"/>
              <a:t> model formalization to control overfitting, which gives it better performance, which is why it’s also known as ‘regularized boosting‘ technique. It has both linear model solver and tree learning algorithms. Moreover, it has the capacity to do parallel computation on a single machine.</a:t>
            </a:r>
          </a:p>
          <a:p>
            <a:pPr marL="285115" indent="-285115">
              <a:spcAft>
                <a:spcPts val="400"/>
              </a:spcAft>
              <a:buFont typeface="Arial" panose="020B0604020202020204" pitchFamily="34" charset="0"/>
              <a:buChar char="•"/>
            </a:pPr>
            <a:r>
              <a:rPr lang="en-US" sz="1400" dirty="0"/>
              <a:t>This makes XGBoost at least 10 times faster than existing gradient boosting implementations. It supports various objective functions, including regression, classification and ranking.</a:t>
            </a:r>
          </a:p>
          <a:p>
            <a:pPr marL="285115" indent="-285115">
              <a:spcAft>
                <a:spcPts val="400"/>
              </a:spcAft>
              <a:buFont typeface="Arial" panose="020B0604020202020204" pitchFamily="34" charset="0"/>
              <a:buChar char="•"/>
            </a:pPr>
            <a:r>
              <a:rPr lang="en-US" sz="1400" dirty="0"/>
              <a:t>Main difference between GBM and XGBoost is in their objective function. </a:t>
            </a:r>
          </a:p>
          <a:p>
            <a:pPr marL="734231" lvl="1" indent="-285115">
              <a:spcAft>
                <a:spcPts val="400"/>
              </a:spcAft>
              <a:buFont typeface="Arial" panose="020B0604020202020204" pitchFamily="34" charset="0"/>
              <a:buChar char="•"/>
            </a:pPr>
            <a:r>
              <a:rPr lang="en-US" sz="1400" dirty="0"/>
              <a:t>In case of XGBoost Objective Function = Training loss + Regularization</a:t>
            </a:r>
          </a:p>
        </p:txBody>
      </p:sp>
    </p:spTree>
    <p:extLst>
      <p:ext uri="{BB962C8B-B14F-4D97-AF65-F5344CB8AC3E}">
        <p14:creationId xmlns:p14="http://schemas.microsoft.com/office/powerpoint/2010/main" val="3118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Approach to Segmentation</a:t>
            </a:r>
          </a:p>
        </p:txBody>
      </p:sp>
      <p:sp>
        <p:nvSpPr>
          <p:cNvPr id="12290" name="Footer Placeholder 3"/>
          <p:cNvSpPr>
            <a:spLocks noGrp="1"/>
          </p:cNvSpPr>
          <p:nvPr>
            <p:ph type="ftr" sz="quarter" idx="10"/>
          </p:nvPr>
        </p:nvSpPr>
        <p:spPr>
          <a:noFill/>
        </p:spPr>
        <p:txBody>
          <a:bodyPr/>
          <a:lstStyle>
            <a:lvl1pPr>
              <a:defRPr sz="1300">
                <a:solidFill>
                  <a:srgbClr val="000000"/>
                </a:solidFill>
                <a:latin typeface="Arial" charset="0"/>
              </a:defRPr>
            </a:lvl1pPr>
            <a:lvl2pPr marL="826052" indent="-317711">
              <a:defRPr sz="1300">
                <a:solidFill>
                  <a:srgbClr val="000000"/>
                </a:solidFill>
                <a:latin typeface="Arial" charset="0"/>
              </a:defRPr>
            </a:lvl2pPr>
            <a:lvl3pPr marL="1270853" indent="-254176">
              <a:defRPr sz="1300">
                <a:solidFill>
                  <a:srgbClr val="000000"/>
                </a:solidFill>
                <a:latin typeface="Arial" charset="0"/>
              </a:defRPr>
            </a:lvl3pPr>
            <a:lvl4pPr marL="1779195" indent="-254176">
              <a:defRPr sz="1300">
                <a:solidFill>
                  <a:srgbClr val="000000"/>
                </a:solidFill>
                <a:latin typeface="Arial" charset="0"/>
              </a:defRPr>
            </a:lvl4pPr>
            <a:lvl5pPr marL="2287534" indent="-254176">
              <a:defRPr sz="1300">
                <a:solidFill>
                  <a:srgbClr val="000000"/>
                </a:solidFill>
                <a:latin typeface="Arial" charset="0"/>
              </a:defRPr>
            </a:lvl5pPr>
            <a:lvl6pPr marL="2795877" indent="-254176" algn="ctr" eaLnBrk="0" fontAlgn="base" hangingPunct="0">
              <a:spcBef>
                <a:spcPct val="50000"/>
              </a:spcBef>
              <a:spcAft>
                <a:spcPct val="0"/>
              </a:spcAft>
              <a:defRPr sz="1300">
                <a:solidFill>
                  <a:srgbClr val="000000"/>
                </a:solidFill>
                <a:latin typeface="Arial" charset="0"/>
              </a:defRPr>
            </a:lvl6pPr>
            <a:lvl7pPr marL="3304219" indent="-254176" algn="ctr" eaLnBrk="0" fontAlgn="base" hangingPunct="0">
              <a:spcBef>
                <a:spcPct val="50000"/>
              </a:spcBef>
              <a:spcAft>
                <a:spcPct val="0"/>
              </a:spcAft>
              <a:defRPr sz="1300">
                <a:solidFill>
                  <a:srgbClr val="000000"/>
                </a:solidFill>
                <a:latin typeface="Arial" charset="0"/>
              </a:defRPr>
            </a:lvl7pPr>
            <a:lvl8pPr marL="3812560" indent="-254176" algn="ctr" eaLnBrk="0" fontAlgn="base" hangingPunct="0">
              <a:spcBef>
                <a:spcPct val="50000"/>
              </a:spcBef>
              <a:spcAft>
                <a:spcPct val="0"/>
              </a:spcAft>
              <a:defRPr sz="1300">
                <a:solidFill>
                  <a:srgbClr val="000000"/>
                </a:solidFill>
                <a:latin typeface="Arial" charset="0"/>
              </a:defRPr>
            </a:lvl8pPr>
            <a:lvl9pPr marL="4320897" indent="-254176" algn="ctr" eaLnBrk="0" fontAlgn="base" hangingPunct="0">
              <a:spcBef>
                <a:spcPct val="50000"/>
              </a:spcBef>
              <a:spcAft>
                <a:spcPct val="0"/>
              </a:spcAft>
              <a:defRPr sz="1300">
                <a:solidFill>
                  <a:srgbClr val="000000"/>
                </a:solidFill>
                <a:latin typeface="Arial" charset="0"/>
              </a:defRPr>
            </a:lvl9pPr>
          </a:lstStyle>
          <a:p>
            <a:endParaRPr lang="en-US" altLang="en-US" sz="1000" dirty="0">
              <a:solidFill>
                <a:srgbClr val="808080"/>
              </a:solidFill>
            </a:endParaRPr>
          </a:p>
        </p:txBody>
      </p:sp>
      <p:sp>
        <p:nvSpPr>
          <p:cNvPr id="12292" name="Text Box 4"/>
          <p:cNvSpPr txBox="1">
            <a:spLocks noChangeArrowheads="1"/>
          </p:cNvSpPr>
          <p:nvPr/>
        </p:nvSpPr>
        <p:spPr bwMode="auto">
          <a:xfrm>
            <a:off x="756127" y="1477116"/>
            <a:ext cx="8788876" cy="388620"/>
          </a:xfrm>
          <a:prstGeom prst="rect">
            <a:avLst/>
          </a:prstGeom>
          <a:solidFill>
            <a:srgbClr val="CCFFCC"/>
          </a:solidFill>
          <a:ln w="6350">
            <a:solidFill>
              <a:srgbClr val="0066CC"/>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800" b="1">
                <a:ea typeface="+mn-ea"/>
                <a:cs typeface="+mn-cs"/>
              </a:rPr>
              <a:t>Segmentation is of 2 types</a:t>
            </a:r>
          </a:p>
        </p:txBody>
      </p:sp>
      <p:sp>
        <p:nvSpPr>
          <p:cNvPr id="12293" name="Text Box 5"/>
          <p:cNvSpPr txBox="1">
            <a:spLocks noChangeArrowheads="1"/>
          </p:cNvSpPr>
          <p:nvPr/>
        </p:nvSpPr>
        <p:spPr bwMode="auto">
          <a:xfrm>
            <a:off x="1107122" y="2329920"/>
            <a:ext cx="2872582" cy="349098"/>
          </a:xfrm>
          <a:prstGeom prst="rect">
            <a:avLst/>
          </a:prstGeom>
          <a:solidFill>
            <a:srgbClr val="008000"/>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600" b="1">
                <a:solidFill>
                  <a:srgbClr val="FFFFFF"/>
                </a:solidFill>
                <a:ea typeface="+mn-ea"/>
                <a:cs typeface="+mn-cs"/>
              </a:rPr>
              <a:t>Objective Segmentation</a:t>
            </a:r>
          </a:p>
        </p:txBody>
      </p:sp>
      <p:sp>
        <p:nvSpPr>
          <p:cNvPr id="12294" name="Text Box 6"/>
          <p:cNvSpPr txBox="1">
            <a:spLocks noChangeArrowheads="1"/>
          </p:cNvSpPr>
          <p:nvPr/>
        </p:nvSpPr>
        <p:spPr bwMode="auto">
          <a:xfrm>
            <a:off x="5933757" y="2319125"/>
            <a:ext cx="2872582" cy="349098"/>
          </a:xfrm>
          <a:prstGeom prst="rect">
            <a:avLst/>
          </a:prstGeom>
          <a:solidFill>
            <a:schemeClr val="accent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600" b="1">
                <a:solidFill>
                  <a:srgbClr val="FFFFFF"/>
                </a:solidFill>
                <a:ea typeface="+mn-ea"/>
                <a:cs typeface="+mn-cs"/>
              </a:rPr>
              <a:t>Subjective Segmentation </a:t>
            </a:r>
          </a:p>
        </p:txBody>
      </p:sp>
      <p:sp>
        <p:nvSpPr>
          <p:cNvPr id="12295" name="Text Box 7"/>
          <p:cNvSpPr txBox="1">
            <a:spLocks noChangeArrowheads="1"/>
          </p:cNvSpPr>
          <p:nvPr/>
        </p:nvSpPr>
        <p:spPr bwMode="auto">
          <a:xfrm>
            <a:off x="740410" y="2911065"/>
            <a:ext cx="3653155" cy="1287603"/>
          </a:xfrm>
          <a:prstGeom prst="rect">
            <a:avLst/>
          </a:prstGeom>
          <a:noFill/>
          <a:ln w="19050">
            <a:solidFill>
              <a:srgbClr val="008000"/>
            </a:solidFill>
            <a:prstDash val="sysDot"/>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50000"/>
              </a:spcBef>
              <a:buClr>
                <a:srgbClr val="F48B00"/>
              </a:buClr>
              <a:buFont typeface="Wingdings" pitchFamily="2" charset="2"/>
              <a:buNone/>
            </a:pPr>
            <a:r>
              <a:rPr lang="en-US" altLang="en-US" sz="1400" b="1" dirty="0">
                <a:ea typeface="+mn-ea"/>
                <a:cs typeface="+mn-cs"/>
              </a:rPr>
              <a:t>Clear Objective to divide population</a:t>
            </a:r>
          </a:p>
          <a:p>
            <a:pPr marL="508344" lvl="1" indent="0">
              <a:spcBef>
                <a:spcPct val="50000"/>
              </a:spcBef>
              <a:buClr>
                <a:srgbClr val="767676"/>
              </a:buClr>
              <a:buFont typeface="Wingdings" pitchFamily="2" charset="2"/>
              <a:buChar char="§"/>
            </a:pPr>
            <a:r>
              <a:rPr lang="en-US" altLang="en-US" sz="1400" b="1" dirty="0">
                <a:solidFill>
                  <a:srgbClr val="767676"/>
                </a:solidFill>
                <a:ea typeface="+mn-ea"/>
                <a:cs typeface="+mn-cs"/>
              </a:rPr>
              <a:t>Response rate</a:t>
            </a:r>
          </a:p>
          <a:p>
            <a:pPr marL="508344" lvl="1" indent="0">
              <a:spcBef>
                <a:spcPct val="50000"/>
              </a:spcBef>
              <a:buClr>
                <a:srgbClr val="767676"/>
              </a:buClr>
              <a:buFont typeface="Wingdings" pitchFamily="2" charset="2"/>
              <a:buChar char="§"/>
            </a:pPr>
            <a:r>
              <a:rPr lang="en-US" altLang="en-US" sz="1400" b="1" dirty="0">
                <a:solidFill>
                  <a:srgbClr val="767676"/>
                </a:solidFill>
                <a:ea typeface="+mn-ea"/>
                <a:cs typeface="+mn-cs"/>
              </a:rPr>
              <a:t>Increase in Sales</a:t>
            </a:r>
          </a:p>
          <a:p>
            <a:pPr marL="508344" lvl="1" indent="0">
              <a:spcBef>
                <a:spcPct val="50000"/>
              </a:spcBef>
              <a:buClr>
                <a:srgbClr val="767676"/>
              </a:buClr>
              <a:buFont typeface="Wingdings" pitchFamily="2" charset="2"/>
              <a:buChar char="§"/>
            </a:pPr>
            <a:r>
              <a:rPr lang="en-US" altLang="en-US" sz="1400" b="1" dirty="0">
                <a:solidFill>
                  <a:srgbClr val="767676"/>
                </a:solidFill>
                <a:ea typeface="+mn-ea"/>
                <a:cs typeface="+mn-cs"/>
              </a:rPr>
              <a:t>Conversion proportion</a:t>
            </a:r>
          </a:p>
        </p:txBody>
      </p:sp>
      <p:sp>
        <p:nvSpPr>
          <p:cNvPr id="12296" name="Text Box 8"/>
          <p:cNvSpPr txBox="1">
            <a:spLocks noChangeArrowheads="1"/>
          </p:cNvSpPr>
          <p:nvPr/>
        </p:nvSpPr>
        <p:spPr bwMode="auto">
          <a:xfrm>
            <a:off x="5594985" y="2932655"/>
            <a:ext cx="4005898" cy="1287603"/>
          </a:xfrm>
          <a:prstGeom prst="rect">
            <a:avLst/>
          </a:prstGeom>
          <a:noFill/>
          <a:ln w="19050" algn="ctr">
            <a:solidFill>
              <a:srgbClr val="008000"/>
            </a:solidFill>
            <a:prstDash val="sysDot"/>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50000"/>
              </a:spcBef>
              <a:buClr>
                <a:srgbClr val="F48B00"/>
              </a:buClr>
              <a:buFont typeface="Wingdings" pitchFamily="2" charset="2"/>
              <a:buNone/>
            </a:pPr>
            <a:r>
              <a:rPr lang="en-US" altLang="en-US" sz="1400" b="1">
                <a:ea typeface="+mn-ea"/>
                <a:cs typeface="+mn-cs"/>
              </a:rPr>
              <a:t>First level analysis to see what lies within</a:t>
            </a:r>
          </a:p>
          <a:p>
            <a:pPr marL="508344" lvl="1" indent="0">
              <a:spcBef>
                <a:spcPct val="50000"/>
              </a:spcBef>
              <a:buClr>
                <a:srgbClr val="767676"/>
              </a:buClr>
              <a:buFont typeface="Wingdings" pitchFamily="2" charset="2"/>
              <a:buChar char="§"/>
            </a:pPr>
            <a:r>
              <a:rPr lang="en-US" altLang="en-US" sz="1400" b="1">
                <a:solidFill>
                  <a:srgbClr val="767676"/>
                </a:solidFill>
                <a:ea typeface="+mn-ea"/>
                <a:cs typeface="+mn-cs"/>
              </a:rPr>
              <a:t>Who are my customers?</a:t>
            </a:r>
          </a:p>
          <a:p>
            <a:pPr marL="508344" lvl="1" indent="0">
              <a:spcBef>
                <a:spcPct val="50000"/>
              </a:spcBef>
              <a:buClr>
                <a:srgbClr val="767676"/>
              </a:buClr>
              <a:buFont typeface="Wingdings" pitchFamily="2" charset="2"/>
              <a:buChar char="§"/>
            </a:pPr>
            <a:r>
              <a:rPr lang="en-US" altLang="en-US" sz="1400" b="1">
                <a:solidFill>
                  <a:srgbClr val="767676"/>
                </a:solidFill>
                <a:ea typeface="+mn-ea"/>
                <a:cs typeface="+mn-cs"/>
              </a:rPr>
              <a:t>Who buys what?</a:t>
            </a:r>
          </a:p>
          <a:p>
            <a:pPr marL="508344" lvl="1" indent="0">
              <a:spcBef>
                <a:spcPct val="50000"/>
              </a:spcBef>
              <a:buClr>
                <a:srgbClr val="767676"/>
              </a:buClr>
              <a:buFont typeface="Wingdings" pitchFamily="2" charset="2"/>
              <a:buChar char="§"/>
            </a:pPr>
            <a:r>
              <a:rPr lang="en-US" altLang="en-US" sz="1400" b="1">
                <a:solidFill>
                  <a:srgbClr val="767676"/>
                </a:solidFill>
                <a:ea typeface="+mn-ea"/>
                <a:cs typeface="+mn-cs"/>
              </a:rPr>
              <a:t>When do they buy?</a:t>
            </a:r>
            <a:endParaRPr lang="en-US" altLang="en-US" sz="1400" b="1">
              <a:ea typeface="+mn-ea"/>
              <a:cs typeface="+mn-cs"/>
            </a:endParaRPr>
          </a:p>
        </p:txBody>
      </p:sp>
      <p:sp>
        <p:nvSpPr>
          <p:cNvPr id="12297" name="Text Box 9"/>
          <p:cNvSpPr txBox="1">
            <a:spLocks noChangeArrowheads="1"/>
          </p:cNvSpPr>
          <p:nvPr/>
        </p:nvSpPr>
        <p:spPr bwMode="auto">
          <a:xfrm>
            <a:off x="5972180" y="4645462"/>
            <a:ext cx="3323114" cy="964437"/>
          </a:xfrm>
          <a:prstGeom prst="rect">
            <a:avLst/>
          </a:prstGeom>
          <a:noFill/>
          <a:ln w="19050" algn="ctr">
            <a:solidFill>
              <a:srgbClr val="008000"/>
            </a:solidFill>
            <a:prstDash val="sysDot"/>
            <a:miter lim="800000"/>
            <a:headEnd/>
            <a:tailEnd/>
          </a:ln>
          <a:effectLst/>
          <a:extLst>
            <a:ext uri="{909E8E84-426E-40DD-AFC4-6F175D3DCCD1}">
              <a14:hiddenFill xmlns:a14="http://schemas.microsoft.com/office/drawing/2010/main">
                <a:solidFill>
                  <a:srgbClr val="76767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just">
              <a:spcBef>
                <a:spcPct val="50000"/>
              </a:spcBef>
              <a:buClr>
                <a:srgbClr val="F48B00"/>
              </a:buClr>
              <a:buFont typeface="Wingdings" pitchFamily="2" charset="2"/>
              <a:buNone/>
            </a:pPr>
            <a:r>
              <a:rPr lang="en-US" altLang="en-US" sz="1400" dirty="0">
                <a:ea typeface="+mn-ea"/>
                <a:cs typeface="+mn-cs"/>
              </a:rPr>
              <a:t>Initial Analysis to Understand &amp; Define the Population. Based on the initial understanding – Objective Based Analysis.</a:t>
            </a:r>
          </a:p>
        </p:txBody>
      </p:sp>
      <p:sp>
        <p:nvSpPr>
          <p:cNvPr id="12298" name="Line 10"/>
          <p:cNvSpPr>
            <a:spLocks noChangeShapeType="1"/>
          </p:cNvSpPr>
          <p:nvPr/>
        </p:nvSpPr>
        <p:spPr bwMode="auto">
          <a:xfrm>
            <a:off x="7639844" y="5775346"/>
            <a:ext cx="0" cy="46598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lstStyle/>
          <a:p>
            <a:pPr algn="ctr" eaLnBrk="0" hangingPunct="0">
              <a:spcBef>
                <a:spcPct val="50000"/>
              </a:spcBef>
            </a:pPr>
            <a:endParaRPr lang="en-US" sz="1400">
              <a:solidFill>
                <a:srgbClr val="000000"/>
              </a:solidFill>
              <a:ea typeface="+mn-ea"/>
              <a:cs typeface="+mn-cs"/>
            </a:endParaRPr>
          </a:p>
        </p:txBody>
      </p:sp>
      <p:sp>
        <p:nvSpPr>
          <p:cNvPr id="12299" name="Text Box 11"/>
          <p:cNvSpPr txBox="1">
            <a:spLocks noChangeArrowheads="1"/>
          </p:cNvSpPr>
          <p:nvPr/>
        </p:nvSpPr>
        <p:spPr bwMode="auto">
          <a:xfrm>
            <a:off x="6181746" y="6343866"/>
            <a:ext cx="2827179" cy="318106"/>
          </a:xfrm>
          <a:prstGeom prst="rect">
            <a:avLst/>
          </a:prstGeom>
          <a:solidFill>
            <a:schemeClr val="accent1"/>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400" b="1">
                <a:solidFill>
                  <a:srgbClr val="FFFFFF"/>
                </a:solidFill>
                <a:ea typeface="+mn-ea"/>
                <a:cs typeface="+mn-cs"/>
              </a:rPr>
              <a:t>Cluster Analysis</a:t>
            </a:r>
          </a:p>
        </p:txBody>
      </p:sp>
      <p:sp>
        <p:nvSpPr>
          <p:cNvPr id="12300" name="Text Box 12"/>
          <p:cNvSpPr txBox="1">
            <a:spLocks noChangeArrowheads="1"/>
          </p:cNvSpPr>
          <p:nvPr/>
        </p:nvSpPr>
        <p:spPr bwMode="auto">
          <a:xfrm>
            <a:off x="883603" y="4526717"/>
            <a:ext cx="3323114" cy="964437"/>
          </a:xfrm>
          <a:prstGeom prst="rect">
            <a:avLst/>
          </a:prstGeom>
          <a:noFill/>
          <a:ln w="19050">
            <a:solidFill>
              <a:srgbClr val="008000"/>
            </a:solidFill>
            <a:prstDash val="sysDot"/>
            <a:miter lim="800000"/>
            <a:headEnd/>
            <a:tailEnd/>
          </a:ln>
          <a:effectLst/>
          <a:extLst>
            <a:ext uri="{909E8E84-426E-40DD-AFC4-6F175D3DCCD1}">
              <a14:hiddenFill xmlns:a14="http://schemas.microsoft.com/office/drawing/2010/main">
                <a:solidFill>
                  <a:srgbClr val="76767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just">
              <a:spcBef>
                <a:spcPct val="50000"/>
              </a:spcBef>
              <a:buClr>
                <a:srgbClr val="F48B00"/>
              </a:buClr>
              <a:buFont typeface="Wingdings" pitchFamily="2" charset="2"/>
              <a:buNone/>
            </a:pPr>
            <a:r>
              <a:rPr lang="en-US" altLang="en-US" sz="1400">
                <a:ea typeface="+mn-ea"/>
                <a:cs typeface="+mn-cs"/>
              </a:rPr>
              <a:t>Objective defined Analysis. To identify the desired segment within population. Then devising strategy to tap the potential within.</a:t>
            </a:r>
          </a:p>
        </p:txBody>
      </p:sp>
      <p:sp>
        <p:nvSpPr>
          <p:cNvPr id="12301" name="Line 13"/>
          <p:cNvSpPr>
            <a:spLocks noChangeShapeType="1"/>
          </p:cNvSpPr>
          <p:nvPr/>
        </p:nvSpPr>
        <p:spPr bwMode="auto">
          <a:xfrm>
            <a:off x="2554764" y="5742961"/>
            <a:ext cx="0" cy="46598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lstStyle/>
          <a:p>
            <a:pPr algn="ctr" eaLnBrk="0" hangingPunct="0">
              <a:spcBef>
                <a:spcPct val="50000"/>
              </a:spcBef>
            </a:pPr>
            <a:endParaRPr lang="en-US" sz="1400">
              <a:solidFill>
                <a:srgbClr val="000000"/>
              </a:solidFill>
              <a:ea typeface="+mn-ea"/>
              <a:cs typeface="+mn-cs"/>
            </a:endParaRPr>
          </a:p>
        </p:txBody>
      </p:sp>
      <p:sp>
        <p:nvSpPr>
          <p:cNvPr id="12302" name="Text Box 14"/>
          <p:cNvSpPr txBox="1">
            <a:spLocks noChangeArrowheads="1"/>
          </p:cNvSpPr>
          <p:nvPr/>
        </p:nvSpPr>
        <p:spPr bwMode="auto">
          <a:xfrm>
            <a:off x="1159531" y="6343866"/>
            <a:ext cx="2827179" cy="318106"/>
          </a:xfrm>
          <a:prstGeom prst="rect">
            <a:avLst/>
          </a:prstGeom>
          <a:solidFill>
            <a:srgbClr val="008000"/>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400" b="1" dirty="0">
                <a:solidFill>
                  <a:srgbClr val="FFFFFF"/>
                </a:solidFill>
                <a:ea typeface="+mn-ea"/>
                <a:cs typeface="+mn-cs"/>
              </a:rPr>
              <a:t>Tree Based Methods</a:t>
            </a:r>
          </a:p>
        </p:txBody>
      </p:sp>
      <p:sp>
        <p:nvSpPr>
          <p:cNvPr id="12303" name="Line 15"/>
          <p:cNvSpPr>
            <a:spLocks noChangeShapeType="1"/>
          </p:cNvSpPr>
          <p:nvPr/>
        </p:nvSpPr>
        <p:spPr bwMode="auto">
          <a:xfrm>
            <a:off x="4961097" y="1961096"/>
            <a:ext cx="0" cy="5361517"/>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lstStyle/>
          <a:p>
            <a:pPr algn="ctr" eaLnBrk="0" hangingPunct="0">
              <a:spcBef>
                <a:spcPct val="50000"/>
              </a:spcBef>
            </a:pPr>
            <a:endParaRPr lang="en-US" sz="1300">
              <a:solidFill>
                <a:srgbClr val="000000"/>
              </a:solidFill>
              <a:ea typeface="+mn-ea"/>
              <a:cs typeface="+mn-cs"/>
            </a:endParaRPr>
          </a:p>
        </p:txBody>
      </p:sp>
    </p:spTree>
    <p:custDataLst>
      <p:tags r:id="rId1"/>
    </p:custDataLst>
    <p:extLst>
      <p:ext uri="{BB962C8B-B14F-4D97-AF65-F5344CB8AC3E}">
        <p14:creationId xmlns:p14="http://schemas.microsoft.com/office/powerpoint/2010/main" val="334904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1"/>
          <p:cNvSpPr>
            <a:spLocks noGrp="1" noChangeArrowheads="1"/>
          </p:cNvSpPr>
          <p:nvPr>
            <p:ph type="title" idx="4294967295"/>
            <p:custDataLst>
              <p:tags r:id="rId2"/>
            </p:custDataLst>
          </p:nvPr>
        </p:nvSpPr>
        <p:spPr>
          <a:xfrm>
            <a:off x="333557" y="23"/>
            <a:ext cx="9391333" cy="1120881"/>
          </a:xfrm>
        </p:spPr>
        <p:txBody>
          <a:bodyPr/>
          <a:lstStyle/>
          <a:p>
            <a:pPr eaLnBrk="1" hangingPunct="1"/>
            <a:r>
              <a:rPr lang="en-US" altLang="en-US" sz="3200" dirty="0"/>
              <a:t>Objective Segmentation</a:t>
            </a:r>
          </a:p>
        </p:txBody>
      </p:sp>
      <p:sp>
        <p:nvSpPr>
          <p:cNvPr id="15362" name="Footer Placeholder 3"/>
          <p:cNvSpPr>
            <a:spLocks noGrp="1"/>
          </p:cNvSpPr>
          <p:nvPr>
            <p:ph type="ftr" sz="quarter" idx="10"/>
          </p:nvPr>
        </p:nvSpPr>
        <p:spPr>
          <a:noFill/>
        </p:spPr>
        <p:txBody>
          <a:bodyPr/>
          <a:lstStyle>
            <a:lvl1pPr>
              <a:defRPr sz="1300">
                <a:solidFill>
                  <a:srgbClr val="000000"/>
                </a:solidFill>
                <a:latin typeface="Arial" charset="0"/>
              </a:defRPr>
            </a:lvl1pPr>
            <a:lvl2pPr marL="827213" indent="-318158">
              <a:defRPr sz="1300">
                <a:solidFill>
                  <a:srgbClr val="000000"/>
                </a:solidFill>
                <a:latin typeface="Arial" charset="0"/>
              </a:defRPr>
            </a:lvl2pPr>
            <a:lvl3pPr marL="1272638" indent="-254527">
              <a:defRPr sz="1300">
                <a:solidFill>
                  <a:srgbClr val="000000"/>
                </a:solidFill>
                <a:latin typeface="Arial" charset="0"/>
              </a:defRPr>
            </a:lvl3pPr>
            <a:lvl4pPr marL="1781692" indent="-254527">
              <a:defRPr sz="1300">
                <a:solidFill>
                  <a:srgbClr val="000000"/>
                </a:solidFill>
                <a:latin typeface="Arial" charset="0"/>
              </a:defRPr>
            </a:lvl4pPr>
            <a:lvl5pPr marL="2290747" indent="-254527">
              <a:defRPr sz="1300">
                <a:solidFill>
                  <a:srgbClr val="000000"/>
                </a:solidFill>
                <a:latin typeface="Arial" charset="0"/>
              </a:defRPr>
            </a:lvl5pPr>
            <a:lvl6pPr marL="2799802" indent="-254527" algn="ctr" eaLnBrk="0" fontAlgn="base" hangingPunct="0">
              <a:spcBef>
                <a:spcPct val="50000"/>
              </a:spcBef>
              <a:spcAft>
                <a:spcPct val="0"/>
              </a:spcAft>
              <a:defRPr sz="1300">
                <a:solidFill>
                  <a:srgbClr val="000000"/>
                </a:solidFill>
                <a:latin typeface="Arial" charset="0"/>
              </a:defRPr>
            </a:lvl6pPr>
            <a:lvl7pPr marL="3308858" indent="-254527" algn="ctr" eaLnBrk="0" fontAlgn="base" hangingPunct="0">
              <a:spcBef>
                <a:spcPct val="50000"/>
              </a:spcBef>
              <a:spcAft>
                <a:spcPct val="0"/>
              </a:spcAft>
              <a:defRPr sz="1300">
                <a:solidFill>
                  <a:srgbClr val="000000"/>
                </a:solidFill>
                <a:latin typeface="Arial" charset="0"/>
              </a:defRPr>
            </a:lvl7pPr>
            <a:lvl8pPr marL="3817912" indent="-254527" algn="ctr" eaLnBrk="0" fontAlgn="base" hangingPunct="0">
              <a:spcBef>
                <a:spcPct val="50000"/>
              </a:spcBef>
              <a:spcAft>
                <a:spcPct val="0"/>
              </a:spcAft>
              <a:defRPr sz="1300">
                <a:solidFill>
                  <a:srgbClr val="000000"/>
                </a:solidFill>
                <a:latin typeface="Arial" charset="0"/>
              </a:defRPr>
            </a:lvl8pPr>
            <a:lvl9pPr marL="4326965" indent="-254527" algn="ctr" eaLnBrk="0" fontAlgn="base" hangingPunct="0">
              <a:spcBef>
                <a:spcPct val="50000"/>
              </a:spcBef>
              <a:spcAft>
                <a:spcPct val="0"/>
              </a:spcAft>
              <a:defRPr sz="1300">
                <a:solidFill>
                  <a:srgbClr val="000000"/>
                </a:solidFill>
                <a:latin typeface="Arial" charset="0"/>
              </a:defRPr>
            </a:lvl9pPr>
          </a:lstStyle>
          <a:p>
            <a:endParaRPr lang="en-US" altLang="en-US" sz="1000" dirty="0">
              <a:solidFill>
                <a:srgbClr val="808080"/>
              </a:solidFill>
            </a:endParaRPr>
          </a:p>
        </p:txBody>
      </p:sp>
      <p:sp>
        <p:nvSpPr>
          <p:cNvPr id="15364" name="Text Box 3"/>
          <p:cNvSpPr txBox="1">
            <a:spLocks noChangeArrowheads="1"/>
          </p:cNvSpPr>
          <p:nvPr/>
        </p:nvSpPr>
        <p:spPr bwMode="auto">
          <a:xfrm>
            <a:off x="405135" y="1500506"/>
            <a:ext cx="8785384" cy="290357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lIns="101811" tIns="50906" rIns="101811" bIns="50906">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eaLnBrk="0" hangingPunct="0">
              <a:spcBef>
                <a:spcPct val="50000"/>
              </a:spcBef>
              <a:buClr>
                <a:srgbClr val="3A6008"/>
              </a:buClr>
              <a:buFontTx/>
              <a:buChar char="•"/>
            </a:pPr>
            <a:r>
              <a:rPr lang="en-US" altLang="en-US" sz="1400" b="1" dirty="0">
                <a:ea typeface="+mn-ea"/>
                <a:cs typeface="+mn-cs"/>
              </a:rPr>
              <a:t>Objective Segmentation</a:t>
            </a:r>
            <a:r>
              <a:rPr lang="en-US" altLang="en-US" sz="1400" dirty="0">
                <a:ea typeface="+mn-ea"/>
                <a:cs typeface="+mn-cs"/>
              </a:rPr>
              <a:t> a common technique used in the Analytics Industry, where a Portfolio of Customers is segmented in few groups based on their performance along a parameter. This parameter is called the Relevance Factor or the Dependent Variable. While the variables which are used to segment the population are called the Predictors or Independent Variables.</a:t>
            </a:r>
          </a:p>
          <a:p>
            <a:pPr eaLnBrk="0" hangingPunct="0">
              <a:spcBef>
                <a:spcPct val="50000"/>
              </a:spcBef>
              <a:buClr>
                <a:srgbClr val="3A6008"/>
              </a:buClr>
              <a:buFontTx/>
              <a:buChar char="•"/>
            </a:pPr>
            <a:r>
              <a:rPr lang="en-US" altLang="en-US" sz="1400" dirty="0">
                <a:ea typeface="+mn-ea"/>
                <a:cs typeface="+mn-cs"/>
              </a:rPr>
              <a:t>Key highlights of Objective Segmentation --</a:t>
            </a:r>
          </a:p>
          <a:p>
            <a:pPr marL="509056" lvl="1" indent="0" eaLnBrk="0" hangingPunct="0">
              <a:spcBef>
                <a:spcPct val="50000"/>
              </a:spcBef>
              <a:buClr>
                <a:srgbClr val="3A6008"/>
              </a:buClr>
              <a:buFontTx/>
              <a:buChar char="•"/>
            </a:pPr>
            <a:r>
              <a:rPr lang="en-US" altLang="en-US" sz="1400" dirty="0">
                <a:ea typeface="+mn-ea"/>
                <a:cs typeface="+mn-cs"/>
              </a:rPr>
              <a:t>Have some Business Objective in mind beforehand</a:t>
            </a:r>
          </a:p>
          <a:p>
            <a:pPr marL="509056" lvl="1" indent="0" eaLnBrk="0" hangingPunct="0">
              <a:spcBef>
                <a:spcPct val="50000"/>
              </a:spcBef>
              <a:buClr>
                <a:srgbClr val="3A6008"/>
              </a:buClr>
              <a:buFontTx/>
              <a:buChar char="•"/>
            </a:pPr>
            <a:r>
              <a:rPr lang="en-US" altLang="en-US" sz="1400" dirty="0">
                <a:ea typeface="+mn-ea"/>
                <a:cs typeface="+mn-cs"/>
              </a:rPr>
              <a:t>Directly aims at producing actionable segments with respect to outcome attribute</a:t>
            </a:r>
          </a:p>
          <a:p>
            <a:pPr marL="509056" lvl="1" indent="0" eaLnBrk="0" hangingPunct="0">
              <a:spcBef>
                <a:spcPct val="50000"/>
              </a:spcBef>
              <a:buClr>
                <a:srgbClr val="3A6008"/>
              </a:buClr>
              <a:buFontTx/>
              <a:buChar char="•"/>
            </a:pPr>
            <a:r>
              <a:rPr lang="en-US" altLang="en-US" sz="1400" dirty="0">
                <a:ea typeface="+mn-ea"/>
                <a:cs typeface="+mn-cs"/>
              </a:rPr>
              <a:t>Used to form Business rules</a:t>
            </a:r>
          </a:p>
          <a:p>
            <a:pPr marL="509056" lvl="1" indent="0" eaLnBrk="0" hangingPunct="0">
              <a:spcBef>
                <a:spcPct val="50000"/>
              </a:spcBef>
              <a:buClr>
                <a:srgbClr val="3A6008"/>
              </a:buClr>
              <a:buFontTx/>
              <a:buChar char="•"/>
            </a:pPr>
            <a:r>
              <a:rPr lang="en-US" altLang="en-US" sz="1400" dirty="0">
                <a:ea typeface="+mn-ea"/>
                <a:cs typeface="+mn-cs"/>
              </a:rPr>
              <a:t>Can be used for Target Marketing</a:t>
            </a:r>
          </a:p>
          <a:p>
            <a:pPr marL="509056" lvl="1" indent="0" eaLnBrk="0" hangingPunct="0">
              <a:spcBef>
                <a:spcPct val="50000"/>
              </a:spcBef>
              <a:buClr>
                <a:srgbClr val="3A6008"/>
              </a:buClr>
              <a:buFontTx/>
              <a:buChar char="•"/>
            </a:pPr>
            <a:r>
              <a:rPr lang="en-US" altLang="en-US" sz="1400" dirty="0">
                <a:ea typeface="+mn-ea"/>
                <a:cs typeface="+mn-cs"/>
              </a:rPr>
              <a:t>Common Technique used is Decision Tree (CART / CHAID)</a:t>
            </a:r>
          </a:p>
        </p:txBody>
      </p:sp>
    </p:spTree>
    <p:custDataLst>
      <p:tags r:id="rId1"/>
    </p:custDataLst>
    <p:extLst>
      <p:ext uri="{BB962C8B-B14F-4D97-AF65-F5344CB8AC3E}">
        <p14:creationId xmlns:p14="http://schemas.microsoft.com/office/powerpoint/2010/main" val="141340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What is a Decision Tree?</a:t>
            </a:r>
          </a:p>
        </p:txBody>
      </p:sp>
      <p:pic>
        <p:nvPicPr>
          <p:cNvPr id="73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30" y="2986521"/>
            <a:ext cx="360045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ight Arrow 1"/>
          <p:cNvSpPr/>
          <p:nvPr/>
        </p:nvSpPr>
        <p:spPr>
          <a:xfrm>
            <a:off x="4740129" y="4402357"/>
            <a:ext cx="589936" cy="368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244" tIns="45621" rIns="91244" bIns="45621" rtlCol="0" anchor="ctr"/>
          <a:lstStyle/>
          <a:p>
            <a:pPr algn="ctr"/>
            <a:endParaRPr lang="en-US"/>
          </a:p>
        </p:txBody>
      </p:sp>
      <p:pic>
        <p:nvPicPr>
          <p:cNvPr id="737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4614" y="3051665"/>
            <a:ext cx="3838575" cy="3334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41543" y="1573288"/>
            <a:ext cx="9186093" cy="1230906"/>
          </a:xfrm>
          <a:prstGeom prst="rect">
            <a:avLst/>
          </a:prstGeom>
        </p:spPr>
        <p:txBody>
          <a:bodyPr wrap="none" lIns="91244" tIns="45621" rIns="91244" bIns="45621">
            <a:spAutoFit/>
          </a:bodyPr>
          <a:lstStyle/>
          <a:p>
            <a:pPr marL="285115" indent="-285115">
              <a:spcAft>
                <a:spcPts val="400"/>
              </a:spcAft>
              <a:buFont typeface="Arial" panose="020B0604020202020204" pitchFamily="34" charset="0"/>
              <a:buChar char="•"/>
            </a:pPr>
            <a:r>
              <a:rPr lang="en-US" sz="1600" dirty="0"/>
              <a:t>Supervised learning algorithm (having a pre-defined target variable)</a:t>
            </a:r>
          </a:p>
          <a:p>
            <a:pPr marL="285115" indent="-285115">
              <a:spcAft>
                <a:spcPts val="400"/>
              </a:spcAft>
              <a:buFont typeface="Arial" panose="020B0604020202020204" pitchFamily="34" charset="0"/>
              <a:buChar char="•"/>
            </a:pPr>
            <a:r>
              <a:rPr lang="en-US" sz="1600" dirty="0"/>
              <a:t>Works for both categorical and continuous input and output variables</a:t>
            </a:r>
          </a:p>
          <a:p>
            <a:pPr marL="285115" indent="-285115">
              <a:spcAft>
                <a:spcPts val="400"/>
              </a:spcAft>
              <a:buFont typeface="Arial" panose="020B0604020202020204" pitchFamily="34" charset="0"/>
              <a:buChar char="•"/>
            </a:pPr>
            <a:r>
              <a:rPr lang="en-US" sz="1600" dirty="0"/>
              <a:t>Population or sample is split into two or more homogeneous sets (or sub-populations) based on </a:t>
            </a:r>
          </a:p>
          <a:p>
            <a:pPr>
              <a:spcAft>
                <a:spcPts val="400"/>
              </a:spcAft>
            </a:pPr>
            <a:r>
              <a:rPr lang="en-US" sz="1600" dirty="0"/>
              <a:t>     most significant splitter / differentiator in input variables </a:t>
            </a:r>
          </a:p>
        </p:txBody>
      </p:sp>
    </p:spTree>
    <p:extLst>
      <p:ext uri="{BB962C8B-B14F-4D97-AF65-F5344CB8AC3E}">
        <p14:creationId xmlns:p14="http://schemas.microsoft.com/office/powerpoint/2010/main" val="372826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1622" y="450803"/>
            <a:ext cx="9052560" cy="604520"/>
          </a:xfrm>
          <a:prstGeom prst="rect">
            <a:avLst/>
          </a:prstGeom>
        </p:spPr>
        <p:txBody>
          <a:bodyPr/>
          <a:lstStyle/>
          <a:p>
            <a:r>
              <a:rPr lang="en-US" altLang="en-US" sz="3200" dirty="0">
                <a:latin typeface="Cambria" panose="02040503050406030204" pitchFamily="18" charset="0"/>
              </a:rPr>
              <a:t>How does it work?</a:t>
            </a:r>
          </a:p>
        </p:txBody>
      </p:sp>
      <p:sp>
        <p:nvSpPr>
          <p:cNvPr id="4" name="Rectangle 3"/>
          <p:cNvSpPr/>
          <p:nvPr/>
        </p:nvSpPr>
        <p:spPr>
          <a:xfrm>
            <a:off x="441539" y="1573285"/>
            <a:ext cx="9314975" cy="635872"/>
          </a:xfrm>
          <a:prstGeom prst="rect">
            <a:avLst/>
          </a:prstGeom>
        </p:spPr>
        <p:txBody>
          <a:bodyPr wrap="none" lIns="91244" tIns="45621" rIns="91244" bIns="45621">
            <a:spAutoFit/>
          </a:bodyPr>
          <a:lstStyle/>
          <a:p>
            <a:pPr>
              <a:spcAft>
                <a:spcPts val="400"/>
              </a:spcAft>
            </a:pPr>
            <a:r>
              <a:rPr lang="en-US" altLang="zh-CN" sz="1600" dirty="0"/>
              <a:t>Decision trees classify instances or examples by starting at the root of the tree and moving through it</a:t>
            </a:r>
          </a:p>
          <a:p>
            <a:pPr>
              <a:spcAft>
                <a:spcPts val="400"/>
              </a:spcAft>
            </a:pPr>
            <a:r>
              <a:rPr lang="en-US" altLang="zh-CN" sz="1600" dirty="0"/>
              <a:t>until a leaf node</a:t>
            </a:r>
            <a:endParaRPr lang="en-US" altLang="zh-CN" sz="1800" dirty="0"/>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578" y="2425478"/>
            <a:ext cx="7934633" cy="41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5148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1.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12.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3.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4.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5.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6.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7.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8.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9.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1.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2.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3.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4.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5.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6.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7.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8.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9.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1.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2.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3.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4.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5.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6.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7.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8.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9.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41.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5.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6.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7.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8.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9.xml><?xml version="1.0" encoding="utf-8"?>
<p:tagLst xmlns:a="http://schemas.openxmlformats.org/drawingml/2006/main" xmlns:r="http://schemas.openxmlformats.org/officeDocument/2006/relationships" xmlns:p="http://schemas.openxmlformats.org/presentationml/2006/main">
  <p:tag name="CREATEDBY" val="KMASlideWizard"/>
</p:tagLst>
</file>

<file path=ppt/theme/theme1.xml><?xml version="1.0" encoding="utf-8"?>
<a:theme xmlns:a="http://schemas.openxmlformats.org/drawingml/2006/main" name="4_blank">
  <a:themeElements>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fontScheme name="4_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4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blank">
  <a:themeElements>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fontScheme name="4_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4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8_blank">
  <a:themeElements>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fontScheme name="4_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4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17274EA76F7774EAAAC6D4F85710D5F" ma:contentTypeVersion="0" ma:contentTypeDescription="Create a new document." ma:contentTypeScope="" ma:versionID="0a03e635d0abff5e827e0ee4495b615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8BB33BF-B4BD-4E84-BC8E-3701A24B6654}">
  <ds:schemaRefs>
    <ds:schemaRef ds:uri="http://schemas.microsoft.com/sharepoint/v3/contenttype/forms"/>
  </ds:schemaRefs>
</ds:datastoreItem>
</file>

<file path=customXml/itemProps2.xml><?xml version="1.0" encoding="utf-8"?>
<ds:datastoreItem xmlns:ds="http://schemas.openxmlformats.org/officeDocument/2006/customXml" ds:itemID="{2F613B81-D050-499C-91AE-BB31AFE07D6D}">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2C8F7ACC-FD8E-4BD7-94D1-B8E977E6A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93307</TotalTime>
  <Words>3840</Words>
  <Application>Microsoft Office PowerPoint</Application>
  <PresentationFormat>Custom</PresentationFormat>
  <Paragraphs>406</Paragraphs>
  <Slides>50</Slides>
  <Notes>19</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3</vt:i4>
      </vt:variant>
      <vt:variant>
        <vt:lpstr>Slide Titles</vt:lpstr>
      </vt:variant>
      <vt:variant>
        <vt:i4>50</vt:i4>
      </vt:variant>
    </vt:vector>
  </HeadingPairs>
  <TitlesOfParts>
    <vt:vector size="64" baseType="lpstr">
      <vt:lpstr>Arial</vt:lpstr>
      <vt:lpstr>Calibri</vt:lpstr>
      <vt:lpstr>Cambria</vt:lpstr>
      <vt:lpstr>Symbol</vt:lpstr>
      <vt:lpstr>Verdana</vt:lpstr>
      <vt:lpstr>Wingdings</vt:lpstr>
      <vt:lpstr>Wingdings 2</vt:lpstr>
      <vt:lpstr>Wingdings 3</vt:lpstr>
      <vt:lpstr>4_blank</vt:lpstr>
      <vt:lpstr>5_blank</vt:lpstr>
      <vt:lpstr>18_blank</vt:lpstr>
      <vt:lpstr>think-cell Slide</vt:lpstr>
      <vt:lpstr>Microsoft Equation 3.0</vt:lpstr>
      <vt:lpstr>Equation</vt:lpstr>
      <vt:lpstr>DATA SCIENCE BOOTCAMP  Module 2</vt:lpstr>
      <vt:lpstr>Agenda</vt:lpstr>
      <vt:lpstr>Segmentation</vt:lpstr>
      <vt:lpstr>How and Why</vt:lpstr>
      <vt:lpstr>Judgmental Segmentation</vt:lpstr>
      <vt:lpstr>Approach to Segmentation</vt:lpstr>
      <vt:lpstr>Objective Segmentation</vt:lpstr>
      <vt:lpstr>What is a Decision Tree?</vt:lpstr>
      <vt:lpstr>How does it work?</vt:lpstr>
      <vt:lpstr>How does a tree decide where to split?</vt:lpstr>
      <vt:lpstr>Curse of Dimensionality and Overfitting</vt:lpstr>
      <vt:lpstr>Key Parameters of Tree Modeling</vt:lpstr>
      <vt:lpstr>Advantages  &amp; Disadvantages</vt:lpstr>
      <vt:lpstr>Chi-squared Automatic Interaction Detector (CHAID)</vt:lpstr>
      <vt:lpstr>CHAID - Example</vt:lpstr>
      <vt:lpstr>CHAID – How the Algorithm Works.. (1/5)</vt:lpstr>
      <vt:lpstr>CHAID – How the Algorithm Works.. (2/5)</vt:lpstr>
      <vt:lpstr>CHAID – How the Algorithm Works.. (3/5)</vt:lpstr>
      <vt:lpstr>CHAID – How the Algorithm Works.. (4/5)</vt:lpstr>
      <vt:lpstr>CHAID – How the Algorithm Works.. (5/6)</vt:lpstr>
      <vt:lpstr>CART: Classification And Regression Trees</vt:lpstr>
      <vt:lpstr>CART: Classification And Regression Trees</vt:lpstr>
      <vt:lpstr>How CART Selects the Optimal Tree</vt:lpstr>
      <vt:lpstr>CART: Growing, Pruning &amp; Finding Right Tree</vt:lpstr>
      <vt:lpstr>CART: Pruning</vt:lpstr>
      <vt:lpstr>CART: What is the Optimal Size?</vt:lpstr>
      <vt:lpstr>CART: What is the Optimal Size?</vt:lpstr>
      <vt:lpstr>Commonly used Tree Algorithms:  CART , CHAID , CTREE ,C4.5, C5.0,ID3 </vt:lpstr>
      <vt:lpstr>Ensembling</vt:lpstr>
      <vt:lpstr>Ensembling – Example</vt:lpstr>
      <vt:lpstr>Advantages and Disadvantages of Ensembling</vt:lpstr>
      <vt:lpstr> Bagging (1/3) </vt:lpstr>
      <vt:lpstr> Bagging (2/3)</vt:lpstr>
      <vt:lpstr> Bagging (3/3) </vt:lpstr>
      <vt:lpstr>Random Forest Overview(1/2)</vt:lpstr>
      <vt:lpstr>Random Forest Overview (2/2)</vt:lpstr>
      <vt:lpstr>How does Random Forest work (1/2)</vt:lpstr>
      <vt:lpstr>How does Random Forest work (2/2)</vt:lpstr>
      <vt:lpstr>The OOB Error Estimate</vt:lpstr>
      <vt:lpstr> Variable Importance (1/2) </vt:lpstr>
      <vt:lpstr> Variable Importance (2/2) </vt:lpstr>
      <vt:lpstr>Model Performance of Random Forest</vt:lpstr>
      <vt:lpstr>Validation of RF Model</vt:lpstr>
      <vt:lpstr>Random Forest Advantages </vt:lpstr>
      <vt:lpstr> Boosting- How does it work? </vt:lpstr>
      <vt:lpstr>AdaBoost (1/2)</vt:lpstr>
      <vt:lpstr>AdaBoost (2/2)</vt:lpstr>
      <vt:lpstr>Gradient Tree Boosting (1/2)</vt:lpstr>
      <vt:lpstr>Gradient Tree Boosting (2/2)</vt:lpstr>
      <vt:lpstr> XGBoost</vt:lpstr>
    </vt:vector>
  </TitlesOfParts>
  <Company>Fidelity Investments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here</dc:title>
  <dc:creator>gaurav.kamboj@fmr.com</dc:creator>
  <cp:lastModifiedBy>Moitra, Anindya</cp:lastModifiedBy>
  <cp:revision>2881</cp:revision>
  <cp:lastPrinted>2016-04-25T10:51:01Z</cp:lastPrinted>
  <dcterms:created xsi:type="dcterms:W3CDTF">2012-04-16T14:41:02Z</dcterms:created>
  <dcterms:modified xsi:type="dcterms:W3CDTF">2019-06-11T06:51:49Z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0x010100C17274EA76F7774EAAAC6D4F85710D5F</vt:lpwstr>
  </property>
</Properties>
</file>