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ags/tag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4"/>
    <p:sldMasterId id="2147483750" r:id="rId5"/>
    <p:sldMasterId id="2147483753" r:id="rId6"/>
    <p:sldMasterId id="2147483756" r:id="rId7"/>
  </p:sldMasterIdLst>
  <p:notesMasterIdLst>
    <p:notesMasterId r:id="rId42"/>
  </p:notesMasterIdLst>
  <p:handoutMasterIdLst>
    <p:handoutMasterId r:id="rId43"/>
  </p:handoutMasterIdLst>
  <p:sldIdLst>
    <p:sldId id="1121" r:id="rId8"/>
    <p:sldId id="1158" r:id="rId9"/>
    <p:sldId id="1123" r:id="rId10"/>
    <p:sldId id="1125" r:id="rId11"/>
    <p:sldId id="1126" r:id="rId12"/>
    <p:sldId id="1129" r:id="rId13"/>
    <p:sldId id="1128" r:id="rId14"/>
    <p:sldId id="1131" r:id="rId15"/>
    <p:sldId id="1135" r:id="rId16"/>
    <p:sldId id="1130" r:id="rId17"/>
    <p:sldId id="1132" r:id="rId18"/>
    <p:sldId id="1134" r:id="rId19"/>
    <p:sldId id="1140" r:id="rId20"/>
    <p:sldId id="1136" r:id="rId21"/>
    <p:sldId id="1137" r:id="rId22"/>
    <p:sldId id="1138" r:id="rId23"/>
    <p:sldId id="1141" r:id="rId24"/>
    <p:sldId id="1139" r:id="rId25"/>
    <p:sldId id="1142" r:id="rId26"/>
    <p:sldId id="1143" r:id="rId27"/>
    <p:sldId id="1144" r:id="rId28"/>
    <p:sldId id="1145" r:id="rId29"/>
    <p:sldId id="1146" r:id="rId30"/>
    <p:sldId id="1147" r:id="rId31"/>
    <p:sldId id="1148" r:id="rId32"/>
    <p:sldId id="1149" r:id="rId33"/>
    <p:sldId id="1150" r:id="rId34"/>
    <p:sldId id="1151" r:id="rId35"/>
    <p:sldId id="1152" r:id="rId36"/>
    <p:sldId id="1153" r:id="rId37"/>
    <p:sldId id="1154" r:id="rId38"/>
    <p:sldId id="1155" r:id="rId39"/>
    <p:sldId id="1156" r:id="rId40"/>
    <p:sldId id="1157" r:id="rId41"/>
  </p:sldIdLst>
  <p:sldSz cx="10058400" cy="7772400"/>
  <p:notesSz cx="7010400" cy="9296400"/>
  <p:custDataLst>
    <p:tags r:id="rId44"/>
  </p:custDataLst>
  <p:defaultTextStyle>
    <a:defPPr>
      <a:defRPr lang="en-US"/>
    </a:defPPr>
    <a:lvl1pPr algn="l" rtl="0" fontAlgn="base">
      <a:spcBef>
        <a:spcPct val="0"/>
      </a:spcBef>
      <a:spcAft>
        <a:spcPct val="0"/>
      </a:spcAft>
      <a:defRPr sz="900" kern="1200">
        <a:solidFill>
          <a:schemeClr val="tx1"/>
        </a:solidFill>
        <a:latin typeface="Arial" charset="0"/>
        <a:ea typeface="ＭＳ Ｐゴシック"/>
        <a:cs typeface="ＭＳ Ｐゴシック"/>
      </a:defRPr>
    </a:lvl1pPr>
    <a:lvl2pPr marL="449116" indent="1588" algn="l" rtl="0" fontAlgn="base">
      <a:spcBef>
        <a:spcPct val="0"/>
      </a:spcBef>
      <a:spcAft>
        <a:spcPct val="0"/>
      </a:spcAft>
      <a:defRPr sz="900" kern="1200">
        <a:solidFill>
          <a:schemeClr val="tx1"/>
        </a:solidFill>
        <a:latin typeface="Arial" charset="0"/>
        <a:ea typeface="ＭＳ Ｐゴシック"/>
        <a:cs typeface="ＭＳ Ｐゴシック"/>
      </a:defRPr>
    </a:lvl2pPr>
    <a:lvl3pPr marL="904552" indent="1588" algn="l" rtl="0" fontAlgn="base">
      <a:spcBef>
        <a:spcPct val="0"/>
      </a:spcBef>
      <a:spcAft>
        <a:spcPct val="0"/>
      </a:spcAft>
      <a:defRPr sz="900" kern="1200">
        <a:solidFill>
          <a:schemeClr val="tx1"/>
        </a:solidFill>
        <a:latin typeface="Arial" charset="0"/>
        <a:ea typeface="ＭＳ Ｐゴシック"/>
        <a:cs typeface="ＭＳ Ｐゴシック"/>
      </a:defRPr>
    </a:lvl3pPr>
    <a:lvl4pPr marL="1359993" indent="1588" algn="l" rtl="0" fontAlgn="base">
      <a:spcBef>
        <a:spcPct val="0"/>
      </a:spcBef>
      <a:spcAft>
        <a:spcPct val="0"/>
      </a:spcAft>
      <a:defRPr sz="900" kern="1200">
        <a:solidFill>
          <a:schemeClr val="tx1"/>
        </a:solidFill>
        <a:latin typeface="Arial" charset="0"/>
        <a:ea typeface="ＭＳ Ｐゴシック"/>
        <a:cs typeface="ＭＳ Ｐゴシック"/>
      </a:defRPr>
    </a:lvl4pPr>
    <a:lvl5pPr marL="1815427" indent="1588" algn="l" rtl="0" fontAlgn="base">
      <a:spcBef>
        <a:spcPct val="0"/>
      </a:spcBef>
      <a:spcAft>
        <a:spcPct val="0"/>
      </a:spcAft>
      <a:defRPr sz="900" kern="1200">
        <a:solidFill>
          <a:schemeClr val="tx1"/>
        </a:solidFill>
        <a:latin typeface="Arial" charset="0"/>
        <a:ea typeface="ＭＳ Ｐゴシック"/>
        <a:cs typeface="ＭＳ Ｐゴシック"/>
      </a:defRPr>
    </a:lvl5pPr>
    <a:lvl6pPr marL="2277199" algn="l" defTabSz="910874" rtl="0" eaLnBrk="1" latinLnBrk="0" hangingPunct="1">
      <a:defRPr sz="900" kern="1200">
        <a:solidFill>
          <a:schemeClr val="tx1"/>
        </a:solidFill>
        <a:latin typeface="Arial" charset="0"/>
        <a:ea typeface="ＭＳ Ｐゴシック"/>
        <a:cs typeface="ＭＳ Ｐゴシック"/>
      </a:defRPr>
    </a:lvl6pPr>
    <a:lvl7pPr marL="2732636" algn="l" defTabSz="910874" rtl="0" eaLnBrk="1" latinLnBrk="0" hangingPunct="1">
      <a:defRPr sz="900" kern="1200">
        <a:solidFill>
          <a:schemeClr val="tx1"/>
        </a:solidFill>
        <a:latin typeface="Arial" charset="0"/>
        <a:ea typeface="ＭＳ Ｐゴシック"/>
        <a:cs typeface="ＭＳ Ｐゴシック"/>
      </a:defRPr>
    </a:lvl7pPr>
    <a:lvl8pPr marL="3188073" algn="l" defTabSz="910874" rtl="0" eaLnBrk="1" latinLnBrk="0" hangingPunct="1">
      <a:defRPr sz="900" kern="1200">
        <a:solidFill>
          <a:schemeClr val="tx1"/>
        </a:solidFill>
        <a:latin typeface="Arial" charset="0"/>
        <a:ea typeface="ＭＳ Ｐゴシック"/>
        <a:cs typeface="ＭＳ Ｐゴシック"/>
      </a:defRPr>
    </a:lvl8pPr>
    <a:lvl9pPr marL="3643512" algn="l" defTabSz="910874" rtl="0" eaLnBrk="1" latinLnBrk="0" hangingPunct="1">
      <a:defRPr sz="900"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E8F"/>
    <a:srgbClr val="CFEDF5"/>
    <a:srgbClr val="427006"/>
    <a:srgbClr val="005A8B"/>
    <a:srgbClr val="3C8A2E"/>
    <a:srgbClr val="006600"/>
    <a:srgbClr val="FF9900"/>
    <a:srgbClr val="8B9CA6"/>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18" autoAdjust="0"/>
    <p:restoredTop sz="98273" autoAdjust="0"/>
  </p:normalViewPr>
  <p:slideViewPr>
    <p:cSldViewPr snapToGrid="0">
      <p:cViewPr varScale="1">
        <p:scale>
          <a:sx n="76" d="100"/>
          <a:sy n="76" d="100"/>
        </p:scale>
        <p:origin x="1962" y="84"/>
      </p:cViewPr>
      <p:guideLst>
        <p:guide orient="horz" pos="2448"/>
        <p:guide pos="3168"/>
      </p:guideLst>
    </p:cSldViewPr>
  </p:slideViewPr>
  <p:notesTextViewPr>
    <p:cViewPr>
      <p:scale>
        <a:sx n="100" d="100"/>
        <a:sy n="100" d="100"/>
      </p:scale>
      <p:origin x="0" y="0"/>
    </p:cViewPr>
  </p:notesTextViewPr>
  <p:sorterViewPr>
    <p:cViewPr>
      <p:scale>
        <a:sx n="180" d="100"/>
        <a:sy n="180" d="100"/>
      </p:scale>
      <p:origin x="0" y="2322"/>
    </p:cViewPr>
  </p:sorterViewPr>
  <p:notesViewPr>
    <p:cSldViewPr snapToGrid="0">
      <p:cViewPr varScale="1">
        <p:scale>
          <a:sx n="82" d="100"/>
          <a:sy n="82" d="100"/>
        </p:scale>
        <p:origin x="-194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3038372" cy="464184"/>
          </a:xfrm>
          <a:prstGeom prst="rect">
            <a:avLst/>
          </a:prstGeom>
          <a:noFill/>
          <a:ln w="9525">
            <a:noFill/>
            <a:miter lim="800000"/>
            <a:headEnd/>
            <a:tailEnd/>
          </a:ln>
          <a:effectLst/>
        </p:spPr>
        <p:txBody>
          <a:bodyPr vert="horz" wrap="square" lIns="88060" tIns="44029" rIns="88060" bIns="44029" numCol="1" anchor="t" anchorCtr="0" compatLnSpc="1">
            <a:prstTxWarp prst="textNoShape">
              <a:avLst/>
            </a:prstTxWarp>
          </a:bodyPr>
          <a:lstStyle>
            <a:lvl1pPr defTabSz="881405">
              <a:spcBef>
                <a:spcPct val="0"/>
              </a:spcBef>
              <a:buFontTx/>
              <a:buNone/>
              <a:defRPr sz="1200" dirty="0">
                <a:latin typeface="Arial" pitchFamily="34" charset="0"/>
                <a:ea typeface="+mn-ea"/>
                <a:cs typeface="+mn-cs"/>
              </a:defRPr>
            </a:lvl1pPr>
          </a:lstStyle>
          <a:p>
            <a:pPr>
              <a:defRPr/>
            </a:pPr>
            <a:endParaRPr lang="en-US" dirty="0"/>
          </a:p>
        </p:txBody>
      </p:sp>
      <p:sp>
        <p:nvSpPr>
          <p:cNvPr id="137219" name="Rectangle 3"/>
          <p:cNvSpPr>
            <a:spLocks noGrp="1" noChangeArrowheads="1"/>
          </p:cNvSpPr>
          <p:nvPr>
            <p:ph type="dt" sz="quarter" idx="1"/>
          </p:nvPr>
        </p:nvSpPr>
        <p:spPr bwMode="auto">
          <a:xfrm>
            <a:off x="3970437" y="0"/>
            <a:ext cx="3038372" cy="464184"/>
          </a:xfrm>
          <a:prstGeom prst="rect">
            <a:avLst/>
          </a:prstGeom>
          <a:noFill/>
          <a:ln w="9525">
            <a:noFill/>
            <a:miter lim="800000"/>
            <a:headEnd/>
            <a:tailEnd/>
          </a:ln>
          <a:effectLst/>
        </p:spPr>
        <p:txBody>
          <a:bodyPr vert="horz" wrap="square" lIns="88060" tIns="44029" rIns="88060" bIns="44029" numCol="1" anchor="t" anchorCtr="0" compatLnSpc="1">
            <a:prstTxWarp prst="textNoShape">
              <a:avLst/>
            </a:prstTxWarp>
          </a:bodyPr>
          <a:lstStyle>
            <a:lvl1pPr algn="r" defTabSz="881405">
              <a:spcBef>
                <a:spcPct val="0"/>
              </a:spcBef>
              <a:buFontTx/>
              <a:buNone/>
              <a:defRPr sz="1200" dirty="0">
                <a:latin typeface="Arial" pitchFamily="34" charset="0"/>
                <a:ea typeface="+mn-ea"/>
                <a:cs typeface="+mn-cs"/>
              </a:defRPr>
            </a:lvl1pPr>
          </a:lstStyle>
          <a:p>
            <a:pPr>
              <a:defRPr/>
            </a:pPr>
            <a:endParaRPr lang="en-US" dirty="0"/>
          </a:p>
        </p:txBody>
      </p:sp>
      <p:sp>
        <p:nvSpPr>
          <p:cNvPr id="137220" name="Rectangle 4"/>
          <p:cNvSpPr>
            <a:spLocks noGrp="1" noChangeArrowheads="1"/>
          </p:cNvSpPr>
          <p:nvPr>
            <p:ph type="ftr" sz="quarter" idx="2"/>
          </p:nvPr>
        </p:nvSpPr>
        <p:spPr bwMode="auto">
          <a:xfrm>
            <a:off x="0" y="8830627"/>
            <a:ext cx="3038372" cy="464184"/>
          </a:xfrm>
          <a:prstGeom prst="rect">
            <a:avLst/>
          </a:prstGeom>
          <a:noFill/>
          <a:ln w="9525">
            <a:noFill/>
            <a:miter lim="800000"/>
            <a:headEnd/>
            <a:tailEnd/>
          </a:ln>
          <a:effectLst/>
        </p:spPr>
        <p:txBody>
          <a:bodyPr vert="horz" wrap="square" lIns="88060" tIns="44029" rIns="88060" bIns="44029" numCol="1" anchor="b" anchorCtr="0" compatLnSpc="1">
            <a:prstTxWarp prst="textNoShape">
              <a:avLst/>
            </a:prstTxWarp>
          </a:bodyPr>
          <a:lstStyle>
            <a:lvl1pPr defTabSz="881405">
              <a:spcBef>
                <a:spcPct val="0"/>
              </a:spcBef>
              <a:buFontTx/>
              <a:buNone/>
              <a:defRPr sz="1200" dirty="0">
                <a:latin typeface="Arial" pitchFamily="34" charset="0"/>
                <a:ea typeface="+mn-ea"/>
                <a:cs typeface="+mn-cs"/>
              </a:defRPr>
            </a:lvl1pPr>
          </a:lstStyle>
          <a:p>
            <a:pPr>
              <a:defRPr/>
            </a:pPr>
            <a:endParaRPr lang="en-US" dirty="0"/>
          </a:p>
        </p:txBody>
      </p:sp>
      <p:sp>
        <p:nvSpPr>
          <p:cNvPr id="137221" name="Rectangle 5"/>
          <p:cNvSpPr>
            <a:spLocks noGrp="1" noChangeArrowheads="1"/>
          </p:cNvSpPr>
          <p:nvPr>
            <p:ph type="sldNum" sz="quarter" idx="3"/>
          </p:nvPr>
        </p:nvSpPr>
        <p:spPr bwMode="auto">
          <a:xfrm>
            <a:off x="3970437" y="8830627"/>
            <a:ext cx="3038372" cy="464184"/>
          </a:xfrm>
          <a:prstGeom prst="rect">
            <a:avLst/>
          </a:prstGeom>
          <a:noFill/>
          <a:ln w="9525">
            <a:noFill/>
            <a:miter lim="800000"/>
            <a:headEnd/>
            <a:tailEnd/>
          </a:ln>
          <a:effectLst/>
        </p:spPr>
        <p:txBody>
          <a:bodyPr vert="horz" wrap="square" lIns="88060" tIns="44029" rIns="88060" bIns="44029" numCol="1" anchor="b" anchorCtr="0" compatLnSpc="1">
            <a:prstTxWarp prst="textNoShape">
              <a:avLst/>
            </a:prstTxWarp>
          </a:bodyPr>
          <a:lstStyle>
            <a:lvl1pPr algn="r" defTabSz="881405">
              <a:spcBef>
                <a:spcPct val="0"/>
              </a:spcBef>
              <a:buFontTx/>
              <a:buNone/>
              <a:defRPr sz="1200">
                <a:latin typeface="Arial" pitchFamily="34" charset="0"/>
                <a:ea typeface="+mn-ea"/>
                <a:cs typeface="+mn-cs"/>
              </a:defRPr>
            </a:lvl1pPr>
          </a:lstStyle>
          <a:p>
            <a:pPr>
              <a:defRPr/>
            </a:pPr>
            <a:fld id="{E3CB8378-E51D-41BA-BEEB-DA93F39447A6}" type="slidenum">
              <a:rPr lang="en-US"/>
              <a:pPr>
                <a:defRPr/>
              </a:pPr>
              <a:t>‹#›</a:t>
            </a:fld>
            <a:endParaRPr lang="en-US" dirty="0"/>
          </a:p>
        </p:txBody>
      </p:sp>
    </p:spTree>
    <p:extLst>
      <p:ext uri="{BB962C8B-B14F-4D97-AF65-F5344CB8AC3E}">
        <p14:creationId xmlns:p14="http://schemas.microsoft.com/office/powerpoint/2010/main" val="837828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372" cy="464184"/>
          </a:xfrm>
          <a:prstGeom prst="rect">
            <a:avLst/>
          </a:prstGeom>
          <a:noFill/>
          <a:ln w="9525">
            <a:noFill/>
            <a:miter lim="800000"/>
            <a:headEnd/>
            <a:tailEnd/>
          </a:ln>
          <a:effectLst/>
        </p:spPr>
        <p:txBody>
          <a:bodyPr vert="horz" wrap="square" lIns="93088" tIns="46544" rIns="93088" bIns="46544" numCol="1" anchor="t" anchorCtr="0" compatLnSpc="1">
            <a:prstTxWarp prst="textNoShape">
              <a:avLst/>
            </a:prstTxWarp>
          </a:bodyPr>
          <a:lstStyle>
            <a:lvl1pPr defTabSz="932316">
              <a:spcBef>
                <a:spcPct val="0"/>
              </a:spcBef>
              <a:buFontTx/>
              <a:buNone/>
              <a:defRPr sz="1300" dirty="0">
                <a:latin typeface="Arial" pitchFamily="34" charset="0"/>
                <a:ea typeface="+mn-ea"/>
                <a:cs typeface="+mn-cs"/>
              </a:defRPr>
            </a:lvl1pPr>
          </a:lstStyle>
          <a:p>
            <a:pPr>
              <a:defRPr/>
            </a:pPr>
            <a:endParaRPr lang="en-US" dirty="0"/>
          </a:p>
        </p:txBody>
      </p:sp>
      <p:sp>
        <p:nvSpPr>
          <p:cNvPr id="5123" name="Rectangle 3"/>
          <p:cNvSpPr>
            <a:spLocks noGrp="1" noChangeArrowheads="1"/>
          </p:cNvSpPr>
          <p:nvPr>
            <p:ph type="dt" idx="1"/>
          </p:nvPr>
        </p:nvSpPr>
        <p:spPr bwMode="auto">
          <a:xfrm>
            <a:off x="3970437" y="0"/>
            <a:ext cx="3038372" cy="464184"/>
          </a:xfrm>
          <a:prstGeom prst="rect">
            <a:avLst/>
          </a:prstGeom>
          <a:noFill/>
          <a:ln w="9525">
            <a:noFill/>
            <a:miter lim="800000"/>
            <a:headEnd/>
            <a:tailEnd/>
          </a:ln>
          <a:effectLst/>
        </p:spPr>
        <p:txBody>
          <a:bodyPr vert="horz" wrap="square" lIns="93088" tIns="46544" rIns="93088" bIns="46544" numCol="1" anchor="t" anchorCtr="0" compatLnSpc="1">
            <a:prstTxWarp prst="textNoShape">
              <a:avLst/>
            </a:prstTxWarp>
          </a:bodyPr>
          <a:lstStyle>
            <a:lvl1pPr algn="r" defTabSz="932316">
              <a:spcBef>
                <a:spcPct val="0"/>
              </a:spcBef>
              <a:buFontTx/>
              <a:buNone/>
              <a:defRPr sz="1300" dirty="0">
                <a:latin typeface="Arial" pitchFamily="34" charset="0"/>
                <a:ea typeface="+mn-ea"/>
                <a:cs typeface="+mn-cs"/>
              </a:defRPr>
            </a:lvl1pPr>
          </a:lstStyle>
          <a:p>
            <a:pPr>
              <a:defRPr/>
            </a:pPr>
            <a:endParaRPr lang="en-US" dirty="0"/>
          </a:p>
        </p:txBody>
      </p:sp>
      <p:sp>
        <p:nvSpPr>
          <p:cNvPr id="6148" name="Rectangle 4"/>
          <p:cNvSpPr>
            <a:spLocks noGrp="1" noRot="1" noChangeAspect="1" noChangeArrowheads="1" noTextEdit="1"/>
          </p:cNvSpPr>
          <p:nvPr>
            <p:ph type="sldImg" idx="2"/>
          </p:nvPr>
        </p:nvSpPr>
        <p:spPr bwMode="auto">
          <a:xfrm>
            <a:off x="1249363" y="698500"/>
            <a:ext cx="4511675"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1040" y="4416109"/>
            <a:ext cx="5608320" cy="4182427"/>
          </a:xfrm>
          <a:prstGeom prst="rect">
            <a:avLst/>
          </a:prstGeom>
          <a:noFill/>
          <a:ln w="9525">
            <a:noFill/>
            <a:miter lim="800000"/>
            <a:headEnd/>
            <a:tailEnd/>
          </a:ln>
          <a:effectLst/>
        </p:spPr>
        <p:txBody>
          <a:bodyPr vert="horz" wrap="square" lIns="93088" tIns="46544" rIns="93088" bIns="4654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0627"/>
            <a:ext cx="3038372" cy="464184"/>
          </a:xfrm>
          <a:prstGeom prst="rect">
            <a:avLst/>
          </a:prstGeom>
          <a:noFill/>
          <a:ln w="9525">
            <a:noFill/>
            <a:miter lim="800000"/>
            <a:headEnd/>
            <a:tailEnd/>
          </a:ln>
          <a:effectLst/>
        </p:spPr>
        <p:txBody>
          <a:bodyPr vert="horz" wrap="square" lIns="93088" tIns="46544" rIns="93088" bIns="46544" numCol="1" anchor="b" anchorCtr="0" compatLnSpc="1">
            <a:prstTxWarp prst="textNoShape">
              <a:avLst/>
            </a:prstTxWarp>
          </a:bodyPr>
          <a:lstStyle>
            <a:lvl1pPr defTabSz="932316">
              <a:spcBef>
                <a:spcPct val="0"/>
              </a:spcBef>
              <a:buFontTx/>
              <a:buNone/>
              <a:defRPr sz="1300" dirty="0">
                <a:latin typeface="Arial" pitchFamily="34" charset="0"/>
                <a:ea typeface="+mn-ea"/>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3970437" y="8830627"/>
            <a:ext cx="3038372" cy="464184"/>
          </a:xfrm>
          <a:prstGeom prst="rect">
            <a:avLst/>
          </a:prstGeom>
          <a:noFill/>
          <a:ln w="9525">
            <a:noFill/>
            <a:miter lim="800000"/>
            <a:headEnd/>
            <a:tailEnd/>
          </a:ln>
          <a:effectLst/>
        </p:spPr>
        <p:txBody>
          <a:bodyPr vert="horz" wrap="square" lIns="93088" tIns="46544" rIns="93088" bIns="46544" numCol="1" anchor="b" anchorCtr="0" compatLnSpc="1">
            <a:prstTxWarp prst="textNoShape">
              <a:avLst/>
            </a:prstTxWarp>
          </a:bodyPr>
          <a:lstStyle>
            <a:lvl1pPr algn="r" defTabSz="932316">
              <a:spcBef>
                <a:spcPct val="0"/>
              </a:spcBef>
              <a:buFontTx/>
              <a:buNone/>
              <a:defRPr sz="1300">
                <a:latin typeface="Arial" pitchFamily="34" charset="0"/>
                <a:ea typeface="+mn-ea"/>
                <a:cs typeface="+mn-cs"/>
              </a:defRPr>
            </a:lvl1pPr>
          </a:lstStyle>
          <a:p>
            <a:pPr>
              <a:defRPr/>
            </a:pPr>
            <a:fld id="{4E79E663-F2F7-4793-B978-DE50FCE8A1FF}" type="slidenum">
              <a:rPr lang="en-US"/>
              <a:pPr>
                <a:defRPr/>
              </a:pPr>
              <a:t>‹#›</a:t>
            </a:fld>
            <a:endParaRPr lang="en-US" dirty="0"/>
          </a:p>
        </p:txBody>
      </p:sp>
    </p:spTree>
    <p:extLst>
      <p:ext uri="{BB962C8B-B14F-4D97-AF65-F5344CB8AC3E}">
        <p14:creationId xmlns:p14="http://schemas.microsoft.com/office/powerpoint/2010/main" val="24193926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49116"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04552"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59993"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15427"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75760" algn="l" defTabSz="910298" rtl="0" eaLnBrk="1" latinLnBrk="0" hangingPunct="1">
      <a:defRPr sz="1200" kern="1200">
        <a:solidFill>
          <a:schemeClr val="tx1"/>
        </a:solidFill>
        <a:latin typeface="+mn-lt"/>
        <a:ea typeface="+mn-ea"/>
        <a:cs typeface="+mn-cs"/>
      </a:defRPr>
    </a:lvl6pPr>
    <a:lvl7pPr marL="2730906" algn="l" defTabSz="910298" rtl="0" eaLnBrk="1" latinLnBrk="0" hangingPunct="1">
      <a:defRPr sz="1200" kern="1200">
        <a:solidFill>
          <a:schemeClr val="tx1"/>
        </a:solidFill>
        <a:latin typeface="+mn-lt"/>
        <a:ea typeface="+mn-ea"/>
        <a:cs typeface="+mn-cs"/>
      </a:defRPr>
    </a:lvl7pPr>
    <a:lvl8pPr marL="3186060" algn="l" defTabSz="910298" rtl="0" eaLnBrk="1" latinLnBrk="0" hangingPunct="1">
      <a:defRPr sz="1200" kern="1200">
        <a:solidFill>
          <a:schemeClr val="tx1"/>
        </a:solidFill>
        <a:latin typeface="+mn-lt"/>
        <a:ea typeface="+mn-ea"/>
        <a:cs typeface="+mn-cs"/>
      </a:defRPr>
    </a:lvl8pPr>
    <a:lvl9pPr marL="3641210" algn="l" defTabSz="91029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9363" y="698500"/>
            <a:ext cx="4511675" cy="3486150"/>
          </a:xfrm>
        </p:spPr>
      </p:sp>
      <p:sp>
        <p:nvSpPr>
          <p:cNvPr id="3" name="Notes Placeholder 2"/>
          <p:cNvSpPr>
            <a:spLocks noGrp="1"/>
          </p:cNvSpPr>
          <p:nvPr>
            <p:ph type="body" idx="1"/>
          </p:nvPr>
        </p:nvSpPr>
        <p:spPr/>
        <p:txBody>
          <a:bodyPr/>
          <a:lstStyle/>
          <a:p>
            <a:pPr marL="171844" indent="-171844">
              <a:buFont typeface="Arial" panose="020B0604020202020204" pitchFamily="34" charset="0"/>
              <a:buChar char="•"/>
            </a:pPr>
            <a:r>
              <a:rPr lang="en-US" dirty="0"/>
              <a:t>Precision and recall are both similar to accuracy, but both are very difficult to understand conceptually. Precision is sort of like accuracy but it looks only at the data you predicted positive. Recall is also sort of like accuracy but it looks only at the data that is “relevant” in some way.</a:t>
            </a:r>
          </a:p>
          <a:p>
            <a:pPr marL="171844" indent="-171844">
              <a:buFont typeface="Arial" panose="020B0604020202020204" pitchFamily="34" charset="0"/>
              <a:buChar char="•"/>
            </a:pPr>
            <a:endParaRPr lang="en-US" dirty="0"/>
          </a:p>
          <a:p>
            <a:pPr marL="171844" indent="-171844">
              <a:buFont typeface="Arial" panose="020B0604020202020204" pitchFamily="34" charset="0"/>
              <a:buChar char="•"/>
            </a:pPr>
            <a:r>
              <a:rPr lang="en-US" dirty="0"/>
              <a:t>Refer:</a:t>
            </a:r>
            <a:r>
              <a:rPr lang="en-US" baseline="0" dirty="0"/>
              <a:t> https://select-statistics.co.uk/blog/sensitivity-specificity-and-predictive-values-what-is-the-best-way-to-measure-the-performance-of-binary-classification-models/</a:t>
            </a:r>
          </a:p>
          <a:p>
            <a:endParaRPr lang="en-US" baseline="0"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a:t>
            </a:fld>
            <a:endParaRPr lang="en-US" dirty="0"/>
          </a:p>
        </p:txBody>
      </p:sp>
    </p:spTree>
    <p:extLst>
      <p:ext uri="{BB962C8B-B14F-4D97-AF65-F5344CB8AC3E}">
        <p14:creationId xmlns:p14="http://schemas.microsoft.com/office/powerpoint/2010/main" val="417596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148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Blank">
    <p:spTree>
      <p:nvGrpSpPr>
        <p:cNvPr id="1" name=""/>
        <p:cNvGrpSpPr/>
        <p:nvPr/>
      </p:nvGrpSpPr>
      <p:grpSpPr>
        <a:xfrm>
          <a:off x="0" y="0"/>
          <a:ext cx="0" cy="0"/>
          <a:chOff x="0" y="0"/>
          <a:chExt cx="0" cy="0"/>
        </a:xfrm>
      </p:grpSpPr>
      <p:sp>
        <p:nvSpPr>
          <p:cNvPr id="6" name="Rectangle 5"/>
          <p:cNvSpPr/>
          <p:nvPr userDrawn="1"/>
        </p:nvSpPr>
        <p:spPr>
          <a:xfrm>
            <a:off x="0" y="1"/>
            <a:ext cx="10058400" cy="161665"/>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lIns="101858" tIns="50929" rIns="101858" bIns="50929" rtlCol="0" anchor="ctr"/>
          <a:lstStyle/>
          <a:p>
            <a:pPr algn="ctr"/>
            <a:endParaRPr lang="en-US" dirty="0">
              <a:solidFill>
                <a:srgbClr val="FFFFFF"/>
              </a:solidFill>
              <a:latin typeface="Arial" panose="020B0604020202020204" pitchFamily="34" charset="0"/>
            </a:endParaRPr>
          </a:p>
        </p:txBody>
      </p:sp>
      <p:sp>
        <p:nvSpPr>
          <p:cNvPr id="7" name="Slide Number Placeholder 3"/>
          <p:cNvSpPr>
            <a:spLocks noGrp="1"/>
          </p:cNvSpPr>
          <p:nvPr>
            <p:ph type="sldNum" sz="quarter" idx="14"/>
          </p:nvPr>
        </p:nvSpPr>
        <p:spPr>
          <a:xfrm>
            <a:off x="144793" y="7303917"/>
            <a:ext cx="360668" cy="244170"/>
          </a:xfrm>
          <a:prstGeom prst="rect">
            <a:avLst/>
          </a:prstGeom>
        </p:spPr>
        <p:txBody>
          <a:bodyPr lIns="101858" tIns="50929" rIns="101858" bIns="50929" anchor="ctr">
            <a:noAutofit/>
          </a:bodyPr>
          <a:lstStyle>
            <a:lvl1pPr algn="l">
              <a:defRPr sz="9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684147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0446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8156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 Target="../theme/theme2.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vmlDrawing" Target="../drawings/vmlDrawing2.vml"/><Relationship Id="rId1" Type="http://schemas.openxmlformats.org/officeDocument/2006/relationships/theme" Target="../theme/theme3.xml"/><Relationship Id="rId5" Type="http://schemas.openxmlformats.org/officeDocument/2006/relationships/image" Target="../media/image1.emf"/><Relationship Id="rId4" Type="http://schemas.openxmlformats.org/officeDocument/2006/relationships/oleObject" Target="../embeddings/oleObject2.bin"/></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vmlDrawing" Target="../drawings/vmlDrawing3.vml"/><Relationship Id="rId1" Type="http://schemas.openxmlformats.org/officeDocument/2006/relationships/theme" Target="../theme/theme4.xml"/><Relationship Id="rId5" Type="http://schemas.openxmlformats.org/officeDocument/2006/relationships/image" Target="../media/image1.emf"/><Relationship Id="rId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9280" name="Line 16"/>
          <p:cNvSpPr>
            <a:spLocks noChangeShapeType="1"/>
          </p:cNvSpPr>
          <p:nvPr/>
        </p:nvSpPr>
        <p:spPr bwMode="auto">
          <a:xfrm flipV="1">
            <a:off x="400050" y="7418391"/>
            <a:ext cx="0" cy="376237"/>
          </a:xfrm>
          <a:prstGeom prst="line">
            <a:avLst/>
          </a:prstGeom>
          <a:noFill/>
          <a:ln w="6350">
            <a:solidFill>
              <a:schemeClr val="bg2"/>
            </a:solidFill>
            <a:round/>
            <a:headEnd/>
            <a:tailEnd/>
          </a:ln>
          <a:effectLst/>
        </p:spPr>
        <p:txBody>
          <a:bodyPr wrap="none" lIns="0" tIns="0" rIns="0" bIns="0" anchor="ctr"/>
          <a:lstStyle/>
          <a:p>
            <a:pPr algn="ctr" defTabSz="1015376">
              <a:defRPr/>
            </a:pPr>
            <a:endParaRPr lang="en-US" sz="1400" b="1" dirty="0">
              <a:solidFill>
                <a:srgbClr val="000000"/>
              </a:solidFill>
              <a:latin typeface="Arial"/>
              <a:cs typeface="+mn-cs"/>
            </a:endParaRPr>
          </a:p>
        </p:txBody>
      </p:sp>
      <p:sp>
        <p:nvSpPr>
          <p:cNvPr id="139281" name="Rectangle 17"/>
          <p:cNvSpPr>
            <a:spLocks noChangeArrowheads="1"/>
          </p:cNvSpPr>
          <p:nvPr/>
        </p:nvSpPr>
        <p:spPr bwMode="auto">
          <a:xfrm>
            <a:off x="76202" y="7102475"/>
            <a:ext cx="355600" cy="539750"/>
          </a:xfrm>
          <a:prstGeom prst="rect">
            <a:avLst/>
          </a:prstGeom>
          <a:noFill/>
          <a:ln w="9525">
            <a:noFill/>
            <a:miter lim="800000"/>
            <a:headEnd/>
            <a:tailEnd/>
          </a:ln>
        </p:spPr>
        <p:txBody>
          <a:bodyPr wrap="none" lIns="101087" tIns="50549" rIns="101087" bIns="50549" anchor="b"/>
          <a:lstStyle/>
          <a:p>
            <a:pPr defTabSz="1011649">
              <a:spcAft>
                <a:spcPct val="30000"/>
              </a:spcAft>
              <a:defRPr/>
            </a:pPr>
            <a:fld id="{202EF43F-5E5A-46B9-A0B9-D9D398EDB9E0}" type="slidenum">
              <a:rPr lang="en-US">
                <a:solidFill>
                  <a:srgbClr val="808080"/>
                </a:solidFill>
                <a:latin typeface="Arial"/>
                <a:cs typeface="+mn-cs"/>
              </a:rPr>
              <a:pPr defTabSz="1011649">
                <a:spcAft>
                  <a:spcPct val="30000"/>
                </a:spcAft>
                <a:defRPr/>
              </a:pPr>
              <a:t>‹#›</a:t>
            </a:fld>
            <a:endParaRPr lang="en-US" dirty="0">
              <a:solidFill>
                <a:srgbClr val="808080"/>
              </a:solidFill>
              <a:latin typeface="Arial"/>
              <a:cs typeface="+mn-cs"/>
            </a:endParaRPr>
          </a:p>
        </p:txBody>
      </p:sp>
    </p:spTree>
    <p:extLst>
      <p:ext uri="{BB962C8B-B14F-4D97-AF65-F5344CB8AC3E}">
        <p14:creationId xmlns:p14="http://schemas.microsoft.com/office/powerpoint/2010/main" val="3785021"/>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Lst>
  <p:hf sldNum="0" hdr="0" dt="0"/>
  <p:txStyles>
    <p:titleStyle>
      <a:lvl1pPr algn="l" defTabSz="1005998" rtl="0" eaLnBrk="0" fontAlgn="base" hangingPunct="0">
        <a:spcBef>
          <a:spcPct val="0"/>
        </a:spcBef>
        <a:spcAft>
          <a:spcPct val="0"/>
        </a:spcAft>
        <a:defRPr sz="2600" b="1">
          <a:solidFill>
            <a:srgbClr val="006600"/>
          </a:solidFill>
          <a:latin typeface="+mj-lt"/>
          <a:ea typeface="+mj-ea"/>
          <a:cs typeface="ＭＳ Ｐゴシック"/>
        </a:defRPr>
      </a:lvl1pPr>
      <a:lvl2pPr algn="l" defTabSz="1005998"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2pPr>
      <a:lvl3pPr algn="l" defTabSz="1005998"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3pPr>
      <a:lvl4pPr algn="l" defTabSz="1005998"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4pPr>
      <a:lvl5pPr algn="l" defTabSz="1005998"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5pPr>
      <a:lvl6pPr marL="453814" algn="l" defTabSz="1011649" rtl="0" fontAlgn="base">
        <a:spcBef>
          <a:spcPct val="0"/>
        </a:spcBef>
        <a:spcAft>
          <a:spcPct val="0"/>
        </a:spcAft>
        <a:defRPr sz="2300" b="1">
          <a:solidFill>
            <a:srgbClr val="006600"/>
          </a:solidFill>
          <a:latin typeface="Arial" charset="0"/>
          <a:ea typeface="ＭＳ Ｐゴシック" pitchFamily="28" charset="-128"/>
        </a:defRPr>
      </a:lvl6pPr>
      <a:lvl7pPr marL="907631" algn="l" defTabSz="1011649" rtl="0" fontAlgn="base">
        <a:spcBef>
          <a:spcPct val="0"/>
        </a:spcBef>
        <a:spcAft>
          <a:spcPct val="0"/>
        </a:spcAft>
        <a:defRPr sz="2300" b="1">
          <a:solidFill>
            <a:srgbClr val="006600"/>
          </a:solidFill>
          <a:latin typeface="Arial" charset="0"/>
          <a:ea typeface="ＭＳ Ｐゴシック" pitchFamily="28" charset="-128"/>
        </a:defRPr>
      </a:lvl7pPr>
      <a:lvl8pPr marL="1361470" algn="l" defTabSz="1011649" rtl="0" fontAlgn="base">
        <a:spcBef>
          <a:spcPct val="0"/>
        </a:spcBef>
        <a:spcAft>
          <a:spcPct val="0"/>
        </a:spcAft>
        <a:defRPr sz="2300" b="1">
          <a:solidFill>
            <a:srgbClr val="006600"/>
          </a:solidFill>
          <a:latin typeface="Arial" charset="0"/>
          <a:ea typeface="ＭＳ Ｐゴシック" pitchFamily="28" charset="-128"/>
        </a:defRPr>
      </a:lvl8pPr>
      <a:lvl9pPr marL="1815286" algn="l" defTabSz="1011649" rtl="0" fontAlgn="base">
        <a:spcBef>
          <a:spcPct val="0"/>
        </a:spcBef>
        <a:spcAft>
          <a:spcPct val="0"/>
        </a:spcAft>
        <a:defRPr sz="2300" b="1">
          <a:solidFill>
            <a:srgbClr val="006600"/>
          </a:solidFill>
          <a:latin typeface="Arial" charset="0"/>
          <a:ea typeface="ＭＳ Ｐゴシック" pitchFamily="28" charset="-128"/>
        </a:defRPr>
      </a:lvl9pPr>
    </p:titleStyle>
    <p:bodyStyle>
      <a:lvl1pPr marL="290125" indent="-290125" algn="l" defTabSz="1005998"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07973" indent="-223903" algn="l" defTabSz="1005998"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2190" indent="-211298" algn="l" defTabSz="1005998" rtl="0" eaLnBrk="0" fontAlgn="base" hangingPunct="0">
        <a:spcBef>
          <a:spcPct val="0"/>
        </a:spcBef>
        <a:spcAft>
          <a:spcPct val="30000"/>
        </a:spcAft>
        <a:buClr>
          <a:schemeClr val="accent1"/>
        </a:buClr>
        <a:buFont typeface="Arial" charset="0"/>
        <a:buChar char="–"/>
        <a:defRPr sz="2100">
          <a:solidFill>
            <a:srgbClr val="000000"/>
          </a:solidFill>
          <a:latin typeface="+mn-lt"/>
          <a:ea typeface="+mn-ea"/>
          <a:cs typeface="ＭＳ Ｐゴシック"/>
        </a:defRPr>
      </a:lvl3pPr>
      <a:lvl4pPr marL="1436439" indent="-184488" algn="l" defTabSz="1005998"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86478" indent="-160828" algn="l" defTabSz="1005998"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45485" indent="-167032" algn="l" defTabSz="1011649"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699300" indent="-167032" algn="l" defTabSz="1011649"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53126" indent="-167032" algn="l" defTabSz="1011649"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06946" indent="-167032" algn="l" defTabSz="1011649"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p:bodyStyle>
    <p:otherStyle>
      <a:defPPr>
        <a:defRPr lang="en-US"/>
      </a:defPPr>
      <a:lvl1pPr marL="0" algn="l" defTabSz="907631" rtl="0" eaLnBrk="1" latinLnBrk="0" hangingPunct="1">
        <a:defRPr sz="1800" kern="1200">
          <a:solidFill>
            <a:schemeClr val="tx1"/>
          </a:solidFill>
          <a:latin typeface="+mn-lt"/>
          <a:ea typeface="+mn-ea"/>
          <a:cs typeface="+mn-cs"/>
        </a:defRPr>
      </a:lvl1pPr>
      <a:lvl2pPr marL="453814" algn="l" defTabSz="907631" rtl="0" eaLnBrk="1" latinLnBrk="0" hangingPunct="1">
        <a:defRPr sz="1800" kern="1200">
          <a:solidFill>
            <a:schemeClr val="tx1"/>
          </a:solidFill>
          <a:latin typeface="+mn-lt"/>
          <a:ea typeface="+mn-ea"/>
          <a:cs typeface="+mn-cs"/>
        </a:defRPr>
      </a:lvl2pPr>
      <a:lvl3pPr marL="907631" algn="l" defTabSz="907631" rtl="0" eaLnBrk="1" latinLnBrk="0" hangingPunct="1">
        <a:defRPr sz="1800" kern="1200">
          <a:solidFill>
            <a:schemeClr val="tx1"/>
          </a:solidFill>
          <a:latin typeface="+mn-lt"/>
          <a:ea typeface="+mn-ea"/>
          <a:cs typeface="+mn-cs"/>
        </a:defRPr>
      </a:lvl3pPr>
      <a:lvl4pPr marL="1361470" algn="l" defTabSz="907631" rtl="0" eaLnBrk="1" latinLnBrk="0" hangingPunct="1">
        <a:defRPr sz="1800" kern="1200">
          <a:solidFill>
            <a:schemeClr val="tx1"/>
          </a:solidFill>
          <a:latin typeface="+mn-lt"/>
          <a:ea typeface="+mn-ea"/>
          <a:cs typeface="+mn-cs"/>
        </a:defRPr>
      </a:lvl4pPr>
      <a:lvl5pPr marL="1815286" algn="l" defTabSz="907631" rtl="0" eaLnBrk="1" latinLnBrk="0" hangingPunct="1">
        <a:defRPr sz="1800" kern="1200">
          <a:solidFill>
            <a:schemeClr val="tx1"/>
          </a:solidFill>
          <a:latin typeface="+mn-lt"/>
          <a:ea typeface="+mn-ea"/>
          <a:cs typeface="+mn-cs"/>
        </a:defRPr>
      </a:lvl5pPr>
      <a:lvl6pPr marL="2269117" algn="l" defTabSz="907631" rtl="0" eaLnBrk="1" latinLnBrk="0" hangingPunct="1">
        <a:defRPr sz="1800" kern="1200">
          <a:solidFill>
            <a:schemeClr val="tx1"/>
          </a:solidFill>
          <a:latin typeface="+mn-lt"/>
          <a:ea typeface="+mn-ea"/>
          <a:cs typeface="+mn-cs"/>
        </a:defRPr>
      </a:lvl6pPr>
      <a:lvl7pPr marL="2722935" algn="l" defTabSz="907631" rtl="0" eaLnBrk="1" latinLnBrk="0" hangingPunct="1">
        <a:defRPr sz="1800" kern="1200">
          <a:solidFill>
            <a:schemeClr val="tx1"/>
          </a:solidFill>
          <a:latin typeface="+mn-lt"/>
          <a:ea typeface="+mn-ea"/>
          <a:cs typeface="+mn-cs"/>
        </a:defRPr>
      </a:lvl7pPr>
      <a:lvl8pPr marL="3176764" algn="l" defTabSz="907631" rtl="0" eaLnBrk="1" latinLnBrk="0" hangingPunct="1">
        <a:defRPr sz="1800" kern="1200">
          <a:solidFill>
            <a:schemeClr val="tx1"/>
          </a:solidFill>
          <a:latin typeface="+mn-lt"/>
          <a:ea typeface="+mn-ea"/>
          <a:cs typeface="+mn-cs"/>
        </a:defRPr>
      </a:lvl8pPr>
      <a:lvl9pPr marL="3630583" algn="l" defTabSz="90763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ext uri="{D42A27DB-BD31-4B8C-83A1-F6EECF244321}">
                <p14:modId xmlns:p14="http://schemas.microsoft.com/office/powerpoint/2010/main" val="1253853014"/>
              </p:ext>
            </p:extLst>
          </p:nvPr>
        </p:nvGraphicFramePr>
        <p:xfrm>
          <a:off x="1620" y="1591"/>
          <a:ext cx="1587" cy="1587"/>
        </p:xfrm>
        <a:graphic>
          <a:graphicData uri="http://schemas.openxmlformats.org/presentationml/2006/ole">
            <mc:AlternateContent xmlns:mc="http://schemas.openxmlformats.org/markup-compatibility/2006">
              <mc:Choice xmlns:v="urn:schemas-microsoft-com:vml" Requires="v">
                <p:oleObj spid="_x0000_s3636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20" y="1591"/>
                        <a:ext cx="1587" cy="1587"/>
                      </a:xfrm>
                      <a:prstGeom prst="rect">
                        <a:avLst/>
                      </a:prstGeom>
                    </p:spPr>
                  </p:pic>
                </p:oleObj>
              </mc:Fallback>
            </mc:AlternateContent>
          </a:graphicData>
        </a:graphic>
      </p:graphicFrame>
      <p:sp>
        <p:nvSpPr>
          <p:cNvPr id="139280" name="Line 16"/>
          <p:cNvSpPr>
            <a:spLocks noChangeShapeType="1"/>
          </p:cNvSpPr>
          <p:nvPr/>
        </p:nvSpPr>
        <p:spPr bwMode="auto">
          <a:xfrm flipV="1">
            <a:off x="400050" y="7418391"/>
            <a:ext cx="0" cy="376237"/>
          </a:xfrm>
          <a:prstGeom prst="line">
            <a:avLst/>
          </a:prstGeom>
          <a:noFill/>
          <a:ln w="6350">
            <a:solidFill>
              <a:schemeClr val="bg2"/>
            </a:solidFill>
            <a:round/>
            <a:headEnd/>
            <a:tailEnd/>
          </a:ln>
          <a:effectLst/>
        </p:spPr>
        <p:txBody>
          <a:bodyPr wrap="none" lIns="0" tIns="0" rIns="0" bIns="0" anchor="ctr"/>
          <a:lstStyle/>
          <a:p>
            <a:pPr algn="ctr">
              <a:defRPr/>
            </a:pPr>
            <a:endParaRPr lang="en-US" sz="1400" b="1" dirty="0">
              <a:solidFill>
                <a:srgbClr val="000000"/>
              </a:solidFill>
              <a:cs typeface="+mn-cs"/>
            </a:endParaRPr>
          </a:p>
        </p:txBody>
      </p:sp>
      <p:sp>
        <p:nvSpPr>
          <p:cNvPr id="139281" name="Rectangle 17"/>
          <p:cNvSpPr>
            <a:spLocks noChangeArrowheads="1"/>
          </p:cNvSpPr>
          <p:nvPr/>
        </p:nvSpPr>
        <p:spPr bwMode="auto">
          <a:xfrm>
            <a:off x="76202" y="7102475"/>
            <a:ext cx="355600" cy="539750"/>
          </a:xfrm>
          <a:prstGeom prst="rect">
            <a:avLst/>
          </a:prstGeom>
          <a:noFill/>
          <a:ln w="9525">
            <a:noFill/>
            <a:miter lim="800000"/>
            <a:headEnd/>
            <a:tailEnd/>
          </a:ln>
        </p:spPr>
        <p:txBody>
          <a:bodyPr wrap="none" lIns="101431" tIns="50718" rIns="101431" bIns="50718" anchor="b"/>
          <a:lstStyle/>
          <a:p>
            <a:pPr defTabSz="1015081">
              <a:spcAft>
                <a:spcPct val="30000"/>
              </a:spcAft>
              <a:defRPr/>
            </a:pPr>
            <a:fld id="{202EF43F-5E5A-46B9-A0B9-D9D398EDB9E0}" type="slidenum">
              <a:rPr lang="en-US">
                <a:solidFill>
                  <a:srgbClr val="808080"/>
                </a:solidFill>
                <a:cs typeface="+mn-cs"/>
              </a:rPr>
              <a:pPr defTabSz="1015081">
                <a:spcAft>
                  <a:spcPct val="30000"/>
                </a:spcAft>
                <a:defRPr/>
              </a:pPr>
              <a:t>‹#›</a:t>
            </a:fld>
            <a:endParaRPr lang="en-US" dirty="0">
              <a:solidFill>
                <a:srgbClr val="808080"/>
              </a:solidFill>
              <a:cs typeface="+mn-cs"/>
            </a:endParaRPr>
          </a:p>
        </p:txBody>
      </p:sp>
    </p:spTree>
    <p:extLst>
      <p:ext uri="{BB962C8B-B14F-4D97-AF65-F5344CB8AC3E}">
        <p14:creationId xmlns:p14="http://schemas.microsoft.com/office/powerpoint/2010/main" val="3385143425"/>
      </p:ext>
    </p:extLst>
  </p:cSld>
  <p:clrMap bg1="lt1" tx1="dk1" bg2="lt2" tx2="dk2" accent1="accent1" accent2="accent2" accent3="accent3" accent4="accent4" accent5="accent5" accent6="accent6" hlink="hlink" folHlink="folHlink"/>
  <p:hf sldNum="0" hdr="0" dt="0"/>
  <p:txStyles>
    <p:titleStyle>
      <a:lvl1pPr algn="l" defTabSz="1009396" rtl="0" eaLnBrk="0" fontAlgn="base" hangingPunct="0">
        <a:spcBef>
          <a:spcPct val="0"/>
        </a:spcBef>
        <a:spcAft>
          <a:spcPct val="0"/>
        </a:spcAft>
        <a:defRPr sz="2600" b="1">
          <a:solidFill>
            <a:srgbClr val="006600"/>
          </a:solidFill>
          <a:latin typeface="+mj-lt"/>
          <a:ea typeface="+mj-ea"/>
          <a:cs typeface="ＭＳ Ｐゴシック"/>
        </a:defRPr>
      </a:lvl1pPr>
      <a:lvl2pPr algn="l" defTabSz="1009396"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2pPr>
      <a:lvl3pPr algn="l" defTabSz="1009396"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3pPr>
      <a:lvl4pPr algn="l" defTabSz="1009396"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4pPr>
      <a:lvl5pPr algn="l" defTabSz="1009396"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5pPr>
      <a:lvl6pPr marL="455361" algn="l" defTabSz="1015081" rtl="0" fontAlgn="base">
        <a:spcBef>
          <a:spcPct val="0"/>
        </a:spcBef>
        <a:spcAft>
          <a:spcPct val="0"/>
        </a:spcAft>
        <a:defRPr sz="2300" b="1">
          <a:solidFill>
            <a:srgbClr val="006600"/>
          </a:solidFill>
          <a:latin typeface="Arial" charset="0"/>
          <a:ea typeface="ＭＳ Ｐゴシック" pitchFamily="28" charset="-128"/>
        </a:defRPr>
      </a:lvl6pPr>
      <a:lvl7pPr marL="910724" algn="l" defTabSz="1015081" rtl="0" fontAlgn="base">
        <a:spcBef>
          <a:spcPct val="0"/>
        </a:spcBef>
        <a:spcAft>
          <a:spcPct val="0"/>
        </a:spcAft>
        <a:defRPr sz="2300" b="1">
          <a:solidFill>
            <a:srgbClr val="006600"/>
          </a:solidFill>
          <a:latin typeface="Arial" charset="0"/>
          <a:ea typeface="ＭＳ Ｐゴシック" pitchFamily="28" charset="-128"/>
        </a:defRPr>
      </a:lvl7pPr>
      <a:lvl8pPr marL="1366093" algn="l" defTabSz="1015081" rtl="0" fontAlgn="base">
        <a:spcBef>
          <a:spcPct val="0"/>
        </a:spcBef>
        <a:spcAft>
          <a:spcPct val="0"/>
        </a:spcAft>
        <a:defRPr sz="2300" b="1">
          <a:solidFill>
            <a:srgbClr val="006600"/>
          </a:solidFill>
          <a:latin typeface="Arial" charset="0"/>
          <a:ea typeface="ＭＳ Ｐゴシック" pitchFamily="28" charset="-128"/>
        </a:defRPr>
      </a:lvl8pPr>
      <a:lvl9pPr marL="1821453" algn="l" defTabSz="1015081" rtl="0" fontAlgn="base">
        <a:spcBef>
          <a:spcPct val="0"/>
        </a:spcBef>
        <a:spcAft>
          <a:spcPct val="0"/>
        </a:spcAft>
        <a:defRPr sz="2300" b="1">
          <a:solidFill>
            <a:srgbClr val="006600"/>
          </a:solidFill>
          <a:latin typeface="Arial" charset="0"/>
          <a:ea typeface="ＭＳ Ｐゴシック" pitchFamily="28" charset="-128"/>
        </a:defRPr>
      </a:lvl9pPr>
    </p:titleStyle>
    <p:bodyStyle>
      <a:lvl1pPr marL="291111" indent="-291111" algn="l" defTabSz="1009396"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10378" indent="-224658" algn="l" defTabSz="1009396"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5836" indent="-212011" algn="l" defTabSz="1009396" rtl="0" eaLnBrk="0" fontAlgn="base" hangingPunct="0">
        <a:spcBef>
          <a:spcPct val="0"/>
        </a:spcBef>
        <a:spcAft>
          <a:spcPct val="30000"/>
        </a:spcAft>
        <a:buClr>
          <a:schemeClr val="accent1"/>
        </a:buClr>
        <a:buFont typeface="Arial" charset="0"/>
        <a:buChar char="–"/>
        <a:defRPr sz="2100">
          <a:solidFill>
            <a:srgbClr val="000000"/>
          </a:solidFill>
          <a:latin typeface="+mn-lt"/>
          <a:ea typeface="+mn-ea"/>
          <a:cs typeface="ＭＳ Ｐゴシック"/>
        </a:defRPr>
      </a:lvl3pPr>
      <a:lvl4pPr marL="1441318" indent="-185110" algn="l" defTabSz="1009396"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2548" indent="-161375" algn="l" defTabSz="1009396"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3114" indent="-167597" algn="l" defTabSz="1015081"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08470" indent="-167597" algn="l" defTabSz="1015081"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3837" indent="-167597" algn="l" defTabSz="1015081"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19201" indent="-167597" algn="l" defTabSz="1015081"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p:bodyStyle>
    <p:otherStyle>
      <a:defPPr>
        <a:defRPr lang="en-US"/>
      </a:defPPr>
      <a:lvl1pPr marL="0" algn="l" defTabSz="910724" rtl="0" eaLnBrk="1" latinLnBrk="0" hangingPunct="1">
        <a:defRPr sz="1800" kern="1200">
          <a:solidFill>
            <a:schemeClr val="tx1"/>
          </a:solidFill>
          <a:latin typeface="+mn-lt"/>
          <a:ea typeface="+mn-ea"/>
          <a:cs typeface="+mn-cs"/>
        </a:defRPr>
      </a:lvl1pPr>
      <a:lvl2pPr marL="455361" algn="l" defTabSz="910724" rtl="0" eaLnBrk="1" latinLnBrk="0" hangingPunct="1">
        <a:defRPr sz="1800" kern="1200">
          <a:solidFill>
            <a:schemeClr val="tx1"/>
          </a:solidFill>
          <a:latin typeface="+mn-lt"/>
          <a:ea typeface="+mn-ea"/>
          <a:cs typeface="+mn-cs"/>
        </a:defRPr>
      </a:lvl2pPr>
      <a:lvl3pPr marL="910724" algn="l" defTabSz="910724" rtl="0" eaLnBrk="1" latinLnBrk="0" hangingPunct="1">
        <a:defRPr sz="1800" kern="1200">
          <a:solidFill>
            <a:schemeClr val="tx1"/>
          </a:solidFill>
          <a:latin typeface="+mn-lt"/>
          <a:ea typeface="+mn-ea"/>
          <a:cs typeface="+mn-cs"/>
        </a:defRPr>
      </a:lvl3pPr>
      <a:lvl4pPr marL="1366093" algn="l" defTabSz="910724" rtl="0" eaLnBrk="1" latinLnBrk="0" hangingPunct="1">
        <a:defRPr sz="1800" kern="1200">
          <a:solidFill>
            <a:schemeClr val="tx1"/>
          </a:solidFill>
          <a:latin typeface="+mn-lt"/>
          <a:ea typeface="+mn-ea"/>
          <a:cs typeface="+mn-cs"/>
        </a:defRPr>
      </a:lvl4pPr>
      <a:lvl5pPr marL="1821453" algn="l" defTabSz="910724" rtl="0" eaLnBrk="1" latinLnBrk="0" hangingPunct="1">
        <a:defRPr sz="1800" kern="1200">
          <a:solidFill>
            <a:schemeClr val="tx1"/>
          </a:solidFill>
          <a:latin typeface="+mn-lt"/>
          <a:ea typeface="+mn-ea"/>
          <a:cs typeface="+mn-cs"/>
        </a:defRPr>
      </a:lvl5pPr>
      <a:lvl6pPr marL="2276825" algn="l" defTabSz="910724" rtl="0" eaLnBrk="1" latinLnBrk="0" hangingPunct="1">
        <a:defRPr sz="1800" kern="1200">
          <a:solidFill>
            <a:schemeClr val="tx1"/>
          </a:solidFill>
          <a:latin typeface="+mn-lt"/>
          <a:ea typeface="+mn-ea"/>
          <a:cs typeface="+mn-cs"/>
        </a:defRPr>
      </a:lvl6pPr>
      <a:lvl7pPr marL="2732184" algn="l" defTabSz="910724" rtl="0" eaLnBrk="1" latinLnBrk="0" hangingPunct="1">
        <a:defRPr sz="1800" kern="1200">
          <a:solidFill>
            <a:schemeClr val="tx1"/>
          </a:solidFill>
          <a:latin typeface="+mn-lt"/>
          <a:ea typeface="+mn-ea"/>
          <a:cs typeface="+mn-cs"/>
        </a:defRPr>
      </a:lvl7pPr>
      <a:lvl8pPr marL="3187550" algn="l" defTabSz="910724" rtl="0" eaLnBrk="1" latinLnBrk="0" hangingPunct="1">
        <a:defRPr sz="1800" kern="1200">
          <a:solidFill>
            <a:schemeClr val="tx1"/>
          </a:solidFill>
          <a:latin typeface="+mn-lt"/>
          <a:ea typeface="+mn-ea"/>
          <a:cs typeface="+mn-cs"/>
        </a:defRPr>
      </a:lvl8pPr>
      <a:lvl9pPr marL="3642913" algn="l" defTabSz="91072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ext uri="{D42A27DB-BD31-4B8C-83A1-F6EECF244321}">
                <p14:modId xmlns:p14="http://schemas.microsoft.com/office/powerpoint/2010/main" val="3117397732"/>
              </p:ext>
            </p:extLst>
          </p:nvPr>
        </p:nvGraphicFramePr>
        <p:xfrm>
          <a:off x="1620" y="1591"/>
          <a:ext cx="1587" cy="1587"/>
        </p:xfrm>
        <a:graphic>
          <a:graphicData uri="http://schemas.openxmlformats.org/presentationml/2006/ole">
            <mc:AlternateContent xmlns:mc="http://schemas.openxmlformats.org/markup-compatibility/2006">
              <mc:Choice xmlns:v="urn:schemas-microsoft-com:vml" Requires="v">
                <p:oleObj spid="_x0000_s3841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20" y="1591"/>
                        <a:ext cx="1587" cy="1587"/>
                      </a:xfrm>
                      <a:prstGeom prst="rect">
                        <a:avLst/>
                      </a:prstGeom>
                    </p:spPr>
                  </p:pic>
                </p:oleObj>
              </mc:Fallback>
            </mc:AlternateContent>
          </a:graphicData>
        </a:graphic>
      </p:graphicFrame>
      <p:sp>
        <p:nvSpPr>
          <p:cNvPr id="139280" name="Line 16"/>
          <p:cNvSpPr>
            <a:spLocks noChangeShapeType="1"/>
          </p:cNvSpPr>
          <p:nvPr/>
        </p:nvSpPr>
        <p:spPr bwMode="auto">
          <a:xfrm flipV="1">
            <a:off x="400050" y="7418391"/>
            <a:ext cx="0" cy="376237"/>
          </a:xfrm>
          <a:prstGeom prst="line">
            <a:avLst/>
          </a:prstGeom>
          <a:noFill/>
          <a:ln w="6350">
            <a:solidFill>
              <a:schemeClr val="bg2"/>
            </a:solidFill>
            <a:round/>
            <a:headEnd/>
            <a:tailEnd/>
          </a:ln>
          <a:effectLst/>
        </p:spPr>
        <p:txBody>
          <a:bodyPr wrap="none" lIns="0" tIns="0" rIns="0" bIns="0" anchor="ctr"/>
          <a:lstStyle/>
          <a:p>
            <a:pPr algn="ctr">
              <a:defRPr/>
            </a:pPr>
            <a:endParaRPr lang="en-US" sz="1400" b="1" dirty="0">
              <a:solidFill>
                <a:srgbClr val="000000"/>
              </a:solidFill>
              <a:cs typeface="+mn-cs"/>
            </a:endParaRPr>
          </a:p>
        </p:txBody>
      </p:sp>
      <p:sp>
        <p:nvSpPr>
          <p:cNvPr id="139281" name="Rectangle 17"/>
          <p:cNvSpPr>
            <a:spLocks noChangeArrowheads="1"/>
          </p:cNvSpPr>
          <p:nvPr/>
        </p:nvSpPr>
        <p:spPr bwMode="auto">
          <a:xfrm>
            <a:off x="76202" y="7102475"/>
            <a:ext cx="355600" cy="539750"/>
          </a:xfrm>
          <a:prstGeom prst="rect">
            <a:avLst/>
          </a:prstGeom>
          <a:noFill/>
          <a:ln w="9525">
            <a:noFill/>
            <a:miter lim="800000"/>
            <a:headEnd/>
            <a:tailEnd/>
          </a:ln>
        </p:spPr>
        <p:txBody>
          <a:bodyPr wrap="none" lIns="101431" tIns="50718" rIns="101431" bIns="50718" anchor="b"/>
          <a:lstStyle/>
          <a:p>
            <a:pPr defTabSz="1015081">
              <a:spcAft>
                <a:spcPct val="30000"/>
              </a:spcAft>
              <a:defRPr/>
            </a:pPr>
            <a:fld id="{202EF43F-5E5A-46B9-A0B9-D9D398EDB9E0}" type="slidenum">
              <a:rPr lang="en-US">
                <a:solidFill>
                  <a:srgbClr val="808080"/>
                </a:solidFill>
                <a:cs typeface="+mn-cs"/>
              </a:rPr>
              <a:pPr defTabSz="1015081">
                <a:spcAft>
                  <a:spcPct val="30000"/>
                </a:spcAft>
                <a:defRPr/>
              </a:pPr>
              <a:t>‹#›</a:t>
            </a:fld>
            <a:endParaRPr lang="en-US" dirty="0">
              <a:solidFill>
                <a:srgbClr val="808080"/>
              </a:solidFill>
              <a:cs typeface="+mn-cs"/>
            </a:endParaRPr>
          </a:p>
        </p:txBody>
      </p:sp>
    </p:spTree>
    <p:extLst>
      <p:ext uri="{BB962C8B-B14F-4D97-AF65-F5344CB8AC3E}">
        <p14:creationId xmlns:p14="http://schemas.microsoft.com/office/powerpoint/2010/main" val="1007182042"/>
      </p:ext>
    </p:extLst>
  </p:cSld>
  <p:clrMap bg1="lt1" tx1="dk1" bg2="lt2" tx2="dk2" accent1="accent1" accent2="accent2" accent3="accent3" accent4="accent4" accent5="accent5" accent6="accent6" hlink="hlink" folHlink="folHlink"/>
  <p:hf sldNum="0" hdr="0" dt="0"/>
  <p:txStyles>
    <p:titleStyle>
      <a:lvl1pPr algn="l" defTabSz="1009396" rtl="0" eaLnBrk="0" fontAlgn="base" hangingPunct="0">
        <a:spcBef>
          <a:spcPct val="0"/>
        </a:spcBef>
        <a:spcAft>
          <a:spcPct val="0"/>
        </a:spcAft>
        <a:defRPr sz="2600" b="1">
          <a:solidFill>
            <a:srgbClr val="006600"/>
          </a:solidFill>
          <a:latin typeface="+mj-lt"/>
          <a:ea typeface="+mj-ea"/>
          <a:cs typeface="ＭＳ Ｐゴシック"/>
        </a:defRPr>
      </a:lvl1pPr>
      <a:lvl2pPr algn="l" defTabSz="1009396"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2pPr>
      <a:lvl3pPr algn="l" defTabSz="1009396"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3pPr>
      <a:lvl4pPr algn="l" defTabSz="1009396"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4pPr>
      <a:lvl5pPr algn="l" defTabSz="1009396"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5pPr>
      <a:lvl6pPr marL="455361" algn="l" defTabSz="1015081" rtl="0" fontAlgn="base">
        <a:spcBef>
          <a:spcPct val="0"/>
        </a:spcBef>
        <a:spcAft>
          <a:spcPct val="0"/>
        </a:spcAft>
        <a:defRPr sz="2300" b="1">
          <a:solidFill>
            <a:srgbClr val="006600"/>
          </a:solidFill>
          <a:latin typeface="Arial" charset="0"/>
          <a:ea typeface="ＭＳ Ｐゴシック" pitchFamily="28" charset="-128"/>
        </a:defRPr>
      </a:lvl6pPr>
      <a:lvl7pPr marL="910724" algn="l" defTabSz="1015081" rtl="0" fontAlgn="base">
        <a:spcBef>
          <a:spcPct val="0"/>
        </a:spcBef>
        <a:spcAft>
          <a:spcPct val="0"/>
        </a:spcAft>
        <a:defRPr sz="2300" b="1">
          <a:solidFill>
            <a:srgbClr val="006600"/>
          </a:solidFill>
          <a:latin typeface="Arial" charset="0"/>
          <a:ea typeface="ＭＳ Ｐゴシック" pitchFamily="28" charset="-128"/>
        </a:defRPr>
      </a:lvl7pPr>
      <a:lvl8pPr marL="1366093" algn="l" defTabSz="1015081" rtl="0" fontAlgn="base">
        <a:spcBef>
          <a:spcPct val="0"/>
        </a:spcBef>
        <a:spcAft>
          <a:spcPct val="0"/>
        </a:spcAft>
        <a:defRPr sz="2300" b="1">
          <a:solidFill>
            <a:srgbClr val="006600"/>
          </a:solidFill>
          <a:latin typeface="Arial" charset="0"/>
          <a:ea typeface="ＭＳ Ｐゴシック" pitchFamily="28" charset="-128"/>
        </a:defRPr>
      </a:lvl8pPr>
      <a:lvl9pPr marL="1821453" algn="l" defTabSz="1015081" rtl="0" fontAlgn="base">
        <a:spcBef>
          <a:spcPct val="0"/>
        </a:spcBef>
        <a:spcAft>
          <a:spcPct val="0"/>
        </a:spcAft>
        <a:defRPr sz="2300" b="1">
          <a:solidFill>
            <a:srgbClr val="006600"/>
          </a:solidFill>
          <a:latin typeface="Arial" charset="0"/>
          <a:ea typeface="ＭＳ Ｐゴシック" pitchFamily="28" charset="-128"/>
        </a:defRPr>
      </a:lvl9pPr>
    </p:titleStyle>
    <p:bodyStyle>
      <a:lvl1pPr marL="291111" indent="-291111" algn="l" defTabSz="1009396"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10378" indent="-224658" algn="l" defTabSz="1009396"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5836" indent="-212011" algn="l" defTabSz="1009396" rtl="0" eaLnBrk="0" fontAlgn="base" hangingPunct="0">
        <a:spcBef>
          <a:spcPct val="0"/>
        </a:spcBef>
        <a:spcAft>
          <a:spcPct val="30000"/>
        </a:spcAft>
        <a:buClr>
          <a:schemeClr val="accent1"/>
        </a:buClr>
        <a:buFont typeface="Arial" charset="0"/>
        <a:buChar char="–"/>
        <a:defRPr sz="2100">
          <a:solidFill>
            <a:srgbClr val="000000"/>
          </a:solidFill>
          <a:latin typeface="+mn-lt"/>
          <a:ea typeface="+mn-ea"/>
          <a:cs typeface="ＭＳ Ｐゴシック"/>
        </a:defRPr>
      </a:lvl3pPr>
      <a:lvl4pPr marL="1441318" indent="-185110" algn="l" defTabSz="1009396"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2548" indent="-161375" algn="l" defTabSz="1009396"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3114" indent="-167597" algn="l" defTabSz="1015081"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08470" indent="-167597" algn="l" defTabSz="1015081"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3837" indent="-167597" algn="l" defTabSz="1015081"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19201" indent="-167597" algn="l" defTabSz="1015081"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p:bodyStyle>
    <p:otherStyle>
      <a:defPPr>
        <a:defRPr lang="en-US"/>
      </a:defPPr>
      <a:lvl1pPr marL="0" algn="l" defTabSz="910724" rtl="0" eaLnBrk="1" latinLnBrk="0" hangingPunct="1">
        <a:defRPr sz="1800" kern="1200">
          <a:solidFill>
            <a:schemeClr val="tx1"/>
          </a:solidFill>
          <a:latin typeface="+mn-lt"/>
          <a:ea typeface="+mn-ea"/>
          <a:cs typeface="+mn-cs"/>
        </a:defRPr>
      </a:lvl1pPr>
      <a:lvl2pPr marL="455361" algn="l" defTabSz="910724" rtl="0" eaLnBrk="1" latinLnBrk="0" hangingPunct="1">
        <a:defRPr sz="1800" kern="1200">
          <a:solidFill>
            <a:schemeClr val="tx1"/>
          </a:solidFill>
          <a:latin typeface="+mn-lt"/>
          <a:ea typeface="+mn-ea"/>
          <a:cs typeface="+mn-cs"/>
        </a:defRPr>
      </a:lvl2pPr>
      <a:lvl3pPr marL="910724" algn="l" defTabSz="910724" rtl="0" eaLnBrk="1" latinLnBrk="0" hangingPunct="1">
        <a:defRPr sz="1800" kern="1200">
          <a:solidFill>
            <a:schemeClr val="tx1"/>
          </a:solidFill>
          <a:latin typeface="+mn-lt"/>
          <a:ea typeface="+mn-ea"/>
          <a:cs typeface="+mn-cs"/>
        </a:defRPr>
      </a:lvl3pPr>
      <a:lvl4pPr marL="1366093" algn="l" defTabSz="910724" rtl="0" eaLnBrk="1" latinLnBrk="0" hangingPunct="1">
        <a:defRPr sz="1800" kern="1200">
          <a:solidFill>
            <a:schemeClr val="tx1"/>
          </a:solidFill>
          <a:latin typeface="+mn-lt"/>
          <a:ea typeface="+mn-ea"/>
          <a:cs typeface="+mn-cs"/>
        </a:defRPr>
      </a:lvl4pPr>
      <a:lvl5pPr marL="1821453" algn="l" defTabSz="910724" rtl="0" eaLnBrk="1" latinLnBrk="0" hangingPunct="1">
        <a:defRPr sz="1800" kern="1200">
          <a:solidFill>
            <a:schemeClr val="tx1"/>
          </a:solidFill>
          <a:latin typeface="+mn-lt"/>
          <a:ea typeface="+mn-ea"/>
          <a:cs typeface="+mn-cs"/>
        </a:defRPr>
      </a:lvl5pPr>
      <a:lvl6pPr marL="2276825" algn="l" defTabSz="910724" rtl="0" eaLnBrk="1" latinLnBrk="0" hangingPunct="1">
        <a:defRPr sz="1800" kern="1200">
          <a:solidFill>
            <a:schemeClr val="tx1"/>
          </a:solidFill>
          <a:latin typeface="+mn-lt"/>
          <a:ea typeface="+mn-ea"/>
          <a:cs typeface="+mn-cs"/>
        </a:defRPr>
      </a:lvl6pPr>
      <a:lvl7pPr marL="2732184" algn="l" defTabSz="910724" rtl="0" eaLnBrk="1" latinLnBrk="0" hangingPunct="1">
        <a:defRPr sz="1800" kern="1200">
          <a:solidFill>
            <a:schemeClr val="tx1"/>
          </a:solidFill>
          <a:latin typeface="+mn-lt"/>
          <a:ea typeface="+mn-ea"/>
          <a:cs typeface="+mn-cs"/>
        </a:defRPr>
      </a:lvl7pPr>
      <a:lvl8pPr marL="3187550" algn="l" defTabSz="910724" rtl="0" eaLnBrk="1" latinLnBrk="0" hangingPunct="1">
        <a:defRPr sz="1800" kern="1200">
          <a:solidFill>
            <a:schemeClr val="tx1"/>
          </a:solidFill>
          <a:latin typeface="+mn-lt"/>
          <a:ea typeface="+mn-ea"/>
          <a:cs typeface="+mn-cs"/>
        </a:defRPr>
      </a:lvl8pPr>
      <a:lvl9pPr marL="3642913" algn="l" defTabSz="91072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ext uri="{D42A27DB-BD31-4B8C-83A1-F6EECF244321}">
                <p14:modId xmlns:p14="http://schemas.microsoft.com/office/powerpoint/2010/main" val="4008504238"/>
              </p:ext>
            </p:extLst>
          </p:nvPr>
        </p:nvGraphicFramePr>
        <p:xfrm>
          <a:off x="1624" y="1591"/>
          <a:ext cx="1587" cy="1587"/>
        </p:xfrm>
        <a:graphic>
          <a:graphicData uri="http://schemas.openxmlformats.org/presentationml/2006/ole">
            <mc:AlternateContent xmlns:mc="http://schemas.openxmlformats.org/markup-compatibility/2006">
              <mc:Choice xmlns:v="urn:schemas-microsoft-com:vml" Requires="v">
                <p:oleObj spid="_x0000_s4352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24" y="1591"/>
                        <a:ext cx="1587" cy="1587"/>
                      </a:xfrm>
                      <a:prstGeom prst="rect">
                        <a:avLst/>
                      </a:prstGeom>
                    </p:spPr>
                  </p:pic>
                </p:oleObj>
              </mc:Fallback>
            </mc:AlternateContent>
          </a:graphicData>
        </a:graphic>
      </p:graphicFrame>
      <p:sp>
        <p:nvSpPr>
          <p:cNvPr id="139280" name="Line 16"/>
          <p:cNvSpPr>
            <a:spLocks noChangeShapeType="1"/>
          </p:cNvSpPr>
          <p:nvPr/>
        </p:nvSpPr>
        <p:spPr bwMode="auto">
          <a:xfrm flipV="1">
            <a:off x="400050" y="7418391"/>
            <a:ext cx="0" cy="376237"/>
          </a:xfrm>
          <a:prstGeom prst="line">
            <a:avLst/>
          </a:prstGeom>
          <a:noFill/>
          <a:ln w="6350">
            <a:solidFill>
              <a:schemeClr val="bg2"/>
            </a:solidFill>
            <a:round/>
            <a:headEnd/>
            <a:tailEnd/>
          </a:ln>
          <a:effectLst/>
        </p:spPr>
        <p:txBody>
          <a:bodyPr wrap="none" lIns="0" tIns="0" rIns="0" bIns="0" anchor="ctr"/>
          <a:lstStyle/>
          <a:p>
            <a:pPr algn="ctr">
              <a:defRPr/>
            </a:pPr>
            <a:endParaRPr lang="en-US" sz="1400" b="1" dirty="0">
              <a:solidFill>
                <a:srgbClr val="000000"/>
              </a:solidFill>
              <a:cs typeface="+mn-cs"/>
            </a:endParaRPr>
          </a:p>
        </p:txBody>
      </p:sp>
      <p:sp>
        <p:nvSpPr>
          <p:cNvPr id="139281" name="Rectangle 17"/>
          <p:cNvSpPr>
            <a:spLocks noChangeArrowheads="1"/>
          </p:cNvSpPr>
          <p:nvPr/>
        </p:nvSpPr>
        <p:spPr bwMode="auto">
          <a:xfrm>
            <a:off x="76202" y="7102475"/>
            <a:ext cx="355600" cy="539750"/>
          </a:xfrm>
          <a:prstGeom prst="rect">
            <a:avLst/>
          </a:prstGeom>
          <a:noFill/>
          <a:ln w="9525">
            <a:noFill/>
            <a:miter lim="800000"/>
            <a:headEnd/>
            <a:tailEnd/>
          </a:ln>
        </p:spPr>
        <p:txBody>
          <a:bodyPr wrap="none" lIns="101384" tIns="50695" rIns="101384" bIns="50695" anchor="b"/>
          <a:lstStyle/>
          <a:p>
            <a:pPr defTabSz="1014607">
              <a:spcAft>
                <a:spcPct val="30000"/>
              </a:spcAft>
              <a:defRPr/>
            </a:pPr>
            <a:fld id="{202EF43F-5E5A-46B9-A0B9-D9D398EDB9E0}" type="slidenum">
              <a:rPr lang="en-US">
                <a:solidFill>
                  <a:srgbClr val="808080"/>
                </a:solidFill>
                <a:cs typeface="+mn-cs"/>
              </a:rPr>
              <a:pPr defTabSz="1014607">
                <a:spcAft>
                  <a:spcPct val="30000"/>
                </a:spcAft>
                <a:defRPr/>
              </a:pPr>
              <a:t>‹#›</a:t>
            </a:fld>
            <a:endParaRPr lang="en-US" dirty="0">
              <a:solidFill>
                <a:srgbClr val="808080"/>
              </a:solidFill>
              <a:cs typeface="+mn-cs"/>
            </a:endParaRPr>
          </a:p>
        </p:txBody>
      </p:sp>
    </p:spTree>
    <p:extLst>
      <p:ext uri="{BB962C8B-B14F-4D97-AF65-F5344CB8AC3E}">
        <p14:creationId xmlns:p14="http://schemas.microsoft.com/office/powerpoint/2010/main" val="35160879"/>
      </p:ext>
    </p:extLst>
  </p:cSld>
  <p:clrMap bg1="lt1" tx1="dk1" bg2="lt2" tx2="dk2" accent1="accent1" accent2="accent2" accent3="accent3" accent4="accent4" accent5="accent5" accent6="accent6" hlink="hlink" folHlink="folHlink"/>
  <p:hf sldNum="0" hdr="0" dt="0"/>
  <p:txStyles>
    <p:titleStyle>
      <a:lvl1pPr algn="l" defTabSz="1008924" rtl="0" eaLnBrk="0" fontAlgn="base" hangingPunct="0">
        <a:spcBef>
          <a:spcPct val="0"/>
        </a:spcBef>
        <a:spcAft>
          <a:spcPct val="0"/>
        </a:spcAft>
        <a:defRPr sz="2600" b="1">
          <a:solidFill>
            <a:srgbClr val="006600"/>
          </a:solidFill>
          <a:latin typeface="+mj-lt"/>
          <a:ea typeface="+mj-ea"/>
          <a:cs typeface="ＭＳ Ｐゴシック"/>
        </a:defRPr>
      </a:lvl1pPr>
      <a:lvl2pPr algn="l" defTabSz="1008924"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2pPr>
      <a:lvl3pPr algn="l" defTabSz="1008924"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3pPr>
      <a:lvl4pPr algn="l" defTabSz="1008924"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4pPr>
      <a:lvl5pPr algn="l" defTabSz="1008924"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5pPr>
      <a:lvl6pPr marL="455147" algn="l" defTabSz="1014607" rtl="0" fontAlgn="base">
        <a:spcBef>
          <a:spcPct val="0"/>
        </a:spcBef>
        <a:spcAft>
          <a:spcPct val="0"/>
        </a:spcAft>
        <a:defRPr sz="2300" b="1">
          <a:solidFill>
            <a:srgbClr val="006600"/>
          </a:solidFill>
          <a:latin typeface="Arial" charset="0"/>
          <a:ea typeface="ＭＳ Ｐゴシック" pitchFamily="28" charset="-128"/>
        </a:defRPr>
      </a:lvl6pPr>
      <a:lvl7pPr marL="910298" algn="l" defTabSz="1014607" rtl="0" fontAlgn="base">
        <a:spcBef>
          <a:spcPct val="0"/>
        </a:spcBef>
        <a:spcAft>
          <a:spcPct val="0"/>
        </a:spcAft>
        <a:defRPr sz="2300" b="1">
          <a:solidFill>
            <a:srgbClr val="006600"/>
          </a:solidFill>
          <a:latin typeface="Arial" charset="0"/>
          <a:ea typeface="ＭＳ Ｐゴシック" pitchFamily="28" charset="-128"/>
        </a:defRPr>
      </a:lvl7pPr>
      <a:lvl8pPr marL="1365454" algn="l" defTabSz="1014607" rtl="0" fontAlgn="base">
        <a:spcBef>
          <a:spcPct val="0"/>
        </a:spcBef>
        <a:spcAft>
          <a:spcPct val="0"/>
        </a:spcAft>
        <a:defRPr sz="2300" b="1">
          <a:solidFill>
            <a:srgbClr val="006600"/>
          </a:solidFill>
          <a:latin typeface="Arial" charset="0"/>
          <a:ea typeface="ＭＳ Ｐゴシック" pitchFamily="28" charset="-128"/>
        </a:defRPr>
      </a:lvl8pPr>
      <a:lvl9pPr marL="1820601" algn="l" defTabSz="1014607" rtl="0" fontAlgn="base">
        <a:spcBef>
          <a:spcPct val="0"/>
        </a:spcBef>
        <a:spcAft>
          <a:spcPct val="0"/>
        </a:spcAft>
        <a:defRPr sz="2300" b="1">
          <a:solidFill>
            <a:srgbClr val="006600"/>
          </a:solidFill>
          <a:latin typeface="Arial" charset="0"/>
          <a:ea typeface="ＭＳ Ｐゴシック" pitchFamily="28" charset="-128"/>
        </a:defRPr>
      </a:lvl9pPr>
    </p:titleStyle>
    <p:bodyStyle>
      <a:lvl1pPr marL="290974" indent="-290974" algn="l" defTabSz="1008924"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10046" indent="-224553" algn="l" defTabSz="1008924"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5332" indent="-211913" algn="l" defTabSz="1008924" rtl="0" eaLnBrk="0" fontAlgn="base" hangingPunct="0">
        <a:spcBef>
          <a:spcPct val="0"/>
        </a:spcBef>
        <a:spcAft>
          <a:spcPct val="30000"/>
        </a:spcAft>
        <a:buClr>
          <a:schemeClr val="accent1"/>
        </a:buClr>
        <a:buFont typeface="Arial" charset="0"/>
        <a:buChar char="–"/>
        <a:defRPr sz="2100">
          <a:solidFill>
            <a:srgbClr val="000000"/>
          </a:solidFill>
          <a:latin typeface="+mn-lt"/>
          <a:ea typeface="+mn-ea"/>
          <a:cs typeface="ＭＳ Ｐゴシック"/>
        </a:defRPr>
      </a:lvl3pPr>
      <a:lvl4pPr marL="1440644" indent="-185024" algn="l" defTabSz="1008924"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1710" indent="-161299" algn="l" defTabSz="1008924"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2061" indent="-167519" algn="l" defTabSz="101460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07203" indent="-167519" algn="l" defTabSz="101460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2357" indent="-167519" algn="l" defTabSz="101460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17508" indent="-167519" algn="l" defTabSz="101460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p:bodyStyle>
    <p:otherStyle>
      <a:defPPr>
        <a:defRPr lang="en-US"/>
      </a:defPPr>
      <a:lvl1pPr marL="0" algn="l" defTabSz="910298" rtl="0" eaLnBrk="1" latinLnBrk="0" hangingPunct="1">
        <a:defRPr sz="1800" kern="1200">
          <a:solidFill>
            <a:schemeClr val="tx1"/>
          </a:solidFill>
          <a:latin typeface="+mn-lt"/>
          <a:ea typeface="+mn-ea"/>
          <a:cs typeface="+mn-cs"/>
        </a:defRPr>
      </a:lvl1pPr>
      <a:lvl2pPr marL="455147" algn="l" defTabSz="910298" rtl="0" eaLnBrk="1" latinLnBrk="0" hangingPunct="1">
        <a:defRPr sz="1800" kern="1200">
          <a:solidFill>
            <a:schemeClr val="tx1"/>
          </a:solidFill>
          <a:latin typeface="+mn-lt"/>
          <a:ea typeface="+mn-ea"/>
          <a:cs typeface="+mn-cs"/>
        </a:defRPr>
      </a:lvl2pPr>
      <a:lvl3pPr marL="910298" algn="l" defTabSz="910298" rtl="0" eaLnBrk="1" latinLnBrk="0" hangingPunct="1">
        <a:defRPr sz="1800" kern="1200">
          <a:solidFill>
            <a:schemeClr val="tx1"/>
          </a:solidFill>
          <a:latin typeface="+mn-lt"/>
          <a:ea typeface="+mn-ea"/>
          <a:cs typeface="+mn-cs"/>
        </a:defRPr>
      </a:lvl3pPr>
      <a:lvl4pPr marL="1365454" algn="l" defTabSz="910298" rtl="0" eaLnBrk="1" latinLnBrk="0" hangingPunct="1">
        <a:defRPr sz="1800" kern="1200">
          <a:solidFill>
            <a:schemeClr val="tx1"/>
          </a:solidFill>
          <a:latin typeface="+mn-lt"/>
          <a:ea typeface="+mn-ea"/>
          <a:cs typeface="+mn-cs"/>
        </a:defRPr>
      </a:lvl4pPr>
      <a:lvl5pPr marL="1820601" algn="l" defTabSz="910298" rtl="0" eaLnBrk="1" latinLnBrk="0" hangingPunct="1">
        <a:defRPr sz="1800" kern="1200">
          <a:solidFill>
            <a:schemeClr val="tx1"/>
          </a:solidFill>
          <a:latin typeface="+mn-lt"/>
          <a:ea typeface="+mn-ea"/>
          <a:cs typeface="+mn-cs"/>
        </a:defRPr>
      </a:lvl5pPr>
      <a:lvl6pPr marL="2275760" algn="l" defTabSz="910298" rtl="0" eaLnBrk="1" latinLnBrk="0" hangingPunct="1">
        <a:defRPr sz="1800" kern="1200">
          <a:solidFill>
            <a:schemeClr val="tx1"/>
          </a:solidFill>
          <a:latin typeface="+mn-lt"/>
          <a:ea typeface="+mn-ea"/>
          <a:cs typeface="+mn-cs"/>
        </a:defRPr>
      </a:lvl6pPr>
      <a:lvl7pPr marL="2730906" algn="l" defTabSz="910298" rtl="0" eaLnBrk="1" latinLnBrk="0" hangingPunct="1">
        <a:defRPr sz="1800" kern="1200">
          <a:solidFill>
            <a:schemeClr val="tx1"/>
          </a:solidFill>
          <a:latin typeface="+mn-lt"/>
          <a:ea typeface="+mn-ea"/>
          <a:cs typeface="+mn-cs"/>
        </a:defRPr>
      </a:lvl7pPr>
      <a:lvl8pPr marL="3186060" algn="l" defTabSz="910298" rtl="0" eaLnBrk="1" latinLnBrk="0" hangingPunct="1">
        <a:defRPr sz="1800" kern="1200">
          <a:solidFill>
            <a:schemeClr val="tx1"/>
          </a:solidFill>
          <a:latin typeface="+mn-lt"/>
          <a:ea typeface="+mn-ea"/>
          <a:cs typeface="+mn-cs"/>
        </a:defRPr>
      </a:lvl8pPr>
      <a:lvl9pPr marL="3641210" algn="l" defTabSz="9102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76287" y="1165144"/>
            <a:ext cx="8915400" cy="962131"/>
          </a:xfrm>
          <a:prstGeom prst="rect">
            <a:avLst/>
          </a:prstGeom>
        </p:spPr>
        <p:txBody>
          <a:bodyPr/>
          <a:lstStyle/>
          <a:p>
            <a:r>
              <a:rPr lang="en-US" dirty="0">
                <a:latin typeface="Cambria" panose="02040503050406030204" pitchFamily="18" charset="0"/>
              </a:rPr>
              <a:t>DATA SCIENCE BOOTCAMP </a:t>
            </a:r>
            <a:br>
              <a:rPr lang="en-US" dirty="0">
                <a:latin typeface="Cambria" panose="02040503050406030204" pitchFamily="18" charset="0"/>
              </a:rPr>
            </a:br>
            <a:r>
              <a:rPr lang="en-US" dirty="0">
                <a:latin typeface="Cambria" panose="02040503050406030204" pitchFamily="18" charset="0"/>
              </a:rPr>
              <a:t>Module 2</a:t>
            </a:r>
          </a:p>
        </p:txBody>
      </p:sp>
      <p:sp>
        <p:nvSpPr>
          <p:cNvPr id="3" name="Subtitle 2"/>
          <p:cNvSpPr>
            <a:spLocks noGrp="1"/>
          </p:cNvSpPr>
          <p:nvPr>
            <p:ph type="subTitle" idx="4294967295"/>
          </p:nvPr>
        </p:nvSpPr>
        <p:spPr>
          <a:xfrm>
            <a:off x="650886" y="2205045"/>
            <a:ext cx="8986838" cy="732387"/>
          </a:xfrm>
          <a:prstGeom prst="rect">
            <a:avLst/>
          </a:prstGeom>
        </p:spPr>
        <p:txBody>
          <a:bodyPr/>
          <a:lstStyle/>
          <a:p>
            <a:r>
              <a:rPr lang="en-US" dirty="0">
                <a:latin typeface="Cambria" panose="02040503050406030204" pitchFamily="18" charset="0"/>
              </a:rPr>
              <a:t>Rare Event Modeling</a:t>
            </a:r>
          </a:p>
        </p:txBody>
      </p:sp>
      <p:sp>
        <p:nvSpPr>
          <p:cNvPr id="5" name="Subtitle 2"/>
          <p:cNvSpPr txBox="1">
            <a:spLocks/>
          </p:cNvSpPr>
          <p:nvPr/>
        </p:nvSpPr>
        <p:spPr bwMode="auto">
          <a:xfrm>
            <a:off x="582061" y="5496574"/>
            <a:ext cx="8986838" cy="533189"/>
          </a:xfrm>
          <a:prstGeom prst="rect">
            <a:avLst/>
          </a:prstGeom>
          <a:noFill/>
          <a:ln w="9525">
            <a:noFill/>
            <a:miter lim="800000"/>
            <a:headEnd/>
            <a:tailEnd/>
          </a:ln>
        </p:spPr>
        <p:txBody>
          <a:bodyPr vert="horz" wrap="square" lIns="101302" tIns="50656" rIns="101302" bIns="50656" numCol="1" anchor="t" anchorCtr="0" compatLnSpc="1">
            <a:prstTxWarp prst="textNoShape">
              <a:avLst/>
            </a:prstTxWarp>
            <a:spAutoFit/>
          </a:bodyPr>
          <a:lstStyle>
            <a:lvl1pPr marL="292938" indent="-292938" algn="l" defTabSz="1011809" rtl="0" eaLnBrk="0" fontAlgn="base" hangingPunct="0">
              <a:spcBef>
                <a:spcPct val="0"/>
              </a:spcBef>
              <a:spcAft>
                <a:spcPct val="0"/>
              </a:spcAft>
              <a:buClr>
                <a:schemeClr val="accent1"/>
              </a:buClr>
              <a:buFont typeface="Wingdings 3" pitchFamily="18" charset="2"/>
              <a:buNone/>
              <a:defRPr sz="4000" b="1">
                <a:solidFill>
                  <a:srgbClr val="000000"/>
                </a:solidFill>
                <a:latin typeface="+mn-lt"/>
                <a:ea typeface="+mn-ea"/>
                <a:cs typeface="ＭＳ Ｐゴシック"/>
              </a:defRPr>
            </a:lvl1pPr>
            <a:lvl2pPr marL="712541" indent="-226428" algn="l" defTabSz="1011809"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8299" indent="-213761" algn="l" defTabSz="1011809" rtl="0" eaLnBrk="0" fontAlgn="base" hangingPunct="0">
              <a:spcBef>
                <a:spcPct val="0"/>
              </a:spcBef>
              <a:spcAft>
                <a:spcPct val="30000"/>
              </a:spcAft>
              <a:buClr>
                <a:schemeClr val="accent1"/>
              </a:buClr>
              <a:buFont typeface="Arial" pitchFamily="34" charset="0"/>
              <a:buChar char="–"/>
              <a:defRPr sz="2100">
                <a:solidFill>
                  <a:srgbClr val="000000"/>
                </a:solidFill>
                <a:latin typeface="+mn-lt"/>
                <a:ea typeface="+mn-ea"/>
                <a:cs typeface="ＭＳ Ｐゴシック"/>
              </a:defRPr>
            </a:lvl3pPr>
            <a:lvl4pPr marL="1444083" indent="-186842"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5599" indent="-163085"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5268"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11070"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6866"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22671"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a:lstStyle>
          <a:p>
            <a:r>
              <a:rPr lang="en-US" sz="2800" b="0" kern="0" dirty="0">
                <a:latin typeface="Cambria" panose="02040503050406030204" pitchFamily="18" charset="0"/>
              </a:rPr>
              <a:t>Anindya Moitra</a:t>
            </a:r>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410" y="158414"/>
            <a:ext cx="14097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568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362315"/>
            <a:ext cx="9052560" cy="604520"/>
          </a:xfrm>
          <a:prstGeom prst="rect">
            <a:avLst/>
          </a:prstGeom>
        </p:spPr>
        <p:txBody>
          <a:bodyPr/>
          <a:lstStyle/>
          <a:p>
            <a:r>
              <a:rPr lang="en-US" altLang="en-US" sz="3200" dirty="0">
                <a:latin typeface="Cambria" panose="02040503050406030204" pitchFamily="18" charset="0"/>
              </a:rPr>
              <a:t> Informed Over Sampling: Synthetic Minority Over-sampling Technique (3/4)</a:t>
            </a:r>
          </a:p>
        </p:txBody>
      </p:sp>
      <p:pic>
        <p:nvPicPr>
          <p:cNvPr id="890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320" y="1508562"/>
            <a:ext cx="6784251" cy="6075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12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362315"/>
            <a:ext cx="9052560" cy="604520"/>
          </a:xfrm>
          <a:prstGeom prst="rect">
            <a:avLst/>
          </a:prstGeom>
        </p:spPr>
        <p:txBody>
          <a:bodyPr/>
          <a:lstStyle/>
          <a:p>
            <a:r>
              <a:rPr lang="en-US" altLang="en-US" sz="3200" dirty="0">
                <a:latin typeface="Cambria" panose="02040503050406030204" pitchFamily="18" charset="0"/>
              </a:rPr>
              <a:t> Informed Over Sampling: Synthetic Minority Over-sampling Technique (4/4)</a:t>
            </a:r>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867" y="1919288"/>
            <a:ext cx="8744690" cy="4555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0276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362315"/>
            <a:ext cx="9052560" cy="604520"/>
          </a:xfrm>
          <a:prstGeom prst="rect">
            <a:avLst/>
          </a:prstGeom>
        </p:spPr>
        <p:txBody>
          <a:bodyPr/>
          <a:lstStyle/>
          <a:p>
            <a:r>
              <a:rPr lang="en-US" altLang="en-US" sz="3200" dirty="0">
                <a:latin typeface="Cambria" panose="02040503050406030204" pitchFamily="18" charset="0"/>
              </a:rPr>
              <a:t> Modified synthetic minority oversampling technique (MSMOTE)</a:t>
            </a:r>
          </a:p>
        </p:txBody>
      </p:sp>
      <p:sp>
        <p:nvSpPr>
          <p:cNvPr id="4" name="TextBox 3"/>
          <p:cNvSpPr txBox="1"/>
          <p:nvPr/>
        </p:nvSpPr>
        <p:spPr>
          <a:xfrm>
            <a:off x="93415" y="1398998"/>
            <a:ext cx="9891245" cy="3323987"/>
          </a:xfrm>
          <a:prstGeom prst="rect">
            <a:avLst/>
          </a:prstGeom>
          <a:noFill/>
        </p:spPr>
        <p:txBody>
          <a:bodyPr wrap="square" rtlCol="0">
            <a:spAutoFit/>
          </a:bodyPr>
          <a:lstStyle/>
          <a:p>
            <a:pPr marL="285750" indent="-285750">
              <a:buFont typeface="Arial" panose="020B0604020202020204" pitchFamily="34" charset="0"/>
              <a:buChar char="•"/>
            </a:pPr>
            <a:r>
              <a:rPr lang="en-US" sz="1400" dirty="0"/>
              <a:t>It is a modified version of SMOTE. SMOTE does not consider the underlying distribution of the minority class and latent noises in the dataset. To improve the performance of SMOTE a modified method MSMOTE is used.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This algorithm classifies the samples of minority classes into 3 distinct groups – Security/Safe samples, Border samples, and latent nose samples. This is done by calculating the distances among samples of the minority class and samples of the training data.</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Security samples are those data points which can improve the performance of a classifier. While on the other hand, noise are the data points which can reduce the performance of the classifier.  The ones which are difficult to categorize into any of the two are classified as border samples.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While the basic flow of MSOMTE is the same as that of SMOTE (discussed in the previous section).  In MSMOTE the strategy of selecting nearest neighbors is different from SMOTE. The algorithm randomly selects a data point from the k nearest neighbors for the security sample, selects the nearest neighbor from the border samples and does nothing for latent noise.</a:t>
            </a:r>
          </a:p>
        </p:txBody>
      </p:sp>
    </p:spTree>
    <p:extLst>
      <p:ext uri="{BB962C8B-B14F-4D97-AF65-F5344CB8AC3E}">
        <p14:creationId xmlns:p14="http://schemas.microsoft.com/office/powerpoint/2010/main" val="2219533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362315"/>
            <a:ext cx="9052560" cy="604520"/>
          </a:xfrm>
          <a:prstGeom prst="rect">
            <a:avLst/>
          </a:prstGeom>
        </p:spPr>
        <p:txBody>
          <a:bodyPr/>
          <a:lstStyle/>
          <a:p>
            <a:r>
              <a:rPr lang="en-US" altLang="en-US" sz="3200" dirty="0">
                <a:latin typeface="Cambria" panose="02040503050406030204" pitchFamily="18" charset="0"/>
              </a:rPr>
              <a:t>Effects of Oversampling</a:t>
            </a:r>
          </a:p>
        </p:txBody>
      </p:sp>
      <p:sp>
        <p:nvSpPr>
          <p:cNvPr id="4" name="TextBox 3"/>
          <p:cNvSpPr txBox="1"/>
          <p:nvPr/>
        </p:nvSpPr>
        <p:spPr>
          <a:xfrm>
            <a:off x="93415" y="1398998"/>
            <a:ext cx="9891245"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a:t>Oversampling does not affect the slopes (parameter estimates), but it effects the intercepts (make it too high). In other words, parameter estimates remain same after sampling but intercepts increases very much after sampling.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Predicted probabilities are affected as it is calculated taking both parameter estimates and intercept (incorrect intercept as stated above). It increases after sampling as intercept is overestimated.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Oversampling does not affect sensitivity or specificity measures but false positive and negative rates are affected.</a:t>
            </a:r>
          </a:p>
          <a:p>
            <a:pPr marL="285750" indent="-285750">
              <a:buFont typeface="Arial" panose="020B0604020202020204" pitchFamily="34" charset="0"/>
              <a:buChar char="•"/>
            </a:pPr>
            <a:r>
              <a:rPr lang="en-US" sz="1400" dirty="0"/>
              <a:t>	</a:t>
            </a:r>
          </a:p>
          <a:p>
            <a:pPr marL="285750" indent="-285750">
              <a:buFont typeface="Arial" panose="020B0604020202020204" pitchFamily="34" charset="0"/>
              <a:buChar char="•"/>
            </a:pPr>
            <a:r>
              <a:rPr lang="en-US" sz="1400" dirty="0"/>
              <a:t>ROC curve is not affected by oversampling.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Oversampling does not affect rank ordering (sorting based on predicted probability) because adjusting oversampling is just a linear transformation. Hence, it does not affect Gain and Lift charts if you score on out of time sample or </a:t>
            </a:r>
            <a:r>
              <a:rPr lang="en-US" sz="1400" dirty="0" err="1"/>
              <a:t>unsampled</a:t>
            </a:r>
            <a:r>
              <a:rPr lang="en-US" sz="1400" dirty="0"/>
              <a:t> validation dataset. However, if you compare lift of </a:t>
            </a:r>
            <a:r>
              <a:rPr lang="en-US" sz="1400" dirty="0" err="1"/>
              <a:t>unsampled</a:t>
            </a:r>
            <a:r>
              <a:rPr lang="en-US" sz="1400" dirty="0"/>
              <a:t> and sampled data of training dataset, gain charts and lift charts are affected as proportion of events got changed. For example, predicted probability score is 80% in one observation. After oversampling, ratio is 50:50. The lift on the sampled data is 80%/50% = 1.6. After adjusting probability, the adjusted probability score is 30.8%. The lift on the original data is 3.08 (30.8% / 10%).</a:t>
            </a:r>
          </a:p>
        </p:txBody>
      </p:sp>
    </p:spTree>
    <p:extLst>
      <p:ext uri="{BB962C8B-B14F-4D97-AF65-F5344CB8AC3E}">
        <p14:creationId xmlns:p14="http://schemas.microsoft.com/office/powerpoint/2010/main" val="362043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362315"/>
            <a:ext cx="9052560" cy="604520"/>
          </a:xfrm>
          <a:prstGeom prst="rect">
            <a:avLst/>
          </a:prstGeom>
        </p:spPr>
        <p:txBody>
          <a:bodyPr/>
          <a:lstStyle/>
          <a:p>
            <a:r>
              <a:rPr lang="en-US" altLang="en-US" sz="3200" dirty="0">
                <a:latin typeface="Cambria" panose="02040503050406030204" pitchFamily="18" charset="0"/>
              </a:rPr>
              <a:t>Modeling process and Adjustment</a:t>
            </a:r>
          </a:p>
        </p:txBody>
      </p:sp>
      <p:sp>
        <p:nvSpPr>
          <p:cNvPr id="4" name="TextBox 3"/>
          <p:cNvSpPr txBox="1"/>
          <p:nvPr/>
        </p:nvSpPr>
        <p:spPr>
          <a:xfrm>
            <a:off x="93415" y="1457990"/>
            <a:ext cx="9891245"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Leave as it is and continue iterating</a:t>
            </a:r>
          </a:p>
          <a:p>
            <a:pPr marL="285750" indent="-285750">
              <a:buFont typeface="Arial" panose="020B0604020202020204" pitchFamily="34" charset="0"/>
              <a:buChar char="•"/>
            </a:pPr>
            <a:r>
              <a:rPr lang="en-US" sz="1400" dirty="0"/>
              <a:t>Intercept Adjustment &amp; Correct probability  </a:t>
            </a:r>
          </a:p>
          <a:p>
            <a:pPr marL="285750" indent="-285750">
              <a:buFont typeface="Arial" panose="020B0604020202020204" pitchFamily="34" charset="0"/>
              <a:buChar char="•"/>
            </a:pPr>
            <a:r>
              <a:rPr lang="en-US" sz="1400" dirty="0"/>
              <a:t>Class weight Adjustment</a:t>
            </a:r>
          </a:p>
          <a:p>
            <a:pPr marL="285750" indent="-285750">
              <a:buFont typeface="Arial" panose="020B0604020202020204" pitchFamily="34" charset="0"/>
              <a:buChar char="•"/>
            </a:pPr>
            <a:r>
              <a:rPr lang="en-US" sz="1400" dirty="0"/>
              <a:t>Ensemble techniques – Bagging &amp; Boosting</a:t>
            </a:r>
          </a:p>
        </p:txBody>
      </p:sp>
    </p:spTree>
    <p:extLst>
      <p:ext uri="{BB962C8B-B14F-4D97-AF65-F5344CB8AC3E}">
        <p14:creationId xmlns:p14="http://schemas.microsoft.com/office/powerpoint/2010/main" val="1169606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362315"/>
            <a:ext cx="9052560" cy="604520"/>
          </a:xfrm>
          <a:prstGeom prst="rect">
            <a:avLst/>
          </a:prstGeom>
        </p:spPr>
        <p:txBody>
          <a:bodyPr/>
          <a:lstStyle/>
          <a:p>
            <a:r>
              <a:rPr lang="en-US" altLang="en-US" sz="3200" dirty="0">
                <a:latin typeface="Cambria" panose="02040503050406030204" pitchFamily="18" charset="0"/>
              </a:rPr>
              <a:t>Leave as it is and continue iterating</a:t>
            </a:r>
          </a:p>
        </p:txBody>
      </p:sp>
      <p:sp>
        <p:nvSpPr>
          <p:cNvPr id="2" name="TextBox 1"/>
          <p:cNvSpPr txBox="1"/>
          <p:nvPr/>
        </p:nvSpPr>
        <p:spPr>
          <a:xfrm>
            <a:off x="191729" y="1533838"/>
            <a:ext cx="9733936"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Total Observations = 1000 / Fraudulent  Observations = 20 / Non Fraudulent Observations = 980 / Event Rate = 2 %</a:t>
            </a:r>
          </a:p>
          <a:p>
            <a:pPr marL="285750" indent="-285750">
              <a:buFont typeface="Arial" panose="020B0604020202020204" pitchFamily="34" charset="0"/>
              <a:buChar char="•"/>
            </a:pPr>
            <a:r>
              <a:rPr lang="en-US" sz="1400" dirty="0"/>
              <a:t>Post Adjustment: </a:t>
            </a:r>
          </a:p>
          <a:p>
            <a:pPr marL="734866" lvl="1" indent="-285750">
              <a:buFont typeface="Arial" panose="020B0604020202020204" pitchFamily="34" charset="0"/>
              <a:buChar char="•"/>
            </a:pPr>
            <a:r>
              <a:rPr lang="en-US" sz="1400" dirty="0"/>
              <a:t>Development Sample – Create multiple scenario: Event Rate – 10%, 15%, 20%, 25%, 30% etc.</a:t>
            </a:r>
          </a:p>
          <a:p>
            <a:pPr marL="734866" lvl="1" indent="-285750">
              <a:buFont typeface="Arial" panose="020B0604020202020204" pitchFamily="34" charset="0"/>
              <a:buChar char="•"/>
            </a:pPr>
            <a:r>
              <a:rPr lang="en-US" sz="1400" dirty="0"/>
              <a:t>Validation Sample: 2%</a:t>
            </a:r>
          </a:p>
          <a:p>
            <a:pPr marL="734866" lvl="1" indent="-285750">
              <a:buFont typeface="Arial" panose="020B0604020202020204" pitchFamily="34" charset="0"/>
              <a:buChar char="•"/>
            </a:pPr>
            <a:r>
              <a:rPr lang="en-US" sz="1400" dirty="0"/>
              <a:t>Build the model on Development sample and test it on validation sample</a:t>
            </a:r>
          </a:p>
          <a:p>
            <a:pPr marL="734866" lvl="1" indent="-285750">
              <a:buFont typeface="Arial" panose="020B0604020202020204" pitchFamily="34" charset="0"/>
              <a:buChar char="•"/>
            </a:pPr>
            <a:r>
              <a:rPr lang="en-US" sz="1400" dirty="0"/>
              <a:t>Cross validation framework can also be tried</a:t>
            </a:r>
          </a:p>
          <a:p>
            <a:pPr marL="734866" lvl="1" indent="-285750">
              <a:buFont typeface="Arial" panose="020B0604020202020204" pitchFamily="34" charset="0"/>
              <a:buChar char="•"/>
            </a:pPr>
            <a:r>
              <a:rPr lang="en-US" sz="1400" dirty="0"/>
              <a:t>Compare the standard checkpoints</a:t>
            </a:r>
          </a:p>
          <a:p>
            <a:pPr marL="734866" lvl="1" indent="-285750">
              <a:buFont typeface="Arial" panose="020B0604020202020204" pitchFamily="34" charset="0"/>
              <a:buChar char="•"/>
            </a:pPr>
            <a:r>
              <a:rPr lang="en-US" sz="1400" dirty="0"/>
              <a:t>See the trade-off b/w Accuracy, precision and Recall – Calculate F1 Score</a:t>
            </a:r>
          </a:p>
          <a:p>
            <a:pPr marL="734866" lvl="1" indent="-285750">
              <a:buFont typeface="Arial" panose="020B0604020202020204" pitchFamily="34" charset="0"/>
              <a:buChar char="•"/>
            </a:pPr>
            <a:r>
              <a:rPr lang="en-US" sz="1400" dirty="0"/>
              <a:t>Select the case where all the checkpoints are satisfied</a:t>
            </a:r>
          </a:p>
          <a:p>
            <a:endParaRPr lang="en-US" sz="1400" dirty="0"/>
          </a:p>
        </p:txBody>
      </p:sp>
    </p:spTree>
    <p:extLst>
      <p:ext uri="{BB962C8B-B14F-4D97-AF65-F5344CB8AC3E}">
        <p14:creationId xmlns:p14="http://schemas.microsoft.com/office/powerpoint/2010/main" val="423442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362315"/>
            <a:ext cx="9052560" cy="604520"/>
          </a:xfrm>
          <a:prstGeom prst="rect">
            <a:avLst/>
          </a:prstGeom>
        </p:spPr>
        <p:txBody>
          <a:bodyPr/>
          <a:lstStyle/>
          <a:p>
            <a:r>
              <a:rPr lang="en-US" altLang="en-US" sz="3200" dirty="0">
                <a:latin typeface="Cambria" panose="02040503050406030204" pitchFamily="18" charset="0"/>
              </a:rPr>
              <a:t>Intercept Adjustment (1/3)</a:t>
            </a:r>
          </a:p>
        </p:txBody>
      </p:sp>
      <p:sp>
        <p:nvSpPr>
          <p:cNvPr id="2" name="TextBox 1"/>
          <p:cNvSpPr txBox="1"/>
          <p:nvPr/>
        </p:nvSpPr>
        <p:spPr>
          <a:xfrm>
            <a:off x="191729" y="1533838"/>
            <a:ext cx="9733936" cy="5262979"/>
          </a:xfrm>
          <a:prstGeom prst="rect">
            <a:avLst/>
          </a:prstGeom>
          <a:noFill/>
        </p:spPr>
        <p:txBody>
          <a:bodyPr wrap="square" rtlCol="0">
            <a:spAutoFit/>
          </a:bodyPr>
          <a:lstStyle/>
          <a:p>
            <a:pPr marL="285750" indent="-285750">
              <a:buFont typeface="Arial" panose="020B0604020202020204" pitchFamily="34" charset="0"/>
              <a:buChar char="•"/>
            </a:pPr>
            <a:r>
              <a:rPr lang="en-US" sz="1400" dirty="0"/>
              <a:t>Correct Intercept: offset method (in SAS)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p1: the population rate (before oversampling) - Let's say 1%.</a:t>
            </a:r>
          </a:p>
          <a:p>
            <a:pPr marL="285750" indent="-285750">
              <a:buFont typeface="Arial" panose="020B0604020202020204" pitchFamily="34" charset="0"/>
              <a:buChar char="•"/>
            </a:pPr>
            <a:r>
              <a:rPr lang="en-US" sz="1400" dirty="0"/>
              <a:t>r1: the sample rate (post oversampling - 10%) </a:t>
            </a:r>
          </a:p>
          <a:p>
            <a:pPr marL="285750" indent="-285750">
              <a:buFont typeface="Arial" panose="020B0604020202020204" pitchFamily="34" charset="0"/>
              <a:buChar char="•"/>
            </a:pPr>
            <a:r>
              <a:rPr lang="en-US" sz="1400" dirty="0"/>
              <a:t>α1 is the intercept from oversampled data.</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intercept term for final model α when scoring non sampled population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α= α1 + log ((p1(1-r1))/(1-p1) r1) where log represents the natural logarithm (loge)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r>
              <a:rPr lang="en-US" sz="1400" b="1" dirty="0"/>
              <a:t>Implementing Offset Method in SAS:</a:t>
            </a:r>
            <a:endParaRPr lang="en-US" sz="1400" dirty="0"/>
          </a:p>
          <a:p>
            <a:r>
              <a:rPr lang="en-US" sz="1400" dirty="0"/>
              <a:t> </a:t>
            </a:r>
          </a:p>
          <a:p>
            <a:r>
              <a:rPr lang="en-US" sz="1400" dirty="0"/>
              <a:t>You can use the </a:t>
            </a:r>
            <a:r>
              <a:rPr lang="en-US" sz="1400" b="1" dirty="0"/>
              <a:t>PRIOREVENT=</a:t>
            </a:r>
            <a:r>
              <a:rPr lang="en-US" sz="1400" dirty="0"/>
              <a:t> option in the </a:t>
            </a:r>
            <a:r>
              <a:rPr lang="en-US" sz="1400" b="1" dirty="0"/>
              <a:t>SCORE </a:t>
            </a:r>
            <a:r>
              <a:rPr lang="en-US" sz="1400" dirty="0"/>
              <a:t>statement to specify the prior event probability.</a:t>
            </a:r>
          </a:p>
          <a:p>
            <a:r>
              <a:rPr lang="en-US" sz="1400" dirty="0"/>
              <a:t> </a:t>
            </a:r>
          </a:p>
          <a:p>
            <a:r>
              <a:rPr lang="en-US" sz="1400" dirty="0"/>
              <a:t>proc logistic data=training;</a:t>
            </a:r>
            <a:br>
              <a:rPr lang="en-US" sz="1400" dirty="0"/>
            </a:br>
            <a:r>
              <a:rPr lang="en-US" sz="1400" dirty="0"/>
              <a:t>model attrition(event='1')= Fees Balance Withdrawal Interest;</a:t>
            </a:r>
            <a:br>
              <a:rPr lang="en-US" sz="1400" dirty="0"/>
            </a:br>
            <a:r>
              <a:rPr lang="en-US" sz="1400" dirty="0"/>
              <a:t>score data=valid out=scored </a:t>
            </a:r>
            <a:r>
              <a:rPr lang="en-US" sz="1400" b="1" dirty="0" err="1"/>
              <a:t>priorevent</a:t>
            </a:r>
            <a:r>
              <a:rPr lang="en-US" sz="1400" b="1" dirty="0"/>
              <a:t>=0.05</a:t>
            </a:r>
            <a:r>
              <a:rPr lang="en-US" sz="1400" dirty="0"/>
              <a:t>;</a:t>
            </a:r>
            <a:br>
              <a:rPr lang="en-US" sz="1400" dirty="0"/>
            </a:br>
            <a:r>
              <a:rPr lang="en-US" sz="1400" dirty="0"/>
              <a:t>run;</a:t>
            </a:r>
          </a:p>
          <a:p>
            <a:r>
              <a:rPr lang="en-US" sz="1400" dirty="0"/>
              <a:t> </a:t>
            </a:r>
          </a:p>
          <a:p>
            <a:r>
              <a:rPr lang="en-US" sz="1400" b="1" dirty="0"/>
              <a:t>Note : 0.05 </a:t>
            </a:r>
            <a:r>
              <a:rPr lang="en-US" sz="1400" dirty="0"/>
              <a:t>means the 5% of the target event before sampling.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p:txBody>
      </p:sp>
    </p:spTree>
    <p:extLst>
      <p:ext uri="{BB962C8B-B14F-4D97-AF65-F5344CB8AC3E}">
        <p14:creationId xmlns:p14="http://schemas.microsoft.com/office/powerpoint/2010/main" val="3101022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362315"/>
            <a:ext cx="9052560" cy="604520"/>
          </a:xfrm>
          <a:prstGeom prst="rect">
            <a:avLst/>
          </a:prstGeom>
        </p:spPr>
        <p:txBody>
          <a:bodyPr/>
          <a:lstStyle/>
          <a:p>
            <a:r>
              <a:rPr lang="en-US" altLang="en-US" sz="3200" dirty="0">
                <a:latin typeface="Cambria" panose="02040503050406030204" pitchFamily="18" charset="0"/>
              </a:rPr>
              <a:t>Intercept Adjustment – Proof (2/3)</a:t>
            </a:r>
          </a:p>
        </p:txBody>
      </p:sp>
      <p:pic>
        <p:nvPicPr>
          <p:cNvPr id="101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43" y="1548577"/>
            <a:ext cx="4094522" cy="5711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7200" y="1474834"/>
            <a:ext cx="4336026" cy="5844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3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421" y="3097160"/>
            <a:ext cx="4481544" cy="2536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754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362315"/>
            <a:ext cx="9052560" cy="604520"/>
          </a:xfrm>
          <a:prstGeom prst="rect">
            <a:avLst/>
          </a:prstGeom>
        </p:spPr>
        <p:txBody>
          <a:bodyPr/>
          <a:lstStyle/>
          <a:p>
            <a:r>
              <a:rPr lang="en-US" altLang="en-US" sz="3200" dirty="0">
                <a:latin typeface="Cambria" panose="02040503050406030204" pitchFamily="18" charset="0"/>
              </a:rPr>
              <a:t>Correct probability- Weight Method (3/3)</a:t>
            </a:r>
          </a:p>
        </p:txBody>
      </p:sp>
      <p:sp>
        <p:nvSpPr>
          <p:cNvPr id="2" name="TextBox 1"/>
          <p:cNvSpPr txBox="1"/>
          <p:nvPr/>
        </p:nvSpPr>
        <p:spPr>
          <a:xfrm>
            <a:off x="191729" y="1533838"/>
            <a:ext cx="9733936"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t>Correct probability- Weight Method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the equation below, P_1 denotes predicted probability for an event, P_0 denotes predicted probability for non-event.</a:t>
            </a:r>
          </a:p>
          <a:p>
            <a:pPr marL="285750" indent="-285750">
              <a:buFont typeface="Arial" panose="020B0604020202020204" pitchFamily="34" charset="0"/>
              <a:buChar char="•"/>
            </a:pPr>
            <a:r>
              <a:rPr lang="en-US" sz="1400" dirty="0"/>
              <a:t>Step 1 :  A =   P_1 / (Oversampled % of events / Original % of events)</a:t>
            </a:r>
          </a:p>
          <a:p>
            <a:pPr marL="285750" indent="-285750">
              <a:buFont typeface="Arial" panose="020B0604020202020204" pitchFamily="34" charset="0"/>
              <a:buChar char="•"/>
            </a:pPr>
            <a:r>
              <a:rPr lang="en-US" sz="1400" dirty="0"/>
              <a:t>Step 2 :  B  =  P_0 / (Oversampled % of non-events / Original % of non-events)</a:t>
            </a:r>
          </a:p>
          <a:p>
            <a:pPr marL="285750" indent="-285750">
              <a:buFont typeface="Arial" panose="020B0604020202020204" pitchFamily="34" charset="0"/>
              <a:buChar char="•"/>
            </a:pPr>
            <a:r>
              <a:rPr lang="en-US" sz="1400" dirty="0"/>
              <a:t>Step 3 :  Adj_P_1 = A / (A+B)</a:t>
            </a:r>
          </a:p>
          <a:p>
            <a:pPr marL="285750" indent="-285750">
              <a:buFont typeface="Arial" panose="020B0604020202020204" pitchFamily="34" charset="0"/>
              <a:buChar char="•"/>
            </a:pPr>
            <a:r>
              <a:rPr lang="en-US" sz="1400" dirty="0"/>
              <a:t>Step 4 :  Adj_P_0 = B / (A+B)</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Solve the above equation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Adj_P_1 = 1/(1+((1/original % of events)-1)/((1/oversampled %  of events)-1)*[(1/P_1)-1])</a:t>
            </a:r>
          </a:p>
          <a:p>
            <a:pPr marL="285750" indent="-285750">
              <a:buFont typeface="Arial" panose="020B0604020202020204" pitchFamily="34" charset="0"/>
              <a:buChar char="•"/>
            </a:pPr>
            <a:r>
              <a:rPr lang="en-US" sz="1400" dirty="0"/>
              <a:t>Adj_P_0 = 1/(1+((1/original % of non-events)-1)/((1/oversampled %  of non-events)-1)*[(1/P_0)-1])</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Before Sampling - 1 - 5% and 0 -95%</a:t>
            </a:r>
          </a:p>
          <a:p>
            <a:pPr marL="285750" indent="-285750">
              <a:buFont typeface="Arial" panose="020B0604020202020204" pitchFamily="34" charset="0"/>
              <a:buChar char="•"/>
            </a:pPr>
            <a:r>
              <a:rPr lang="en-US" sz="1400" dirty="0"/>
              <a:t>Post Sampling -     1 - 50% and 0 -50%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Adj_P_1 = 1/(1+((1/0.05)-1)/((1/0.5)-1)*((1/p_1)-1))</a:t>
            </a:r>
          </a:p>
          <a:p>
            <a:pPr marL="285750" indent="-285750">
              <a:buFont typeface="Arial" panose="020B0604020202020204" pitchFamily="34" charset="0"/>
              <a:buChar char="•"/>
            </a:pPr>
            <a:r>
              <a:rPr lang="en-US" sz="1400" dirty="0"/>
              <a:t>Adj_P_0 = 1/(1+((1/0.95)-1)/((1/0.5)-1)*((1/p_0)-1))</a:t>
            </a:r>
          </a:p>
          <a:p>
            <a:pPr marL="285750" indent="-285750">
              <a:buFont typeface="Arial" panose="020B0604020202020204" pitchFamily="34" charset="0"/>
              <a:buChar char="•"/>
            </a:pPr>
            <a:endParaRPr lang="en-US" sz="1400" dirty="0"/>
          </a:p>
          <a:p>
            <a:endParaRPr lang="en-US" sz="1400" dirty="0"/>
          </a:p>
        </p:txBody>
      </p:sp>
    </p:spTree>
    <p:extLst>
      <p:ext uri="{BB962C8B-B14F-4D97-AF65-F5344CB8AC3E}">
        <p14:creationId xmlns:p14="http://schemas.microsoft.com/office/powerpoint/2010/main" val="2122819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362315"/>
            <a:ext cx="9052560" cy="604520"/>
          </a:xfrm>
          <a:prstGeom prst="rect">
            <a:avLst/>
          </a:prstGeom>
        </p:spPr>
        <p:txBody>
          <a:bodyPr/>
          <a:lstStyle/>
          <a:p>
            <a:r>
              <a:rPr lang="en-US" altLang="en-US" sz="3200" dirty="0">
                <a:latin typeface="Cambria" panose="02040503050406030204" pitchFamily="18" charset="0"/>
              </a:rPr>
              <a:t>Bagging &amp; Boosting</a:t>
            </a:r>
          </a:p>
        </p:txBody>
      </p:sp>
      <p:pic>
        <p:nvPicPr>
          <p:cNvPr id="1024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84" y="2879008"/>
            <a:ext cx="4624848" cy="3072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4232" y="2563146"/>
            <a:ext cx="4907790" cy="3277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a:off x="4734232" y="1858297"/>
            <a:ext cx="0" cy="5250426"/>
          </a:xfrm>
          <a:prstGeom prst="line">
            <a:avLst/>
          </a:prstGeom>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781665" y="1858297"/>
            <a:ext cx="2993922" cy="398206"/>
          </a:xfrm>
          <a:prstGeom prst="roundRect">
            <a:avLst/>
          </a:prstGeom>
          <a:solidFill>
            <a:srgbClr val="CFED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3B6E8F"/>
                </a:solidFill>
              </a:rPr>
              <a:t>Bagging</a:t>
            </a:r>
          </a:p>
        </p:txBody>
      </p:sp>
      <p:sp>
        <p:nvSpPr>
          <p:cNvPr id="10" name="Rounded Rectangle 9"/>
          <p:cNvSpPr/>
          <p:nvPr/>
        </p:nvSpPr>
        <p:spPr>
          <a:xfrm>
            <a:off x="5800905" y="1848469"/>
            <a:ext cx="2993922" cy="398206"/>
          </a:xfrm>
          <a:prstGeom prst="roundRect">
            <a:avLst/>
          </a:prstGeom>
          <a:solidFill>
            <a:srgbClr val="CFED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3B6E8F"/>
                </a:solidFill>
              </a:rPr>
              <a:t>Boosting</a:t>
            </a:r>
          </a:p>
        </p:txBody>
      </p:sp>
    </p:spTree>
    <p:extLst>
      <p:ext uri="{BB962C8B-B14F-4D97-AF65-F5344CB8AC3E}">
        <p14:creationId xmlns:p14="http://schemas.microsoft.com/office/powerpoint/2010/main" val="307407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5127" y="381042"/>
            <a:ext cx="9375491" cy="502962"/>
          </a:xfrm>
          <a:prstGeom prst="rect">
            <a:avLst/>
          </a:prstGeom>
        </p:spPr>
        <p:txBody>
          <a:bodyPr/>
          <a:lstStyle/>
          <a:p>
            <a:r>
              <a:rPr lang="en-US" altLang="en-US" dirty="0"/>
              <a:t>Confusion Matrix:</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63944374"/>
              </p:ext>
            </p:extLst>
          </p:nvPr>
        </p:nvGraphicFramePr>
        <p:xfrm>
          <a:off x="787179" y="1604885"/>
          <a:ext cx="8265383" cy="1777784"/>
        </p:xfrm>
        <a:graphic>
          <a:graphicData uri="http://schemas.openxmlformats.org/drawingml/2006/table">
            <a:tbl>
              <a:tblPr firstRow="1" bandRow="1">
                <a:tableStyleId>{93296810-A885-4BE3-A3E7-6D5BEEA58F35}</a:tableStyleId>
              </a:tblPr>
              <a:tblGrid>
                <a:gridCol w="2359876">
                  <a:extLst>
                    <a:ext uri="{9D8B030D-6E8A-4147-A177-3AD203B41FA5}">
                      <a16:colId xmlns:a16="http://schemas.microsoft.com/office/drawing/2014/main" val="20000"/>
                    </a:ext>
                  </a:extLst>
                </a:gridCol>
                <a:gridCol w="2392231">
                  <a:extLst>
                    <a:ext uri="{9D8B030D-6E8A-4147-A177-3AD203B41FA5}">
                      <a16:colId xmlns:a16="http://schemas.microsoft.com/office/drawing/2014/main" val="20001"/>
                    </a:ext>
                  </a:extLst>
                </a:gridCol>
                <a:gridCol w="2307095">
                  <a:extLst>
                    <a:ext uri="{9D8B030D-6E8A-4147-A177-3AD203B41FA5}">
                      <a16:colId xmlns:a16="http://schemas.microsoft.com/office/drawing/2014/main" val="20002"/>
                    </a:ext>
                  </a:extLst>
                </a:gridCol>
                <a:gridCol w="1206181">
                  <a:extLst>
                    <a:ext uri="{9D8B030D-6E8A-4147-A177-3AD203B41FA5}">
                      <a16:colId xmlns:a16="http://schemas.microsoft.com/office/drawing/2014/main" val="20003"/>
                    </a:ext>
                  </a:extLst>
                </a:gridCol>
              </a:tblGrid>
              <a:tr h="379984">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u="none" strike="noStrike" cap="none" normalizeH="0" baseline="0" dirty="0">
                          <a:ln>
                            <a:noFill/>
                          </a:ln>
                          <a:effectLst/>
                          <a:latin typeface="Calibri" panose="020F0502020204030204" pitchFamily="34" charset="0"/>
                          <a:cs typeface="Calibri" panose="020F0502020204030204" pitchFamily="34" charset="0"/>
                        </a:rPr>
                        <a:t>Predicted class</a:t>
                      </a:r>
                      <a:endParaRPr kumimoji="0" lang="en-US" sz="1800" b="1" i="0" u="none" strike="noStrike" cap="none" normalizeH="0" baseline="0" dirty="0">
                        <a:ln>
                          <a:noFill/>
                        </a:ln>
                        <a:solidFill>
                          <a:schemeClr val="tx1"/>
                        </a:solidFill>
                        <a:effectLst/>
                        <a:latin typeface="Calibri" pitchFamily="34" charset="0"/>
                        <a:cs typeface="Calibri" panose="020F0502020204030204" pitchFamily="34" charset="0"/>
                      </a:endParaRPr>
                    </a:p>
                  </a:txBody>
                  <a:tcPr marL="100584" marR="100584" marT="51816" marB="51816"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4">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kern="1200" cap="none" normalizeH="0" baseline="0" dirty="0">
                          <a:ln>
                            <a:noFill/>
                          </a:ln>
                          <a:solidFill>
                            <a:schemeClr val="bg1"/>
                          </a:solidFill>
                          <a:effectLst/>
                          <a:latin typeface="Calibri" pitchFamily="34" charset="0"/>
                          <a:ea typeface="+mn-ea"/>
                          <a:cs typeface="+mn-cs"/>
                        </a:rPr>
                        <a:t>Actual Class</a:t>
                      </a:r>
                    </a:p>
                  </a:txBody>
                  <a:tcPr marL="100584" marR="100584" marT="51816" marB="51816" horzOverflow="overflow">
                    <a:lnT w="12700" cap="flat" cmpd="sng" algn="ctr">
                      <a:solidFill>
                        <a:schemeClr val="tx1"/>
                      </a:solidFill>
                      <a:prstDash val="solid"/>
                      <a:round/>
                      <a:headEnd type="none" w="med" len="med"/>
                      <a:tailEnd type="none" w="med" len="med"/>
                    </a:lnT>
                    <a:solidFill>
                      <a:schemeClr val="accent4">
                        <a:lumMod val="60000"/>
                        <a:lumOff val="40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25000" dirty="0">
                        <a:ln>
                          <a:noFill/>
                        </a:ln>
                        <a:solidFill>
                          <a:schemeClr val="tx1"/>
                        </a:solidFill>
                        <a:effectLst/>
                        <a:latin typeface="Calibri" pitchFamily="34" charset="0"/>
                      </a:endParaRPr>
                    </a:p>
                  </a:txBody>
                  <a:tcPr horzOverflow="overflow"/>
                </a:tc>
                <a:tc>
                  <a:txBody>
                    <a:bodyPr/>
                    <a:lstStyle/>
                    <a:p>
                      <a:r>
                        <a:rPr lang="en-US" sz="1600" dirty="0">
                          <a:latin typeface="Calibri" panose="020F0502020204030204" pitchFamily="34" charset="0"/>
                          <a:cs typeface="Calibri" panose="020F0502020204030204" pitchFamily="34" charset="0"/>
                        </a:rPr>
                        <a:t>Marginal</a:t>
                      </a:r>
                    </a:p>
                  </a:txBody>
                  <a:tcPr marL="100584" marR="100584" marT="51816" marB="5181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extLst>
                  <a:ext uri="{0D108BD9-81ED-4DB2-BD59-A6C34878D82A}">
                    <a16:rowId xmlns:a16="http://schemas.microsoft.com/office/drawing/2014/main" val="10000"/>
                  </a:ext>
                </a:extLst>
              </a:tr>
              <a:tr h="349450">
                <a:tc v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1" i="0" u="none" strike="noStrike" cap="none" normalizeH="0" baseline="0" dirty="0">
                        <a:ln>
                          <a:noFill/>
                        </a:ln>
                        <a:solidFill>
                          <a:schemeClr val="tx1"/>
                        </a:solidFill>
                        <a:effectLst/>
                        <a:latin typeface="Calibri"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kern="1200" cap="none" normalizeH="0" baseline="0" dirty="0">
                          <a:ln>
                            <a:noFill/>
                          </a:ln>
                          <a:effectLst/>
                        </a:rPr>
                        <a:t>Yes</a:t>
                      </a:r>
                      <a:endParaRPr kumimoji="0" lang="en-US" sz="1600" b="0" i="0" u="none" strike="noStrike" kern="1200" cap="none" normalizeH="0" baseline="0" dirty="0">
                        <a:ln>
                          <a:noFill/>
                        </a:ln>
                        <a:solidFill>
                          <a:schemeClr val="tx1"/>
                        </a:solidFill>
                        <a:effectLst/>
                        <a:latin typeface="Calibri" pitchFamily="34" charset="0"/>
                        <a:ea typeface="+mn-ea"/>
                        <a:cs typeface="+mn-cs"/>
                      </a:endParaRPr>
                    </a:p>
                  </a:txBody>
                  <a:tcPr marL="100584" marR="100584" marT="51816" marB="51816" horzOverflow="overflow">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dirty="0">
                          <a:ln>
                            <a:noFill/>
                          </a:ln>
                          <a:effectLst/>
                        </a:rPr>
                        <a:t>No</a:t>
                      </a:r>
                      <a:endParaRPr kumimoji="0" lang="en-US" sz="1600" b="0" i="0" u="none" strike="noStrike" cap="none" normalizeH="0" baseline="-25000" dirty="0">
                        <a:ln>
                          <a:noFill/>
                        </a:ln>
                        <a:solidFill>
                          <a:schemeClr val="tx1"/>
                        </a:solidFill>
                        <a:effectLst/>
                        <a:latin typeface="Calibri" pitchFamily="34" charset="0"/>
                      </a:endParaRPr>
                    </a:p>
                  </a:txBody>
                  <a:tcPr marL="100584" marR="100584" marT="51816" marB="51816" horzOverflow="overflow">
                    <a:solidFill>
                      <a:schemeClr val="accent5">
                        <a:lumMod val="40000"/>
                        <a:lumOff val="60000"/>
                      </a:schemeClr>
                    </a:solidFill>
                  </a:tcPr>
                </a:tc>
                <a:tc>
                  <a:txBody>
                    <a:bodyPr/>
                    <a:lstStyle/>
                    <a:p>
                      <a:endParaRPr lang="en-US" sz="1600" dirty="0"/>
                    </a:p>
                  </a:txBody>
                  <a:tcPr marL="100584" marR="100584" marT="51816" marB="51816">
                    <a:lnR w="12700" cap="flat" cmpd="sng" algn="ctr">
                      <a:solidFill>
                        <a:schemeClr val="tx1"/>
                      </a:solidFill>
                      <a:prstDash val="solid"/>
                      <a:round/>
                      <a:headEnd type="none" w="med" len="med"/>
                      <a:tailEnd type="none" w="med" len="med"/>
                    </a:lnR>
                    <a:solidFill>
                      <a:schemeClr val="accent5">
                        <a:lumMod val="20000"/>
                        <a:lumOff val="80000"/>
                      </a:schemeClr>
                    </a:solidFill>
                  </a:tcPr>
                </a:tc>
                <a:extLst>
                  <a:ext uri="{0D108BD9-81ED-4DB2-BD59-A6C34878D82A}">
                    <a16:rowId xmlns:a16="http://schemas.microsoft.com/office/drawing/2014/main" val="10001"/>
                  </a:ext>
                </a:extLst>
              </a:tr>
              <a:tr h="3494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dirty="0">
                          <a:ln>
                            <a:noFill/>
                          </a:ln>
                          <a:effectLst/>
                          <a:latin typeface="Calibri" panose="020F0502020204030204" pitchFamily="34" charset="0"/>
                          <a:cs typeface="Calibri" panose="020F0502020204030204" pitchFamily="34" charset="0"/>
                        </a:rPr>
                        <a:t>Yes</a:t>
                      </a:r>
                      <a:endParaRPr kumimoji="0" lang="en-US" sz="1600" b="0" i="0" u="none" strike="noStrike" cap="none" normalizeH="0" baseline="-25000" dirty="0">
                        <a:ln>
                          <a:noFill/>
                        </a:ln>
                        <a:solidFill>
                          <a:schemeClr val="tx1"/>
                        </a:solidFill>
                        <a:effectLst/>
                        <a:latin typeface="Calibri" pitchFamily="34" charset="0"/>
                        <a:cs typeface="Calibri" panose="020F0502020204030204" pitchFamily="34" charset="0"/>
                      </a:endParaRPr>
                    </a:p>
                  </a:txBody>
                  <a:tcPr marL="100584" marR="100584" marT="51816" marB="51816" horzOverflow="overflow">
                    <a:lnL w="12700" cap="flat" cmpd="sng" algn="ctr">
                      <a:solidFill>
                        <a:schemeClr val="tx1"/>
                      </a:solidFill>
                      <a:prstDash val="solid"/>
                      <a:round/>
                      <a:headEnd type="none" w="med" len="med"/>
                      <a:tailEnd type="none" w="med" len="med"/>
                    </a:lnL>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dirty="0">
                          <a:ln>
                            <a:noFill/>
                          </a:ln>
                          <a:effectLst/>
                        </a:rPr>
                        <a:t>True Positives (TP)</a:t>
                      </a:r>
                      <a:endParaRPr kumimoji="0" lang="en-US" sz="1600" b="1" i="0" u="none" strike="noStrike" cap="none" normalizeH="0" baseline="0" dirty="0">
                        <a:ln>
                          <a:noFill/>
                        </a:ln>
                        <a:solidFill>
                          <a:schemeClr val="tx1"/>
                        </a:solidFill>
                        <a:effectLst/>
                        <a:latin typeface="Calibri" pitchFamily="34" charset="0"/>
                      </a:endParaRPr>
                    </a:p>
                  </a:txBody>
                  <a:tcPr marL="100584" marR="100584" marT="51816" marB="51816"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dirty="0">
                          <a:ln>
                            <a:noFill/>
                          </a:ln>
                          <a:effectLst/>
                        </a:rPr>
                        <a:t>False Positive (FP)</a:t>
                      </a:r>
                      <a:endParaRPr kumimoji="0" lang="en-US" sz="1600" b="1" i="0" u="none" strike="noStrike" cap="none" normalizeH="0" baseline="0" dirty="0">
                        <a:ln>
                          <a:noFill/>
                        </a:ln>
                        <a:solidFill>
                          <a:schemeClr val="tx1"/>
                        </a:solidFill>
                        <a:effectLst/>
                        <a:latin typeface="Calibri" pitchFamily="34" charset="0"/>
                      </a:endParaRPr>
                    </a:p>
                  </a:txBody>
                  <a:tcPr marL="100584" marR="100584" marT="51816" marB="51816" horzOverflow="overflow">
                    <a:solidFill>
                      <a:schemeClr val="accent5">
                        <a:lumMod val="20000"/>
                        <a:lumOff val="80000"/>
                      </a:schemeClr>
                    </a:solidFill>
                  </a:tcPr>
                </a:tc>
                <a:tc>
                  <a:txBody>
                    <a:bodyPr/>
                    <a:lstStyle/>
                    <a:p>
                      <a:pPr algn="ctr"/>
                      <a:r>
                        <a:rPr lang="en-US" sz="1600" dirty="0"/>
                        <a:t>P</a:t>
                      </a:r>
                    </a:p>
                  </a:txBody>
                  <a:tcPr marL="100584" marR="100584" marT="51816" marB="51816">
                    <a:lnR w="12700" cap="flat" cmpd="sng" algn="ctr">
                      <a:solidFill>
                        <a:schemeClr val="tx1"/>
                      </a:solidFill>
                      <a:prstDash val="solid"/>
                      <a:round/>
                      <a:headEnd type="none" w="med" len="med"/>
                      <a:tailEnd type="none" w="med" len="med"/>
                    </a:lnR>
                    <a:solidFill>
                      <a:schemeClr val="accent5">
                        <a:lumMod val="20000"/>
                        <a:lumOff val="80000"/>
                      </a:schemeClr>
                    </a:solidFill>
                  </a:tcPr>
                </a:tc>
                <a:extLst>
                  <a:ext uri="{0D108BD9-81ED-4DB2-BD59-A6C34878D82A}">
                    <a16:rowId xmlns:a16="http://schemas.microsoft.com/office/drawing/2014/main" val="10002"/>
                  </a:ext>
                </a:extLst>
              </a:tr>
              <a:tr h="3494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dirty="0">
                          <a:ln>
                            <a:noFill/>
                          </a:ln>
                          <a:effectLst/>
                          <a:latin typeface="Calibri" panose="020F0502020204030204" pitchFamily="34" charset="0"/>
                          <a:cs typeface="Calibri" panose="020F0502020204030204" pitchFamily="34" charset="0"/>
                        </a:rPr>
                        <a:t>No</a:t>
                      </a:r>
                      <a:endParaRPr kumimoji="0" lang="en-US" sz="1600" b="0" i="0" u="none" strike="noStrike" cap="none" normalizeH="0" baseline="-25000" dirty="0">
                        <a:ln>
                          <a:noFill/>
                        </a:ln>
                        <a:solidFill>
                          <a:schemeClr val="tx1"/>
                        </a:solidFill>
                        <a:effectLst/>
                        <a:latin typeface="Calibri" pitchFamily="34" charset="0"/>
                        <a:cs typeface="Calibri" panose="020F0502020204030204" pitchFamily="34" charset="0"/>
                      </a:endParaRPr>
                    </a:p>
                  </a:txBody>
                  <a:tcPr marL="100584" marR="100584" marT="51816" marB="51816" horzOverflow="overflow">
                    <a:lnL w="12700" cap="flat" cmpd="sng" algn="ctr">
                      <a:solidFill>
                        <a:schemeClr val="tx1"/>
                      </a:solidFill>
                      <a:prstDash val="solid"/>
                      <a:round/>
                      <a:headEnd type="none" w="med" len="med"/>
                      <a:tailEnd type="none" w="med" len="med"/>
                    </a:lnL>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dirty="0">
                          <a:ln>
                            <a:noFill/>
                          </a:ln>
                          <a:effectLst/>
                        </a:rPr>
                        <a:t>False Negative (FN)</a:t>
                      </a:r>
                      <a:endParaRPr kumimoji="0" lang="en-US" sz="1600" b="1" i="0" u="none" strike="noStrike" cap="none" normalizeH="0" baseline="0" dirty="0">
                        <a:ln>
                          <a:noFill/>
                        </a:ln>
                        <a:solidFill>
                          <a:schemeClr val="tx1"/>
                        </a:solidFill>
                        <a:effectLst/>
                        <a:latin typeface="Calibri" pitchFamily="34" charset="0"/>
                      </a:endParaRPr>
                    </a:p>
                  </a:txBody>
                  <a:tcPr marL="100584" marR="100584" marT="51816" marB="51816"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dirty="0">
                          <a:ln>
                            <a:noFill/>
                          </a:ln>
                          <a:effectLst/>
                        </a:rPr>
                        <a:t>True Negatives (TN)</a:t>
                      </a:r>
                      <a:endParaRPr kumimoji="0" lang="en-US" sz="1600" b="1" i="0" u="none" strike="noStrike" cap="none" normalizeH="0" baseline="0" dirty="0">
                        <a:ln>
                          <a:noFill/>
                        </a:ln>
                        <a:solidFill>
                          <a:schemeClr val="tx1"/>
                        </a:solidFill>
                        <a:effectLst/>
                        <a:latin typeface="Calibri" pitchFamily="34" charset="0"/>
                      </a:endParaRPr>
                    </a:p>
                  </a:txBody>
                  <a:tcPr marL="100584" marR="100584" marT="51816" marB="51816" horzOverflow="overflow">
                    <a:solidFill>
                      <a:schemeClr val="accent5">
                        <a:lumMod val="20000"/>
                        <a:lumOff val="80000"/>
                      </a:schemeClr>
                    </a:solidFill>
                  </a:tcPr>
                </a:tc>
                <a:tc>
                  <a:txBody>
                    <a:bodyPr/>
                    <a:lstStyle/>
                    <a:p>
                      <a:pPr algn="ctr"/>
                      <a:r>
                        <a:rPr lang="en-US" sz="1600" dirty="0"/>
                        <a:t>N</a:t>
                      </a:r>
                    </a:p>
                  </a:txBody>
                  <a:tcPr marL="100584" marR="100584" marT="51816" marB="51816">
                    <a:lnR w="12700" cap="flat" cmpd="sng" algn="ctr">
                      <a:solidFill>
                        <a:schemeClr val="tx1"/>
                      </a:solidFill>
                      <a:prstDash val="solid"/>
                      <a:round/>
                      <a:headEnd type="none" w="med" len="med"/>
                      <a:tailEnd type="none" w="med" len="med"/>
                    </a:lnR>
                    <a:solidFill>
                      <a:schemeClr val="accent5">
                        <a:lumMod val="20000"/>
                        <a:lumOff val="80000"/>
                      </a:schemeClr>
                    </a:solidFill>
                  </a:tcPr>
                </a:tc>
                <a:extLst>
                  <a:ext uri="{0D108BD9-81ED-4DB2-BD59-A6C34878D82A}">
                    <a16:rowId xmlns:a16="http://schemas.microsoft.com/office/drawing/2014/main" val="10003"/>
                  </a:ext>
                </a:extLst>
              </a:tr>
              <a:tr h="349450">
                <a:tc>
                  <a:txBody>
                    <a:bodyPr/>
                    <a:lstStyle/>
                    <a:p>
                      <a:pPr algn="ctr"/>
                      <a:r>
                        <a:rPr lang="en-US" sz="1600" dirty="0">
                          <a:latin typeface="Calibri" panose="020F0502020204030204" pitchFamily="34" charset="0"/>
                          <a:cs typeface="Calibri" panose="020F0502020204030204" pitchFamily="34" charset="0"/>
                        </a:rPr>
                        <a:t>Marginal</a:t>
                      </a:r>
                    </a:p>
                  </a:txBody>
                  <a:tcPr marL="100584" marR="100584" marT="51816" marB="51816">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600" dirty="0"/>
                        <a:t>P’</a:t>
                      </a:r>
                    </a:p>
                  </a:txBody>
                  <a:tcPr marL="100584" marR="100584" marT="51816" marB="51816">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a:t>N’</a:t>
                      </a:r>
                    </a:p>
                  </a:txBody>
                  <a:tcPr marL="100584" marR="100584" marT="51816" marB="51816">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a:t>Total</a:t>
                      </a:r>
                    </a:p>
                  </a:txBody>
                  <a:tcPr marL="100584" marR="100584" marT="51816" marB="51816">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4"/>
                  </a:ext>
                </a:extLst>
              </a:tr>
            </a:tbl>
          </a:graphicData>
        </a:graphic>
      </p:graphicFrame>
      <p:sp>
        <p:nvSpPr>
          <p:cNvPr id="8" name="Rectangle 7"/>
          <p:cNvSpPr/>
          <p:nvPr/>
        </p:nvSpPr>
        <p:spPr>
          <a:xfrm>
            <a:off x="417998" y="3499571"/>
            <a:ext cx="8935282" cy="3767185"/>
          </a:xfrm>
          <a:prstGeom prst="rect">
            <a:avLst/>
          </a:prstGeom>
        </p:spPr>
        <p:txBody>
          <a:bodyPr wrap="square" lIns="101858" tIns="50929" rIns="101858" bIns="50929">
            <a:spAutoFit/>
          </a:bodyPr>
          <a:lstStyle/>
          <a:p>
            <a:pPr>
              <a:buFont typeface="Wingdings" pitchFamily="2" charset="2"/>
              <a:buNone/>
            </a:pPr>
            <a:r>
              <a:rPr lang="en-US" altLang="en-US" sz="1600" dirty="0"/>
              <a:t>If these results are from a population-based study, prevalence can be calculated as follows:</a:t>
            </a:r>
          </a:p>
          <a:p>
            <a:pPr>
              <a:buFont typeface="Wingdings" pitchFamily="2" charset="2"/>
              <a:buNone/>
            </a:pPr>
            <a:endParaRPr lang="en-US" altLang="en-US" sz="1600" i="1" dirty="0"/>
          </a:p>
          <a:p>
            <a:pPr marL="700278" lvl="1" indent="-190985">
              <a:buFont typeface="Arial" panose="020B0604020202020204" pitchFamily="34" charset="0"/>
              <a:buChar char="•"/>
            </a:pPr>
            <a:r>
              <a:rPr lang="en-US" altLang="en-US" sz="1600" b="1" i="1" dirty="0"/>
              <a:t>Prevalence of Disease=  P’/ Total</a:t>
            </a:r>
            <a:endParaRPr lang="en-US" altLang="en-US" sz="1600" i="1" dirty="0"/>
          </a:p>
          <a:p>
            <a:pPr>
              <a:buFont typeface="Wingdings" pitchFamily="2" charset="2"/>
              <a:buNone/>
            </a:pPr>
            <a:endParaRPr lang="en-US" altLang="en-US" sz="1600" dirty="0"/>
          </a:p>
          <a:p>
            <a:pPr>
              <a:buFont typeface="Wingdings" pitchFamily="2" charset="2"/>
              <a:buNone/>
            </a:pPr>
            <a:r>
              <a:rPr lang="en-US" altLang="en-US" sz="1600" dirty="0"/>
              <a:t>Sensitivity is the probability that a test will indicate ‘Y=1' among those with the Y=1:</a:t>
            </a:r>
          </a:p>
          <a:p>
            <a:pPr>
              <a:buFont typeface="Wingdings" pitchFamily="2" charset="2"/>
              <a:buNone/>
            </a:pPr>
            <a:endParaRPr lang="en-US" altLang="en-US" sz="1600" i="1" dirty="0"/>
          </a:p>
          <a:p>
            <a:pPr marL="700278" lvl="1" indent="-190985">
              <a:buFont typeface="Arial" panose="020B0604020202020204" pitchFamily="34" charset="0"/>
              <a:buChar char="•"/>
            </a:pPr>
            <a:r>
              <a:rPr lang="en-US" altLang="en-US" sz="1600" b="1" i="1" dirty="0"/>
              <a:t>Sensitivity/ Recall: TP / P’</a:t>
            </a:r>
          </a:p>
          <a:p>
            <a:pPr marL="700278" lvl="1" indent="-190985">
              <a:buFont typeface="Arial" panose="020B0604020202020204" pitchFamily="34" charset="0"/>
              <a:buChar char="•"/>
            </a:pPr>
            <a:endParaRPr lang="en-US" altLang="en-US" sz="1600" i="1" dirty="0"/>
          </a:p>
          <a:p>
            <a:pPr>
              <a:buFont typeface="Wingdings" pitchFamily="2" charset="2"/>
              <a:buNone/>
            </a:pPr>
            <a:r>
              <a:rPr lang="en-US" altLang="en-US" sz="1600" dirty="0"/>
              <a:t>Specificity is the fraction of those “Y=0” who will have a negative test result:</a:t>
            </a:r>
          </a:p>
          <a:p>
            <a:pPr>
              <a:buFont typeface="Wingdings" pitchFamily="2" charset="2"/>
              <a:buNone/>
            </a:pPr>
            <a:endParaRPr lang="en-US" altLang="en-US" sz="1600" i="1" dirty="0"/>
          </a:p>
          <a:p>
            <a:pPr marL="700278" lvl="1" indent="-190985">
              <a:buFont typeface="Arial" panose="020B0604020202020204" pitchFamily="34" charset="0"/>
              <a:buChar char="•"/>
            </a:pPr>
            <a:r>
              <a:rPr lang="en-US" altLang="en-US" sz="1600" b="1" i="1" dirty="0"/>
              <a:t>Specificity: TN / N’</a:t>
            </a:r>
          </a:p>
          <a:p>
            <a:pPr marL="700278" lvl="1" indent="-190985">
              <a:buFont typeface="Arial" panose="020B0604020202020204" pitchFamily="34" charset="0"/>
              <a:buChar char="•"/>
            </a:pPr>
            <a:endParaRPr lang="en-US" altLang="en-US" sz="1600" b="1" i="1" dirty="0"/>
          </a:p>
          <a:p>
            <a:r>
              <a:rPr lang="en-US" altLang="en-US" sz="1600" b="1" i="1" dirty="0"/>
              <a:t>Sensitivity and specificity are characteristics of the test. The population does not affect the results.</a:t>
            </a:r>
            <a:r>
              <a:rPr lang="en-US" altLang="en-US" sz="1600" i="1" dirty="0"/>
              <a:t>	</a:t>
            </a:r>
          </a:p>
          <a:p>
            <a:pPr marL="190985" indent="-190985">
              <a:buFont typeface="Arial" panose="020B0604020202020204" pitchFamily="34" charset="0"/>
              <a:buChar char="•"/>
            </a:pPr>
            <a:r>
              <a:rPr lang="en-US" altLang="en-US" sz="1600" b="1" i="1" dirty="0"/>
              <a:t>Accuracy = (TP + TN) / Total; Error rate: 1 – Accuracy</a:t>
            </a:r>
            <a:endParaRPr lang="en-US" sz="1600" b="1" i="1" dirty="0"/>
          </a:p>
        </p:txBody>
      </p:sp>
    </p:spTree>
    <p:extLst>
      <p:ext uri="{BB962C8B-B14F-4D97-AF65-F5344CB8AC3E}">
        <p14:creationId xmlns:p14="http://schemas.microsoft.com/office/powerpoint/2010/main" val="3676200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76287" y="1165144"/>
            <a:ext cx="8915400" cy="962131"/>
          </a:xfrm>
        </p:spPr>
        <p:txBody>
          <a:bodyPr/>
          <a:lstStyle/>
          <a:p>
            <a:r>
              <a:rPr lang="en-US" dirty="0">
                <a:latin typeface="Cambria" panose="02040503050406030204" pitchFamily="18" charset="0"/>
              </a:rPr>
              <a:t>DATA SCIENCE BOOTCAMP </a:t>
            </a:r>
            <a:br>
              <a:rPr lang="en-US" dirty="0">
                <a:latin typeface="Cambria" panose="02040503050406030204" pitchFamily="18" charset="0"/>
              </a:rPr>
            </a:br>
            <a:r>
              <a:rPr lang="en-US" dirty="0">
                <a:latin typeface="Cambria" panose="02040503050406030204" pitchFamily="18" charset="0"/>
              </a:rPr>
              <a:t>Module 2</a:t>
            </a:r>
          </a:p>
        </p:txBody>
      </p:sp>
      <p:sp>
        <p:nvSpPr>
          <p:cNvPr id="3" name="Subtitle 2"/>
          <p:cNvSpPr>
            <a:spLocks noGrp="1"/>
          </p:cNvSpPr>
          <p:nvPr>
            <p:ph type="subTitle" idx="4294967295"/>
          </p:nvPr>
        </p:nvSpPr>
        <p:spPr>
          <a:xfrm>
            <a:off x="650886" y="2205045"/>
            <a:ext cx="8986838" cy="732403"/>
          </a:xfrm>
        </p:spPr>
        <p:txBody>
          <a:bodyPr/>
          <a:lstStyle/>
          <a:p>
            <a:r>
              <a:rPr lang="en-US" dirty="0">
                <a:latin typeface="Cambria" panose="02040503050406030204" pitchFamily="18" charset="0"/>
              </a:rPr>
              <a:t>Uplift Modeling</a:t>
            </a:r>
          </a:p>
        </p:txBody>
      </p:sp>
      <p:sp>
        <p:nvSpPr>
          <p:cNvPr id="5" name="Subtitle 2"/>
          <p:cNvSpPr txBox="1">
            <a:spLocks/>
          </p:cNvSpPr>
          <p:nvPr/>
        </p:nvSpPr>
        <p:spPr bwMode="auto">
          <a:xfrm>
            <a:off x="582061" y="5496574"/>
            <a:ext cx="8986838" cy="533189"/>
          </a:xfrm>
          <a:prstGeom prst="rect">
            <a:avLst/>
          </a:prstGeom>
          <a:noFill/>
          <a:ln w="9525">
            <a:noFill/>
            <a:miter lim="800000"/>
            <a:headEnd/>
            <a:tailEnd/>
          </a:ln>
        </p:spPr>
        <p:txBody>
          <a:bodyPr vert="horz" wrap="square" lIns="101302" tIns="50656" rIns="101302" bIns="50656" numCol="1" anchor="t" anchorCtr="0" compatLnSpc="1">
            <a:prstTxWarp prst="textNoShape">
              <a:avLst/>
            </a:prstTxWarp>
            <a:spAutoFit/>
          </a:bodyPr>
          <a:lstStyle>
            <a:lvl1pPr marL="292938" indent="-292938" algn="l" defTabSz="1011809" rtl="0" eaLnBrk="0" fontAlgn="base" hangingPunct="0">
              <a:spcBef>
                <a:spcPct val="0"/>
              </a:spcBef>
              <a:spcAft>
                <a:spcPct val="0"/>
              </a:spcAft>
              <a:buClr>
                <a:schemeClr val="accent1"/>
              </a:buClr>
              <a:buFont typeface="Wingdings 3" pitchFamily="18" charset="2"/>
              <a:buNone/>
              <a:defRPr sz="4000" b="1">
                <a:solidFill>
                  <a:srgbClr val="000000"/>
                </a:solidFill>
                <a:latin typeface="+mn-lt"/>
                <a:ea typeface="+mn-ea"/>
                <a:cs typeface="ＭＳ Ｐゴシック"/>
              </a:defRPr>
            </a:lvl1pPr>
            <a:lvl2pPr marL="712541" indent="-226428" algn="l" defTabSz="1011809"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8299" indent="-213761" algn="l" defTabSz="1011809" rtl="0" eaLnBrk="0" fontAlgn="base" hangingPunct="0">
              <a:spcBef>
                <a:spcPct val="0"/>
              </a:spcBef>
              <a:spcAft>
                <a:spcPct val="30000"/>
              </a:spcAft>
              <a:buClr>
                <a:schemeClr val="accent1"/>
              </a:buClr>
              <a:buFont typeface="Arial" pitchFamily="34" charset="0"/>
              <a:buChar char="–"/>
              <a:defRPr sz="2100">
                <a:solidFill>
                  <a:srgbClr val="000000"/>
                </a:solidFill>
                <a:latin typeface="+mn-lt"/>
                <a:ea typeface="+mn-ea"/>
                <a:cs typeface="ＭＳ Ｐゴシック"/>
              </a:defRPr>
            </a:lvl3pPr>
            <a:lvl4pPr marL="1444083" indent="-186842"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5599" indent="-163085"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5268"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11070"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6866"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22671"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a:lstStyle>
          <a:p>
            <a:pPr>
              <a:buClr>
                <a:srgbClr val="5D9A0C"/>
              </a:buClr>
            </a:pPr>
            <a:r>
              <a:rPr lang="en-US" sz="2800" b="0" kern="0" dirty="0">
                <a:latin typeface="Cambria" panose="02040503050406030204" pitchFamily="18" charset="0"/>
              </a:rPr>
              <a:t>Anindya Moitra</a:t>
            </a:r>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410" y="158414"/>
            <a:ext cx="14097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28847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Models for Personalization</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676" y="1354700"/>
            <a:ext cx="7470672" cy="5774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9862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Response Modeling</a:t>
            </a:r>
          </a:p>
        </p:txBody>
      </p:sp>
      <p:pic>
        <p:nvPicPr>
          <p:cNvPr id="89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42" y="1616701"/>
            <a:ext cx="8524568" cy="5498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2656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Campaign Results</a:t>
            </a:r>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240" y="1592981"/>
            <a:ext cx="7616374" cy="5265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7515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So Who is Right?</a:t>
            </a:r>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634" y="1512479"/>
            <a:ext cx="6951663" cy="583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969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What's Wrong with this Picture..</a:t>
            </a:r>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872" y="1516779"/>
            <a:ext cx="8462348" cy="5254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7840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Motivation…</a:t>
            </a:r>
          </a:p>
        </p:txBody>
      </p:sp>
      <p:pic>
        <p:nvPicPr>
          <p:cNvPr id="931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3" y="1515856"/>
            <a:ext cx="7987019" cy="5505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185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Models for Personalization…</a:t>
            </a:r>
          </a:p>
        </p:txBody>
      </p:sp>
      <p:pic>
        <p:nvPicPr>
          <p:cNvPr id="942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276475"/>
            <a:ext cx="9028113"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328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The Uplift Model Objective..</a:t>
            </a:r>
          </a:p>
        </p:txBody>
      </p:sp>
      <p:pic>
        <p:nvPicPr>
          <p:cNvPr id="99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1582992"/>
            <a:ext cx="947578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9398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Healthcare Example</a:t>
            </a:r>
          </a:p>
        </p:txBody>
      </p:sp>
      <p:pic>
        <p:nvPicPr>
          <p:cNvPr id="100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831565"/>
            <a:ext cx="8761413"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6150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What is Rare Event Modeling?</a:t>
            </a:r>
          </a:p>
        </p:txBody>
      </p:sp>
      <p:sp>
        <p:nvSpPr>
          <p:cNvPr id="2" name="TextBox 1"/>
          <p:cNvSpPr txBox="1"/>
          <p:nvPr/>
        </p:nvSpPr>
        <p:spPr>
          <a:xfrm>
            <a:off x="280219" y="1497314"/>
            <a:ext cx="9527457" cy="584775"/>
          </a:xfrm>
          <a:prstGeom prst="rect">
            <a:avLst/>
          </a:prstGeom>
          <a:noFill/>
        </p:spPr>
        <p:txBody>
          <a:bodyPr wrap="square" rtlCol="0">
            <a:spAutoFit/>
          </a:bodyPr>
          <a:lstStyle/>
          <a:p>
            <a:r>
              <a:rPr lang="en-US" sz="1600" dirty="0">
                <a:solidFill>
                  <a:srgbClr val="3B6E8F"/>
                </a:solidFill>
              </a:rPr>
              <a:t>Only 531 out of a population of 50,431 customer closed their saving account in a year, but the dollar value lost because of such closures was more than $ 5 Million</a:t>
            </a:r>
          </a:p>
        </p:txBody>
      </p:sp>
      <p:sp>
        <p:nvSpPr>
          <p:cNvPr id="5" name="TextBox 4"/>
          <p:cNvSpPr txBox="1"/>
          <p:nvPr/>
        </p:nvSpPr>
        <p:spPr>
          <a:xfrm>
            <a:off x="285139" y="2224886"/>
            <a:ext cx="9527457"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best way to arrest these attrition was by predicting the propensity of attrition for individual customer and then pitch retention offers to these identified customers. This was  a typical case of modeling in a rare event population. This kind of problems are also very common in Health care analytics. –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such analysis, there are two challenges : (1) Accurate prediction is difficult because of small sample bias (2) The accuracy of prediction need to be extremely high to make an implementable strategy. This is because high number of false positive, unnecessarily burdens the retention budgets</a:t>
            </a:r>
          </a:p>
        </p:txBody>
      </p:sp>
      <p:pic>
        <p:nvPicPr>
          <p:cNvPr id="88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678" y="3886200"/>
            <a:ext cx="7124393" cy="3198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831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Modeling Steps</a:t>
            </a:r>
          </a:p>
        </p:txBody>
      </p:sp>
      <p:pic>
        <p:nvPicPr>
          <p:cNvPr id="101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48" y="1985042"/>
            <a:ext cx="9113326" cy="3914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100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Approach-I</a:t>
            </a:r>
          </a:p>
        </p:txBody>
      </p:sp>
      <p:pic>
        <p:nvPicPr>
          <p:cNvPr id="1024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54" y="1554111"/>
            <a:ext cx="9275763"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9304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Approach-II</a:t>
            </a:r>
          </a:p>
        </p:txBody>
      </p:sp>
      <p:pic>
        <p:nvPicPr>
          <p:cNvPr id="103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76" y="1438122"/>
            <a:ext cx="9710399" cy="3753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7035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Approach-III</a:t>
            </a:r>
          </a:p>
        </p:txBody>
      </p:sp>
      <p:pic>
        <p:nvPicPr>
          <p:cNvPr id="1044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18" y="1560868"/>
            <a:ext cx="9663266" cy="3118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7540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Comparison</a:t>
            </a:r>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23" y="1624627"/>
            <a:ext cx="9693613" cy="1837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95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Example</a:t>
            </a:r>
          </a:p>
        </p:txBody>
      </p:sp>
      <p:sp>
        <p:nvSpPr>
          <p:cNvPr id="5" name="TextBox 4"/>
          <p:cNvSpPr txBox="1"/>
          <p:nvPr/>
        </p:nvSpPr>
        <p:spPr>
          <a:xfrm>
            <a:off x="285139" y="1649714"/>
            <a:ext cx="9527457"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Total Observations = 1000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Fraudulent   Observations =20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Non-Fraudulent Observations = 980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Event Rate= 2 %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Fraud Indicator = 0 for Non-Fraud Instances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Fraud Indicator = 1 for Fraud</a:t>
            </a:r>
          </a:p>
        </p:txBody>
      </p:sp>
    </p:spTree>
    <p:extLst>
      <p:ext uri="{BB962C8B-B14F-4D97-AF65-F5344CB8AC3E}">
        <p14:creationId xmlns:p14="http://schemas.microsoft.com/office/powerpoint/2010/main" val="745378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362315"/>
            <a:ext cx="9052560" cy="604520"/>
          </a:xfrm>
          <a:prstGeom prst="rect">
            <a:avLst/>
          </a:prstGeom>
        </p:spPr>
        <p:txBody>
          <a:bodyPr/>
          <a:lstStyle/>
          <a:p>
            <a:r>
              <a:rPr lang="en-US" altLang="en-US" sz="3200" dirty="0">
                <a:latin typeface="Cambria" panose="02040503050406030204" pitchFamily="18" charset="0"/>
              </a:rPr>
              <a:t>Handling Imbalanced Datasets: Random Under-Sampling </a:t>
            </a:r>
          </a:p>
        </p:txBody>
      </p:sp>
      <p:sp>
        <p:nvSpPr>
          <p:cNvPr id="5" name="TextBox 4"/>
          <p:cNvSpPr txBox="1"/>
          <p:nvPr/>
        </p:nvSpPr>
        <p:spPr>
          <a:xfrm>
            <a:off x="285139" y="1428494"/>
            <a:ext cx="9527457" cy="5909310"/>
          </a:xfrm>
          <a:prstGeom prst="rect">
            <a:avLst/>
          </a:prstGeom>
          <a:noFill/>
        </p:spPr>
        <p:txBody>
          <a:bodyPr wrap="square" rtlCol="0">
            <a:spAutoFit/>
          </a:bodyPr>
          <a:lstStyle/>
          <a:p>
            <a:pPr marL="285750" indent="-285750">
              <a:buFont typeface="Arial" panose="020B0604020202020204" pitchFamily="34" charset="0"/>
              <a:buChar char="•"/>
            </a:pPr>
            <a:r>
              <a:rPr lang="en-US" sz="1400" dirty="0"/>
              <a:t>Random Under sampling aims to balance class distribution by randomly eliminating majority class examples.  This is done until the majority and minority class instances are balanced out.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Total Observations = 1000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Fraudulent   Observations =20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Non Fraudulent Observations = 980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Event Rate= 2 %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this case we are taking 10 % samples without replacement from Non Fraud instances.  And combining them with Fraud instances.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Non Fraudulent Observations after random under sampling = 10 % of 980 =98</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Total Observations after combining them with Fraudulent observations = 20+98=118</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Event Rate for the new dataset after under sampling = 20/118 = 17%</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Advantages</a:t>
            </a:r>
          </a:p>
          <a:p>
            <a:pPr marL="734866" lvl="1" indent="-285750">
              <a:buFont typeface="Arial" panose="020B0604020202020204" pitchFamily="34" charset="0"/>
              <a:buChar char="•"/>
            </a:pPr>
            <a:r>
              <a:rPr lang="en-US" sz="1400" dirty="0"/>
              <a:t>It can help improve run time and storage problems by reducing the number of training data samples when the training data set is huge.</a:t>
            </a:r>
          </a:p>
          <a:p>
            <a:pPr marL="285750" indent="-285750">
              <a:buFont typeface="Arial" panose="020B0604020202020204" pitchFamily="34" charset="0"/>
              <a:buChar char="•"/>
            </a:pPr>
            <a:r>
              <a:rPr lang="en-US" sz="1400" dirty="0"/>
              <a:t>Disadvantages</a:t>
            </a:r>
          </a:p>
          <a:p>
            <a:pPr marL="734866" lvl="1" indent="-285750">
              <a:buFont typeface="Arial" panose="020B0604020202020204" pitchFamily="34" charset="0"/>
              <a:buChar char="•"/>
            </a:pPr>
            <a:r>
              <a:rPr lang="en-US" sz="1400" dirty="0"/>
              <a:t>It can discard potentially useful information which could be important for building rule classifiers.</a:t>
            </a:r>
          </a:p>
          <a:p>
            <a:pPr marL="734866" lvl="1" indent="-285750">
              <a:buFont typeface="Arial" panose="020B0604020202020204" pitchFamily="34" charset="0"/>
              <a:buChar char="•"/>
            </a:pPr>
            <a:r>
              <a:rPr lang="en-US" sz="1400" dirty="0"/>
              <a:t>The sample chosen by random under sampling may be a biased sample. And it will not be an accurate representative of the population. Thereby, resulting in inaccurate results with the actual test data set.</a:t>
            </a:r>
          </a:p>
        </p:txBody>
      </p:sp>
    </p:spTree>
    <p:extLst>
      <p:ext uri="{BB962C8B-B14F-4D97-AF65-F5344CB8AC3E}">
        <p14:creationId xmlns:p14="http://schemas.microsoft.com/office/powerpoint/2010/main" val="6350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362315"/>
            <a:ext cx="9052560" cy="604520"/>
          </a:xfrm>
          <a:prstGeom prst="rect">
            <a:avLst/>
          </a:prstGeom>
        </p:spPr>
        <p:txBody>
          <a:bodyPr/>
          <a:lstStyle/>
          <a:p>
            <a:r>
              <a:rPr lang="en-US" altLang="en-US" sz="3200" dirty="0">
                <a:latin typeface="Cambria" panose="02040503050406030204" pitchFamily="18" charset="0"/>
              </a:rPr>
              <a:t>Handling Imbalanced Datasets: Random Over-Sampling</a:t>
            </a:r>
          </a:p>
        </p:txBody>
      </p:sp>
      <p:sp>
        <p:nvSpPr>
          <p:cNvPr id="5" name="TextBox 4"/>
          <p:cNvSpPr txBox="1"/>
          <p:nvPr/>
        </p:nvSpPr>
        <p:spPr>
          <a:xfrm>
            <a:off x="285139" y="1428494"/>
            <a:ext cx="9527457" cy="5693866"/>
          </a:xfrm>
          <a:prstGeom prst="rect">
            <a:avLst/>
          </a:prstGeom>
          <a:noFill/>
        </p:spPr>
        <p:txBody>
          <a:bodyPr wrap="square" rtlCol="0">
            <a:spAutoFit/>
          </a:bodyPr>
          <a:lstStyle/>
          <a:p>
            <a:pPr marL="285750" indent="-285750">
              <a:buFont typeface="Arial" panose="020B0604020202020204" pitchFamily="34" charset="0"/>
              <a:buChar char="•"/>
            </a:pPr>
            <a:r>
              <a:rPr lang="en-US" sz="1400" dirty="0"/>
              <a:t>Over-Sampling increases the number of instances in the minority class by randomly replicating them in order to present a higher representation of the minority class in the sample.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Total Observations = 1000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Fraudulent   Observations =20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Non Fraudulent Observations = 980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Event Rate= 2 %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this case we are replicating 20 fraud observations   20 times.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Non Fraudulent Observations =980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Fraudulent Observations after replicating the minority class observations= 400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Total Observations in the new data set after oversampling=1380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Event Rate for the new data set after under sampling= 400/1380 = 29 %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Advantages</a:t>
            </a:r>
          </a:p>
          <a:p>
            <a:pPr marL="734866" lvl="1" indent="-285750">
              <a:buFont typeface="Arial" panose="020B0604020202020204" pitchFamily="34" charset="0"/>
              <a:buChar char="•"/>
            </a:pPr>
            <a:r>
              <a:rPr lang="en-US" sz="1400" dirty="0"/>
              <a:t>Unlike under sampling this method leads to no information loss.</a:t>
            </a:r>
          </a:p>
          <a:p>
            <a:pPr marL="734866" lvl="1" indent="-285750">
              <a:buFont typeface="Arial" panose="020B0604020202020204" pitchFamily="34" charset="0"/>
              <a:buChar char="•"/>
            </a:pPr>
            <a:r>
              <a:rPr lang="en-US" sz="1400" dirty="0"/>
              <a:t>Outperforms under sampling</a:t>
            </a:r>
          </a:p>
          <a:p>
            <a:pPr marL="285750" indent="-285750">
              <a:buFont typeface="Arial" panose="020B0604020202020204" pitchFamily="34" charset="0"/>
              <a:buChar char="•"/>
            </a:pPr>
            <a:r>
              <a:rPr lang="en-US" sz="1400" dirty="0"/>
              <a:t>Disadvantages</a:t>
            </a:r>
          </a:p>
          <a:p>
            <a:pPr marL="734866" lvl="1" indent="-285750">
              <a:buFont typeface="Arial" panose="020B0604020202020204" pitchFamily="34" charset="0"/>
              <a:buChar char="•"/>
            </a:pPr>
            <a:r>
              <a:rPr lang="en-US" sz="1400" dirty="0"/>
              <a:t>It increases the likelihood of overfitting since it replicates the minority class events.</a:t>
            </a:r>
          </a:p>
        </p:txBody>
      </p:sp>
    </p:spTree>
    <p:extLst>
      <p:ext uri="{BB962C8B-B14F-4D97-AF65-F5344CB8AC3E}">
        <p14:creationId xmlns:p14="http://schemas.microsoft.com/office/powerpoint/2010/main" val="92943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362315"/>
            <a:ext cx="9052560" cy="604520"/>
          </a:xfrm>
          <a:prstGeom prst="rect">
            <a:avLst/>
          </a:prstGeom>
        </p:spPr>
        <p:txBody>
          <a:bodyPr/>
          <a:lstStyle/>
          <a:p>
            <a:r>
              <a:rPr lang="en-US" altLang="en-US" sz="3200" dirty="0">
                <a:latin typeface="Cambria" panose="02040503050406030204" pitchFamily="18" charset="0"/>
              </a:rPr>
              <a:t>Handling Imbalanced Datasets: Cluster-Based Over Sampling</a:t>
            </a:r>
          </a:p>
        </p:txBody>
      </p:sp>
      <p:sp>
        <p:nvSpPr>
          <p:cNvPr id="5" name="TextBox 4"/>
          <p:cNvSpPr txBox="1"/>
          <p:nvPr/>
        </p:nvSpPr>
        <p:spPr>
          <a:xfrm>
            <a:off x="19675" y="1398998"/>
            <a:ext cx="9891245" cy="6124754"/>
          </a:xfrm>
          <a:prstGeom prst="rect">
            <a:avLst/>
          </a:prstGeom>
          <a:noFill/>
        </p:spPr>
        <p:txBody>
          <a:bodyPr wrap="square" rtlCol="0">
            <a:spAutoFit/>
          </a:bodyPr>
          <a:lstStyle/>
          <a:p>
            <a:pPr marL="285750" indent="-285750">
              <a:buFont typeface="Arial" panose="020B0604020202020204" pitchFamily="34" charset="0"/>
              <a:buChar char="•"/>
            </a:pPr>
            <a:r>
              <a:rPr lang="en-US" sz="1400" dirty="0"/>
              <a:t>In this case, the K-means clustering algorithm is independently applied to minority and majority class instances. This is to identify clusters in the dataset. Subsequently, each cluster is oversampled such that all clusters of the same class have an equal number of instances and all classes have the same size.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Total Observations = 1000 / Fraudulent   Observations =20 / Non Fraudulent Observations = 980 / Event Rate= 2 %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Majority Class Clusters</a:t>
            </a:r>
          </a:p>
          <a:p>
            <a:pPr marL="285750" indent="-285750">
              <a:buFont typeface="Arial" panose="020B0604020202020204" pitchFamily="34" charset="0"/>
              <a:buChar char="•"/>
            </a:pPr>
            <a:r>
              <a:rPr lang="en-US" sz="1400" dirty="0"/>
              <a:t>Cluster 1: 150 Observations / Cluster 2: 120 Observations / Cluster 3: 230 observations / Cluster 4: 200 observations / Cluster 5: 150 observations / Cluster 6: 130 observations / </a:t>
            </a:r>
          </a:p>
          <a:p>
            <a:pPr marL="285750" indent="-285750">
              <a:buFont typeface="Arial" panose="020B0604020202020204" pitchFamily="34" charset="0"/>
              <a:buChar char="•"/>
            </a:pPr>
            <a:r>
              <a:rPr lang="en-US" sz="1400" dirty="0"/>
              <a:t>Minority  Class Clusters</a:t>
            </a:r>
          </a:p>
          <a:p>
            <a:pPr marL="285750" indent="-285750">
              <a:buFont typeface="Arial" panose="020B0604020202020204" pitchFamily="34" charset="0"/>
              <a:buChar char="•"/>
            </a:pPr>
            <a:r>
              <a:rPr lang="en-US" sz="1400" dirty="0"/>
              <a:t>Cluster 1: 8 Observations / Cluster 2: 12 Observations</a:t>
            </a:r>
          </a:p>
          <a:p>
            <a:endParaRPr lang="en-US" sz="1400" dirty="0"/>
          </a:p>
          <a:p>
            <a:pPr marL="285750" indent="-285750">
              <a:buFont typeface="Arial" panose="020B0604020202020204" pitchFamily="34" charset="0"/>
              <a:buChar char="•"/>
            </a:pPr>
            <a:r>
              <a:rPr lang="en-US" sz="1400" dirty="0"/>
              <a:t>After oversampling of each cluster, all clusters of the same class contain the same number of observations.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Majority Class Clusters</a:t>
            </a:r>
          </a:p>
          <a:p>
            <a:pPr marL="285750" indent="-285750">
              <a:buFont typeface="Arial" panose="020B0604020202020204" pitchFamily="34" charset="0"/>
              <a:buChar char="•"/>
            </a:pPr>
            <a:r>
              <a:rPr lang="en-US" sz="1400" dirty="0"/>
              <a:t>Cluster 1: 170 Observations / Cluster 2: 170 Observations / Cluster 3: 170 observations/ Cluster 4: 170   observations / Cluster 5: 170   observations / Cluster 6: 170   observations / </a:t>
            </a:r>
          </a:p>
          <a:p>
            <a:pPr marL="285750" indent="-285750">
              <a:buFont typeface="Arial" panose="020B0604020202020204" pitchFamily="34" charset="0"/>
              <a:buChar char="•"/>
            </a:pPr>
            <a:r>
              <a:rPr lang="en-US" sz="1400" dirty="0"/>
              <a:t>Minority   Class Clusters</a:t>
            </a:r>
          </a:p>
          <a:p>
            <a:pPr marL="285750" indent="-285750">
              <a:buFont typeface="Arial" panose="020B0604020202020204" pitchFamily="34" charset="0"/>
              <a:buChar char="•"/>
            </a:pPr>
            <a:r>
              <a:rPr lang="en-US" sz="1400" dirty="0"/>
              <a:t>Cluster 1: 250 Observations / Cluster 2: 250 Observations</a:t>
            </a:r>
          </a:p>
          <a:p>
            <a:pPr marL="285750" indent="-285750">
              <a:buFont typeface="Arial" panose="020B0604020202020204" pitchFamily="34" charset="0"/>
              <a:buChar char="•"/>
            </a:pPr>
            <a:r>
              <a:rPr lang="en-US" sz="1400" dirty="0"/>
              <a:t>Event Rate post cluster based oversampling sampling = 500/ (1020+500) = 33 %.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Advantages</a:t>
            </a:r>
          </a:p>
          <a:p>
            <a:pPr marL="734866" lvl="1" indent="-285750">
              <a:buFont typeface="Arial" panose="020B0604020202020204" pitchFamily="34" charset="0"/>
              <a:buChar char="•"/>
            </a:pPr>
            <a:r>
              <a:rPr lang="en-US" sz="1400" dirty="0"/>
              <a:t>This clustering technique helps overcome the challenge between class imbalance. Where the number of examples representing positive class differs from the number of examples representing a negative class.</a:t>
            </a:r>
          </a:p>
          <a:p>
            <a:pPr marL="734866" lvl="1" indent="-285750">
              <a:buFont typeface="Arial" panose="020B0604020202020204" pitchFamily="34" charset="0"/>
              <a:buChar char="•"/>
            </a:pPr>
            <a:r>
              <a:rPr lang="en-US" sz="1400" dirty="0"/>
              <a:t>Also, overcome challenges within class imbalance, where a class is composed of different sub clusters. And each sub cluster does not contain the same number of examples.</a:t>
            </a:r>
          </a:p>
          <a:p>
            <a:pPr marL="285750" indent="-285750">
              <a:buFont typeface="Arial" panose="020B0604020202020204" pitchFamily="34" charset="0"/>
              <a:buChar char="•"/>
            </a:pPr>
            <a:r>
              <a:rPr lang="en-US" sz="1400" dirty="0"/>
              <a:t>Disadvantages</a:t>
            </a:r>
          </a:p>
          <a:p>
            <a:pPr marL="285750" indent="-285750">
              <a:buFont typeface="Arial" panose="020B0604020202020204" pitchFamily="34" charset="0"/>
              <a:buChar char="•"/>
            </a:pPr>
            <a:r>
              <a:rPr lang="en-US" sz="1400" dirty="0"/>
              <a:t>The main drawback of this algorithm, like most oversampling techniques is the possibility of over-fitting the training data.</a:t>
            </a:r>
          </a:p>
        </p:txBody>
      </p:sp>
    </p:spTree>
    <p:extLst>
      <p:ext uri="{BB962C8B-B14F-4D97-AF65-F5344CB8AC3E}">
        <p14:creationId xmlns:p14="http://schemas.microsoft.com/office/powerpoint/2010/main" val="410654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362315"/>
            <a:ext cx="9052560" cy="604520"/>
          </a:xfrm>
          <a:prstGeom prst="rect">
            <a:avLst/>
          </a:prstGeom>
        </p:spPr>
        <p:txBody>
          <a:bodyPr/>
          <a:lstStyle/>
          <a:p>
            <a:r>
              <a:rPr lang="en-US" altLang="en-US" sz="3200" dirty="0">
                <a:latin typeface="Cambria" panose="02040503050406030204" pitchFamily="18" charset="0"/>
              </a:rPr>
              <a:t> Informed Over Sampling: Synthetic Minority Over-sampling Technique (1/4)</a:t>
            </a:r>
          </a:p>
        </p:txBody>
      </p:sp>
      <p:sp>
        <p:nvSpPr>
          <p:cNvPr id="5" name="TextBox 4"/>
          <p:cNvSpPr txBox="1"/>
          <p:nvPr/>
        </p:nvSpPr>
        <p:spPr>
          <a:xfrm>
            <a:off x="93415" y="1398998"/>
            <a:ext cx="9891245" cy="3754874"/>
          </a:xfrm>
          <a:prstGeom prst="rect">
            <a:avLst/>
          </a:prstGeom>
          <a:noFill/>
        </p:spPr>
        <p:txBody>
          <a:bodyPr wrap="square" rtlCol="0">
            <a:spAutoFit/>
          </a:bodyPr>
          <a:lstStyle/>
          <a:p>
            <a:pPr marL="285750" indent="-285750">
              <a:buFont typeface="Arial" panose="020B0604020202020204" pitchFamily="34" charset="0"/>
              <a:buChar char="•"/>
            </a:pPr>
            <a:r>
              <a:rPr lang="en-US" sz="1400" dirty="0"/>
              <a:t>Synthetic Minority Oversampling (SMOTE) works by creating synthetic observations based upon the existing minority observations . This is illustrated in the below figure where the circles represent the majority class (e.g. non-fraud) and the squares the minority class (e.g. fraud).  For each minority class observation, SMOTE calculates the k nearest neighbors. Let’s assume we consider the crossed square and pick the 5 nearest neighbors represented by the black squares. Depending upon the amount of oversampling needed, one or more of the k-nearest neighbors are selected to create the synthetic examples.  Let’s say our oversampling percentage is set at 200%. In this case, 2 of the 5 nearest neighbors are selected at random. The next step is then to randomly create two synthetic examples along the line connecting the observation under investigation (crossed square) with the two random nearest neighbors. These 2 synthetic examples are represented by dashed squares in the figure.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As an example, consider an observation with characteristics (e.g. age and income) of 30 and 1000, and its nearest neighbor with corresponding characteristics 62 and 3200. We generate a random number between 0 and 1, let’s say 0.75.  The synthetic example then has age 30+0.75*(62-30) or 54, and income 1000+0,75*(3200-1000)=2650.  SMOTE then combines the synthetic oversampling of the minority class with </a:t>
            </a:r>
            <a:r>
              <a:rPr lang="en-US" sz="1400" dirty="0" err="1"/>
              <a:t>undersampling</a:t>
            </a:r>
            <a:r>
              <a:rPr lang="en-US" sz="1400" dirty="0"/>
              <a:t> the majority class.  Note that in their original paper, Chawla et al (2001) also developed an extension of SMOTE to work with categorical variables. Empirical evidence has shown that SMOTE usually works better than either under- or oversampling.  Also for fraud detection it has proven to be very valuable.</a:t>
            </a:r>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986" y="5016602"/>
            <a:ext cx="340995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128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362315"/>
            <a:ext cx="9052560" cy="604520"/>
          </a:xfrm>
          <a:prstGeom prst="rect">
            <a:avLst/>
          </a:prstGeom>
        </p:spPr>
        <p:txBody>
          <a:bodyPr/>
          <a:lstStyle/>
          <a:p>
            <a:r>
              <a:rPr lang="en-US" altLang="en-US" sz="3200" dirty="0">
                <a:latin typeface="Cambria" panose="02040503050406030204" pitchFamily="18" charset="0"/>
              </a:rPr>
              <a:t> Informed Over Sampling: Synthetic Minority Over-sampling Technique (2/4)</a:t>
            </a:r>
          </a:p>
        </p:txBody>
      </p:sp>
      <p:sp>
        <p:nvSpPr>
          <p:cNvPr id="5" name="TextBox 4"/>
          <p:cNvSpPr txBox="1"/>
          <p:nvPr/>
        </p:nvSpPr>
        <p:spPr>
          <a:xfrm>
            <a:off x="93415" y="1398998"/>
            <a:ext cx="9891245" cy="5478423"/>
          </a:xfrm>
          <a:prstGeom prst="rect">
            <a:avLst/>
          </a:prstGeom>
          <a:noFill/>
        </p:spPr>
        <p:txBody>
          <a:bodyPr wrap="square" rtlCol="0">
            <a:spAutoFit/>
          </a:bodyPr>
          <a:lstStyle/>
          <a:p>
            <a:pPr marL="285750" indent="-285750">
              <a:buFont typeface="Arial" panose="020B0604020202020204" pitchFamily="34" charset="0"/>
              <a:buChar char="•"/>
            </a:pPr>
            <a:r>
              <a:rPr lang="en-US" sz="1400" dirty="0"/>
              <a:t>This technique is followed to avoid overfitting which occurs when exact replicas of minority instances are added to the main dataset. A subset of data is taken from the minority class as an example and then new synthetic similar instances are created. These synthetic instances are then added to the original dataset. The new dataset is used as a sample to train the classification models.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Total Observations = 1000 / Fraudulent  Observations = 20 / Non Fraudulent Observations = 980 / Event Rate = 2 %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 sample of 15 instances is taken from the minority class and similar synthetic instances are generated 20 times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Post generation of synthetic instances, the following data set is created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Minority Class (Fraudulent Observations) = 300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Majority Class (Non-Fraudulent Observations) = 980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Event rate= 300/1280 = 23.4 %.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Advantages</a:t>
            </a:r>
          </a:p>
          <a:p>
            <a:pPr marL="734866" lvl="1" indent="-285750">
              <a:buFont typeface="Arial" panose="020B0604020202020204" pitchFamily="34" charset="0"/>
              <a:buChar char="•"/>
            </a:pPr>
            <a:r>
              <a:rPr lang="en-US" sz="1400" dirty="0"/>
              <a:t>Mitigates the problem of overfitting caused by random oversampling as synthetic examples are generated rather than replication of instances</a:t>
            </a:r>
          </a:p>
          <a:p>
            <a:pPr marL="734866" lvl="1" indent="-285750">
              <a:buFont typeface="Arial" panose="020B0604020202020204" pitchFamily="34" charset="0"/>
              <a:buChar char="•"/>
            </a:pPr>
            <a:r>
              <a:rPr lang="en-US" sz="1400" dirty="0"/>
              <a:t>No loss of useful information</a:t>
            </a:r>
          </a:p>
          <a:p>
            <a:pPr marL="285750" indent="-285750">
              <a:buFont typeface="Arial" panose="020B0604020202020204" pitchFamily="34" charset="0"/>
              <a:buChar char="•"/>
            </a:pPr>
            <a:r>
              <a:rPr lang="en-US" sz="1400" dirty="0"/>
              <a:t>Disadvantages</a:t>
            </a:r>
          </a:p>
          <a:p>
            <a:pPr marL="734866" lvl="1" indent="-285750">
              <a:buFont typeface="Arial" panose="020B0604020202020204" pitchFamily="34" charset="0"/>
              <a:buChar char="•"/>
            </a:pPr>
            <a:r>
              <a:rPr lang="en-US" sz="1400" dirty="0"/>
              <a:t>While generating synthetic examples SMOTE does not take into consideration neighboring examples from other classes. This can result in increase in overlapping of classes and can introduce additional noise</a:t>
            </a:r>
          </a:p>
          <a:p>
            <a:pPr marL="734866" lvl="1" indent="-285750">
              <a:buFont typeface="Arial" panose="020B0604020202020204" pitchFamily="34" charset="0"/>
              <a:buChar char="•"/>
            </a:pPr>
            <a:r>
              <a:rPr lang="en-US" sz="1400" dirty="0"/>
              <a:t>SMOTE is not very effective for high dimensional data</a:t>
            </a:r>
          </a:p>
        </p:txBody>
      </p:sp>
    </p:spTree>
    <p:extLst>
      <p:ext uri="{BB962C8B-B14F-4D97-AF65-F5344CB8AC3E}">
        <p14:creationId xmlns:p14="http://schemas.microsoft.com/office/powerpoint/2010/main" val="16864790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0_blank">
  <a:themeElements>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fontScheme name="4_blan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4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blank">
  <a:themeElements>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fontScheme name="4_blan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4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blank">
  <a:themeElements>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fontScheme name="4_blan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4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9_blank">
  <a:themeElements>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fontScheme name="4_blan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4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7274EA76F7774EAAAC6D4F85710D5F" ma:contentTypeVersion="0" ma:contentTypeDescription="Create a new document." ma:contentTypeScope="" ma:versionID="0a03e635d0abff5e827e0ee4495b615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C8F7ACC-FD8E-4BD7-94D1-B8E977E6A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8BB33BF-B4BD-4E84-BC8E-3701A24B6654}">
  <ds:schemaRefs>
    <ds:schemaRef ds:uri="http://schemas.microsoft.com/sharepoint/v3/contenttype/forms"/>
  </ds:schemaRefs>
</ds:datastoreItem>
</file>

<file path=customXml/itemProps3.xml><?xml version="1.0" encoding="utf-8"?>
<ds:datastoreItem xmlns:ds="http://schemas.openxmlformats.org/officeDocument/2006/customXml" ds:itemID="{2F613B81-D050-499C-91AE-BB31AFE07D6D}">
  <ds:schemaRefs>
    <ds:schemaRef ds:uri="http://purl.org/dc/elements/1.1/"/>
    <ds:schemaRef ds:uri="http://schemas.microsoft.com/office/2006/metadata/propertie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blank</Template>
  <TotalTime>92565</TotalTime>
  <Words>2433</Words>
  <Application>Microsoft Office PowerPoint</Application>
  <PresentationFormat>Custom</PresentationFormat>
  <Paragraphs>250</Paragraphs>
  <Slides>34</Slides>
  <Notes>1</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34</vt:i4>
      </vt:variant>
    </vt:vector>
  </HeadingPairs>
  <TitlesOfParts>
    <vt:vector size="44" baseType="lpstr">
      <vt:lpstr>Arial</vt:lpstr>
      <vt:lpstr>Calibri</vt:lpstr>
      <vt:lpstr>Cambria</vt:lpstr>
      <vt:lpstr>Wingdings</vt:lpstr>
      <vt:lpstr>Wingdings 3</vt:lpstr>
      <vt:lpstr>10_blank</vt:lpstr>
      <vt:lpstr>7_blank</vt:lpstr>
      <vt:lpstr>8_blank</vt:lpstr>
      <vt:lpstr>9_blank</vt:lpstr>
      <vt:lpstr>think-cell Slide</vt:lpstr>
      <vt:lpstr>DATA SCIENCE BOOTCAMP  Module 2</vt:lpstr>
      <vt:lpstr>Confusion Matrix:</vt:lpstr>
      <vt:lpstr>What is Rare Event Modeling?</vt:lpstr>
      <vt:lpstr>Example</vt:lpstr>
      <vt:lpstr>Handling Imbalanced Datasets: Random Under-Sampling </vt:lpstr>
      <vt:lpstr>Handling Imbalanced Datasets: Random Over-Sampling</vt:lpstr>
      <vt:lpstr>Handling Imbalanced Datasets: Cluster-Based Over Sampling</vt:lpstr>
      <vt:lpstr> Informed Over Sampling: Synthetic Minority Over-sampling Technique (1/4)</vt:lpstr>
      <vt:lpstr> Informed Over Sampling: Synthetic Minority Over-sampling Technique (2/4)</vt:lpstr>
      <vt:lpstr> Informed Over Sampling: Synthetic Minority Over-sampling Technique (3/4)</vt:lpstr>
      <vt:lpstr> Informed Over Sampling: Synthetic Minority Over-sampling Technique (4/4)</vt:lpstr>
      <vt:lpstr> Modified synthetic minority oversampling technique (MSMOTE)</vt:lpstr>
      <vt:lpstr>Effects of Oversampling</vt:lpstr>
      <vt:lpstr>Modeling process and Adjustment</vt:lpstr>
      <vt:lpstr>Leave as it is and continue iterating</vt:lpstr>
      <vt:lpstr>Intercept Adjustment (1/3)</vt:lpstr>
      <vt:lpstr>Intercept Adjustment – Proof (2/3)</vt:lpstr>
      <vt:lpstr>Correct probability- Weight Method (3/3)</vt:lpstr>
      <vt:lpstr>Bagging &amp; Boosting</vt:lpstr>
      <vt:lpstr>DATA SCIENCE BOOTCAMP  Module 2</vt:lpstr>
      <vt:lpstr>Models for Personalization</vt:lpstr>
      <vt:lpstr>Response Modeling</vt:lpstr>
      <vt:lpstr>Campaign Results</vt:lpstr>
      <vt:lpstr>So Who is Right?</vt:lpstr>
      <vt:lpstr>What's Wrong with this Picture..</vt:lpstr>
      <vt:lpstr>Motivation…</vt:lpstr>
      <vt:lpstr>Models for Personalization…</vt:lpstr>
      <vt:lpstr>The Uplift Model Objective..</vt:lpstr>
      <vt:lpstr>Healthcare Example</vt:lpstr>
      <vt:lpstr>Modeling Steps</vt:lpstr>
      <vt:lpstr>Approach-I</vt:lpstr>
      <vt:lpstr>Approach-II</vt:lpstr>
      <vt:lpstr>Approach-III</vt:lpstr>
      <vt:lpstr>Comparison</vt:lpstr>
    </vt:vector>
  </TitlesOfParts>
  <Company>Fidelity Investments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here</dc:title>
  <dc:creator>Prasun Biswas</dc:creator>
  <cp:lastModifiedBy>Moitra, Anindya</cp:lastModifiedBy>
  <cp:revision>2898</cp:revision>
  <cp:lastPrinted>2016-04-25T10:51:01Z</cp:lastPrinted>
  <dcterms:created xsi:type="dcterms:W3CDTF">2012-04-16T14:41:02Z</dcterms:created>
  <dcterms:modified xsi:type="dcterms:W3CDTF">2019-06-17T05:19:26Z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0x010100C17274EA76F7774EAAAC6D4F85710D5F</vt:lpwstr>
  </property>
</Properties>
</file>