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4" r:id="rId5"/>
    <p:sldId id="260" r:id="rId6"/>
    <p:sldId id="265" r:id="rId7"/>
    <p:sldId id="261" r:id="rId8"/>
    <p:sldId id="266" r:id="rId9"/>
    <p:sldId id="267" r:id="rId10"/>
    <p:sldId id="262"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59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5086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9280" name="Line 16"/>
          <p:cNvSpPr>
            <a:spLocks noChangeShapeType="1"/>
          </p:cNvSpPr>
          <p:nvPr/>
        </p:nvSpPr>
        <p:spPr bwMode="auto">
          <a:xfrm flipV="1">
            <a:off x="364370" y="6545464"/>
            <a:ext cx="0" cy="331887"/>
          </a:xfrm>
          <a:prstGeom prst="line">
            <a:avLst/>
          </a:prstGeom>
          <a:noFill/>
          <a:ln w="6350">
            <a:solidFill>
              <a:schemeClr val="bg2"/>
            </a:solidFill>
            <a:round/>
            <a:headEnd/>
            <a:tailEnd/>
          </a:ln>
          <a:effectLst/>
        </p:spPr>
        <p:txBody>
          <a:bodyPr wrap="none" lIns="0" tIns="0" rIns="0" bIns="0" anchor="ctr"/>
          <a:lstStyle/>
          <a:p>
            <a:pPr algn="ctr" fontAlgn="base">
              <a:spcBef>
                <a:spcPct val="0"/>
              </a:spcBef>
              <a:spcAft>
                <a:spcPct val="0"/>
              </a:spcAft>
              <a:defRPr/>
            </a:pPr>
            <a:endParaRPr lang="en-US" sz="1300" dirty="0">
              <a:solidFill>
                <a:srgbClr val="000000"/>
              </a:solidFill>
            </a:endParaRPr>
          </a:p>
        </p:txBody>
      </p:sp>
      <p:sp>
        <p:nvSpPr>
          <p:cNvPr id="139281" name="Rectangle 17"/>
          <p:cNvSpPr>
            <a:spLocks noChangeArrowheads="1"/>
          </p:cNvSpPr>
          <p:nvPr/>
        </p:nvSpPr>
        <p:spPr bwMode="auto">
          <a:xfrm>
            <a:off x="69550" y="6267153"/>
            <a:ext cx="323548" cy="476250"/>
          </a:xfrm>
          <a:prstGeom prst="rect">
            <a:avLst/>
          </a:prstGeom>
          <a:noFill/>
          <a:ln w="9525">
            <a:noFill/>
            <a:miter lim="800000"/>
            <a:headEnd/>
            <a:tailEnd/>
          </a:ln>
          <a:effectLst/>
        </p:spPr>
        <p:txBody>
          <a:bodyPr lIns="91409" tIns="45705" rIns="91409" bIns="45705" anchor="b"/>
          <a:lstStyle/>
          <a:p>
            <a:pPr defTabSz="914321" fontAlgn="base">
              <a:spcBef>
                <a:spcPct val="0"/>
              </a:spcBef>
              <a:spcAft>
                <a:spcPct val="30000"/>
              </a:spcAft>
              <a:defRPr/>
            </a:pPr>
            <a:fld id="{CCDEAA99-763F-45C8-B7D5-D1E35A6E9EC1}" type="slidenum">
              <a:rPr lang="en-US" sz="900">
                <a:solidFill>
                  <a:srgbClr val="BFBFBF"/>
                </a:solidFill>
              </a:rPr>
              <a:pPr defTabSz="914321" fontAlgn="base">
                <a:spcBef>
                  <a:spcPct val="0"/>
                </a:spcBef>
                <a:spcAft>
                  <a:spcPct val="30000"/>
                </a:spcAft>
                <a:defRPr/>
              </a:pPr>
              <a:t>‹#›</a:t>
            </a:fld>
            <a:endParaRPr lang="en-US" sz="900" dirty="0">
              <a:solidFill>
                <a:srgbClr val="BFBFBF"/>
              </a:solidFill>
            </a:endParaRPr>
          </a:p>
        </p:txBody>
      </p:sp>
    </p:spTree>
    <p:extLst>
      <p:ext uri="{BB962C8B-B14F-4D97-AF65-F5344CB8AC3E}">
        <p14:creationId xmlns:p14="http://schemas.microsoft.com/office/powerpoint/2010/main" val="3971258324"/>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dt="0"/>
  <p:txStyles>
    <p:titleStyle>
      <a:lvl1pPr algn="l" defTabSz="914321" rtl="0" eaLnBrk="1" fontAlgn="base" hangingPunct="1">
        <a:spcBef>
          <a:spcPct val="0"/>
        </a:spcBef>
        <a:spcAft>
          <a:spcPct val="0"/>
        </a:spcAft>
        <a:defRPr sz="2100" b="1">
          <a:solidFill>
            <a:srgbClr val="006600"/>
          </a:solidFill>
          <a:latin typeface="+mj-lt"/>
          <a:ea typeface="+mj-ea"/>
          <a:cs typeface="+mj-cs"/>
        </a:defRPr>
      </a:lvl1pPr>
      <a:lvl2pPr algn="l" defTabSz="914321" rtl="0" eaLnBrk="1" fontAlgn="base" hangingPunct="1">
        <a:spcBef>
          <a:spcPct val="0"/>
        </a:spcBef>
        <a:spcAft>
          <a:spcPct val="0"/>
        </a:spcAft>
        <a:defRPr sz="2100" b="1">
          <a:solidFill>
            <a:srgbClr val="006600"/>
          </a:solidFill>
          <a:latin typeface="Arial" pitchFamily="34" charset="0"/>
        </a:defRPr>
      </a:lvl2pPr>
      <a:lvl3pPr algn="l" defTabSz="914321" rtl="0" eaLnBrk="1" fontAlgn="base" hangingPunct="1">
        <a:spcBef>
          <a:spcPct val="0"/>
        </a:spcBef>
        <a:spcAft>
          <a:spcPct val="0"/>
        </a:spcAft>
        <a:defRPr sz="2100" b="1">
          <a:solidFill>
            <a:srgbClr val="006600"/>
          </a:solidFill>
          <a:latin typeface="Arial" pitchFamily="34" charset="0"/>
        </a:defRPr>
      </a:lvl3pPr>
      <a:lvl4pPr algn="l" defTabSz="914321" rtl="0" eaLnBrk="1" fontAlgn="base" hangingPunct="1">
        <a:spcBef>
          <a:spcPct val="0"/>
        </a:spcBef>
        <a:spcAft>
          <a:spcPct val="0"/>
        </a:spcAft>
        <a:defRPr sz="2100" b="1">
          <a:solidFill>
            <a:srgbClr val="006600"/>
          </a:solidFill>
          <a:latin typeface="Arial" pitchFamily="34" charset="0"/>
        </a:defRPr>
      </a:lvl4pPr>
      <a:lvl5pPr algn="l" defTabSz="914321" rtl="0" eaLnBrk="1" fontAlgn="base" hangingPunct="1">
        <a:spcBef>
          <a:spcPct val="0"/>
        </a:spcBef>
        <a:spcAft>
          <a:spcPct val="0"/>
        </a:spcAft>
        <a:defRPr sz="2100" b="1">
          <a:solidFill>
            <a:srgbClr val="006600"/>
          </a:solidFill>
          <a:latin typeface="Arial" pitchFamily="34" charset="0"/>
        </a:defRPr>
      </a:lvl5pPr>
      <a:lvl6pPr marL="432389" algn="l" defTabSz="914321" rtl="0" eaLnBrk="1" fontAlgn="base" hangingPunct="1">
        <a:spcBef>
          <a:spcPct val="0"/>
        </a:spcBef>
        <a:spcAft>
          <a:spcPct val="0"/>
        </a:spcAft>
        <a:defRPr sz="2100" b="1">
          <a:solidFill>
            <a:srgbClr val="006600"/>
          </a:solidFill>
          <a:latin typeface="Arial" pitchFamily="34" charset="0"/>
        </a:defRPr>
      </a:lvl6pPr>
      <a:lvl7pPr marL="864777" algn="l" defTabSz="914321" rtl="0" eaLnBrk="1" fontAlgn="base" hangingPunct="1">
        <a:spcBef>
          <a:spcPct val="0"/>
        </a:spcBef>
        <a:spcAft>
          <a:spcPct val="0"/>
        </a:spcAft>
        <a:defRPr sz="2100" b="1">
          <a:solidFill>
            <a:srgbClr val="006600"/>
          </a:solidFill>
          <a:latin typeface="Arial" pitchFamily="34" charset="0"/>
        </a:defRPr>
      </a:lvl7pPr>
      <a:lvl8pPr marL="1297165" algn="l" defTabSz="914321" rtl="0" eaLnBrk="1" fontAlgn="base" hangingPunct="1">
        <a:spcBef>
          <a:spcPct val="0"/>
        </a:spcBef>
        <a:spcAft>
          <a:spcPct val="0"/>
        </a:spcAft>
        <a:defRPr sz="2100" b="1">
          <a:solidFill>
            <a:srgbClr val="006600"/>
          </a:solidFill>
          <a:latin typeface="Arial" pitchFamily="34" charset="0"/>
        </a:defRPr>
      </a:lvl8pPr>
      <a:lvl9pPr marL="1729554" algn="l" defTabSz="914321" rtl="0" eaLnBrk="1" fontAlgn="base" hangingPunct="1">
        <a:spcBef>
          <a:spcPct val="0"/>
        </a:spcBef>
        <a:spcAft>
          <a:spcPct val="0"/>
        </a:spcAft>
        <a:defRPr sz="2100" b="1">
          <a:solidFill>
            <a:srgbClr val="006600"/>
          </a:solidFill>
          <a:latin typeface="Arial" pitchFamily="34" charset="0"/>
        </a:defRPr>
      </a:lvl9pPr>
    </p:titleStyle>
    <p:bodyStyle>
      <a:lvl1pPr marL="267240" indent="-267240" algn="l" defTabSz="914321" rtl="0" eaLnBrk="1" fontAlgn="base" hangingPunct="1">
        <a:spcBef>
          <a:spcPct val="0"/>
        </a:spcBef>
        <a:spcAft>
          <a:spcPts val="757"/>
        </a:spcAft>
        <a:buClr>
          <a:schemeClr val="accent1"/>
        </a:buClr>
        <a:buFont typeface="Wingdings 3" pitchFamily="18" charset="2"/>
        <a:buChar char=""/>
        <a:defRPr sz="2300">
          <a:solidFill>
            <a:srgbClr val="000000"/>
          </a:solidFill>
          <a:latin typeface="+mn-lt"/>
          <a:ea typeface="+mn-ea"/>
          <a:cs typeface="+mn-cs"/>
        </a:defRPr>
      </a:lvl1pPr>
      <a:lvl2pPr marL="645580" indent="-208687" algn="l" defTabSz="914321" rtl="0" eaLnBrk="1" fontAlgn="base" hangingPunct="1">
        <a:spcBef>
          <a:spcPct val="0"/>
        </a:spcBef>
        <a:spcAft>
          <a:spcPts val="757"/>
        </a:spcAft>
        <a:buClr>
          <a:schemeClr val="accent2"/>
        </a:buClr>
        <a:buFont typeface="Wingdings" pitchFamily="2" charset="2"/>
        <a:buChar char="§"/>
        <a:defRPr sz="2100">
          <a:solidFill>
            <a:srgbClr val="000000"/>
          </a:solidFill>
          <a:latin typeface="+mn-lt"/>
        </a:defRPr>
      </a:lvl2pPr>
      <a:lvl3pPr marL="974375" indent="-196676" algn="l" defTabSz="914321" rtl="0" eaLnBrk="1" fontAlgn="base" hangingPunct="1">
        <a:spcBef>
          <a:spcPct val="0"/>
        </a:spcBef>
        <a:spcAft>
          <a:spcPts val="757"/>
        </a:spcAft>
        <a:buClr>
          <a:schemeClr val="accent1"/>
        </a:buClr>
        <a:buFont typeface="Arial" charset="0"/>
        <a:buChar char="–"/>
        <a:defRPr sz="1900">
          <a:solidFill>
            <a:srgbClr val="000000"/>
          </a:solidFill>
          <a:latin typeface="+mn-lt"/>
        </a:defRPr>
      </a:lvl3pPr>
      <a:lvl4pPr marL="1303171" indent="-172654" algn="l" defTabSz="914321" rtl="0" eaLnBrk="1" fontAlgn="base" hangingPunct="1">
        <a:spcBef>
          <a:spcPct val="0"/>
        </a:spcBef>
        <a:spcAft>
          <a:spcPts val="757"/>
        </a:spcAft>
        <a:buClr>
          <a:schemeClr val="accent1"/>
        </a:buClr>
        <a:buFont typeface="Wingdings" pitchFamily="2" charset="2"/>
        <a:buChar char=""/>
        <a:defRPr>
          <a:solidFill>
            <a:srgbClr val="000000"/>
          </a:solidFill>
          <a:latin typeface="+mn-lt"/>
        </a:defRPr>
      </a:lvl4pPr>
      <a:lvl5pPr marL="1619956" indent="-151636" algn="l" defTabSz="914321" rtl="0" eaLnBrk="1" fontAlgn="base" hangingPunct="1">
        <a:spcBef>
          <a:spcPct val="0"/>
        </a:spcBef>
        <a:spcAft>
          <a:spcPts val="757"/>
        </a:spcAft>
        <a:buClr>
          <a:schemeClr val="accent1"/>
        </a:buClr>
        <a:buFont typeface="Wingdings" pitchFamily="2" charset="2"/>
        <a:buChar char=""/>
        <a:defRPr>
          <a:solidFill>
            <a:srgbClr val="000000"/>
          </a:solidFill>
          <a:latin typeface="+mn-lt"/>
        </a:defRPr>
      </a:lvl5pPr>
      <a:lvl6pPr marL="2052344"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6pPr>
      <a:lvl7pPr marL="2484732"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7pPr>
      <a:lvl8pPr marL="2917121"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8pPr>
      <a:lvl9pPr marL="3349509"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9pPr>
    </p:bodyStyle>
    <p:otherStyle>
      <a:defPPr>
        <a:defRPr lang="en-US"/>
      </a:defPPr>
      <a:lvl1pPr marL="0" algn="l" defTabSz="864777" rtl="0" eaLnBrk="1" latinLnBrk="0" hangingPunct="1">
        <a:defRPr sz="1700" kern="1200">
          <a:solidFill>
            <a:schemeClr val="tx1"/>
          </a:solidFill>
          <a:latin typeface="+mn-lt"/>
          <a:ea typeface="+mn-ea"/>
          <a:cs typeface="+mn-cs"/>
        </a:defRPr>
      </a:lvl1pPr>
      <a:lvl2pPr marL="432389" algn="l" defTabSz="864777" rtl="0" eaLnBrk="1" latinLnBrk="0" hangingPunct="1">
        <a:defRPr sz="1700" kern="1200">
          <a:solidFill>
            <a:schemeClr val="tx1"/>
          </a:solidFill>
          <a:latin typeface="+mn-lt"/>
          <a:ea typeface="+mn-ea"/>
          <a:cs typeface="+mn-cs"/>
        </a:defRPr>
      </a:lvl2pPr>
      <a:lvl3pPr marL="864777" algn="l" defTabSz="864777" rtl="0" eaLnBrk="1" latinLnBrk="0" hangingPunct="1">
        <a:defRPr sz="1700" kern="1200">
          <a:solidFill>
            <a:schemeClr val="tx1"/>
          </a:solidFill>
          <a:latin typeface="+mn-lt"/>
          <a:ea typeface="+mn-ea"/>
          <a:cs typeface="+mn-cs"/>
        </a:defRPr>
      </a:lvl3pPr>
      <a:lvl4pPr marL="1297165" algn="l" defTabSz="864777" rtl="0" eaLnBrk="1" latinLnBrk="0" hangingPunct="1">
        <a:defRPr sz="1700" kern="1200">
          <a:solidFill>
            <a:schemeClr val="tx1"/>
          </a:solidFill>
          <a:latin typeface="+mn-lt"/>
          <a:ea typeface="+mn-ea"/>
          <a:cs typeface="+mn-cs"/>
        </a:defRPr>
      </a:lvl4pPr>
      <a:lvl5pPr marL="1729554" algn="l" defTabSz="864777" rtl="0" eaLnBrk="1" latinLnBrk="0" hangingPunct="1">
        <a:defRPr sz="1700" kern="1200">
          <a:solidFill>
            <a:schemeClr val="tx1"/>
          </a:solidFill>
          <a:latin typeface="+mn-lt"/>
          <a:ea typeface="+mn-ea"/>
          <a:cs typeface="+mn-cs"/>
        </a:defRPr>
      </a:lvl5pPr>
      <a:lvl6pPr marL="2161941" algn="l" defTabSz="864777" rtl="0" eaLnBrk="1" latinLnBrk="0" hangingPunct="1">
        <a:defRPr sz="1700" kern="1200">
          <a:solidFill>
            <a:schemeClr val="tx1"/>
          </a:solidFill>
          <a:latin typeface="+mn-lt"/>
          <a:ea typeface="+mn-ea"/>
          <a:cs typeface="+mn-cs"/>
        </a:defRPr>
      </a:lvl6pPr>
      <a:lvl7pPr marL="2594330" algn="l" defTabSz="864777" rtl="0" eaLnBrk="1" latinLnBrk="0" hangingPunct="1">
        <a:defRPr sz="1700" kern="1200">
          <a:solidFill>
            <a:schemeClr val="tx1"/>
          </a:solidFill>
          <a:latin typeface="+mn-lt"/>
          <a:ea typeface="+mn-ea"/>
          <a:cs typeface="+mn-cs"/>
        </a:defRPr>
      </a:lvl7pPr>
      <a:lvl8pPr marL="3026718" algn="l" defTabSz="864777" rtl="0" eaLnBrk="1" latinLnBrk="0" hangingPunct="1">
        <a:defRPr sz="1700" kern="1200">
          <a:solidFill>
            <a:schemeClr val="tx1"/>
          </a:solidFill>
          <a:latin typeface="+mn-lt"/>
          <a:ea typeface="+mn-ea"/>
          <a:cs typeface="+mn-cs"/>
        </a:defRPr>
      </a:lvl8pPr>
      <a:lvl9pPr marL="3459107" algn="l" defTabSz="86477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91155" y="1945185"/>
            <a:ext cx="8170333" cy="630912"/>
          </a:xfrm>
          <a:prstGeom prst="rect">
            <a:avLst/>
          </a:prstGeom>
        </p:spPr>
        <p:txBody>
          <a:bodyPr/>
          <a:lstStyle/>
          <a:p>
            <a:r>
              <a:rPr lang="en-US" dirty="0"/>
              <a:t>Collaborative Filtering</a:t>
            </a:r>
          </a:p>
        </p:txBody>
      </p:sp>
    </p:spTree>
    <p:extLst>
      <p:ext uri="{BB962C8B-B14F-4D97-AF65-F5344CB8AC3E}">
        <p14:creationId xmlns:p14="http://schemas.microsoft.com/office/powerpoint/2010/main" val="372262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295400"/>
            <a:ext cx="8763000" cy="815578"/>
          </a:xfrm>
          <a:prstGeom prst="rect">
            <a:avLst/>
          </a:prstGeom>
        </p:spPr>
        <p:txBody>
          <a:bodyPr/>
          <a:lstStyle/>
          <a:p>
            <a:pPr marL="0" indent="0">
              <a:buNone/>
            </a:pPr>
            <a:r>
              <a:rPr lang="en-US" sz="2400" b="1" dirty="0"/>
              <a:t>Alternating Least Square : </a:t>
            </a:r>
            <a:r>
              <a:rPr lang="en-US" dirty="0"/>
              <a:t>Using Mean Square Error/Root Mean Square Error</a:t>
            </a:r>
          </a:p>
        </p:txBody>
      </p:sp>
      <p:sp>
        <p:nvSpPr>
          <p:cNvPr id="5" name="Title 1"/>
          <p:cNvSpPr>
            <a:spLocks noGrp="1"/>
          </p:cNvSpPr>
          <p:nvPr>
            <p:ph type="title" idx="4294967295"/>
          </p:nvPr>
        </p:nvSpPr>
        <p:spPr>
          <a:xfrm>
            <a:off x="303896" y="2"/>
            <a:ext cx="8611504" cy="989708"/>
          </a:xfrm>
          <a:prstGeom prst="rect">
            <a:avLst/>
          </a:prstGeom>
        </p:spPr>
        <p:txBody>
          <a:bodyPr/>
          <a:lstStyle/>
          <a:p>
            <a:r>
              <a:rPr lang="en-US" sz="3600" dirty="0">
                <a:latin typeface="Calibri" panose="020F0502020204030204" pitchFamily="34" charset="0"/>
                <a:cs typeface="Calibri" panose="020F0502020204030204" pitchFamily="34" charset="0"/>
              </a:rPr>
              <a:t>Evaluation of recommend-system Algorithm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5410200" cy="7671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03" y="2981325"/>
            <a:ext cx="6202594" cy="600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Content Placeholder 2"/>
          <p:cNvSpPr txBox="1">
            <a:spLocks/>
          </p:cNvSpPr>
          <p:nvPr/>
        </p:nvSpPr>
        <p:spPr bwMode="auto">
          <a:xfrm>
            <a:off x="228600" y="3756422"/>
            <a:ext cx="8763000" cy="2385238"/>
          </a:xfrm>
          <a:prstGeom prst="rect">
            <a:avLst/>
          </a:prstGeom>
          <a:noFill/>
          <a:ln w="9525">
            <a:noFill/>
            <a:miter lim="800000"/>
            <a:headEnd/>
            <a:tailEnd/>
          </a:ln>
        </p:spPr>
        <p:txBody>
          <a:bodyPr vert="horz" wrap="square" lIns="91409" tIns="45705" rIns="91409" bIns="45705" numCol="1" anchor="t" anchorCtr="0" compatLnSpc="1">
            <a:prstTxWarp prst="textNoShape">
              <a:avLst/>
            </a:prstTxWarp>
            <a:spAutoFit/>
          </a:bodyPr>
          <a:lstStyle>
            <a:lvl1pPr marL="267240" indent="-267240" algn="l" defTabSz="914321" rtl="0" eaLnBrk="1" fontAlgn="base" hangingPunct="1">
              <a:spcBef>
                <a:spcPct val="0"/>
              </a:spcBef>
              <a:spcAft>
                <a:spcPts val="757"/>
              </a:spcAft>
              <a:buClr>
                <a:schemeClr val="accent1"/>
              </a:buClr>
              <a:buFont typeface="Wingdings 3" pitchFamily="18" charset="2"/>
              <a:buChar char=""/>
              <a:defRPr sz="2300">
                <a:solidFill>
                  <a:srgbClr val="000000"/>
                </a:solidFill>
                <a:latin typeface="+mn-lt"/>
                <a:ea typeface="+mn-ea"/>
                <a:cs typeface="+mn-cs"/>
              </a:defRPr>
            </a:lvl1pPr>
            <a:lvl2pPr marL="645580" indent="-208687" algn="l" defTabSz="914321" rtl="0" eaLnBrk="1" fontAlgn="base" hangingPunct="1">
              <a:spcBef>
                <a:spcPct val="0"/>
              </a:spcBef>
              <a:spcAft>
                <a:spcPts val="757"/>
              </a:spcAft>
              <a:buClr>
                <a:schemeClr val="accent2"/>
              </a:buClr>
              <a:buFont typeface="Wingdings" pitchFamily="2" charset="2"/>
              <a:buChar char="§"/>
              <a:defRPr sz="2100">
                <a:solidFill>
                  <a:srgbClr val="000000"/>
                </a:solidFill>
                <a:latin typeface="+mn-lt"/>
              </a:defRPr>
            </a:lvl2pPr>
            <a:lvl3pPr marL="974375" indent="-196676" algn="l" defTabSz="914321" rtl="0" eaLnBrk="1" fontAlgn="base" hangingPunct="1">
              <a:spcBef>
                <a:spcPct val="0"/>
              </a:spcBef>
              <a:spcAft>
                <a:spcPts val="757"/>
              </a:spcAft>
              <a:buClr>
                <a:schemeClr val="accent1"/>
              </a:buClr>
              <a:buFont typeface="Arial" charset="0"/>
              <a:buChar char="–"/>
              <a:defRPr sz="1900">
                <a:solidFill>
                  <a:srgbClr val="000000"/>
                </a:solidFill>
                <a:latin typeface="+mn-lt"/>
              </a:defRPr>
            </a:lvl3pPr>
            <a:lvl4pPr marL="1303171" indent="-172654" algn="l" defTabSz="914321" rtl="0" eaLnBrk="1" fontAlgn="base" hangingPunct="1">
              <a:spcBef>
                <a:spcPct val="0"/>
              </a:spcBef>
              <a:spcAft>
                <a:spcPts val="757"/>
              </a:spcAft>
              <a:buClr>
                <a:schemeClr val="accent1"/>
              </a:buClr>
              <a:buFont typeface="Wingdings" pitchFamily="2" charset="2"/>
              <a:buChar char=""/>
              <a:defRPr>
                <a:solidFill>
                  <a:srgbClr val="000000"/>
                </a:solidFill>
                <a:latin typeface="+mn-lt"/>
              </a:defRPr>
            </a:lvl4pPr>
            <a:lvl5pPr marL="1619956" indent="-151636" algn="l" defTabSz="914321" rtl="0" eaLnBrk="1" fontAlgn="base" hangingPunct="1">
              <a:spcBef>
                <a:spcPct val="0"/>
              </a:spcBef>
              <a:spcAft>
                <a:spcPts val="757"/>
              </a:spcAft>
              <a:buClr>
                <a:schemeClr val="accent1"/>
              </a:buClr>
              <a:buFont typeface="Wingdings" pitchFamily="2" charset="2"/>
              <a:buChar char=""/>
              <a:defRPr>
                <a:solidFill>
                  <a:srgbClr val="000000"/>
                </a:solidFill>
                <a:latin typeface="+mn-lt"/>
              </a:defRPr>
            </a:lvl5pPr>
            <a:lvl6pPr marL="2052344"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6pPr>
            <a:lvl7pPr marL="2484732"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7pPr>
            <a:lvl8pPr marL="2917121"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8pPr>
            <a:lvl9pPr marL="3349509" indent="-151636" algn="l" defTabSz="914321" rtl="0" eaLnBrk="1" fontAlgn="base" hangingPunct="1">
              <a:spcBef>
                <a:spcPct val="0"/>
              </a:spcBef>
              <a:spcAft>
                <a:spcPct val="30000"/>
              </a:spcAft>
              <a:buClr>
                <a:schemeClr val="accent1"/>
              </a:buClr>
              <a:buFont typeface="Wingdings" pitchFamily="2" charset="2"/>
              <a:buChar char=""/>
              <a:defRPr>
                <a:solidFill>
                  <a:srgbClr val="000000"/>
                </a:solidFill>
                <a:latin typeface="+mn-lt"/>
              </a:defRPr>
            </a:lvl9pPr>
          </a:lstStyle>
          <a:p>
            <a:pPr marL="0" indent="0">
              <a:buFont typeface="Wingdings 3" pitchFamily="18" charset="2"/>
              <a:buNone/>
            </a:pPr>
            <a:r>
              <a:rPr lang="en-US" sz="2400" b="1" kern="0" dirty="0"/>
              <a:t>Hyper Parameters to be tuned : </a:t>
            </a:r>
            <a:endParaRPr lang="en-US" kern="0" dirty="0"/>
          </a:p>
          <a:p>
            <a:pPr lvl="1">
              <a:buFont typeface="Arial" panose="020B0604020202020204" pitchFamily="34" charset="0"/>
              <a:buChar char="•"/>
            </a:pPr>
            <a:r>
              <a:rPr lang="en-US" kern="0" dirty="0"/>
              <a:t>Number of Iterations: Higher the iterations, the better (also takes longer time)</a:t>
            </a:r>
          </a:p>
          <a:p>
            <a:pPr lvl="1">
              <a:buFont typeface="Arial" panose="020B0604020202020204" pitchFamily="34" charset="0"/>
              <a:buChar char="•"/>
            </a:pPr>
            <a:r>
              <a:rPr lang="en-US" kern="0" dirty="0"/>
              <a:t>Number of latent factors: Higher the number of explanatory variables, the better (too high might not be helpful)</a:t>
            </a:r>
          </a:p>
          <a:p>
            <a:pPr lvl="1">
              <a:buFont typeface="Arial" panose="020B0604020202020204" pitchFamily="34" charset="0"/>
              <a:buChar char="•"/>
            </a:pPr>
            <a:r>
              <a:rPr lang="en-US" kern="0" dirty="0"/>
              <a:t>Learning Rate: Step size taken to converge</a:t>
            </a:r>
          </a:p>
        </p:txBody>
      </p:sp>
    </p:spTree>
    <p:extLst>
      <p:ext uri="{BB962C8B-B14F-4D97-AF65-F5344CB8AC3E}">
        <p14:creationId xmlns:p14="http://schemas.microsoft.com/office/powerpoint/2010/main" val="131544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371601"/>
            <a:ext cx="8915399" cy="4313971"/>
          </a:xfrm>
          <a:prstGeom prst="rect">
            <a:avLst/>
          </a:prstGeom>
        </p:spPr>
        <p:txBody>
          <a:bodyPr/>
          <a:lstStyle/>
          <a:p>
            <a:r>
              <a:rPr lang="en-US" dirty="0"/>
              <a:t>Creating Train and Test dataset and evaluating on the test data</a:t>
            </a:r>
          </a:p>
          <a:p>
            <a:pPr lvl="1"/>
            <a:r>
              <a:rPr lang="en-US" dirty="0"/>
              <a:t>One option would be to create the training set until a reference date and evaluate the model for the test observations after reference date</a:t>
            </a:r>
          </a:p>
          <a:p>
            <a:r>
              <a:rPr lang="en-US" dirty="0"/>
              <a:t>Top N Accuracy Metric:</a:t>
            </a:r>
          </a:p>
          <a:p>
            <a:pPr lvl="1"/>
            <a:r>
              <a:rPr lang="en-US" dirty="0"/>
              <a:t>For each User:</a:t>
            </a:r>
          </a:p>
          <a:p>
            <a:pPr lvl="2"/>
            <a:r>
              <a:rPr lang="en-US" dirty="0"/>
              <a:t>For each item that the User has interacted with in the test set:</a:t>
            </a:r>
          </a:p>
          <a:p>
            <a:pPr lvl="3"/>
            <a:r>
              <a:rPr lang="en-US" dirty="0"/>
              <a:t>Sample 10 other items that the user has never interacted with</a:t>
            </a:r>
          </a:p>
          <a:p>
            <a:pPr lvl="3"/>
            <a:r>
              <a:rPr lang="en-US" dirty="0"/>
              <a:t>Ask the trained model to output a ranked list of recommendations from these 1+10 items</a:t>
            </a:r>
          </a:p>
          <a:p>
            <a:pPr lvl="3"/>
            <a:r>
              <a:rPr lang="en-US" dirty="0"/>
              <a:t>Compute the Top-N accuracy metric for this user-item combination</a:t>
            </a:r>
          </a:p>
          <a:p>
            <a:pPr lvl="1"/>
            <a:r>
              <a:rPr lang="en-US" dirty="0"/>
              <a:t>Aggregate the Top-N accuracy metrics across</a:t>
            </a:r>
          </a:p>
        </p:txBody>
      </p:sp>
      <p:sp>
        <p:nvSpPr>
          <p:cNvPr id="4" name="Title 1"/>
          <p:cNvSpPr>
            <a:spLocks noGrp="1"/>
          </p:cNvSpPr>
          <p:nvPr>
            <p:ph type="title" idx="4294967295"/>
          </p:nvPr>
        </p:nvSpPr>
        <p:spPr>
          <a:xfrm>
            <a:off x="303896" y="2"/>
            <a:ext cx="8611504" cy="989708"/>
          </a:xfrm>
          <a:prstGeom prst="rect">
            <a:avLst/>
          </a:prstGeom>
        </p:spPr>
        <p:txBody>
          <a:bodyPr/>
          <a:lstStyle/>
          <a:p>
            <a:r>
              <a:rPr lang="en-US" sz="3600" dirty="0">
                <a:latin typeface="Calibri" panose="020F0502020204030204" pitchFamily="34" charset="0"/>
                <a:cs typeface="Calibri" panose="020F0502020204030204" pitchFamily="34" charset="0"/>
              </a:rPr>
              <a:t>Evaluation of recommend-system</a:t>
            </a:r>
            <a:endParaRPr lang="en-US" dirty="0"/>
          </a:p>
        </p:txBody>
      </p:sp>
    </p:spTree>
    <p:extLst>
      <p:ext uri="{BB962C8B-B14F-4D97-AF65-F5344CB8AC3E}">
        <p14:creationId xmlns:p14="http://schemas.microsoft.com/office/powerpoint/2010/main" val="130597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819400"/>
            <a:ext cx="5943600" cy="1323439"/>
          </a:xfrm>
          <a:prstGeom prst="rect">
            <a:avLst/>
          </a:prstGeom>
          <a:noFill/>
          <a:ln>
            <a:noFill/>
          </a:ln>
        </p:spPr>
        <p:txBody>
          <a:bodyPr wrap="square" rtlCol="0">
            <a:spAutoFit/>
          </a:bodyPr>
          <a:lstStyle/>
          <a:p>
            <a:pPr algn="ctr"/>
            <a:r>
              <a:rPr lang="en-US" sz="8000" dirty="0"/>
              <a:t>Thank You</a:t>
            </a:r>
          </a:p>
        </p:txBody>
      </p:sp>
    </p:spTree>
    <p:extLst>
      <p:ext uri="{BB962C8B-B14F-4D97-AF65-F5344CB8AC3E}">
        <p14:creationId xmlns:p14="http://schemas.microsoft.com/office/powerpoint/2010/main" val="426667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Definition/Introduction</a:t>
            </a:r>
          </a:p>
        </p:txBody>
      </p:sp>
      <p:sp>
        <p:nvSpPr>
          <p:cNvPr id="4" name="Content Placeholder 3"/>
          <p:cNvSpPr>
            <a:spLocks noGrp="1"/>
          </p:cNvSpPr>
          <p:nvPr>
            <p:ph idx="4294967295"/>
          </p:nvPr>
        </p:nvSpPr>
        <p:spPr>
          <a:xfrm>
            <a:off x="152400" y="1524000"/>
            <a:ext cx="4267200" cy="1723518"/>
          </a:xfrm>
          <a:prstGeom prst="rect">
            <a:avLst/>
          </a:prstGeom>
        </p:spPr>
        <p:txBody>
          <a:bodyPr/>
          <a:lstStyle/>
          <a:p>
            <a:pPr marL="0" indent="0">
              <a:buNone/>
            </a:pPr>
            <a:r>
              <a:rPr lang="en-US" dirty="0">
                <a:solidFill>
                  <a:srgbClr val="7030A0"/>
                </a:solidFill>
                <a:latin typeface="Britannic Bold" panose="020B0903060703020204" pitchFamily="34" charset="0"/>
              </a:rPr>
              <a:t>How do you normally choose –</a:t>
            </a:r>
          </a:p>
          <a:p>
            <a:pPr lvl="1"/>
            <a:r>
              <a:rPr lang="en-US" dirty="0">
                <a:solidFill>
                  <a:schemeClr val="accent6">
                    <a:lumMod val="50000"/>
                  </a:schemeClr>
                </a:solidFill>
                <a:latin typeface="Comic Sans MS" panose="030F0702030302020204" pitchFamily="66" charset="0"/>
              </a:rPr>
              <a:t>A book to read?</a:t>
            </a:r>
          </a:p>
          <a:p>
            <a:pPr lvl="1"/>
            <a:r>
              <a:rPr lang="en-US" dirty="0">
                <a:solidFill>
                  <a:schemeClr val="accent6">
                    <a:lumMod val="50000"/>
                  </a:schemeClr>
                </a:solidFill>
                <a:latin typeface="Comic Sans MS" panose="030F0702030302020204" pitchFamily="66" charset="0"/>
              </a:rPr>
              <a:t>A product to buy?</a:t>
            </a:r>
          </a:p>
          <a:p>
            <a:pPr lvl="1"/>
            <a:r>
              <a:rPr lang="en-US" dirty="0">
                <a:solidFill>
                  <a:schemeClr val="accent6">
                    <a:lumMod val="50000"/>
                  </a:schemeClr>
                </a:solidFill>
                <a:latin typeface="Comic Sans MS" panose="030F0702030302020204" pitchFamily="66" charset="0"/>
              </a:rPr>
              <a:t>A movie to watch?</a:t>
            </a:r>
          </a:p>
        </p:txBody>
      </p:sp>
      <p:sp>
        <p:nvSpPr>
          <p:cNvPr id="5" name="Right Arrow 4"/>
          <p:cNvSpPr/>
          <p:nvPr/>
        </p:nvSpPr>
        <p:spPr bwMode="auto">
          <a:xfrm>
            <a:off x="4419600" y="2133600"/>
            <a:ext cx="990600" cy="533400"/>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err="1">
              <a:ln>
                <a:noFill/>
              </a:ln>
              <a:solidFill>
                <a:schemeClr val="tx1"/>
              </a:solidFill>
              <a:effectLst/>
              <a:latin typeface="Arial" pitchFamily="34" charset="0"/>
            </a:endParaRPr>
          </a:p>
        </p:txBody>
      </p:sp>
      <p:sp>
        <p:nvSpPr>
          <p:cNvPr id="7" name="TextBox 6"/>
          <p:cNvSpPr txBox="1"/>
          <p:nvPr/>
        </p:nvSpPr>
        <p:spPr>
          <a:xfrm>
            <a:off x="5867400" y="1447800"/>
            <a:ext cx="2743200" cy="1862048"/>
          </a:xfrm>
          <a:prstGeom prst="rect">
            <a:avLst/>
          </a:prstGeom>
          <a:noFill/>
          <a:ln>
            <a:noFill/>
          </a:ln>
        </p:spPr>
        <p:txBody>
          <a:bodyPr wrap="square" rtlCol="0">
            <a:spAutoFit/>
          </a:bodyPr>
          <a:lstStyle/>
          <a:p>
            <a:pPr algn="ctr"/>
            <a:r>
              <a:rPr lang="en-US" sz="2300" dirty="0">
                <a:solidFill>
                  <a:schemeClr val="accent3">
                    <a:lumMod val="50000"/>
                  </a:schemeClr>
                </a:solidFill>
                <a:latin typeface="Britannic Bold" panose="020B0903060703020204" pitchFamily="34" charset="0"/>
              </a:rPr>
              <a:t>Ask a friend who has similar tastes as you (in that subject area of interest)</a:t>
            </a:r>
          </a:p>
        </p:txBody>
      </p:sp>
      <p:sp>
        <p:nvSpPr>
          <p:cNvPr id="13" name="TextBox 12"/>
          <p:cNvSpPr txBox="1"/>
          <p:nvPr/>
        </p:nvSpPr>
        <p:spPr>
          <a:xfrm>
            <a:off x="152400" y="3905071"/>
            <a:ext cx="8839200" cy="1938992"/>
          </a:xfrm>
          <a:prstGeom prst="rect">
            <a:avLst/>
          </a:prstGeom>
          <a:noFill/>
          <a:ln>
            <a:noFill/>
          </a:ln>
        </p:spPr>
        <p:txBody>
          <a:bodyPr wrap="square" rtlCol="0">
            <a:spAutoFit/>
          </a:bodyPr>
          <a:lstStyle/>
          <a:p>
            <a:r>
              <a:rPr lang="en-US" sz="2400" dirty="0"/>
              <a:t>A </a:t>
            </a:r>
            <a:r>
              <a:rPr lang="en-US" sz="2400" b="1" dirty="0">
                <a:solidFill>
                  <a:srgbClr val="FF0000"/>
                </a:solidFill>
              </a:rPr>
              <a:t>recommendation engine</a:t>
            </a:r>
            <a:r>
              <a:rPr lang="en-US" sz="2400" dirty="0"/>
              <a:t> is system that predicts the users’ Rating or a Preference to an item (music, movies, products, people/groups on social media, etc.) that they have not considered, using the information of the item OR the user’s social environment </a:t>
            </a:r>
          </a:p>
        </p:txBody>
      </p:sp>
    </p:spTree>
    <p:extLst>
      <p:ext uri="{BB962C8B-B14F-4D97-AF65-F5344CB8AC3E}">
        <p14:creationId xmlns:p14="http://schemas.microsoft.com/office/powerpoint/2010/main" val="316171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046"/>
          <a:stretch/>
        </p:blipFill>
        <p:spPr bwMode="auto">
          <a:xfrm>
            <a:off x="22941" y="1295400"/>
            <a:ext cx="6781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8787" b="2741"/>
          <a:stretch/>
        </p:blipFill>
        <p:spPr>
          <a:xfrm>
            <a:off x="1" y="3407229"/>
            <a:ext cx="6629400" cy="17634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627" y="1295400"/>
            <a:ext cx="2209800" cy="53557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41" y="5170715"/>
            <a:ext cx="6606460" cy="1654629"/>
          </a:xfrm>
          <a:prstGeom prst="rect">
            <a:avLst/>
          </a:prstGeom>
        </p:spPr>
      </p:pic>
      <p:sp>
        <p:nvSpPr>
          <p:cNvPr id="8"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Examples of Recommendations</a:t>
            </a:r>
          </a:p>
        </p:txBody>
      </p:sp>
    </p:spTree>
    <p:extLst>
      <p:ext uri="{BB962C8B-B14F-4D97-AF65-F5344CB8AC3E}">
        <p14:creationId xmlns:p14="http://schemas.microsoft.com/office/powerpoint/2010/main" val="300601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Types of Recommendations</a:t>
            </a:r>
          </a:p>
        </p:txBody>
      </p:sp>
      <p:sp>
        <p:nvSpPr>
          <p:cNvPr id="11" name="Freeform 10"/>
          <p:cNvSpPr/>
          <p:nvPr/>
        </p:nvSpPr>
        <p:spPr>
          <a:xfrm>
            <a:off x="3638684" y="1219200"/>
            <a:ext cx="1866630" cy="933315"/>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Recommendation System</a:t>
            </a:r>
          </a:p>
        </p:txBody>
      </p:sp>
      <p:cxnSp>
        <p:nvCxnSpPr>
          <p:cNvPr id="15" name="Straight Connector 14"/>
          <p:cNvCxnSpPr/>
          <p:nvPr/>
        </p:nvCxnSpPr>
        <p:spPr bwMode="auto">
          <a:xfrm>
            <a:off x="4648200" y="2156305"/>
            <a:ext cx="0" cy="205895"/>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H="1">
            <a:off x="2057400" y="2362200"/>
            <a:ext cx="4855005" cy="0"/>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22" name="Straight Arrow Connector 21"/>
          <p:cNvCxnSpPr/>
          <p:nvPr/>
        </p:nvCxnSpPr>
        <p:spPr bwMode="auto">
          <a:xfrm>
            <a:off x="2057400" y="2367202"/>
            <a:ext cx="0" cy="235472"/>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6912401" y="2367202"/>
            <a:ext cx="0" cy="209685"/>
          </a:xfrm>
          <a:prstGeom prst="straightConnector1">
            <a:avLst/>
          </a:prstGeom>
          <a:solidFill>
            <a:srgbClr val="DDDDDD"/>
          </a:solidFill>
          <a:ln w="28575" cap="flat" cmpd="sng" algn="ctr">
            <a:solidFill>
              <a:schemeClr val="tx1"/>
            </a:solidFill>
            <a:prstDash val="solid"/>
            <a:round/>
            <a:headEnd type="none" w="med" len="med"/>
            <a:tailEnd type="arrow"/>
          </a:ln>
          <a:effectLst/>
        </p:spPr>
      </p:cxnSp>
      <p:sp>
        <p:nvSpPr>
          <p:cNvPr id="12" name="Freeform 11"/>
          <p:cNvSpPr/>
          <p:nvPr/>
        </p:nvSpPr>
        <p:spPr>
          <a:xfrm>
            <a:off x="1295401" y="2602674"/>
            <a:ext cx="1632803" cy="466657"/>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Content Based</a:t>
            </a:r>
          </a:p>
        </p:txBody>
      </p:sp>
      <p:sp>
        <p:nvSpPr>
          <p:cNvPr id="26" name="TextBox 25"/>
          <p:cNvSpPr txBox="1"/>
          <p:nvPr/>
        </p:nvSpPr>
        <p:spPr>
          <a:xfrm>
            <a:off x="2928204" y="2472044"/>
            <a:ext cx="1632803" cy="1323439"/>
          </a:xfrm>
          <a:prstGeom prst="rect">
            <a:avLst/>
          </a:prstGeom>
          <a:noFill/>
          <a:ln>
            <a:noFill/>
          </a:ln>
        </p:spPr>
        <p:txBody>
          <a:bodyPr wrap="square" rtlCol="0">
            <a:spAutoFit/>
          </a:bodyPr>
          <a:lstStyle/>
          <a:p>
            <a:pPr algn="ctr"/>
            <a:r>
              <a:rPr kumimoji="0" lang="en-US" sz="1000" b="1" i="0" u="none" strike="noStrike" cap="none" normalizeH="0" baseline="0" dirty="0">
                <a:ln>
                  <a:noFill/>
                </a:ln>
                <a:solidFill>
                  <a:schemeClr val="tx1"/>
                </a:solidFill>
                <a:effectLst/>
                <a:latin typeface="Arial" pitchFamily="34" charset="0"/>
              </a:rPr>
              <a:t>Content</a:t>
            </a:r>
            <a:r>
              <a:rPr kumimoji="0" lang="en-US" sz="1000" b="1" i="0" u="none" strike="noStrike" cap="none" normalizeH="0" dirty="0">
                <a:ln>
                  <a:noFill/>
                </a:ln>
                <a:solidFill>
                  <a:schemeClr val="tx1"/>
                </a:solidFill>
                <a:effectLst/>
                <a:latin typeface="Arial" pitchFamily="34" charset="0"/>
              </a:rPr>
              <a:t> based systems usually use the attributes of the items to arrive at a user profile. It then uses some notion of similarity to recommend a product</a:t>
            </a:r>
            <a:endParaRPr kumimoji="0" lang="en-US" sz="1000" b="1" i="0" u="none" strike="noStrike" cap="none" normalizeH="0" baseline="0" dirty="0">
              <a:ln>
                <a:noFill/>
              </a:ln>
              <a:solidFill>
                <a:schemeClr val="tx1"/>
              </a:solidFill>
              <a:effectLst/>
              <a:latin typeface="Arial" pitchFamily="34" charset="0"/>
            </a:endParaRPr>
          </a:p>
        </p:txBody>
      </p:sp>
      <p:sp>
        <p:nvSpPr>
          <p:cNvPr id="31" name="Freeform 30"/>
          <p:cNvSpPr/>
          <p:nvPr/>
        </p:nvSpPr>
        <p:spPr>
          <a:xfrm>
            <a:off x="6096003" y="2563750"/>
            <a:ext cx="1632803" cy="544286"/>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Collaborative Filtering</a:t>
            </a:r>
          </a:p>
        </p:txBody>
      </p:sp>
      <p:sp>
        <p:nvSpPr>
          <p:cNvPr id="33" name="TextBox 32"/>
          <p:cNvSpPr txBox="1"/>
          <p:nvPr/>
        </p:nvSpPr>
        <p:spPr>
          <a:xfrm>
            <a:off x="7587397" y="2590800"/>
            <a:ext cx="1632803" cy="1323439"/>
          </a:xfrm>
          <a:prstGeom prst="rect">
            <a:avLst/>
          </a:prstGeom>
          <a:noFill/>
          <a:ln>
            <a:noFill/>
          </a:ln>
        </p:spPr>
        <p:txBody>
          <a:bodyPr wrap="square" rtlCol="0">
            <a:spAutoFit/>
          </a:bodyPr>
          <a:lstStyle/>
          <a:p>
            <a:pPr algn="ctr" defTabSz="966788" fontAlgn="base">
              <a:spcBef>
                <a:spcPct val="0"/>
              </a:spcBef>
              <a:spcAft>
                <a:spcPct val="0"/>
              </a:spcAft>
            </a:pPr>
            <a:r>
              <a:rPr lang="en-US" sz="1000" b="1" dirty="0">
                <a:solidFill>
                  <a:schemeClr val="tx1"/>
                </a:solidFill>
                <a:latin typeface="Arial" pitchFamily="34" charset="0"/>
              </a:rPr>
              <a:t>Collaborative Filtering predicts how well a user will like an item that he has not rated, given a set of historical preference judgements for a community of users </a:t>
            </a:r>
          </a:p>
        </p:txBody>
      </p:sp>
      <p:cxnSp>
        <p:nvCxnSpPr>
          <p:cNvPr id="40" name="Straight Connector 39"/>
          <p:cNvCxnSpPr/>
          <p:nvPr/>
        </p:nvCxnSpPr>
        <p:spPr bwMode="auto">
          <a:xfrm>
            <a:off x="6912401" y="3108036"/>
            <a:ext cx="3" cy="907859"/>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a:off x="1676400" y="4015895"/>
            <a:ext cx="5236006" cy="11352"/>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42" name="Straight Arrow Connector 41"/>
          <p:cNvCxnSpPr/>
          <p:nvPr/>
        </p:nvCxnSpPr>
        <p:spPr bwMode="auto">
          <a:xfrm>
            <a:off x="1698144" y="4003469"/>
            <a:ext cx="0" cy="235472"/>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H="1">
            <a:off x="6912405" y="4015895"/>
            <a:ext cx="1" cy="258177"/>
          </a:xfrm>
          <a:prstGeom prst="straightConnector1">
            <a:avLst/>
          </a:prstGeom>
          <a:solidFill>
            <a:srgbClr val="DDDDDD"/>
          </a:solidFill>
          <a:ln w="28575" cap="flat" cmpd="sng" algn="ctr">
            <a:solidFill>
              <a:schemeClr val="tx1"/>
            </a:solidFill>
            <a:prstDash val="solid"/>
            <a:round/>
            <a:headEnd type="none" w="med" len="med"/>
            <a:tailEnd type="arrow"/>
          </a:ln>
          <a:effectLst/>
        </p:spPr>
      </p:cxnSp>
      <p:sp>
        <p:nvSpPr>
          <p:cNvPr id="48" name="Freeform 47"/>
          <p:cNvSpPr/>
          <p:nvPr/>
        </p:nvSpPr>
        <p:spPr>
          <a:xfrm>
            <a:off x="914400" y="4251367"/>
            <a:ext cx="1632803" cy="466657"/>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Memory Based</a:t>
            </a:r>
          </a:p>
        </p:txBody>
      </p:sp>
      <p:sp>
        <p:nvSpPr>
          <p:cNvPr id="53" name="Freeform 52"/>
          <p:cNvSpPr/>
          <p:nvPr/>
        </p:nvSpPr>
        <p:spPr>
          <a:xfrm>
            <a:off x="6096004" y="4284738"/>
            <a:ext cx="1632803" cy="466657"/>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ML Based</a:t>
            </a:r>
          </a:p>
        </p:txBody>
      </p:sp>
      <p:sp>
        <p:nvSpPr>
          <p:cNvPr id="55" name="Freeform 54"/>
          <p:cNvSpPr/>
          <p:nvPr/>
        </p:nvSpPr>
        <p:spPr>
          <a:xfrm>
            <a:off x="228600" y="5263380"/>
            <a:ext cx="1219200" cy="466657"/>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User-User</a:t>
            </a:r>
          </a:p>
        </p:txBody>
      </p:sp>
      <p:sp>
        <p:nvSpPr>
          <p:cNvPr id="56" name="Freeform 55"/>
          <p:cNvSpPr/>
          <p:nvPr/>
        </p:nvSpPr>
        <p:spPr>
          <a:xfrm>
            <a:off x="2046570" y="5274402"/>
            <a:ext cx="1251803" cy="466657"/>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Item-Item</a:t>
            </a:r>
          </a:p>
        </p:txBody>
      </p:sp>
      <p:cxnSp>
        <p:nvCxnSpPr>
          <p:cNvPr id="57" name="Straight Connector 56"/>
          <p:cNvCxnSpPr/>
          <p:nvPr/>
        </p:nvCxnSpPr>
        <p:spPr bwMode="auto">
          <a:xfrm>
            <a:off x="1687231" y="4729980"/>
            <a:ext cx="0" cy="272419"/>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H="1">
            <a:off x="838200" y="5002399"/>
            <a:ext cx="1845211" cy="21415"/>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838200" y="5013421"/>
            <a:ext cx="0" cy="260981"/>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2667000" y="5024443"/>
            <a:ext cx="0" cy="260981"/>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66" name="Straight Connector 65"/>
          <p:cNvCxnSpPr/>
          <p:nvPr/>
        </p:nvCxnSpPr>
        <p:spPr bwMode="auto">
          <a:xfrm>
            <a:off x="6912406" y="4751395"/>
            <a:ext cx="0" cy="272419"/>
          </a:xfrm>
          <a:prstGeom prst="line">
            <a:avLst/>
          </a:prstGeom>
          <a:solidFill>
            <a:srgbClr val="DDDDDD"/>
          </a:solidFill>
          <a:ln w="28575" cap="flat" cmpd="sng" algn="ctr">
            <a:solidFill>
              <a:schemeClr val="tx1"/>
            </a:solidFill>
            <a:prstDash val="solid"/>
            <a:round/>
            <a:headEnd type="none" w="med" len="med"/>
            <a:tailEnd type="none" w="med" len="med"/>
          </a:ln>
          <a:effectLst/>
        </p:spPr>
      </p:cxnSp>
      <p:sp>
        <p:nvSpPr>
          <p:cNvPr id="67" name="Freeform 66"/>
          <p:cNvSpPr/>
          <p:nvPr/>
        </p:nvSpPr>
        <p:spPr>
          <a:xfrm>
            <a:off x="4114800" y="5274402"/>
            <a:ext cx="1289982" cy="1066800"/>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Clustering (Nearest Neighbors)</a:t>
            </a:r>
          </a:p>
        </p:txBody>
      </p:sp>
      <p:sp>
        <p:nvSpPr>
          <p:cNvPr id="68" name="Freeform 67"/>
          <p:cNvSpPr/>
          <p:nvPr/>
        </p:nvSpPr>
        <p:spPr>
          <a:xfrm>
            <a:off x="5867400" y="5263380"/>
            <a:ext cx="1398791" cy="1295400"/>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dirty="0"/>
              <a:t>Matrix Factorization (NMF, ALS, SVD)</a:t>
            </a:r>
            <a:endParaRPr lang="en-US" sz="1800" kern="1200" dirty="0"/>
          </a:p>
        </p:txBody>
      </p:sp>
      <p:sp>
        <p:nvSpPr>
          <p:cNvPr id="69" name="Freeform 68"/>
          <p:cNvSpPr/>
          <p:nvPr/>
        </p:nvSpPr>
        <p:spPr>
          <a:xfrm>
            <a:off x="7587397" y="5285424"/>
            <a:ext cx="1480403" cy="1371600"/>
          </a:xfrm>
          <a:custGeom>
            <a:avLst/>
            <a:gdLst>
              <a:gd name="connsiteX0" fmla="*/ 0 w 1866630"/>
              <a:gd name="connsiteY0" fmla="*/ 0 h 933315"/>
              <a:gd name="connsiteX1" fmla="*/ 1866630 w 1866630"/>
              <a:gd name="connsiteY1" fmla="*/ 0 h 933315"/>
              <a:gd name="connsiteX2" fmla="*/ 1866630 w 1866630"/>
              <a:gd name="connsiteY2" fmla="*/ 933315 h 933315"/>
              <a:gd name="connsiteX3" fmla="*/ 0 w 1866630"/>
              <a:gd name="connsiteY3" fmla="*/ 933315 h 933315"/>
              <a:gd name="connsiteX4" fmla="*/ 0 w 1866630"/>
              <a:gd name="connsiteY4" fmla="*/ 0 h 933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630" h="933315">
                <a:moveTo>
                  <a:pt x="0" y="0"/>
                </a:moveTo>
                <a:lnTo>
                  <a:pt x="1866630" y="0"/>
                </a:lnTo>
                <a:lnTo>
                  <a:pt x="1866630" y="933315"/>
                </a:lnTo>
                <a:lnTo>
                  <a:pt x="0" y="933315"/>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Deep Learning (</a:t>
            </a:r>
            <a:r>
              <a:rPr lang="en-US" sz="1800" kern="1200" dirty="0" err="1"/>
              <a:t>Embeddings</a:t>
            </a:r>
            <a:r>
              <a:rPr lang="en-US" sz="1800" kern="1200" dirty="0"/>
              <a:t>)</a:t>
            </a:r>
          </a:p>
        </p:txBody>
      </p:sp>
      <p:cxnSp>
        <p:nvCxnSpPr>
          <p:cNvPr id="73" name="Straight Connector 72"/>
          <p:cNvCxnSpPr/>
          <p:nvPr/>
        </p:nvCxnSpPr>
        <p:spPr bwMode="auto">
          <a:xfrm flipH="1">
            <a:off x="4759791" y="5029200"/>
            <a:ext cx="3644007" cy="0"/>
          </a:xfrm>
          <a:prstGeom prst="line">
            <a:avLst/>
          </a:prstGeom>
          <a:solidFill>
            <a:srgbClr val="DDDDDD"/>
          </a:solidFill>
          <a:ln w="28575" cap="flat" cmpd="sng" algn="ctr">
            <a:solidFill>
              <a:schemeClr val="tx1"/>
            </a:solidFill>
            <a:prstDash val="solid"/>
            <a:round/>
            <a:headEnd type="none" w="med" len="med"/>
            <a:tailEnd type="none" w="med" len="med"/>
          </a:ln>
          <a:effectLst/>
        </p:spPr>
      </p:cxnSp>
      <p:cxnSp>
        <p:nvCxnSpPr>
          <p:cNvPr id="77" name="Straight Arrow Connector 76"/>
          <p:cNvCxnSpPr/>
          <p:nvPr/>
        </p:nvCxnSpPr>
        <p:spPr bwMode="auto">
          <a:xfrm>
            <a:off x="4759791" y="5013421"/>
            <a:ext cx="0" cy="235472"/>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78" name="Straight Arrow Connector 77"/>
          <p:cNvCxnSpPr/>
          <p:nvPr/>
        </p:nvCxnSpPr>
        <p:spPr bwMode="auto">
          <a:xfrm>
            <a:off x="6581794" y="5049952"/>
            <a:ext cx="0" cy="235472"/>
          </a:xfrm>
          <a:prstGeom prst="straightConnector1">
            <a:avLst/>
          </a:prstGeom>
          <a:solidFill>
            <a:srgbClr val="DDDDDD"/>
          </a:solidFill>
          <a:ln w="28575" cap="flat" cmpd="sng" algn="ctr">
            <a:solidFill>
              <a:schemeClr val="tx1"/>
            </a:solidFill>
            <a:prstDash val="solid"/>
            <a:round/>
            <a:headEnd type="none" w="med" len="med"/>
            <a:tailEnd type="arrow"/>
          </a:ln>
          <a:effectLst/>
        </p:spPr>
      </p:cxnSp>
      <p:cxnSp>
        <p:nvCxnSpPr>
          <p:cNvPr id="79" name="Straight Arrow Connector 78"/>
          <p:cNvCxnSpPr/>
          <p:nvPr/>
        </p:nvCxnSpPr>
        <p:spPr bwMode="auto">
          <a:xfrm>
            <a:off x="8403771" y="5037197"/>
            <a:ext cx="0" cy="235472"/>
          </a:xfrm>
          <a:prstGeom prst="straightConnector1">
            <a:avLst/>
          </a:prstGeom>
          <a:solidFill>
            <a:srgbClr val="DDDDDD"/>
          </a:solidFill>
          <a:ln w="28575" cap="flat" cmpd="sng" algn="ctr">
            <a:solidFill>
              <a:schemeClr val="tx1"/>
            </a:solidFill>
            <a:prstDash val="solid"/>
            <a:round/>
            <a:headEnd type="none" w="med" len="med"/>
            <a:tailEnd type="arrow"/>
          </a:ln>
          <a:effectLst/>
        </p:spPr>
      </p:cxnSp>
      <p:sp>
        <p:nvSpPr>
          <p:cNvPr id="81" name="TextBox 80"/>
          <p:cNvSpPr txBox="1"/>
          <p:nvPr/>
        </p:nvSpPr>
        <p:spPr>
          <a:xfrm>
            <a:off x="2481997" y="4191000"/>
            <a:ext cx="1632803" cy="861774"/>
          </a:xfrm>
          <a:prstGeom prst="rect">
            <a:avLst/>
          </a:prstGeom>
          <a:noFill/>
          <a:ln>
            <a:noFill/>
          </a:ln>
        </p:spPr>
        <p:txBody>
          <a:bodyPr wrap="square" rtlCol="0">
            <a:spAutoFit/>
          </a:bodyPr>
          <a:lstStyle/>
          <a:p>
            <a:pPr algn="ctr"/>
            <a:r>
              <a:rPr kumimoji="0" lang="en-US" sz="1000" b="1" i="0" u="none" strike="noStrike" cap="none" normalizeH="0" baseline="0" dirty="0">
                <a:ln>
                  <a:noFill/>
                </a:ln>
                <a:solidFill>
                  <a:schemeClr val="tx1"/>
                </a:solidFill>
                <a:effectLst/>
                <a:latin typeface="Arial" pitchFamily="34" charset="0"/>
              </a:rPr>
              <a:t>Find similar Items/Users based on some distance measure</a:t>
            </a:r>
            <a:r>
              <a:rPr kumimoji="0" lang="en-US" sz="1000" b="1" i="0" u="none" strike="noStrike" cap="none" normalizeH="0" dirty="0">
                <a:ln>
                  <a:noFill/>
                </a:ln>
                <a:solidFill>
                  <a:schemeClr val="tx1"/>
                </a:solidFill>
                <a:effectLst/>
                <a:latin typeface="Arial" pitchFamily="34" charset="0"/>
              </a:rPr>
              <a:t> and get the weighted </a:t>
            </a:r>
            <a:r>
              <a:rPr kumimoji="0" lang="en-US" sz="1000" b="1" i="0" u="none" strike="noStrike" cap="none" normalizeH="0" dirty="0" err="1">
                <a:ln>
                  <a:noFill/>
                </a:ln>
                <a:solidFill>
                  <a:schemeClr val="tx1"/>
                </a:solidFill>
                <a:effectLst/>
                <a:latin typeface="Arial" pitchFamily="34" charset="0"/>
              </a:rPr>
              <a:t>avg</a:t>
            </a:r>
            <a:r>
              <a:rPr kumimoji="0" lang="en-US" sz="1000" b="1" i="0" u="none" strike="noStrike" cap="none" normalizeH="0" dirty="0">
                <a:ln>
                  <a:noFill/>
                </a:ln>
                <a:solidFill>
                  <a:schemeClr val="tx1"/>
                </a:solidFill>
                <a:effectLst/>
                <a:latin typeface="Arial" pitchFamily="34" charset="0"/>
              </a:rPr>
              <a:t> of ratings</a:t>
            </a:r>
            <a:r>
              <a:rPr kumimoji="0" lang="en-US" sz="1000" b="1" i="0" u="none" strike="noStrike" cap="none" normalizeH="0" baseline="0" dirty="0">
                <a:ln>
                  <a:noFill/>
                </a:ln>
                <a:solidFill>
                  <a:schemeClr val="tx1"/>
                </a:solidFill>
                <a:effectLst/>
                <a:latin typeface="Arial" pitchFamily="34" charset="0"/>
              </a:rPr>
              <a:t> </a:t>
            </a:r>
          </a:p>
        </p:txBody>
      </p:sp>
      <p:sp>
        <p:nvSpPr>
          <p:cNvPr id="82" name="TextBox 81"/>
          <p:cNvSpPr txBox="1"/>
          <p:nvPr/>
        </p:nvSpPr>
        <p:spPr>
          <a:xfrm>
            <a:off x="4572000" y="4245114"/>
            <a:ext cx="1632803" cy="707886"/>
          </a:xfrm>
          <a:prstGeom prst="rect">
            <a:avLst/>
          </a:prstGeom>
          <a:noFill/>
          <a:ln>
            <a:noFill/>
          </a:ln>
        </p:spPr>
        <p:txBody>
          <a:bodyPr wrap="square" rtlCol="0">
            <a:spAutoFit/>
          </a:bodyPr>
          <a:lstStyle/>
          <a:p>
            <a:pPr algn="ctr"/>
            <a:r>
              <a:rPr kumimoji="0" lang="en-US" sz="1000" b="1" i="0" u="none" strike="noStrike" cap="none" normalizeH="0" baseline="0" dirty="0">
                <a:ln>
                  <a:noFill/>
                </a:ln>
                <a:solidFill>
                  <a:schemeClr val="tx1"/>
                </a:solidFill>
                <a:effectLst/>
                <a:latin typeface="Arial" pitchFamily="34" charset="0"/>
              </a:rPr>
              <a:t>Use Machine Learning</a:t>
            </a:r>
            <a:r>
              <a:rPr kumimoji="0" lang="en-US" sz="1000" b="1" i="0" u="none" strike="noStrike" cap="none" normalizeH="0" dirty="0">
                <a:ln>
                  <a:noFill/>
                </a:ln>
                <a:solidFill>
                  <a:schemeClr val="tx1"/>
                </a:solidFill>
                <a:effectLst/>
                <a:latin typeface="Arial" pitchFamily="34" charset="0"/>
              </a:rPr>
              <a:t> Techniques to predict the user ratings of unrated items</a:t>
            </a:r>
            <a:endParaRPr kumimoji="0" lang="en-US" sz="1000" b="1" i="0" u="none" strike="noStrike" cap="none" normalizeH="0" baseline="0" dirty="0">
              <a:ln>
                <a:noFill/>
              </a:ln>
              <a:solidFill>
                <a:schemeClr val="tx1"/>
              </a:solidFill>
              <a:effectLst/>
              <a:latin typeface="Arial" pitchFamily="34" charset="0"/>
            </a:endParaRPr>
          </a:p>
        </p:txBody>
      </p:sp>
      <p:sp>
        <p:nvSpPr>
          <p:cNvPr id="83" name="TextBox 82"/>
          <p:cNvSpPr txBox="1"/>
          <p:nvPr/>
        </p:nvSpPr>
        <p:spPr>
          <a:xfrm>
            <a:off x="43597" y="5772090"/>
            <a:ext cx="1632803" cy="553998"/>
          </a:xfrm>
          <a:prstGeom prst="rect">
            <a:avLst/>
          </a:prstGeom>
          <a:noFill/>
          <a:ln>
            <a:noFill/>
          </a:ln>
        </p:spPr>
        <p:txBody>
          <a:bodyPr wrap="square" rtlCol="0">
            <a:spAutoFit/>
          </a:bodyPr>
          <a:lstStyle/>
          <a:p>
            <a:pPr algn="ctr"/>
            <a:r>
              <a:rPr kumimoji="0" lang="en-US" sz="1000" b="1" i="0" u="none" strike="noStrike" cap="none" normalizeH="0" baseline="0" dirty="0" err="1">
                <a:ln>
                  <a:noFill/>
                </a:ln>
                <a:solidFill>
                  <a:schemeClr val="tx1"/>
                </a:solidFill>
                <a:effectLst/>
                <a:latin typeface="Arial" pitchFamily="34" charset="0"/>
              </a:rPr>
              <a:t>Eg</a:t>
            </a:r>
            <a:r>
              <a:rPr kumimoji="0" lang="en-US" sz="1000" b="1" i="0" u="none" strike="noStrike" cap="none" normalizeH="0" baseline="0" dirty="0">
                <a:ln>
                  <a:noFill/>
                </a:ln>
                <a:solidFill>
                  <a:schemeClr val="tx1"/>
                </a:solidFill>
                <a:effectLst/>
                <a:latin typeface="Arial" pitchFamily="34" charset="0"/>
              </a:rPr>
              <a:t>:</a:t>
            </a:r>
            <a:r>
              <a:rPr kumimoji="0" lang="en-US" sz="1000" b="1" i="0" u="none" strike="noStrike" cap="none" normalizeH="0" dirty="0">
                <a:ln>
                  <a:noFill/>
                </a:ln>
                <a:solidFill>
                  <a:schemeClr val="tx1"/>
                </a:solidFill>
                <a:effectLst/>
                <a:latin typeface="Arial" pitchFamily="34" charset="0"/>
              </a:rPr>
              <a:t> </a:t>
            </a:r>
            <a:r>
              <a:rPr kumimoji="0" lang="en-US" sz="1000" b="1" i="0" u="none" strike="noStrike" cap="none" normalizeH="0" baseline="0" dirty="0">
                <a:ln>
                  <a:noFill/>
                </a:ln>
                <a:solidFill>
                  <a:schemeClr val="tx1"/>
                </a:solidFill>
                <a:effectLst/>
                <a:latin typeface="Arial" pitchFamily="34" charset="0"/>
              </a:rPr>
              <a:t>Users who are similar to you have also</a:t>
            </a:r>
            <a:r>
              <a:rPr kumimoji="0" lang="en-US" sz="1000" b="1" i="0" u="none" strike="noStrike" cap="none" normalizeH="0" dirty="0">
                <a:ln>
                  <a:noFill/>
                </a:ln>
                <a:solidFill>
                  <a:schemeClr val="tx1"/>
                </a:solidFill>
                <a:effectLst/>
                <a:latin typeface="Arial" pitchFamily="34" charset="0"/>
              </a:rPr>
              <a:t> liked…</a:t>
            </a:r>
            <a:endParaRPr kumimoji="0" lang="en-US" sz="1000" b="1" i="0" u="none" strike="noStrike" cap="none" normalizeH="0" baseline="0" dirty="0">
              <a:ln>
                <a:noFill/>
              </a:ln>
              <a:solidFill>
                <a:schemeClr val="tx1"/>
              </a:solidFill>
              <a:effectLst/>
              <a:latin typeface="Arial" pitchFamily="34" charset="0"/>
            </a:endParaRPr>
          </a:p>
        </p:txBody>
      </p:sp>
      <p:sp>
        <p:nvSpPr>
          <p:cNvPr id="84" name="TextBox 83"/>
          <p:cNvSpPr txBox="1"/>
          <p:nvPr/>
        </p:nvSpPr>
        <p:spPr>
          <a:xfrm>
            <a:off x="1850598" y="5772090"/>
            <a:ext cx="1632803" cy="553998"/>
          </a:xfrm>
          <a:prstGeom prst="rect">
            <a:avLst/>
          </a:prstGeom>
          <a:noFill/>
          <a:ln>
            <a:noFill/>
          </a:ln>
        </p:spPr>
        <p:txBody>
          <a:bodyPr wrap="square" rtlCol="0">
            <a:spAutoFit/>
          </a:bodyPr>
          <a:lstStyle/>
          <a:p>
            <a:pPr algn="ctr"/>
            <a:r>
              <a:rPr kumimoji="0" lang="en-US" sz="1000" b="1" i="0" u="none" strike="noStrike" cap="none" normalizeH="0" baseline="0" dirty="0" err="1">
                <a:ln>
                  <a:noFill/>
                </a:ln>
                <a:solidFill>
                  <a:schemeClr val="tx1"/>
                </a:solidFill>
                <a:effectLst/>
                <a:latin typeface="Arial" pitchFamily="34" charset="0"/>
              </a:rPr>
              <a:t>Eg</a:t>
            </a:r>
            <a:r>
              <a:rPr kumimoji="0" lang="en-US" sz="1000" b="1" i="0" u="none" strike="noStrike" cap="none" normalizeH="0" baseline="0" dirty="0">
                <a:ln>
                  <a:noFill/>
                </a:ln>
                <a:solidFill>
                  <a:schemeClr val="tx1"/>
                </a:solidFill>
                <a:effectLst/>
                <a:latin typeface="Arial" pitchFamily="34" charset="0"/>
              </a:rPr>
              <a:t>:</a:t>
            </a:r>
            <a:r>
              <a:rPr kumimoji="0" lang="en-US" sz="1000" b="1" i="0" u="none" strike="noStrike" cap="none" normalizeH="0" dirty="0">
                <a:ln>
                  <a:noFill/>
                </a:ln>
                <a:solidFill>
                  <a:schemeClr val="tx1"/>
                </a:solidFill>
                <a:effectLst/>
                <a:latin typeface="Arial" pitchFamily="34" charset="0"/>
              </a:rPr>
              <a:t> </a:t>
            </a:r>
            <a:r>
              <a:rPr kumimoji="0" lang="en-US" sz="1000" b="1" i="0" u="none" strike="noStrike" cap="none" normalizeH="0" baseline="0" dirty="0">
                <a:ln>
                  <a:noFill/>
                </a:ln>
                <a:solidFill>
                  <a:schemeClr val="tx1"/>
                </a:solidFill>
                <a:effectLst/>
                <a:latin typeface="Arial" pitchFamily="34" charset="0"/>
              </a:rPr>
              <a:t>Users who</a:t>
            </a:r>
            <a:r>
              <a:rPr kumimoji="0" lang="en-US" sz="1000" b="1" i="0" u="none" strike="noStrike" cap="none" normalizeH="0" dirty="0">
                <a:ln>
                  <a:noFill/>
                </a:ln>
                <a:solidFill>
                  <a:schemeClr val="tx1"/>
                </a:solidFill>
                <a:effectLst/>
                <a:latin typeface="Arial" pitchFamily="34" charset="0"/>
              </a:rPr>
              <a:t> liked this item have also liked..</a:t>
            </a:r>
            <a:endParaRPr kumimoji="0" lang="en-US" sz="1000" b="1"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67596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219200"/>
            <a:ext cx="8839200" cy="5504041"/>
          </a:xfrm>
          <a:prstGeom prst="rect">
            <a:avLst/>
          </a:prstGeom>
        </p:spPr>
        <p:txBody>
          <a:bodyPr/>
          <a:lstStyle/>
          <a:p>
            <a:r>
              <a:rPr lang="en-US" dirty="0"/>
              <a:t>Find similar Items OR Users based on some distance measure</a:t>
            </a:r>
          </a:p>
          <a:p>
            <a:r>
              <a:rPr lang="en-US" dirty="0"/>
              <a:t>Popular Distance measures: If two users are treated as a vector, then the following measures can be used for computing the distances between the users:</a:t>
            </a:r>
          </a:p>
          <a:p>
            <a:endParaRPr lang="en-US" dirty="0"/>
          </a:p>
          <a:p>
            <a:pPr lvl="1"/>
            <a:r>
              <a:rPr lang="en-US" dirty="0" err="1"/>
              <a:t>Jaccard</a:t>
            </a:r>
            <a:r>
              <a:rPr lang="en-US" dirty="0"/>
              <a:t> Distance:</a:t>
            </a:r>
          </a:p>
          <a:p>
            <a:pPr marL="436893" lvl="1" indent="0">
              <a:buNone/>
            </a:pPr>
            <a:endParaRPr lang="en-US" dirty="0"/>
          </a:p>
          <a:p>
            <a:pPr lvl="1"/>
            <a:endParaRPr lang="en-US" dirty="0"/>
          </a:p>
          <a:p>
            <a:pPr lvl="1"/>
            <a:r>
              <a:rPr lang="en-US" dirty="0"/>
              <a:t>Pearson Correlation Coefficient:</a:t>
            </a:r>
          </a:p>
          <a:p>
            <a:pPr lvl="1"/>
            <a:endParaRPr lang="en-US" dirty="0"/>
          </a:p>
          <a:p>
            <a:pPr marL="436893" lvl="1" indent="0">
              <a:buNone/>
            </a:pPr>
            <a:endParaRPr lang="en-US" dirty="0"/>
          </a:p>
          <a:p>
            <a:pPr lvl="1"/>
            <a:r>
              <a:rPr lang="en-US" b="1" dirty="0"/>
              <a:t>Cosine Similarity</a:t>
            </a:r>
            <a:r>
              <a:rPr lang="en-US" dirty="0"/>
              <a:t>:</a:t>
            </a:r>
          </a:p>
          <a:p>
            <a:endParaRPr lang="en-US" dirty="0"/>
          </a:p>
        </p:txBody>
      </p:sp>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Memory based CF - Distances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8555" t="5128" r="5223" b="8262"/>
          <a:stretch/>
        </p:blipFill>
        <p:spPr>
          <a:xfrm>
            <a:off x="4114800" y="5410200"/>
            <a:ext cx="2760133" cy="128693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3032849"/>
            <a:ext cx="2438400" cy="1012435"/>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2067"/>
          <a:stretch/>
        </p:blipFill>
        <p:spPr>
          <a:xfrm>
            <a:off x="4893733" y="4267200"/>
            <a:ext cx="2658533" cy="1066712"/>
          </a:xfrm>
          <a:prstGeom prst="rect">
            <a:avLst/>
          </a:prstGeom>
        </p:spPr>
      </p:pic>
    </p:spTree>
    <p:extLst>
      <p:ext uri="{BB962C8B-B14F-4D97-AF65-F5344CB8AC3E}">
        <p14:creationId xmlns:p14="http://schemas.microsoft.com/office/powerpoint/2010/main" val="54702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3946991986"/>
              </p:ext>
            </p:extLst>
          </p:nvPr>
        </p:nvGraphicFramePr>
        <p:xfrm>
          <a:off x="490538" y="1452563"/>
          <a:ext cx="8272460" cy="1854200"/>
        </p:xfrm>
        <a:graphic>
          <a:graphicData uri="http://schemas.openxmlformats.org/drawingml/2006/table">
            <a:tbl>
              <a:tblPr firstRow="1" bandRow="1">
                <a:tableStyleId>{5C22544A-7EE6-4342-B048-85BDC9FD1C3A}</a:tableStyleId>
              </a:tblPr>
              <a:tblGrid>
                <a:gridCol w="1654492">
                  <a:extLst>
                    <a:ext uri="{9D8B030D-6E8A-4147-A177-3AD203B41FA5}">
                      <a16:colId xmlns:a16="http://schemas.microsoft.com/office/drawing/2014/main" val="20000"/>
                    </a:ext>
                  </a:extLst>
                </a:gridCol>
                <a:gridCol w="1654492">
                  <a:extLst>
                    <a:ext uri="{9D8B030D-6E8A-4147-A177-3AD203B41FA5}">
                      <a16:colId xmlns:a16="http://schemas.microsoft.com/office/drawing/2014/main" val="20001"/>
                    </a:ext>
                  </a:extLst>
                </a:gridCol>
                <a:gridCol w="1654492">
                  <a:extLst>
                    <a:ext uri="{9D8B030D-6E8A-4147-A177-3AD203B41FA5}">
                      <a16:colId xmlns:a16="http://schemas.microsoft.com/office/drawing/2014/main" val="20002"/>
                    </a:ext>
                  </a:extLst>
                </a:gridCol>
                <a:gridCol w="1654492">
                  <a:extLst>
                    <a:ext uri="{9D8B030D-6E8A-4147-A177-3AD203B41FA5}">
                      <a16:colId xmlns:a16="http://schemas.microsoft.com/office/drawing/2014/main" val="20003"/>
                    </a:ext>
                  </a:extLst>
                </a:gridCol>
                <a:gridCol w="1654492">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Sta</a:t>
                      </a:r>
                      <a:r>
                        <a:rPr lang="en-US" baseline="0" dirty="0"/>
                        <a:t>r Wars</a:t>
                      </a:r>
                      <a:endParaRPr lang="en-US" dirty="0"/>
                    </a:p>
                  </a:txBody>
                  <a:tcPr/>
                </a:tc>
                <a:tc>
                  <a:txBody>
                    <a:bodyPr/>
                    <a:lstStyle/>
                    <a:p>
                      <a:r>
                        <a:rPr lang="en-US" dirty="0"/>
                        <a:t>Hoop</a:t>
                      </a:r>
                      <a:r>
                        <a:rPr lang="en-US" baseline="0" dirty="0"/>
                        <a:t> Dreams</a:t>
                      </a:r>
                      <a:endParaRPr lang="en-US" dirty="0"/>
                    </a:p>
                  </a:txBody>
                  <a:tcPr/>
                </a:tc>
                <a:tc>
                  <a:txBody>
                    <a:bodyPr/>
                    <a:lstStyle/>
                    <a:p>
                      <a:r>
                        <a:rPr lang="en-US" dirty="0"/>
                        <a:t>Contact</a:t>
                      </a:r>
                    </a:p>
                  </a:txBody>
                  <a:tcPr/>
                </a:tc>
                <a:tc>
                  <a:txBody>
                    <a:bodyPr/>
                    <a:lstStyle/>
                    <a:p>
                      <a:r>
                        <a:rPr lang="en-US" dirty="0"/>
                        <a:t>Titanic</a:t>
                      </a:r>
                    </a:p>
                  </a:txBody>
                  <a:tcPr/>
                </a:tc>
                <a:extLst>
                  <a:ext uri="{0D108BD9-81ED-4DB2-BD59-A6C34878D82A}">
                    <a16:rowId xmlns:a16="http://schemas.microsoft.com/office/drawing/2014/main" val="10000"/>
                  </a:ext>
                </a:extLst>
              </a:tr>
              <a:tr h="370840">
                <a:tc>
                  <a:txBody>
                    <a:bodyPr/>
                    <a:lstStyle/>
                    <a:p>
                      <a:r>
                        <a:rPr lang="en-US" dirty="0"/>
                        <a:t>Joe</a:t>
                      </a:r>
                    </a:p>
                  </a:txBody>
                  <a:tcPr/>
                </a:tc>
                <a:tc>
                  <a:txBody>
                    <a:bodyPr/>
                    <a:lstStyle/>
                    <a:p>
                      <a:pPr algn="ctr" fontAlgn="b"/>
                      <a:r>
                        <a:rPr lang="en-US" sz="1600" b="0" i="0" u="none" strike="noStrike" dirty="0">
                          <a:solidFill>
                            <a:srgbClr val="000000"/>
                          </a:solidFill>
                          <a:effectLst/>
                          <a:latin typeface="Calibri"/>
                        </a:rPr>
                        <a:t>5</a:t>
                      </a:r>
                    </a:p>
                  </a:txBody>
                  <a:tcPr marL="9525" marR="9525" marT="9525" marB="0" anchor="b"/>
                </a:tc>
                <a:tc>
                  <a:txBody>
                    <a:bodyPr/>
                    <a:lstStyle/>
                    <a:p>
                      <a:pPr algn="ctr" fontAlgn="b"/>
                      <a:r>
                        <a:rPr lang="en-US" sz="1600" b="0" i="0" u="none" strike="noStrike" dirty="0">
                          <a:solidFill>
                            <a:srgbClr val="000000"/>
                          </a:solidFill>
                          <a:effectLst/>
                          <a:latin typeface="Calibri"/>
                        </a:rPr>
                        <a:t>2</a:t>
                      </a:r>
                    </a:p>
                  </a:txBody>
                  <a:tcPr marL="9525" marR="9525" marT="9525" marB="0" anchor="b"/>
                </a:tc>
                <a:tc>
                  <a:txBody>
                    <a:bodyPr/>
                    <a:lstStyle/>
                    <a:p>
                      <a:pPr algn="ctr" fontAlgn="b"/>
                      <a:r>
                        <a:rPr lang="en-US" sz="1600" b="0" i="0" u="none" strike="noStrike">
                          <a:solidFill>
                            <a:srgbClr val="000000"/>
                          </a:solidFill>
                          <a:effectLst/>
                          <a:latin typeface="Calibri"/>
                        </a:rPr>
                        <a:t>5</a:t>
                      </a:r>
                    </a:p>
                  </a:txBody>
                  <a:tcPr marL="9525" marR="9525" marT="9525" marB="0" anchor="b"/>
                </a:tc>
                <a:tc>
                  <a:txBody>
                    <a:bodyPr/>
                    <a:lstStyle/>
                    <a:p>
                      <a:pPr algn="ctr" fontAlgn="b"/>
                      <a:r>
                        <a:rPr lang="en-US" sz="1600" b="0" i="0" u="none" strike="noStrike">
                          <a:solidFill>
                            <a:srgbClr val="000000"/>
                          </a:solidFill>
                          <a:effectLst/>
                          <a:latin typeface="Calibri"/>
                        </a:rPr>
                        <a:t>4</a:t>
                      </a:r>
                    </a:p>
                  </a:txBody>
                  <a:tcPr marL="9525" marR="9525" marT="9525" marB="0" anchor="b"/>
                </a:tc>
                <a:extLst>
                  <a:ext uri="{0D108BD9-81ED-4DB2-BD59-A6C34878D82A}">
                    <a16:rowId xmlns:a16="http://schemas.microsoft.com/office/drawing/2014/main" val="10001"/>
                  </a:ext>
                </a:extLst>
              </a:tr>
              <a:tr h="370840">
                <a:tc>
                  <a:txBody>
                    <a:bodyPr/>
                    <a:lstStyle/>
                    <a:p>
                      <a:r>
                        <a:rPr lang="en-US" dirty="0"/>
                        <a:t>John</a:t>
                      </a:r>
                    </a:p>
                  </a:txBody>
                  <a:tcPr/>
                </a:tc>
                <a:tc>
                  <a:txBody>
                    <a:bodyPr/>
                    <a:lstStyle/>
                    <a:p>
                      <a:pPr algn="ctr" fontAlgn="b"/>
                      <a:r>
                        <a:rPr lang="en-US" sz="1600" b="0" i="0" u="none" strike="noStrike">
                          <a:solidFill>
                            <a:srgbClr val="000000"/>
                          </a:solidFill>
                          <a:effectLst/>
                          <a:latin typeface="Calibri"/>
                        </a:rPr>
                        <a:t>2</a:t>
                      </a:r>
                    </a:p>
                  </a:txBody>
                  <a:tcPr marL="9525" marR="9525" marT="9525" marB="0" anchor="b"/>
                </a:tc>
                <a:tc>
                  <a:txBody>
                    <a:bodyPr/>
                    <a:lstStyle/>
                    <a:p>
                      <a:pPr algn="ctr" fontAlgn="b"/>
                      <a:r>
                        <a:rPr lang="en-US" sz="1600" b="0" i="0" u="none" strike="noStrike" dirty="0">
                          <a:solidFill>
                            <a:srgbClr val="000000"/>
                          </a:solidFill>
                          <a:effectLst/>
                          <a:latin typeface="Calibri"/>
                        </a:rPr>
                        <a:t>5</a:t>
                      </a: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b="0" i="0" u="none" strike="noStrike">
                          <a:solidFill>
                            <a:srgbClr val="000000"/>
                          </a:solidFill>
                          <a:effectLst/>
                          <a:latin typeface="Calibri"/>
                        </a:rPr>
                        <a:t>3</a:t>
                      </a:r>
                    </a:p>
                  </a:txBody>
                  <a:tcPr marL="9525" marR="9525" marT="9525" marB="0" anchor="b"/>
                </a:tc>
                <a:extLst>
                  <a:ext uri="{0D108BD9-81ED-4DB2-BD59-A6C34878D82A}">
                    <a16:rowId xmlns:a16="http://schemas.microsoft.com/office/drawing/2014/main" val="10002"/>
                  </a:ext>
                </a:extLst>
              </a:tr>
              <a:tr h="370840">
                <a:tc>
                  <a:txBody>
                    <a:bodyPr/>
                    <a:lstStyle/>
                    <a:p>
                      <a:r>
                        <a:rPr lang="en-US" dirty="0"/>
                        <a:t>Al</a:t>
                      </a:r>
                    </a:p>
                  </a:txBody>
                  <a:tcPr/>
                </a:tc>
                <a:tc>
                  <a:txBody>
                    <a:bodyPr/>
                    <a:lstStyle/>
                    <a:p>
                      <a:pPr algn="ctr" fontAlgn="b"/>
                      <a:r>
                        <a:rPr lang="en-US" sz="1600" b="0" i="0" u="none" strike="noStrike">
                          <a:solidFill>
                            <a:srgbClr val="000000"/>
                          </a:solidFill>
                          <a:effectLst/>
                          <a:latin typeface="Calibri"/>
                        </a:rPr>
                        <a:t>2</a:t>
                      </a:r>
                    </a:p>
                  </a:txBody>
                  <a:tcPr marL="9525" marR="9525" marT="9525" marB="0" anchor="b"/>
                </a:tc>
                <a:tc>
                  <a:txBody>
                    <a:bodyPr/>
                    <a:lstStyle/>
                    <a:p>
                      <a:pPr algn="ctr" fontAlgn="b"/>
                      <a:r>
                        <a:rPr lang="en-US" sz="1600" b="0" i="0" u="none" strike="noStrike">
                          <a:solidFill>
                            <a:srgbClr val="000000"/>
                          </a:solidFill>
                          <a:effectLst/>
                          <a:latin typeface="Calibri"/>
                        </a:rPr>
                        <a:t>2</a:t>
                      </a:r>
                    </a:p>
                  </a:txBody>
                  <a:tcPr marL="9525" marR="9525" marT="9525" marB="0" anchor="b"/>
                </a:tc>
                <a:tc>
                  <a:txBody>
                    <a:bodyPr/>
                    <a:lstStyle/>
                    <a:p>
                      <a:pPr algn="ctr" fontAlgn="b"/>
                      <a:r>
                        <a:rPr lang="en-US" sz="1600" b="0" i="0" u="none" strike="noStrike" dirty="0">
                          <a:solidFill>
                            <a:srgbClr val="000000"/>
                          </a:solidFill>
                          <a:effectLst/>
                          <a:latin typeface="Calibri"/>
                        </a:rPr>
                        <a:t>4</a:t>
                      </a:r>
                    </a:p>
                  </a:txBody>
                  <a:tcPr marL="9525" marR="9525" marT="9525" marB="0" anchor="b"/>
                </a:tc>
                <a:tc>
                  <a:txBody>
                    <a:bodyPr/>
                    <a:lstStyle/>
                    <a:p>
                      <a:pPr algn="ctr" fontAlgn="b"/>
                      <a:r>
                        <a:rPr lang="en-US" sz="1600" b="0" i="0" u="none" strike="noStrike" dirty="0">
                          <a:solidFill>
                            <a:srgbClr val="000000"/>
                          </a:solidFill>
                          <a:effectLst/>
                          <a:latin typeface="Calibri"/>
                        </a:rPr>
                        <a:t>2</a:t>
                      </a:r>
                    </a:p>
                  </a:txBody>
                  <a:tcPr marL="9525" marR="9525" marT="9525" marB="0" anchor="b"/>
                </a:tc>
                <a:extLst>
                  <a:ext uri="{0D108BD9-81ED-4DB2-BD59-A6C34878D82A}">
                    <a16:rowId xmlns:a16="http://schemas.microsoft.com/office/drawing/2014/main" val="10003"/>
                  </a:ext>
                </a:extLst>
              </a:tr>
              <a:tr h="370840">
                <a:tc>
                  <a:txBody>
                    <a:bodyPr/>
                    <a:lstStyle/>
                    <a:p>
                      <a:r>
                        <a:rPr lang="en-US" dirty="0"/>
                        <a:t>Nathan</a:t>
                      </a:r>
                    </a:p>
                  </a:txBody>
                  <a:tcPr/>
                </a:tc>
                <a:tc>
                  <a:txBody>
                    <a:bodyPr/>
                    <a:lstStyle/>
                    <a:p>
                      <a:pPr algn="ctr" fontAlgn="b"/>
                      <a:r>
                        <a:rPr lang="en-US" sz="1600" b="0" i="0" u="none" strike="noStrike">
                          <a:solidFill>
                            <a:srgbClr val="000000"/>
                          </a:solidFill>
                          <a:effectLst/>
                          <a:latin typeface="Calibri"/>
                        </a:rPr>
                        <a:t>5</a:t>
                      </a:r>
                    </a:p>
                  </a:txBody>
                  <a:tcPr marL="9525" marR="9525" marT="9525" marB="0" anchor="b"/>
                </a:tc>
                <a:tc>
                  <a:txBody>
                    <a:bodyPr/>
                    <a:lstStyle/>
                    <a:p>
                      <a:pPr algn="ctr" fontAlgn="b"/>
                      <a:r>
                        <a:rPr lang="en-US" sz="1600" b="0" i="0" u="none" strike="noStrike">
                          <a:solidFill>
                            <a:srgbClr val="000000"/>
                          </a:solidFill>
                          <a:effectLst/>
                          <a:latin typeface="Calibri"/>
                        </a:rPr>
                        <a:t>1</a:t>
                      </a:r>
                    </a:p>
                  </a:txBody>
                  <a:tcPr marL="9525" marR="9525" marT="9525" marB="0" anchor="b"/>
                </a:tc>
                <a:tc>
                  <a:txBody>
                    <a:bodyPr/>
                    <a:lstStyle/>
                    <a:p>
                      <a:pPr algn="ctr" fontAlgn="b"/>
                      <a:r>
                        <a:rPr lang="en-US" sz="1600" b="0" i="0" u="none" strike="noStrike">
                          <a:solidFill>
                            <a:srgbClr val="000000"/>
                          </a:solidFill>
                          <a:effectLst/>
                          <a:latin typeface="Calibri"/>
                        </a:rPr>
                        <a:t>5</a:t>
                      </a:r>
                    </a:p>
                  </a:txBody>
                  <a:tcPr marL="9525" marR="9525" marT="9525" marB="0" anchor="b"/>
                </a:tc>
                <a:tc>
                  <a:txBody>
                    <a:bodyPr/>
                    <a:lstStyle/>
                    <a:p>
                      <a:pPr algn="ctr" fontAlgn="b"/>
                      <a:r>
                        <a:rPr lang="en-US" sz="1600" b="0" i="0" u="none" strike="noStrike" dirty="0">
                          <a:solidFill>
                            <a:srgbClr val="000000"/>
                          </a:solidFill>
                          <a:effectLst/>
                          <a:latin typeface="Calibri"/>
                        </a:rPr>
                        <a:t>?</a:t>
                      </a:r>
                    </a:p>
                  </a:txBody>
                  <a:tcPr marL="9525" marR="9525" marT="9525" marB="0" anchor="b">
                    <a:solidFill>
                      <a:srgbClr val="FFFF00"/>
                    </a:solidFill>
                  </a:tcPr>
                </a:tc>
                <a:extLst>
                  <a:ext uri="{0D108BD9-81ED-4DB2-BD59-A6C34878D82A}">
                    <a16:rowId xmlns:a16="http://schemas.microsoft.com/office/drawing/2014/main" val="10004"/>
                  </a:ext>
                </a:extLst>
              </a:tr>
            </a:tbl>
          </a:graphicData>
        </a:graphic>
      </p:graphicFrame>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Memory based CF – use case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91019081"/>
              </p:ext>
            </p:extLst>
          </p:nvPr>
        </p:nvGraphicFramePr>
        <p:xfrm>
          <a:off x="3733800" y="3781426"/>
          <a:ext cx="1219200" cy="1028700"/>
        </p:xfrm>
        <a:graphic>
          <a:graphicData uri="http://schemas.openxmlformats.org/presentationml/2006/ole">
            <mc:AlternateContent xmlns:mc="http://schemas.openxmlformats.org/markup-compatibility/2006">
              <mc:Choice xmlns:v="urn:schemas-microsoft-com:vml" Requires="v">
                <p:oleObj spid="_x0000_s206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733800" y="3781426"/>
                        <a:ext cx="1219200" cy="1028700"/>
                      </a:xfrm>
                      <a:prstGeom prst="rect">
                        <a:avLst/>
                      </a:prstGeom>
                    </p:spPr>
                  </p:pic>
                </p:oleObj>
              </mc:Fallback>
            </mc:AlternateContent>
          </a:graphicData>
        </a:graphic>
      </p:graphicFrame>
    </p:spTree>
    <p:extLst>
      <p:ext uri="{BB962C8B-B14F-4D97-AF65-F5344CB8AC3E}">
        <p14:creationId xmlns:p14="http://schemas.microsoft.com/office/powerpoint/2010/main" val="292665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9857" y="1452563"/>
            <a:ext cx="8273143" cy="4093398"/>
          </a:xfrm>
          <a:prstGeom prst="rect">
            <a:avLst/>
          </a:prstGeom>
        </p:spPr>
        <p:txBody>
          <a:bodyPr/>
          <a:lstStyle/>
          <a:p>
            <a:r>
              <a:rPr lang="en-US" dirty="0"/>
              <a:t>The memory based CF suffers if the data is sparse (mostly the case everywhere) and also is very expensive computationally (O(n</a:t>
            </a:r>
            <a:r>
              <a:rPr lang="en-US" baseline="30000" dirty="0"/>
              <a:t>2</a:t>
            </a:r>
            <a:r>
              <a:rPr lang="en-US" dirty="0"/>
              <a:t>))</a:t>
            </a:r>
          </a:p>
          <a:p>
            <a:r>
              <a:rPr lang="en-US" dirty="0"/>
              <a:t>Matrix factorization is one commonly used technique for CF. Some of the examples are: </a:t>
            </a:r>
          </a:p>
          <a:p>
            <a:pPr lvl="1"/>
            <a:r>
              <a:rPr lang="en-US" dirty="0"/>
              <a:t>Non Negative Matrix Factorization</a:t>
            </a:r>
          </a:p>
          <a:p>
            <a:pPr lvl="1"/>
            <a:r>
              <a:rPr lang="en-US" dirty="0"/>
              <a:t>Singular Value Decomposition</a:t>
            </a:r>
          </a:p>
          <a:p>
            <a:pPr lvl="1"/>
            <a:r>
              <a:rPr lang="en-US" dirty="0"/>
              <a:t>Alternating Least Square</a:t>
            </a:r>
          </a:p>
          <a:p>
            <a:pPr marL="436893" lvl="1" indent="0">
              <a:buNone/>
            </a:pPr>
            <a:endParaRPr lang="en-US" dirty="0"/>
          </a:p>
          <a:p>
            <a:pPr marL="436893" lvl="1" indent="0">
              <a:buNone/>
            </a:pPr>
            <a:r>
              <a:rPr lang="en-US" dirty="0"/>
              <a:t>We will focus on ALS</a:t>
            </a:r>
          </a:p>
        </p:txBody>
      </p:sp>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Machine learning Model based use case</a:t>
            </a:r>
            <a:endParaRPr lang="en-US" dirty="0"/>
          </a:p>
        </p:txBody>
      </p:sp>
    </p:spTree>
    <p:extLst>
      <p:ext uri="{BB962C8B-B14F-4D97-AF65-F5344CB8AC3E}">
        <p14:creationId xmlns:p14="http://schemas.microsoft.com/office/powerpoint/2010/main" val="111884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295400"/>
            <a:ext cx="8686800" cy="1964610"/>
          </a:xfrm>
          <a:prstGeom prst="rect">
            <a:avLst/>
          </a:prstGeom>
        </p:spPr>
        <p:txBody>
          <a:bodyPr/>
          <a:lstStyle/>
          <a:p>
            <a:r>
              <a:rPr lang="en-US" dirty="0"/>
              <a:t>Alternating least squares (ALS) is an optimization technique to solve the matrix factorization problem. This technique achieves good performance and has proven relatively easy to implement.</a:t>
            </a:r>
          </a:p>
          <a:p>
            <a:r>
              <a:rPr lang="en-US" dirty="0"/>
              <a:t>The technique involves factorizing the response matrix A into two factors X and Y (of the order k, which is a </a:t>
            </a:r>
            <a:r>
              <a:rPr lang="en-US" dirty="0" err="1"/>
              <a:t>hyperparameter</a:t>
            </a:r>
            <a:r>
              <a:rPr lang="en-US" dirty="0"/>
              <a:t>)</a:t>
            </a:r>
          </a:p>
        </p:txBody>
      </p:sp>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Alternating Least Squares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6553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692" b="3534"/>
          <a:stretch/>
        </p:blipFill>
        <p:spPr bwMode="auto">
          <a:xfrm>
            <a:off x="1066800" y="4191000"/>
            <a:ext cx="5867400" cy="2379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08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219200"/>
            <a:ext cx="8839199" cy="2590799"/>
          </a:xfrm>
          <a:prstGeom prst="rect">
            <a:avLst/>
          </a:prstGeom>
        </p:spPr>
        <p:txBody>
          <a:bodyPr/>
          <a:lstStyle/>
          <a:p>
            <a:r>
              <a:rPr lang="en-US" sz="1800" dirty="0"/>
              <a:t>Intuition: X matrix maps the users to latent space and Y matrix maps the movies to latent space. Latent factor can be interpreted as some explanatory variables which try explaining the behavior of the users, as Collaborative filtering is all about trying to predict based on the behavior of users, rather than attributes of movies or users.</a:t>
            </a:r>
          </a:p>
          <a:p>
            <a:r>
              <a:rPr lang="en-US" sz="1800" dirty="0"/>
              <a:t>By multiplying X and Y matrices, we try to reconstruct the original matrix A, by reducing the root mean squared errors between original available ratings from sparse matrix A (m x n dimensions) and constructed dense matrix by multiplying X (m x k dimensions) and Y (k x n dimensions) matrices.</a:t>
            </a:r>
          </a:p>
          <a:p>
            <a:endParaRPr lang="en-US" sz="1800" dirty="0"/>
          </a:p>
        </p:txBody>
      </p:sp>
      <p:sp>
        <p:nvSpPr>
          <p:cNvPr id="4" name="Title 1"/>
          <p:cNvSpPr>
            <a:spLocks noGrp="1"/>
          </p:cNvSpPr>
          <p:nvPr>
            <p:ph type="title" idx="4294967295"/>
          </p:nvPr>
        </p:nvSpPr>
        <p:spPr>
          <a:xfrm>
            <a:off x="303896" y="2"/>
            <a:ext cx="8536214" cy="989708"/>
          </a:xfrm>
          <a:prstGeom prst="rect">
            <a:avLst/>
          </a:prstGeom>
        </p:spPr>
        <p:txBody>
          <a:bodyPr/>
          <a:lstStyle/>
          <a:p>
            <a:r>
              <a:rPr lang="en-US" sz="3600" dirty="0">
                <a:latin typeface="Calibri" panose="020F0502020204030204" pitchFamily="34" charset="0"/>
                <a:cs typeface="Calibri" panose="020F0502020204030204" pitchFamily="34" charset="0"/>
              </a:rPr>
              <a:t>Alternating Least Squares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652308"/>
            <a:ext cx="17526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7" y="4114800"/>
            <a:ext cx="2066925" cy="50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4572000"/>
            <a:ext cx="4267200" cy="563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5105400"/>
            <a:ext cx="3771900" cy="602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5715000"/>
            <a:ext cx="83439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341113"/>
      </p:ext>
    </p:extLst>
  </p:cSld>
  <p:clrMapOvr>
    <a:masterClrMapping/>
  </p:clrMapOvr>
</p:sld>
</file>

<file path=ppt/theme/theme1.xml><?xml version="1.0" encoding="utf-8"?>
<a:theme xmlns:a="http://schemas.openxmlformats.org/drawingml/2006/main" name="blank">
  <a:themeElements>
    <a:clrScheme name="Custom 5">
      <a:dk1>
        <a:srgbClr val="000000"/>
      </a:dk1>
      <a:lt1>
        <a:srgbClr val="FFFFFF"/>
      </a:lt1>
      <a:dk2>
        <a:srgbClr val="000000"/>
      </a:dk2>
      <a:lt2>
        <a:srgbClr val="BFBFBF"/>
      </a:lt2>
      <a:accent1>
        <a:srgbClr val="3C8A2E"/>
      </a:accent1>
      <a:accent2>
        <a:srgbClr val="0070C0"/>
      </a:accent2>
      <a:accent3>
        <a:srgbClr val="92D050"/>
      </a:accent3>
      <a:accent4>
        <a:srgbClr val="00B0F0"/>
      </a:accent4>
      <a:accent5>
        <a:srgbClr val="FFC000"/>
      </a:accent5>
      <a:accent6>
        <a:srgbClr val="FF781D"/>
      </a:accent6>
      <a:hlink>
        <a:srgbClr val="009999"/>
      </a:hlink>
      <a:folHlink>
        <a:srgbClr val="0B4B7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66788" rtl="0" eaLnBrk="1" fontAlgn="base" latinLnBrk="0" hangingPunct="1">
          <a:lnSpc>
            <a:spcPct val="100000"/>
          </a:lnSpc>
          <a:spcBef>
            <a:spcPct val="0"/>
          </a:spcBef>
          <a:spcAft>
            <a:spcPct val="0"/>
          </a:spcAft>
          <a:buClrTx/>
          <a:buSzTx/>
          <a:buFontTx/>
          <a:buNone/>
          <a:tabLst/>
          <a:defRPr kumimoji="0" sz="1400" b="0" i="0" u="none" strike="noStrike" cap="none" normalizeH="0" baseline="0" dirty="0" err="1"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DDDDDD"/>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667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txDef>
      <a:spPr>
        <a:noFill/>
        <a:ln>
          <a:noFill/>
        </a:ln>
      </a:spPr>
      <a:bodyPr wrap="none" rtlCol="0">
        <a:spAutoFit/>
      </a:bodyPr>
      <a:lstStyle>
        <a:defPPr algn="l">
          <a:defRPr dirty="0" err="1" smtClean="0"/>
        </a:defPPr>
      </a:lstStyle>
    </a:txDef>
  </a:objectDefaults>
  <a:extraClrSchemeLst>
    <a:extraClrScheme>
      <a:clrScheme name="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8192</TotalTime>
  <Words>743</Words>
  <Application>Microsoft Office PowerPoint</Application>
  <PresentationFormat>On-screen Show (4:3)</PresentationFormat>
  <Paragraphs>92</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Britannic Bold</vt:lpstr>
      <vt:lpstr>Calibri</vt:lpstr>
      <vt:lpstr>Comic Sans MS</vt:lpstr>
      <vt:lpstr>Wingdings</vt:lpstr>
      <vt:lpstr>Wingdings 3</vt:lpstr>
      <vt:lpstr>blank</vt:lpstr>
      <vt:lpstr>Worksheet</vt:lpstr>
      <vt:lpstr>PowerPoint Presentation</vt:lpstr>
      <vt:lpstr>Definition/Introduction</vt:lpstr>
      <vt:lpstr>Examples of Recommendations</vt:lpstr>
      <vt:lpstr>Types of Recommendations</vt:lpstr>
      <vt:lpstr>Memory based CF - Distances</vt:lpstr>
      <vt:lpstr>Memory based CF – use case</vt:lpstr>
      <vt:lpstr>Machine learning Model based use case</vt:lpstr>
      <vt:lpstr>Alternating Least Squares</vt:lpstr>
      <vt:lpstr>Alternating Least Squares</vt:lpstr>
      <vt:lpstr>Evaluation of recommend-system Algorithm</vt:lpstr>
      <vt:lpstr>Evaluation of recommend-system</vt:lpstr>
      <vt:lpstr>PowerPoint Presentation</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Pramod</dc:creator>
  <cp:lastModifiedBy>Moitra, Anindya</cp:lastModifiedBy>
  <cp:revision>39</cp:revision>
  <dcterms:created xsi:type="dcterms:W3CDTF">2018-03-24T14:17:47Z</dcterms:created>
  <dcterms:modified xsi:type="dcterms:W3CDTF">2019-06-11T07:01:32Z</dcterms:modified>
</cp:coreProperties>
</file>