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469" r:id="rId2"/>
    <p:sldId id="552" r:id="rId3"/>
    <p:sldId id="559" r:id="rId4"/>
    <p:sldId id="553" r:id="rId5"/>
    <p:sldId id="554" r:id="rId6"/>
    <p:sldId id="555" r:id="rId7"/>
    <p:sldId id="558" r:id="rId8"/>
    <p:sldId id="556" r:id="rId9"/>
    <p:sldId id="560" r:id="rId10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">
          <p15:clr>
            <a:srgbClr val="A4A3A4"/>
          </p15:clr>
        </p15:guide>
        <p15:guide id="2" orient="horz" pos="2813">
          <p15:clr>
            <a:srgbClr val="A4A3A4"/>
          </p15:clr>
        </p15:guide>
        <p15:guide id="3" pos="188">
          <p15:clr>
            <a:srgbClr val="A4A3A4"/>
          </p15:clr>
        </p15:guide>
        <p15:guide id="4" pos="5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BF7"/>
    <a:srgbClr val="022B3C"/>
    <a:srgbClr val="0074A8"/>
    <a:srgbClr val="7D350B"/>
    <a:srgbClr val="97D88C"/>
    <a:srgbClr val="0086B5"/>
    <a:srgbClr val="F29B6A"/>
    <a:srgbClr val="F8CBB2"/>
    <a:srgbClr val="E15E15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4" autoAdjust="0"/>
    <p:restoredTop sz="50000" autoAdjust="0"/>
  </p:normalViewPr>
  <p:slideViewPr>
    <p:cSldViewPr snapToGrid="0" snapToObjects="1">
      <p:cViewPr varScale="1">
        <p:scale>
          <a:sx n="118" d="100"/>
          <a:sy n="118" d="100"/>
        </p:scale>
        <p:origin x="528" y="108"/>
      </p:cViewPr>
      <p:guideLst>
        <p:guide orient="horz" pos="161"/>
        <p:guide orient="horz" pos="2813"/>
        <p:guide pos="188"/>
        <p:guide pos="5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napToObjects="1" showGuides="1">
      <p:cViewPr varScale="1">
        <p:scale>
          <a:sx n="94" d="100"/>
          <a:sy n="94" d="100"/>
        </p:scale>
        <p:origin x="-3612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B27B4-BE80-4A64-A720-975D9C2CD29D}" type="datetimeFigureOut">
              <a:rPr lang="en-US" smtClean="0"/>
              <a:t>06/11/2019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D799F-5C0E-4E52-BD52-87DA591E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0568A58-25BF-4ED8-BF3A-372FEB996820}" type="datetimeFigureOut">
              <a:rPr lang="en-US" smtClean="0"/>
              <a:pPr/>
              <a:t>06/11/2019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956B978-5561-43A9-995A-DAC25F8E46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7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-4762" y="4836367"/>
            <a:ext cx="585788" cy="2841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3985B2-3851-5B49-8B99-AED0CC6BDA78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4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115454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_Content_GL_Accent_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232952" y="4464553"/>
            <a:ext cx="1911048" cy="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9144000" cy="115454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 txBox="1">
            <a:spLocks/>
          </p:cNvSpPr>
          <p:nvPr/>
        </p:nvSpPr>
        <p:spPr>
          <a:xfrm>
            <a:off x="-4762" y="4836367"/>
            <a:ext cx="585788" cy="2841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5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684" r:id="rId3"/>
    <p:sldLayoutId id="2147483762" r:id="rId4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ClrTx/>
        <a:buNone/>
        <a:defRPr lang="en-US" sz="2400" b="0" kern="1200" dirty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6538" indent="-236538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1800" b="0" kern="1200" dirty="0" smtClean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7200" indent="-220663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30238" indent="-173038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3275" indent="-173038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2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7900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4294967295"/>
          </p:nvPr>
        </p:nvSpPr>
        <p:spPr>
          <a:xfrm>
            <a:off x="173587" y="1288788"/>
            <a:ext cx="6207024" cy="54864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MARKET BASKET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62954" y="2701892"/>
            <a:ext cx="4570280" cy="230607"/>
          </a:xfrm>
          <a:prstGeom prst="rect">
            <a:avLst/>
          </a:prstGeom>
        </p:spPr>
        <p:txBody>
          <a:bodyPr/>
          <a:lstStyle/>
          <a:p>
            <a:r>
              <a:rPr lang="en-US" sz="1400" dirty="0"/>
              <a:t>March, 2018</a:t>
            </a:r>
          </a:p>
        </p:txBody>
      </p:sp>
      <p:sp>
        <p:nvSpPr>
          <p:cNvPr id="9" name="Subtitle 15"/>
          <p:cNvSpPr txBox="1">
            <a:spLocks/>
          </p:cNvSpPr>
          <p:nvPr/>
        </p:nvSpPr>
        <p:spPr>
          <a:xfrm>
            <a:off x="194853" y="927283"/>
            <a:ext cx="6207024" cy="54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6538" indent="-236538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lang="en-US" sz="1800" b="0" kern="1200" cap="all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-220663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3275" indent="-173038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2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9974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338" y="1052627"/>
            <a:ext cx="886968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 data mining technique that is used to identify </a:t>
            </a:r>
            <a:r>
              <a:rPr lang="en-US" sz="1200" b="1" dirty="0">
                <a:solidFill>
                  <a:schemeClr val="tx2"/>
                </a:solidFill>
              </a:rPr>
              <a:t>patterns of co-occurrence</a:t>
            </a:r>
            <a:r>
              <a:rPr lang="en-US" sz="1200" dirty="0">
                <a:solidFill>
                  <a:schemeClr val="tx2"/>
                </a:solidFill>
              </a:rPr>
              <a:t> among objects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Ascertain items likely to be </a:t>
            </a:r>
            <a:r>
              <a:rPr lang="en-US" sz="1200" b="1" dirty="0">
                <a:solidFill>
                  <a:schemeClr val="tx2"/>
                </a:solidFill>
              </a:rPr>
              <a:t>purchased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together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38" y="818707"/>
            <a:ext cx="1280160" cy="30834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CONCEPT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71" y="1874721"/>
            <a:ext cx="9100763" cy="313050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4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IT IMPORTANT TO UNDERSTAND PRODUCT AFFINITIES?</a:t>
            </a:r>
          </a:p>
        </p:txBody>
      </p:sp>
      <p:pic>
        <p:nvPicPr>
          <p:cNvPr id="1026" name="Picture 2" descr="Image result for Fis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6" y="2593931"/>
            <a:ext cx="767232" cy="38361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toothbrush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toothbrush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toothbrus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82" y="2509833"/>
            <a:ext cx="551810" cy="5518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ricket bat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89" y="3278100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ricket ball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100"/>
                    </a14:imgEffect>
                    <a14:imgEffect>
                      <a14:saturation sat="1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71" y="3373257"/>
            <a:ext cx="342631" cy="3426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eer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6" y="4059032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hicken icon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3" b="17764"/>
          <a:stretch/>
        </p:blipFill>
        <p:spPr bwMode="auto">
          <a:xfrm>
            <a:off x="2497332" y="4133832"/>
            <a:ext cx="724906" cy="4770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679966" y="2785738"/>
            <a:ext cx="679137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9966" y="3511914"/>
            <a:ext cx="679137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79966" y="4372337"/>
            <a:ext cx="679137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59651" y="2349797"/>
            <a:ext cx="0" cy="2651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30676" y="2382717"/>
            <a:ext cx="457200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Plan for promotions</a:t>
            </a:r>
          </a:p>
          <a:p>
            <a:pPr marL="509588" lvl="1" indent="-1698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2"/>
                </a:solidFill>
              </a:rPr>
              <a:t>Reducing price on one item may cause a spike in the sales of related/high-affinity items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30676" y="3258274"/>
            <a:ext cx="457200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Store Layout</a:t>
            </a:r>
          </a:p>
          <a:p>
            <a:pPr marL="509588" lvl="1" indent="-1698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2"/>
                </a:solidFill>
              </a:rPr>
              <a:t>Items that go along should be placed next to each other to help consumers notice them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30676" y="4133832"/>
            <a:ext cx="457200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Maintain inventory</a:t>
            </a:r>
          </a:p>
          <a:p>
            <a:pPr marL="509588" lvl="1" indent="-1698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2"/>
                </a:solidFill>
              </a:rPr>
              <a:t>Evaluate which items would fall short, and maintain stocks in optimal quantity</a:t>
            </a:r>
          </a:p>
        </p:txBody>
      </p:sp>
    </p:spTree>
    <p:extLst>
      <p:ext uri="{BB962C8B-B14F-4D97-AF65-F5344CB8AC3E}">
        <p14:creationId xmlns:p14="http://schemas.microsoft.com/office/powerpoint/2010/main" val="8718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Apriori Algorithm: Frequent Item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338" y="1041994"/>
            <a:ext cx="886968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Classic algorithm for mining frequent item sets and relevant association rules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Devised to operate on a dataset containing a lot of transactions, for instance items bought in a departmental store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338" y="808074"/>
            <a:ext cx="1280160" cy="30834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CONCEPT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8743"/>
              </p:ext>
            </p:extLst>
          </p:nvPr>
        </p:nvGraphicFramePr>
        <p:xfrm>
          <a:off x="987611" y="1890682"/>
          <a:ext cx="3731753" cy="103126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31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Transaction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Items bought by the customers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A,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 B, 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A, 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A, 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B, E, F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0865"/>
              </p:ext>
            </p:extLst>
          </p:nvPr>
        </p:nvGraphicFramePr>
        <p:xfrm>
          <a:off x="5422451" y="1890682"/>
          <a:ext cx="2541372" cy="1443764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27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Items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Support / Freq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triped Right Arrow 2"/>
          <p:cNvSpPr/>
          <p:nvPr/>
        </p:nvSpPr>
        <p:spPr>
          <a:xfrm>
            <a:off x="4891010" y="2307265"/>
            <a:ext cx="372140" cy="318977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32810"/>
              </p:ext>
            </p:extLst>
          </p:nvPr>
        </p:nvGraphicFramePr>
        <p:xfrm>
          <a:off x="329244" y="3901763"/>
          <a:ext cx="2541372" cy="82500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27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Items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Support / Freq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89763"/>
              </p:ext>
            </p:extLst>
          </p:nvPr>
        </p:nvGraphicFramePr>
        <p:xfrm>
          <a:off x="3703870" y="3901763"/>
          <a:ext cx="1628402" cy="82500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62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Items / Combinations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A, B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triped Right Arrow 11"/>
          <p:cNvSpPr/>
          <p:nvPr/>
        </p:nvSpPr>
        <p:spPr>
          <a:xfrm>
            <a:off x="3094033" y="4210493"/>
            <a:ext cx="372140" cy="318977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25376"/>
              </p:ext>
            </p:extLst>
          </p:nvPr>
        </p:nvGraphicFramePr>
        <p:xfrm>
          <a:off x="6278268" y="3901763"/>
          <a:ext cx="2541372" cy="82500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27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Items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Support / Freq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A, B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Striped Right Arrow 13"/>
          <p:cNvSpPr/>
          <p:nvPr/>
        </p:nvSpPr>
        <p:spPr>
          <a:xfrm>
            <a:off x="5592579" y="4210493"/>
            <a:ext cx="372140" cy="318977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8941" y="3065617"/>
            <a:ext cx="3749040" cy="266883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1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Support Threshold = 50%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8299" y="2094613"/>
            <a:ext cx="2371060" cy="621792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8939" y="4295553"/>
            <a:ext cx="2371060" cy="237744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  <p:bldP spid="15" grpId="0"/>
      <p:bldP spid="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Apriori Algorithm: Pattern Identification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338" y="1052627"/>
            <a:ext cx="886968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Created by analyzing data for frequent </a:t>
            </a:r>
            <a:r>
              <a:rPr lang="en-US" sz="1200" b="1" dirty="0">
                <a:solidFill>
                  <a:schemeClr val="tx2"/>
                </a:solidFill>
              </a:rPr>
              <a:t>if/then patterns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Discovers the </a:t>
            </a:r>
            <a:r>
              <a:rPr lang="en-US" sz="1200" b="1" dirty="0">
                <a:solidFill>
                  <a:schemeClr val="tx2"/>
                </a:solidFill>
              </a:rPr>
              <a:t>probability of co-occurrence</a:t>
            </a:r>
            <a:r>
              <a:rPr lang="en-US" sz="1200" dirty="0">
                <a:solidFill>
                  <a:schemeClr val="tx2"/>
                </a:solidFill>
              </a:rPr>
              <a:t> of items in a collection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338" y="818707"/>
            <a:ext cx="1828800" cy="30834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 RULES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71" y="2034216"/>
            <a:ext cx="9100763" cy="313050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i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 then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71" y="2414455"/>
            <a:ext cx="9100763" cy="492586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 of those who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books online also buy music online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of those who have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blood pressure and are overweight have high cholesterol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71" y="3373931"/>
            <a:ext cx="9100763" cy="528493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though MBA conjures up pictures of shopping carts and supermarket shoppers, it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be applied to other areas as well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71" y="3980258"/>
            <a:ext cx="9100763" cy="492586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purchased on credit/debit card(s) could give insight into other products a customer is likely to purchase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Telecommunication/calling patterns help determine how to structure product bundles which maximize revenue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3237" y="3115339"/>
            <a:ext cx="89527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4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Areas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338" y="1052627"/>
            <a:ext cx="886968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b="1" dirty="0">
                <a:solidFill>
                  <a:schemeClr val="tx2"/>
                </a:solidFill>
              </a:rPr>
              <a:t>X -&gt; Y</a:t>
            </a:r>
          </a:p>
          <a:p>
            <a:pPr algn="ctr">
              <a:spcBef>
                <a:spcPts val="400"/>
              </a:spcBef>
            </a:pPr>
            <a:endParaRPr lang="en-US" sz="300" dirty="0">
              <a:solidFill>
                <a:schemeClr val="tx2"/>
              </a:solidFill>
            </a:endParaRPr>
          </a:p>
          <a:p>
            <a:pPr algn="ctr">
              <a:spcBef>
                <a:spcPts val="400"/>
              </a:spcBef>
            </a:pPr>
            <a:r>
              <a:rPr lang="en-US" sz="1100" b="1" dirty="0">
                <a:solidFill>
                  <a:schemeClr val="tx2"/>
                </a:solidFill>
              </a:rPr>
              <a:t>Here X is called the antecedent, while Y is called the consequent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6778" y="786808"/>
            <a:ext cx="1828800" cy="30834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 RULE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71" y="2034216"/>
            <a:ext cx="9100763" cy="313050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4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METRICS TO EVALUATE AN ASSOCIATION RULE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72" y="2584583"/>
            <a:ext cx="3965238" cy="1898099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= n(X U Y) / N</a:t>
            </a:r>
          </a:p>
          <a:p>
            <a:pPr>
              <a:spcBef>
                <a:spcPts val="200"/>
              </a:spcBef>
            </a:pPr>
            <a:endParaRPr lang="en-US" sz="1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= n(X U Y) / n(X)</a:t>
            </a:r>
          </a:p>
          <a:p>
            <a:pPr>
              <a:spcBef>
                <a:spcPts val="200"/>
              </a:spcBef>
            </a:pPr>
            <a:endParaRPr lang="en-US" sz="1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Confidence = n(Y) / N</a:t>
            </a:r>
          </a:p>
          <a:p>
            <a:pPr>
              <a:spcBef>
                <a:spcPts val="200"/>
              </a:spcBef>
            </a:pPr>
            <a:endParaRPr lang="en-US" sz="1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Lift = Confidence / Expected Confidence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3854" y="2584583"/>
            <a:ext cx="4593455" cy="313050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(Fraction of transactions that contain both X and 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504" y="3105578"/>
            <a:ext cx="4593455" cy="313050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(How often Y appears in transactions that contain 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1329" y="3626572"/>
            <a:ext cx="5709899" cy="313050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(Support of the Consequent in the entire set of transactions)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3612" y="4073935"/>
            <a:ext cx="5550388" cy="528493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&gt;1 indicates that X &amp; Y appear more often together than expected)</a:t>
            </a:r>
          </a:p>
        </p:txBody>
      </p:sp>
    </p:spTree>
    <p:extLst>
      <p:ext uri="{BB962C8B-B14F-4D97-AF65-F5344CB8AC3E}">
        <p14:creationId xmlns:p14="http://schemas.microsoft.com/office/powerpoint/2010/main" val="9450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74588"/>
              </p:ext>
            </p:extLst>
          </p:nvPr>
        </p:nvGraphicFramePr>
        <p:xfrm>
          <a:off x="2254459" y="657254"/>
          <a:ext cx="4635787" cy="16500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79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Transaction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Items bought by the customers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Apple, Banana, Cherry, Durian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Apple, Durian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Banana, Durian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Durian, Banana, Cherry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Banana, Durian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Apple, Banana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Apple, Cherry, Durian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17219" y="2999270"/>
            <a:ext cx="5310266" cy="1898099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= n(X U Y) / N = 2/7 = 28.6%</a:t>
            </a:r>
          </a:p>
          <a:p>
            <a:pPr>
              <a:spcBef>
                <a:spcPts val="200"/>
              </a:spcBef>
            </a:pPr>
            <a:endParaRPr lang="en-US" sz="1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= n(X U Y) / n(X) = 2/4 = 50%</a:t>
            </a:r>
          </a:p>
          <a:p>
            <a:pPr>
              <a:spcBef>
                <a:spcPts val="200"/>
              </a:spcBef>
            </a:pPr>
            <a:endParaRPr lang="en-US" sz="1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Confidence = n(Y) / N = 5/7 = 71.4%</a:t>
            </a:r>
          </a:p>
          <a:p>
            <a:pPr>
              <a:spcBef>
                <a:spcPts val="200"/>
              </a:spcBef>
            </a:pPr>
            <a:endParaRPr lang="en-US" sz="1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Lift = Confidence / Expected Confidence = 50%/71.4% =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71" y="2395738"/>
            <a:ext cx="9100763" cy="313050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4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-&gt; Banana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227485" y="3423689"/>
            <a:ext cx="1714496" cy="988828"/>
          </a:xfrm>
          <a:prstGeom prst="wedgeRectCallout">
            <a:avLst>
              <a:gd name="adj1" fmla="val -49360"/>
              <a:gd name="adj2" fmla="val 8075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</a:rPr>
              <a:t>Lift &lt;1 indicates Apple and Banana appear less often together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32018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Pruning of Association Rules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60093"/>
              </p:ext>
            </p:extLst>
          </p:nvPr>
        </p:nvGraphicFramePr>
        <p:xfrm>
          <a:off x="212649" y="859279"/>
          <a:ext cx="8718696" cy="145861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79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Association Rule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Support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{Class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Age – Child} -&gt; {Survived = Yes}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0.0109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3.095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{Class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Age – Child, Sex - Female} -&gt; {Survived = Yes}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0.0059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3.095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71" y="2470126"/>
            <a:ext cx="9100763" cy="492586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2 does not provide extra knowledge in addition to Rule 1, since Rule 1 tells us that all 2</a:t>
            </a:r>
            <a:r>
              <a:rPr lang="en-US" sz="1200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children survived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latter rule has the same or lower lift, it is considered to be redundant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71" y="3395152"/>
            <a:ext cx="9100763" cy="651604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constrain the potential number of rules, one could screen out those that do not meet the minimum benchmarks. For instance, if there is a dataset of 2000 transactions, one can set a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support threshold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would filter out item sets that have less than 200 transactions. Similar cut-off could be kept for Confidence levels as well.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37" y="3147238"/>
            <a:ext cx="89527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337" y="850604"/>
            <a:ext cx="8773113" cy="390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#Market Basket Analysis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arules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arulesViz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xlsx</a:t>
            </a:r>
            <a:r>
              <a:rPr lang="en-US" sz="1400" dirty="0"/>
              <a:t>)</a:t>
            </a:r>
          </a:p>
          <a:p>
            <a:r>
              <a:rPr lang="en-US" sz="1400" dirty="0"/>
              <a:t>#Change the path</a:t>
            </a:r>
          </a:p>
          <a:p>
            <a:r>
              <a:rPr lang="en-US" sz="1400" dirty="0"/>
              <a:t>Data=</a:t>
            </a:r>
            <a:r>
              <a:rPr lang="en-US" sz="1400" dirty="0" err="1"/>
              <a:t>read.transactions</a:t>
            </a:r>
            <a:r>
              <a:rPr lang="en-US" sz="1400" dirty="0"/>
              <a:t>("C:\\Users\\A498396\\Documents\\Market Basket Analysis (MBA)\\Transactional </a:t>
            </a:r>
            <a:r>
              <a:rPr lang="en-US" sz="1400" dirty="0" err="1"/>
              <a:t>Data.csv",format</a:t>
            </a:r>
            <a:r>
              <a:rPr lang="en-US" sz="1400" dirty="0"/>
              <a:t>="single",</a:t>
            </a:r>
            <a:r>
              <a:rPr lang="en-US" sz="1400" dirty="0" err="1"/>
              <a:t>sep</a:t>
            </a:r>
            <a:r>
              <a:rPr lang="en-US" sz="1400" dirty="0"/>
              <a:t>=",",cols=c(1,2))</a:t>
            </a:r>
          </a:p>
          <a:p>
            <a:r>
              <a:rPr lang="en-US" sz="1400" dirty="0"/>
              <a:t>summary(Data)</a:t>
            </a:r>
          </a:p>
          <a:p>
            <a:r>
              <a:rPr lang="en-US" sz="1400" dirty="0"/>
              <a:t>inspect(Data[1:5])</a:t>
            </a:r>
          </a:p>
          <a:p>
            <a:r>
              <a:rPr lang="en-US" sz="1400" dirty="0" err="1"/>
              <a:t>itemFrequencyPlot</a:t>
            </a:r>
            <a:r>
              <a:rPr lang="en-US" sz="1400" dirty="0"/>
              <a:t>(</a:t>
            </a:r>
            <a:r>
              <a:rPr lang="en-US" sz="1400" dirty="0" err="1"/>
              <a:t>Data,topN</a:t>
            </a:r>
            <a:r>
              <a:rPr lang="en-US" sz="1400" dirty="0"/>
              <a:t>=20,type="absolute")</a:t>
            </a:r>
          </a:p>
          <a:p>
            <a:r>
              <a:rPr lang="en-US" sz="1400" dirty="0"/>
              <a:t>Rules &lt;- </a:t>
            </a:r>
            <a:r>
              <a:rPr lang="en-US" sz="1400" dirty="0" err="1"/>
              <a:t>apriori</a:t>
            </a:r>
            <a:r>
              <a:rPr lang="en-US" sz="1400" dirty="0"/>
              <a:t>(Data, parameter = list(</a:t>
            </a:r>
            <a:r>
              <a:rPr lang="en-US" sz="1400" dirty="0" err="1"/>
              <a:t>supp</a:t>
            </a:r>
            <a:r>
              <a:rPr lang="en-US" sz="1400" dirty="0"/>
              <a:t> = 0.007, </a:t>
            </a:r>
            <a:r>
              <a:rPr lang="en-US" sz="1400" dirty="0" err="1"/>
              <a:t>conf</a:t>
            </a:r>
            <a:r>
              <a:rPr lang="en-US" sz="1400" dirty="0"/>
              <a:t> = 0.01,maxlen = 2))</a:t>
            </a:r>
          </a:p>
          <a:p>
            <a:r>
              <a:rPr lang="en-US" sz="1400" dirty="0"/>
              <a:t>inspect(Rules[1:5])</a:t>
            </a:r>
          </a:p>
          <a:p>
            <a:r>
              <a:rPr lang="en-US" sz="1400" dirty="0"/>
              <a:t>summary(Rules)</a:t>
            </a:r>
          </a:p>
          <a:p>
            <a:r>
              <a:rPr lang="en-US" sz="1400" dirty="0"/>
              <a:t>Rules &lt;- sort(Rules, by="confidence", decreasing=TRUE)</a:t>
            </a:r>
          </a:p>
          <a:p>
            <a:r>
              <a:rPr lang="en-US" sz="1400" dirty="0"/>
              <a:t>inspect(Rules[1:5])</a:t>
            </a:r>
          </a:p>
          <a:p>
            <a:r>
              <a:rPr lang="en-US" sz="1400" dirty="0"/>
              <a:t>Results=as(Rules, "</a:t>
            </a:r>
            <a:r>
              <a:rPr lang="en-US" sz="1400" dirty="0" err="1"/>
              <a:t>data.frame</a:t>
            </a:r>
            <a:r>
              <a:rPr lang="en-US" sz="1400" dirty="0"/>
              <a:t>")</a:t>
            </a:r>
          </a:p>
          <a:p>
            <a:r>
              <a:rPr lang="en-US" sz="1400" dirty="0"/>
              <a:t>#Change the path</a:t>
            </a:r>
          </a:p>
          <a:p>
            <a:r>
              <a:rPr lang="en-US" sz="1400" dirty="0"/>
              <a:t>write.xlsx(</a:t>
            </a:r>
            <a:r>
              <a:rPr lang="en-US" sz="1400" dirty="0" err="1"/>
              <a:t>Results,"C</a:t>
            </a:r>
            <a:r>
              <a:rPr lang="en-US" sz="1400" dirty="0"/>
              <a:t>:\\Users\\A498396\\Documents\\Market Basket Analysis (MBA)\\Results from R.xlsx")</a:t>
            </a:r>
          </a:p>
        </p:txBody>
      </p:sp>
    </p:spTree>
    <p:extLst>
      <p:ext uri="{BB962C8B-B14F-4D97-AF65-F5344CB8AC3E}">
        <p14:creationId xmlns:p14="http://schemas.microsoft.com/office/powerpoint/2010/main" val="166955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338" y="122139"/>
            <a:ext cx="8523174" cy="47202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Market Basket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37" y="460601"/>
            <a:ext cx="9100763" cy="282272"/>
          </a:xfrm>
          <a:prstGeom prst="rect">
            <a:avLst/>
          </a:prstGeom>
          <a:noFill/>
          <a:ln>
            <a:noFill/>
          </a:ln>
        </p:spPr>
        <p:txBody>
          <a:bodyPr wrap="square" lIns="96661" tIns="48331" rIns="96661" bIns="48331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5306" b="6889"/>
          <a:stretch/>
        </p:blipFill>
        <p:spPr bwMode="auto">
          <a:xfrm>
            <a:off x="1733118" y="914399"/>
            <a:ext cx="5722761" cy="362570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35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16 Fidelity Colors">
      <a:dk1>
        <a:srgbClr val="000000"/>
      </a:dk1>
      <a:lt1>
        <a:srgbClr val="FFFFFF"/>
      </a:lt1>
      <a:dk2>
        <a:srgbClr val="4D4D4D"/>
      </a:dk2>
      <a:lt2>
        <a:srgbClr val="D8D8D8"/>
      </a:lt2>
      <a:accent1>
        <a:srgbClr val="EB6D25"/>
      </a:accent1>
      <a:accent2>
        <a:srgbClr val="056E9A"/>
      </a:accent2>
      <a:accent3>
        <a:srgbClr val="235A8B"/>
      </a:accent3>
      <a:accent4>
        <a:srgbClr val="2B662B"/>
      </a:accent4>
      <a:accent5>
        <a:srgbClr val="409633"/>
      </a:accent5>
      <a:accent6>
        <a:srgbClr val="31807E"/>
      </a:accent6>
      <a:hlink>
        <a:srgbClr val="005A8B"/>
      </a:hlink>
      <a:folHlink>
        <a:srgbClr val="EB6D25"/>
      </a:folHlink>
    </a:clrScheme>
    <a:fontScheme name="Fidelity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28159</TotalTime>
  <Words>925</Words>
  <Application>Microsoft Office PowerPoint</Application>
  <PresentationFormat>On-screen Show (16:9)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PowerPoint Presentation</vt:lpstr>
      <vt:lpstr>Market Basket Analysis</vt:lpstr>
      <vt:lpstr>Market Basket Analysis</vt:lpstr>
      <vt:lpstr>Market Basket Analysis</vt:lpstr>
      <vt:lpstr>Market Basket Analysis</vt:lpstr>
      <vt:lpstr>Market Basket Analysis</vt:lpstr>
      <vt:lpstr>Market Basket Analysis</vt:lpstr>
      <vt:lpstr>Market Basket Analysis</vt:lpstr>
      <vt:lpstr>Market Basket Analysis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Puchacz, Abbey</dc:creator>
  <cp:lastModifiedBy>Moitra, Anindya</cp:lastModifiedBy>
  <cp:revision>2787</cp:revision>
  <cp:lastPrinted>2017-10-31T03:54:37Z</cp:lastPrinted>
  <dcterms:created xsi:type="dcterms:W3CDTF">2015-01-15T16:51:51Z</dcterms:created>
  <dcterms:modified xsi:type="dcterms:W3CDTF">2019-06-11T07:00:12Z</dcterms:modified>
</cp:coreProperties>
</file>