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5"/>
  </p:notesMasterIdLst>
  <p:sldIdLst>
    <p:sldId id="422" r:id="rId2"/>
    <p:sldId id="382" r:id="rId3"/>
    <p:sldId id="423" r:id="rId4"/>
    <p:sldId id="424" r:id="rId5"/>
    <p:sldId id="425" r:id="rId6"/>
    <p:sldId id="426" r:id="rId7"/>
    <p:sldId id="427" r:id="rId8"/>
    <p:sldId id="428" r:id="rId9"/>
    <p:sldId id="432" r:id="rId10"/>
    <p:sldId id="433" r:id="rId11"/>
    <p:sldId id="430" r:id="rId12"/>
    <p:sldId id="431" r:id="rId13"/>
    <p:sldId id="4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03">
          <p15:clr>
            <a:srgbClr val="A4A3A4"/>
          </p15:clr>
        </p15:guide>
        <p15:guide id="4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137"/>
    <a:srgbClr val="2E99B2"/>
    <a:srgbClr val="7D166A"/>
    <a:srgbClr val="177B57"/>
    <a:srgbClr val="7EC839"/>
    <a:srgbClr val="258095"/>
    <a:srgbClr val="175766"/>
    <a:srgbClr val="3FB2DC"/>
    <a:srgbClr val="FFFFFF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 autoAdjust="0"/>
    <p:restoredTop sz="91799" autoAdjust="0"/>
  </p:normalViewPr>
  <p:slideViewPr>
    <p:cSldViewPr snapToGrid="0" snapToObjects="1">
      <p:cViewPr varScale="1">
        <p:scale>
          <a:sx n="109" d="100"/>
          <a:sy n="109" d="100"/>
        </p:scale>
        <p:origin x="756" y="96"/>
      </p:cViewPr>
      <p:guideLst>
        <p:guide orient="horz" pos="2953"/>
        <p:guide pos="2880"/>
        <p:guide orient="horz" pos="3103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0" d="100"/>
          <a:sy n="70" d="100"/>
        </p:scale>
        <p:origin x="-2266" y="2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idelity Sans" panose="020B050303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idelity Sans" panose="020B0503030202020204" pitchFamily="34" charset="0"/>
              </a:defRPr>
            </a:lvl1pPr>
          </a:lstStyle>
          <a:p>
            <a:fld id="{59D2F852-9D69-4B2E-BEB6-91C50D328788}" type="datetimeFigureOut">
              <a:rPr lang="en-US" smtClean="0"/>
              <a:pPr/>
              <a:t>06/17/2019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idelity Sans" panose="020B050303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idelity Sans" panose="020B0503030202020204" pitchFamily="34" charset="0"/>
              </a:defRPr>
            </a:lvl1pPr>
          </a:lstStyle>
          <a:p>
            <a:fld id="{1AB2FE28-6F56-426E-B759-CD718BE70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idelity Sans" panose="020B050303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idelity Sans" panose="020B050303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idelity Sans" panose="020B050303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idelity Sans" panose="020B050303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idelity Sans" panose="020B050303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9B786-DEE7-BF4D-A649-E1C59290BD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53" y="4532516"/>
            <a:ext cx="1455662" cy="3156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prstClr val="white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4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  <a:cs typeface="Arial"/>
              </a:rPr>
              <a:pPr/>
              <a:t>‹#›</a:t>
            </a:fld>
            <a:endParaRPr lang="en-US" sz="900" kern="800" spc="2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86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0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6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Fidelity Sans" panose="020B0503030202020204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Fidelity Sans" panose="020B0503030202020204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Fidelity Sans" panose="020B0503030202020204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Fidelity Sans" panose="020B0503030202020204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Fidelity Sans" panose="020B0503030202020204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Fidelity Sans" panose="020B0503030202020204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DSB%20Deck/Codes/bulb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char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4935" y="1897041"/>
            <a:ext cx="3925740" cy="3170086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panose="020B0604020202020204" pitchFamily="34" charset="0"/>
              </a:rPr>
              <a:t>Advanced </a:t>
            </a: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panose="020B0604020202020204" pitchFamily="34" charset="0"/>
              </a:rPr>
              <a:t>Data Visualization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panose="020B0604020202020204" pitchFamily="34" charset="0"/>
              </a:rPr>
              <a:t>Open source</a:t>
            </a: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Arial" charset="0"/>
              <a:cs typeface="Arial" panose="020B0604020202020204" pitchFamily="34" charset="0"/>
            </a:endParaRPr>
          </a:p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panose="020B0604020202020204" pitchFamily="34" charset="0"/>
              </a:rPr>
              <a:t>Ashesh Das</a:t>
            </a:r>
          </a:p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panose="020B0604020202020204" pitchFamily="34" charset="0"/>
              </a:rPr>
              <a:t>Soumik Sengupta</a:t>
            </a:r>
          </a:p>
        </p:txBody>
      </p:sp>
      <p:pic>
        <p:nvPicPr>
          <p:cNvPr id="7170" name="Picture 2" descr="C:\Users\a606990\Desktop\gifs\05-ClearERP_investmen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" y="971399"/>
            <a:ext cx="5292560" cy="29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10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337973" y="285489"/>
            <a:ext cx="8348827" cy="62891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Scalable Vector Graphics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973" y="981075"/>
            <a:ext cx="8510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SVG?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an image that is text-based.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similar in structure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sits in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properties can be specified as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should have absolute positions relative to the origin (0,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more information please go to : https://www.w3.org/TR/SVG/</a:t>
            </a:r>
            <a:br>
              <a:rPr lang="en-US" dirty="0"/>
            </a:b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5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7973" y="285489"/>
            <a:ext cx="8348827" cy="62891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Scalable Vector 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73" y="981075"/>
            <a:ext cx="8510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SVG?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an image that is text-based.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is similar in structure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sits in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properties can be specified as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SVG should have absolute positions relative to the origin (0,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more information please go to : https://www.w3.org/TR/SVG/</a:t>
            </a:r>
            <a:br>
              <a:rPr lang="en-US" dirty="0"/>
            </a:b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9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948" y="199764"/>
            <a:ext cx="8348827" cy="52413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Demo: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Bar Chart : http://www.tutorialsteacher.com/d3js/animated-bar-chart-d3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Pie Chart : http://www.tutorialsteacher.com/d3js/create-pie-chart-using-d3js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606990\Desktop\gifs\compbi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6211"/>
            <a:ext cx="6162675" cy="46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45568" y="619125"/>
            <a:ext cx="369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46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2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3" y="417077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HTML Basics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CSS Basics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JavaScript Basics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Introduction to Open Source Visualization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Overview on Google Charts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Overview on D3.JS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Qlik Sense Mashups</a:t>
            </a:r>
          </a:p>
          <a:p>
            <a:endParaRPr lang="en-US" sz="1600" dirty="0">
              <a:latin typeface="Fidelity San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397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3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HTML Basics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3" y="417077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latin typeface="Fidelity Sans" pitchFamily="34" charset="0"/>
            </a:endParaRPr>
          </a:p>
          <a:p>
            <a:r>
              <a:rPr lang="en-US" sz="1200" dirty="0"/>
              <a:t>HTML is not a programming language; it is a </a:t>
            </a:r>
            <a:r>
              <a:rPr lang="en-US" sz="1200" i="1" dirty="0"/>
              <a:t>markup language</a:t>
            </a:r>
            <a:r>
              <a:rPr lang="en-US" sz="1200" dirty="0"/>
              <a:t> that defines the structure of your content.</a:t>
            </a: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r>
              <a:rPr lang="en-US" sz="1200" dirty="0">
                <a:latin typeface="Fidelity Sans" pitchFamily="34" charset="0"/>
              </a:rPr>
              <a:t>Elements have attributes which can be defined as follows:</a:t>
            </a: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  <a:p>
            <a:endParaRPr lang="en-US" sz="1200" dirty="0">
              <a:latin typeface="Fidelity Sans" pitchFamily="34" charset="0"/>
            </a:endParaRPr>
          </a:p>
        </p:txBody>
      </p:sp>
      <p:pic>
        <p:nvPicPr>
          <p:cNvPr id="1026" name="Picture 2" descr="C:\Users\a606990\Desktop\DSB Deck Images\grumpy-cat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967996"/>
            <a:ext cx="5243512" cy="16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606990\Desktop\DSB Deck Images\grumpy-cat-attribute-sm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3305175"/>
            <a:ext cx="6129338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4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HTML Basics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3" y="417077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latin typeface="Fidelity Sans" pitchFamily="34" charset="0"/>
            </a:endParaRPr>
          </a:p>
          <a:p>
            <a:r>
              <a:rPr lang="en-US" sz="1200" dirty="0">
                <a:latin typeface="Fidelity Sans" pitchFamily="34" charset="0"/>
              </a:rPr>
              <a:t>A simple HTML page:</a:t>
            </a:r>
          </a:p>
        </p:txBody>
      </p:sp>
      <p:pic>
        <p:nvPicPr>
          <p:cNvPr id="1028" name="Picture 4" descr="C:\Users\a606990\Desktop\DSB Deck Images\html-basics-hea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8" y="1228725"/>
            <a:ext cx="7715353" cy="262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5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HTML Basics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3" y="417077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u="sng" dirty="0">
                <a:latin typeface="Fidelity Sans" pitchFamily="34" charset="0"/>
              </a:rPr>
              <a:t>Introduction to HTML DOM:</a:t>
            </a:r>
          </a:p>
          <a:p>
            <a:r>
              <a:rPr lang="en-US" sz="1200" dirty="0"/>
              <a:t>In the HTML DOM, the </a:t>
            </a:r>
            <a:r>
              <a:rPr lang="en-US" sz="1200" b="1" dirty="0"/>
              <a:t>Attr object</a:t>
            </a:r>
            <a:r>
              <a:rPr lang="en-US" sz="1200" dirty="0"/>
              <a:t> represents an HTML attribute.</a:t>
            </a:r>
          </a:p>
          <a:p>
            <a:endParaRPr lang="en-US" sz="1200" dirty="0"/>
          </a:p>
          <a:p>
            <a:r>
              <a:rPr lang="en-US" sz="1200" dirty="0"/>
              <a:t>An HTML attribute always belongs to an HTML element.</a:t>
            </a:r>
          </a:p>
          <a:p>
            <a:endParaRPr lang="en-US" sz="1200" dirty="0">
              <a:latin typeface="Fidelity Sans" pitchFamily="34" charset="0"/>
            </a:endParaRPr>
          </a:p>
        </p:txBody>
      </p:sp>
      <p:pic>
        <p:nvPicPr>
          <p:cNvPr id="2050" name="Picture 2" descr="C:\Users\a606990\Desktop\DSB Deck Images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2" y="1352550"/>
            <a:ext cx="8249497" cy="32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6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CSS Basics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23" y="417077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CSS</a:t>
            </a:r>
            <a:r>
              <a:rPr lang="en-US" sz="1200" dirty="0"/>
              <a:t> stands for </a:t>
            </a:r>
            <a:r>
              <a:rPr lang="en-US" sz="1200" b="1" dirty="0"/>
              <a:t>C</a:t>
            </a:r>
            <a:r>
              <a:rPr lang="en-US" sz="1200" dirty="0"/>
              <a:t>ascading </a:t>
            </a:r>
            <a:r>
              <a:rPr lang="en-US" sz="1200" b="1" dirty="0"/>
              <a:t>S</a:t>
            </a:r>
            <a:r>
              <a:rPr lang="en-US" sz="1200" dirty="0"/>
              <a:t>tyle </a:t>
            </a:r>
            <a:r>
              <a:rPr lang="en-US" sz="1200" b="1" dirty="0"/>
              <a:t>S</a:t>
            </a:r>
            <a:r>
              <a:rPr lang="en-US" sz="1200" dirty="0"/>
              <a:t>heets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CSS describes </a:t>
            </a:r>
            <a:r>
              <a:rPr lang="en-US" sz="1200" b="1" dirty="0"/>
              <a:t>how HTML elements are to be displayed on screen, paper, or in other media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CSS </a:t>
            </a:r>
            <a:r>
              <a:rPr lang="en-US" sz="1200" b="1" dirty="0"/>
              <a:t>saves a lot of work</a:t>
            </a:r>
            <a:r>
              <a:rPr lang="en-US" sz="1200" dirty="0"/>
              <a:t>. It can control the layout of multiple web pages all at once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External stylesheets are stored in </a:t>
            </a:r>
            <a:r>
              <a:rPr lang="en-US" sz="1200" b="1" dirty="0"/>
              <a:t>CSS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2000" b="1" dirty="0"/>
              <a:t>Example:</a:t>
            </a:r>
          </a:p>
          <a:p>
            <a:endParaRPr lang="en-US" sz="1200" b="1" dirty="0"/>
          </a:p>
          <a:p>
            <a:endParaRPr lang="en-US" sz="1200" dirty="0"/>
          </a:p>
        </p:txBody>
      </p:sp>
      <p:pic>
        <p:nvPicPr>
          <p:cNvPr id="3074" name="Picture 2" descr="C:\Users\a606990\Desktop\DSB Deck Images\selector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49002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7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JavaScript Basics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5163" y="514350"/>
            <a:ext cx="8763000" cy="4492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/>
              <a:t>JavaScript and Java are completely different languages, both in concept and design.</a:t>
            </a:r>
          </a:p>
          <a:p>
            <a:endParaRPr lang="en-US" sz="1400" dirty="0">
              <a:latin typeface="Fidelity Sans" pitchFamily="34" charset="0"/>
            </a:endParaRPr>
          </a:p>
          <a:p>
            <a:r>
              <a:rPr lang="en-US" sz="1400"/>
              <a:t>JavaScript  can </a:t>
            </a:r>
            <a:r>
              <a:rPr lang="en-US" sz="1400" dirty="0"/>
              <a:t>c</a:t>
            </a:r>
            <a:r>
              <a:rPr lang="en-US" sz="1400"/>
              <a:t>hange </a:t>
            </a:r>
            <a:r>
              <a:rPr lang="en-US" sz="1400" dirty="0"/>
              <a:t>HTML Content</a:t>
            </a:r>
          </a:p>
          <a:p>
            <a:r>
              <a:rPr lang="en-US" sz="1400" dirty="0"/>
              <a:t>One of many JavaScript HTML methods is </a:t>
            </a:r>
            <a:r>
              <a:rPr lang="en-US" sz="1400" b="1" dirty="0"/>
              <a:t>getElementById()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b="1" dirty="0"/>
              <a:t>Example</a:t>
            </a:r>
          </a:p>
          <a:p>
            <a:r>
              <a:rPr lang="en-US" sz="2000" dirty="0"/>
              <a:t>document.getElementById("demo").innerHTML = "Hello JavaScript";</a:t>
            </a:r>
          </a:p>
          <a:p>
            <a:endParaRPr lang="en-US" sz="2000" dirty="0"/>
          </a:p>
          <a:p>
            <a:r>
              <a:rPr lang="en-US" sz="2000" dirty="0">
                <a:hlinkClick r:id="rId6" action="ppaction://hlinkfile"/>
              </a:rPr>
              <a:t>Bulb on/off example</a:t>
            </a:r>
            <a:endParaRPr lang="en-US" sz="2000" dirty="0"/>
          </a:p>
          <a:p>
            <a:endParaRPr lang="en-US" sz="1400" dirty="0">
              <a:latin typeface="Fidelity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8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sp>
        <p:nvSpPr>
          <p:cNvPr id="22" name="Title 69"/>
          <p:cNvSpPr>
            <a:spLocks noGrp="1"/>
          </p:cNvSpPr>
          <p:nvPr>
            <p:ph type="title" idx="4294967295"/>
          </p:nvPr>
        </p:nvSpPr>
        <p:spPr>
          <a:xfrm>
            <a:off x="90323" y="103367"/>
            <a:ext cx="8348827" cy="486036"/>
          </a:xfrm>
          <a:prstGeom prst="rect">
            <a:avLst/>
          </a:prstGeom>
        </p:spPr>
        <p:txBody>
          <a:bodyPr/>
          <a:lstStyle/>
          <a:p>
            <a:pPr marL="171450" indent="-171450"/>
            <a:r>
              <a:rPr lang="en-US" sz="2400" b="1" dirty="0"/>
              <a:t>Introduction to Open Source Viz libraries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5163" y="885824"/>
            <a:ext cx="8763000" cy="16859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400" dirty="0">
              <a:latin typeface="Fidelity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Fidelity Sans" pitchFamily="34" charset="0"/>
              </a:rPr>
              <a:t>Google Charts  (</a:t>
            </a:r>
            <a:r>
              <a:rPr lang="en-US" sz="1400" dirty="0">
                <a:latin typeface="Fidelity Sans" pitchFamily="34" charset="0"/>
                <a:hlinkClick r:id="rId6"/>
              </a:rPr>
              <a:t>https://developers.google.com/chart/</a:t>
            </a:r>
            <a:r>
              <a:rPr lang="en-US" sz="1400" dirty="0">
                <a:latin typeface="Fidelity Sans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Fidelity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Fidelity Sans" pitchFamily="34" charset="0"/>
              </a:rPr>
              <a:t>D3  (https://d3js.org/)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Fidelity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Fidelity Sans" pitchFamily="34" charset="0"/>
              </a:rPr>
              <a:t>ChartJS  (https://www.chartjs.org/)</a:t>
            </a:r>
          </a:p>
        </p:txBody>
      </p:sp>
    </p:spTree>
    <p:extLst>
      <p:ext uri="{BB962C8B-B14F-4D97-AF65-F5344CB8AC3E}">
        <p14:creationId xmlns:p14="http://schemas.microsoft.com/office/powerpoint/2010/main" val="11961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9144001" cy="1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477594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800" spc="20" dirty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t>FIDELITY INTERNAL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11" y="4776827"/>
            <a:ext cx="39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990147-C8DB-D046-8EA8-88D44C32F0F4}" type="slidenum">
              <a:rPr lang="en-US" sz="900" kern="800" spc="20" smtClean="0">
                <a:solidFill>
                  <a:schemeClr val="bg1"/>
                </a:solidFill>
                <a:latin typeface="Fidelity Sans" panose="020B0503030202020204" pitchFamily="34" charset="0"/>
                <a:cs typeface="Arial"/>
              </a:rPr>
              <a:pPr/>
              <a:t>9</a:t>
            </a:fld>
            <a:endParaRPr lang="en-US" sz="900" kern="800" spc="20" dirty="0">
              <a:solidFill>
                <a:schemeClr val="bg1"/>
              </a:solidFill>
              <a:latin typeface="Fidelity Sans" panose="020B0503030202020204" pitchFamily="34" charset="0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1060" t="-2773" r="77718" b="2773"/>
          <a:stretch/>
        </p:blipFill>
        <p:spPr>
          <a:xfrm>
            <a:off x="8604207" y="4638003"/>
            <a:ext cx="422071" cy="392278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77061"/>
          <a:stretch/>
        </p:blipFill>
        <p:spPr>
          <a:xfrm>
            <a:off x="8596361" y="4638311"/>
            <a:ext cx="433060" cy="419528"/>
          </a:xfrm>
          <a:prstGeom prst="ellipse">
            <a:avLst/>
          </a:prstGeom>
        </p:spPr>
      </p:pic>
      <p:pic>
        <p:nvPicPr>
          <p:cNvPr id="11" name="Picture 7" descr="C:\Users\a606990\Desktop\gifs\icons\analytics-circle-gree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6" y="131942"/>
            <a:ext cx="544341" cy="5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9550" y="704850"/>
            <a:ext cx="8715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in header : </a:t>
            </a:r>
          </a:p>
          <a:p>
            <a:r>
              <a:rPr lang="en-US" dirty="0"/>
              <a:t>&lt;script src="https://d3js.org/d3.v4.min.js"&gt;&lt;/script&gt;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DOM Elements : </a:t>
            </a:r>
            <a:br>
              <a:rPr lang="en-US" dirty="0"/>
            </a:br>
            <a:r>
              <a:rPr lang="en-US" dirty="0"/>
              <a:t>d3.select()</a:t>
            </a:r>
            <a:br>
              <a:rPr lang="en-US" dirty="0"/>
            </a:br>
            <a:r>
              <a:rPr lang="en-US" dirty="0"/>
              <a:t>     .append()</a:t>
            </a:r>
            <a:br>
              <a:rPr lang="en-US" dirty="0"/>
            </a:br>
            <a:r>
              <a:rPr lang="en-US" dirty="0"/>
              <a:t>     .insert()</a:t>
            </a:r>
            <a:br>
              <a:rPr lang="en-US" dirty="0"/>
            </a:br>
            <a:r>
              <a:rPr lang="en-US" dirty="0"/>
              <a:t>     .attr()</a:t>
            </a:r>
            <a:br>
              <a:rPr lang="en-US" dirty="0"/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1273" y="199764"/>
            <a:ext cx="8348827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Fidelity Sans" panose="020B0503030202020204" pitchFamily="34" charset="0"/>
                <a:ea typeface="+mj-ea"/>
                <a:cs typeface="Arial"/>
              </a:defRPr>
            </a:lvl1pPr>
          </a:lstStyle>
          <a:p>
            <a:r>
              <a:rPr lang="en-US" b="1"/>
              <a:t>Using D3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794A9"/>
      </a:accent1>
      <a:accent2>
        <a:srgbClr val="269137"/>
      </a:accent2>
      <a:accent3>
        <a:srgbClr val="6B9822"/>
      </a:accent3>
      <a:accent4>
        <a:srgbClr val="772068"/>
      </a:accent4>
      <a:accent5>
        <a:srgbClr val="0078B5"/>
      </a:accent5>
      <a:accent6>
        <a:srgbClr val="EF6D01"/>
      </a:accent6>
      <a:hlink>
        <a:srgbClr val="254D68"/>
      </a:hlink>
      <a:folHlink>
        <a:srgbClr val="800080"/>
      </a:folHlink>
    </a:clrScheme>
    <a:fontScheme name="Fidelity Sans">
      <a:majorFont>
        <a:latin typeface="Fidelity Sans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11540</TotalTime>
  <Words>345</Words>
  <Application>Microsoft Office PowerPoint</Application>
  <PresentationFormat>On-screen Show (16:9)</PresentationFormat>
  <Paragraphs>142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Fidelity Sans</vt:lpstr>
      <vt:lpstr>Wingdings</vt:lpstr>
      <vt:lpstr>1_Office Theme</vt:lpstr>
      <vt:lpstr>PowerPoint Presentation</vt:lpstr>
      <vt:lpstr>Agenda</vt:lpstr>
      <vt:lpstr>HTML Basics</vt:lpstr>
      <vt:lpstr>HTML Basics</vt:lpstr>
      <vt:lpstr>HTML Basics</vt:lpstr>
      <vt:lpstr>CSS Basics</vt:lpstr>
      <vt:lpstr>JavaScript Basics</vt:lpstr>
      <vt:lpstr>Introduction to Open Source Viz libraries</vt:lpstr>
      <vt:lpstr>PowerPoint Presentation</vt:lpstr>
      <vt:lpstr>Scalable Vector Graphics</vt:lpstr>
      <vt:lpstr>Scalable Vector Graphics</vt:lpstr>
      <vt:lpstr>Demo:   Bar Chart : http://www.tutorialsteacher.com/d3js/animated-bar-chart-d3  Pie Chart : http://www.tutorialsteacher.com/d3js/create-pie-chart-using-d3js  </vt:lpstr>
      <vt:lpstr>PowerPoint Presentation</vt:lpstr>
    </vt:vector>
  </TitlesOfParts>
  <Company>Fidelity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Briana Paparozzi</dc:creator>
  <cp:lastModifiedBy>Moitra, Anindya</cp:lastModifiedBy>
  <cp:revision>599</cp:revision>
  <dcterms:created xsi:type="dcterms:W3CDTF">2016-05-02T15:31:38Z</dcterms:created>
  <dcterms:modified xsi:type="dcterms:W3CDTF">2019-06-17T14:36:33Z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944605</vt:lpwstr>
  </property>
  <property fmtid="{D5CDD505-2E9C-101B-9397-08002B2CF9AE}" pid="3" name="Offisync_ServerID">
    <vt:lpwstr>b66ae4db-2d31-4d69-9e9c-43dcde94714b</vt:lpwstr>
  </property>
  <property fmtid="{D5CDD505-2E9C-101B-9397-08002B2CF9AE}" pid="4" name="Offisync_UpdateToken">
    <vt:lpwstr>7</vt:lpwstr>
  </property>
  <property fmtid="{D5CDD505-2E9C-101B-9397-08002B2CF9AE}" pid="5" name="Jive_VersionGuid">
    <vt:lpwstr>168cb826-15f3-43e5-9390-6428891879d0</vt:lpwstr>
  </property>
  <property fmtid="{D5CDD505-2E9C-101B-9397-08002B2CF9AE}" pid="6" name="Jive_LatestUserAccountName">
    <vt:lpwstr>a544283</vt:lpwstr>
  </property>
  <property fmtid="{D5CDD505-2E9C-101B-9397-08002B2CF9AE}" pid="7" name="Offisync_ProviderInitializationData">
    <vt:lpwstr>https://ribbit.fmr.com</vt:lpwstr>
  </property>
</Properties>
</file>