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6" r:id="rId1"/>
  </p:sldMasterIdLst>
  <p:notesMasterIdLst>
    <p:notesMasterId r:id="rId7"/>
  </p:notesMasterIdLst>
  <p:handoutMasterIdLst>
    <p:handoutMasterId r:id="rId8"/>
  </p:handoutMasterIdLst>
  <p:sldIdLst>
    <p:sldId id="341" r:id="rId2"/>
    <p:sldId id="342" r:id="rId3"/>
    <p:sldId id="374" r:id="rId4"/>
    <p:sldId id="380" r:id="rId5"/>
    <p:sldId id="381" r:id="rId6"/>
  </p:sldIdLst>
  <p:sldSz cx="9601200" cy="7315200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7">
          <p15:clr>
            <a:srgbClr val="A4A3A4"/>
          </p15:clr>
        </p15:guide>
        <p15:guide id="2" orient="horz" pos="2094">
          <p15:clr>
            <a:srgbClr val="A4A3A4"/>
          </p15:clr>
        </p15:guide>
        <p15:guide id="3" orient="horz" pos="680">
          <p15:clr>
            <a:srgbClr val="A4A3A4"/>
          </p15:clr>
        </p15:guide>
        <p15:guide id="4" orient="horz" pos="4385">
          <p15:clr>
            <a:srgbClr val="A4A3A4"/>
          </p15:clr>
        </p15:guide>
        <p15:guide id="5" pos="4912">
          <p15:clr>
            <a:srgbClr val="A4A3A4"/>
          </p15:clr>
        </p15:guide>
        <p15:guide id="6" pos="3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garwal, Stuti" initials="A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A0C"/>
    <a:srgbClr val="006600"/>
    <a:srgbClr val="0070C0"/>
    <a:srgbClr val="57C985"/>
    <a:srgbClr val="D5D000"/>
    <a:srgbClr val="99CCFF"/>
    <a:srgbClr val="66CCFF"/>
    <a:srgbClr val="FF3300"/>
    <a:srgbClr val="33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7" autoAdjust="0"/>
    <p:restoredTop sz="95533" autoAdjust="0"/>
  </p:normalViewPr>
  <p:slideViewPr>
    <p:cSldViewPr snapToGrid="0" snapToObjects="1">
      <p:cViewPr varScale="1">
        <p:scale>
          <a:sx n="80" d="100"/>
          <a:sy n="80" d="100"/>
        </p:scale>
        <p:origin x="1506" y="96"/>
      </p:cViewPr>
      <p:guideLst>
        <p:guide orient="horz" pos="1767"/>
        <p:guide orient="horz" pos="2094"/>
        <p:guide orient="horz" pos="680"/>
        <p:guide orient="horz" pos="4385"/>
        <p:guide pos="4912"/>
        <p:guide pos="35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pitchFamily="34" charset="0"/>
              </a:defRPr>
            </a:lvl1pPr>
          </a:lstStyle>
          <a:p>
            <a:pPr>
              <a:defRPr/>
            </a:pPr>
            <a:fld id="{7322CD38-16B0-403B-BD12-DD31534075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04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698500"/>
            <a:ext cx="457517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6099"/>
            <a:ext cx="5485805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753337-8FE7-4CAA-80B8-BF1964050D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4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http://www.tableausoftware.com/learn/tutorials/on-demand/r-integration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753337-8FE7-4CAA-80B8-BF1964050D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382588" y="6981825"/>
            <a:ext cx="0" cy="35401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73025" y="6684963"/>
            <a:ext cx="339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55" tIns="48328" rIns="96655" bIns="48328" anchor="b"/>
          <a:lstStyle/>
          <a:p>
            <a:pPr defTabSz="966788">
              <a:spcAft>
                <a:spcPct val="30000"/>
              </a:spcAft>
              <a:defRPr/>
            </a:pPr>
            <a:fld id="{315C0C92-C9E7-487E-9864-056945D8C0FD}" type="slidenum">
              <a:rPr lang="en-US" sz="900">
                <a:solidFill>
                  <a:schemeClr val="bg2"/>
                </a:solidFill>
                <a:latin typeface="Arial" pitchFamily="34" charset="0"/>
              </a:rPr>
              <a:pPr defTabSz="966788">
                <a:spcAft>
                  <a:spcPct val="3000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4" r:id="rId2"/>
  </p:sldLayoutIdLst>
  <p:hf sldNum="0" hdr="0" dt="0"/>
  <p:txStyles>
    <p:titleStyle>
      <a:lvl1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+mj-lt"/>
          <a:ea typeface="+mj-ea"/>
          <a:cs typeface="+mj-cs"/>
        </a:defRPr>
      </a:lvl1pPr>
      <a:lvl2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2pPr>
      <a:lvl3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3pPr>
      <a:lvl4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4pPr>
      <a:lvl5pPr algn="l" defTabSz="966788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5pPr>
      <a:lvl6pPr marL="4572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6pPr>
      <a:lvl7pPr marL="9144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7pPr>
      <a:lvl8pPr marL="13716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8pPr>
      <a:lvl9pPr marL="1828800" algn="l" defTabSz="966788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600"/>
          </a:solidFill>
          <a:latin typeface="Arial" pitchFamily="34" charset="0"/>
        </a:defRPr>
      </a:lvl9pPr>
    </p:titleStyle>
    <p:bodyStyle>
      <a:lvl1pPr marL="282575" indent="-282575" algn="l" defTabSz="966788" rtl="0" eaLnBrk="0" fontAlgn="base" hangingPunct="0">
        <a:spcBef>
          <a:spcPct val="0"/>
        </a:spcBef>
        <a:spcAft>
          <a:spcPts val="800"/>
        </a:spcAft>
        <a:buClr>
          <a:srgbClr val="5D9A0C"/>
        </a:buClr>
        <a:buFont typeface="Wingdings 3" pitchFamily="18" charset="2"/>
        <a:buChar char="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682625" indent="-220663" algn="l" defTabSz="966788" rtl="0" eaLnBrk="0" fontAlgn="base" hangingPunct="0">
        <a:spcBef>
          <a:spcPct val="0"/>
        </a:spcBef>
        <a:spcAft>
          <a:spcPts val="800"/>
        </a:spcAft>
        <a:buClr>
          <a:srgbClr val="0070C0"/>
        </a:buClr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1030288" indent="-207963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Arial" charset="0"/>
        <a:buChar char="–"/>
        <a:defRPr sz="1600">
          <a:solidFill>
            <a:srgbClr val="000000"/>
          </a:solidFill>
          <a:latin typeface="+mn-lt"/>
        </a:defRPr>
      </a:lvl3pPr>
      <a:lvl4pPr marL="1377950" indent="-182563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 sz="1600">
          <a:solidFill>
            <a:srgbClr val="000000"/>
          </a:solidFill>
          <a:latin typeface="+mn-lt"/>
        </a:defRPr>
      </a:lvl4pPr>
      <a:lvl5pPr marL="1712913" indent="-160338" algn="l" defTabSz="966788" rtl="0" eaLnBrk="0" fontAlgn="base" hangingPunct="0">
        <a:spcBef>
          <a:spcPct val="0"/>
        </a:spcBef>
        <a:spcAft>
          <a:spcPts val="800"/>
        </a:spcAft>
        <a:buClr>
          <a:schemeClr val="accent1"/>
        </a:buClr>
        <a:buFont typeface="Wingdings" pitchFamily="2" charset="2"/>
        <a:buChar char=""/>
        <a:defRPr sz="1400">
          <a:solidFill>
            <a:srgbClr val="000000"/>
          </a:solidFill>
          <a:latin typeface="+mn-lt"/>
        </a:defRPr>
      </a:lvl5pPr>
      <a:lvl6pPr marL="21701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6pPr>
      <a:lvl7pPr marL="26273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7pPr>
      <a:lvl8pPr marL="30845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8pPr>
      <a:lvl9pPr marL="3541713" indent="-160338" algn="l" defTabSz="966788" rtl="0" eaLnBrk="1" fontAlgn="base" hangingPunct="1">
        <a:spcBef>
          <a:spcPct val="0"/>
        </a:spcBef>
        <a:spcAft>
          <a:spcPct val="30000"/>
        </a:spcAft>
        <a:buClr>
          <a:schemeClr val="accent1"/>
        </a:buClr>
        <a:buFont typeface="Wingdings" pitchFamily="2" charset="2"/>
        <a:buChar char="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167.100.185:505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20713" y="2074863"/>
            <a:ext cx="8578850" cy="6669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R Shiny</a:t>
            </a:r>
          </a:p>
        </p:txBody>
      </p:sp>
    </p:spTree>
    <p:extLst>
      <p:ext uri="{BB962C8B-B14F-4D97-AF65-F5344CB8AC3E}">
        <p14:creationId xmlns:p14="http://schemas.microsoft.com/office/powerpoint/2010/main" val="99964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88" y="0"/>
            <a:ext cx="8963025" cy="7556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2888" y="1150625"/>
            <a:ext cx="8686800" cy="2842454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>
                <a:latin typeface="Fidelity Sans" pitchFamily="34" charset="0"/>
              </a:rPr>
              <a:t>Shiny is a framework for developing interactive charts, data visualizations and applications to be hosted on web using the R language. </a:t>
            </a:r>
            <a:endParaRPr lang="en-US" sz="1600" b="1" kern="1200" dirty="0">
              <a:solidFill>
                <a:schemeClr val="tx1"/>
              </a:solidFill>
              <a:latin typeface="Fidelity Sans" pitchFamily="34" charset="0"/>
            </a:endParaRPr>
          </a:p>
          <a:p>
            <a:r>
              <a:rPr lang="en-US" sz="1600" b="1" kern="1200" dirty="0">
                <a:solidFill>
                  <a:schemeClr val="tx1"/>
                </a:solidFill>
                <a:latin typeface="Fidelity Sans" pitchFamily="34" charset="0"/>
              </a:rPr>
              <a:t>A shiny App has three components:</a:t>
            </a:r>
          </a:p>
          <a:p>
            <a:pPr marL="571500" lvl="1" indent="-17145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User interface object </a:t>
            </a:r>
            <a:r>
              <a:rPr lang="en-US" sz="1600" kern="1200" dirty="0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: Layout and appearance of your app</a:t>
            </a:r>
          </a:p>
          <a:p>
            <a:pPr marL="571500" lvl="1" indent="-17145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Server function </a:t>
            </a:r>
            <a:r>
              <a:rPr lang="en-US" sz="1600" kern="1200" dirty="0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: Instructions that your computer needs to build your app</a:t>
            </a:r>
          </a:p>
          <a:p>
            <a:pPr marL="571500" lvl="1" indent="-17145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i="1" kern="1200" dirty="0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Call to the </a:t>
            </a:r>
            <a:r>
              <a:rPr lang="en-US" sz="1600" i="1" kern="1200" dirty="0" err="1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shinyApp</a:t>
            </a:r>
            <a:r>
              <a:rPr lang="en-US" sz="1600" i="1" kern="1200" dirty="0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 function </a:t>
            </a:r>
            <a:r>
              <a:rPr lang="en-US" sz="1600" kern="1200" dirty="0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: Creates Shiny app objects from an explicit UI/server pair using  </a:t>
            </a:r>
            <a:r>
              <a:rPr lang="en-US" sz="1600" kern="1200" dirty="0" err="1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runApp</a:t>
            </a:r>
            <a:r>
              <a:rPr lang="en-US" sz="1600" kern="1200" dirty="0">
                <a:solidFill>
                  <a:schemeClr val="tx1"/>
                </a:solidFill>
                <a:latin typeface="Fidelity Sans" pitchFamily="34" charset="0"/>
                <a:ea typeface="+mn-ea"/>
                <a:cs typeface="+mn-cs"/>
              </a:rPr>
              <a:t>("directory").</a:t>
            </a:r>
          </a:p>
          <a:p>
            <a:pPr marL="571500" lvl="1" indent="-171450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63" y="4696376"/>
            <a:ext cx="8729909" cy="2410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66788" eaLnBrk="0" hangingPunct="0">
              <a:lnSpc>
                <a:spcPct val="150000"/>
              </a:lnSpc>
            </a:pPr>
            <a:endParaRPr lang="en-US" sz="1600" dirty="0">
              <a:latin typeface="Fidelity Sans" pitchFamily="34" charset="0"/>
            </a:endParaRPr>
          </a:p>
          <a:p>
            <a:pPr marL="282575" indent="-282575" defTabSz="966788" eaLnBrk="0" hangingPunct="0">
              <a:lnSpc>
                <a:spcPct val="150000"/>
              </a:lnSpc>
              <a:spcAft>
                <a:spcPts val="8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b="1" dirty="0">
                <a:latin typeface="Fidelity Sans" pitchFamily="34" charset="0"/>
              </a:rPr>
              <a:t>Advantages</a:t>
            </a:r>
          </a:p>
          <a:p>
            <a:pPr marL="571500" lvl="1" indent="-171450" defTabSz="966788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Open source software, hence, no cost attached</a:t>
            </a:r>
          </a:p>
          <a:p>
            <a:pPr marL="571500" lvl="1" indent="-171450" defTabSz="966788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Can be deployed quickly, and will run efficiently</a:t>
            </a:r>
          </a:p>
          <a:p>
            <a:pPr marL="1028700" lvl="2" indent="-171450" defTabSz="966788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Models can directly run in the backend, hence, no need to set up a process for exporting data into a separate tool.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748" y="3740624"/>
            <a:ext cx="6292438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defTabSz="966788" eaLnBrk="0" hangingPunct="0">
              <a:lnSpc>
                <a:spcPct val="150000"/>
              </a:lnSpc>
              <a:spcAft>
                <a:spcPts val="800"/>
              </a:spcAft>
              <a:buClr>
                <a:srgbClr val="5D9A0C"/>
              </a:buClr>
              <a:buFont typeface="Wingdings 3" pitchFamily="18" charset="2"/>
              <a:buChar char=""/>
            </a:pPr>
            <a:r>
              <a:rPr lang="en-US" sz="1600" b="1" dirty="0">
                <a:latin typeface="Fidelity Sans" pitchFamily="34" charset="0"/>
              </a:rPr>
              <a:t>Packages</a:t>
            </a:r>
          </a:p>
          <a:p>
            <a:pPr marL="571500" lvl="1" indent="-171450" defTabSz="966788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Fidelity Sans" pitchFamily="34" charset="0"/>
              </a:rPr>
              <a:t>Shiny</a:t>
            </a:r>
          </a:p>
          <a:p>
            <a:pPr marL="571500" lvl="1" indent="-171450" defTabSz="966788" eaLnBrk="0" hangingPunct="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Fidelity Sans" pitchFamily="34" charset="0"/>
              </a:rPr>
              <a:t>googleVis</a:t>
            </a:r>
            <a:r>
              <a:rPr lang="en-US" sz="1600" dirty="0">
                <a:latin typeface="Fidelity San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26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88" y="0"/>
            <a:ext cx="8963025" cy="755650"/>
          </a:xfrm>
          <a:prstGeom prst="rect">
            <a:avLst/>
          </a:prstGeom>
        </p:spPr>
        <p:txBody>
          <a:bodyPr/>
          <a:lstStyle/>
          <a:p>
            <a:br>
              <a:rPr lang="en-US" b="0" dirty="0"/>
            </a:br>
            <a:r>
              <a:rPr lang="en-US" dirty="0"/>
              <a:t>Building a 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2888" y="1209999"/>
            <a:ext cx="4293486" cy="546317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Fidelity Sans" pitchFamily="34" charset="0"/>
              </a:rPr>
              <a:t>FLUIDPAGE</a:t>
            </a:r>
            <a:r>
              <a:rPr lang="en-US" sz="1600" dirty="0">
                <a:latin typeface="Fidelity Sans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Fidelity Sans" pitchFamily="34" charset="0"/>
              </a:rPr>
              <a:t>Shiny uses the function fluidPage to create a display that automatically adjusts to the dimensions of your user’s browser window.</a:t>
            </a:r>
          </a:p>
          <a:p>
            <a:pPr marL="0" indent="0">
              <a:buNone/>
            </a:pPr>
            <a:endParaRPr lang="en-US" sz="1600" dirty="0">
              <a:latin typeface="Fidelity Sans" pitchFamily="34" charset="0"/>
            </a:endParaRPr>
          </a:p>
          <a:p>
            <a:r>
              <a:rPr lang="en-US" sz="1600" b="1" dirty="0" err="1">
                <a:latin typeface="Fidelity Sans" pitchFamily="34" charset="0"/>
              </a:rPr>
              <a:t>TitlePanel</a:t>
            </a:r>
            <a:r>
              <a:rPr lang="en-US" sz="1600" dirty="0">
                <a:latin typeface="Fidelity Sans" pitchFamily="34" charset="0"/>
              </a:rPr>
              <a:t> : Sets the “official” title of the web page </a:t>
            </a:r>
          </a:p>
          <a:p>
            <a:r>
              <a:rPr lang="en-US" sz="1600" b="1" dirty="0" err="1">
                <a:latin typeface="Fidelity Sans" pitchFamily="34" charset="0"/>
              </a:rPr>
              <a:t>SidebarLayout</a:t>
            </a:r>
            <a:r>
              <a:rPr lang="en-US" sz="1600" dirty="0">
                <a:latin typeface="Fidelity Sans" pitchFamily="34" charset="0"/>
              </a:rPr>
              <a:t> : It creates a basic Shiny app with a sidebar. </a:t>
            </a:r>
            <a:r>
              <a:rPr lang="en-US" sz="1600" dirty="0" err="1">
                <a:latin typeface="Fidelity Sans" pitchFamily="34" charset="0"/>
              </a:rPr>
              <a:t>SidebarLayout</a:t>
            </a:r>
            <a:r>
              <a:rPr lang="en-US" sz="1600" dirty="0">
                <a:latin typeface="Fidelity Sans" pitchFamily="34" charset="0"/>
              </a:rPr>
              <a:t> always takes two arguments:</a:t>
            </a:r>
          </a:p>
          <a:p>
            <a:pPr lvl="1"/>
            <a:r>
              <a:rPr lang="en-US" sz="1600" b="1" dirty="0" err="1">
                <a:latin typeface="Fidelity Sans" pitchFamily="34" charset="0"/>
              </a:rPr>
              <a:t>SidebarPanel</a:t>
            </a:r>
            <a:r>
              <a:rPr lang="en-US" sz="1600" dirty="0">
                <a:latin typeface="Fidelity Sans" pitchFamily="34" charset="0"/>
              </a:rPr>
              <a:t> </a:t>
            </a:r>
            <a:r>
              <a:rPr lang="en-US" sz="1600" b="1" dirty="0">
                <a:latin typeface="Fidelity Sans" pitchFamily="34" charset="0"/>
              </a:rPr>
              <a:t>function output </a:t>
            </a:r>
            <a:r>
              <a:rPr lang="en-US" sz="1600" dirty="0">
                <a:latin typeface="Fidelity Sans" pitchFamily="34" charset="0"/>
              </a:rPr>
              <a:t>: We’ll build our app such that all the inputs that the user can manipulate will be in the sidebar</a:t>
            </a:r>
          </a:p>
          <a:p>
            <a:pPr lvl="1"/>
            <a:r>
              <a:rPr lang="en-US" sz="1600" b="1" dirty="0" err="1">
                <a:latin typeface="Fidelity Sans" pitchFamily="34" charset="0"/>
              </a:rPr>
              <a:t>MainPanel</a:t>
            </a:r>
            <a:r>
              <a:rPr lang="en-US" sz="1600" dirty="0">
                <a:latin typeface="Fidelity Sans" pitchFamily="34" charset="0"/>
              </a:rPr>
              <a:t> </a:t>
            </a:r>
            <a:r>
              <a:rPr lang="en-US" sz="1600" b="1" dirty="0">
                <a:latin typeface="Fidelity Sans" pitchFamily="34" charset="0"/>
              </a:rPr>
              <a:t>function output </a:t>
            </a:r>
            <a:r>
              <a:rPr lang="en-US" sz="1600" dirty="0">
                <a:latin typeface="Fidelity Sans" pitchFamily="34" charset="0"/>
              </a:rPr>
              <a:t>: the results will be shown in the main panel on the right.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C:\Users\a564718\Desktop\pi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99" y="1270661"/>
            <a:ext cx="4745739" cy="527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17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88" y="0"/>
            <a:ext cx="8963025" cy="7556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Control Widgets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459679"/>
              </p:ext>
            </p:extLst>
          </p:nvPr>
        </p:nvGraphicFramePr>
        <p:xfrm>
          <a:off x="427514" y="1103125"/>
          <a:ext cx="5783282" cy="544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Worksheet" r:id="rId3" imgW="4991113" imgH="4619496" progId="Excel.Sheet.12">
                  <p:embed/>
                </p:oleObj>
              </mc:Choice>
              <mc:Fallback>
                <p:oleObj name="Worksheet" r:id="rId3" imgW="4991113" imgH="46194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514" y="1103125"/>
                        <a:ext cx="5783282" cy="5440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" name="Picture 1" descr="C:\Users\a564718\Desktop\pic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174" y="1103125"/>
            <a:ext cx="3063834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564718\Desktop\pic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01" y="2884300"/>
            <a:ext cx="2711780" cy="183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564718\Desktop\pic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25" y="5001548"/>
            <a:ext cx="2887807" cy="18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088" y="0"/>
            <a:ext cx="8963025" cy="755650"/>
          </a:xfrm>
          <a:prstGeom prst="rect">
            <a:avLst/>
          </a:prstGeom>
        </p:spPr>
        <p:txBody>
          <a:bodyPr/>
          <a:lstStyle/>
          <a:p>
            <a:br>
              <a:rPr lang="en-US" b="0" dirty="0"/>
            </a:br>
            <a:r>
              <a:rPr lang="en-US" dirty="0"/>
              <a:t>Display reactive output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2888" y="1174374"/>
            <a:ext cx="4447865" cy="574017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Fidelity Sans" pitchFamily="34" charset="0"/>
              </a:rPr>
              <a:t>SERVER.R</a:t>
            </a:r>
            <a:r>
              <a:rPr lang="en-US" sz="1600" dirty="0">
                <a:latin typeface="Fidelity Sans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Fidelity Sans" pitchFamily="34" charset="0"/>
              </a:rPr>
              <a:t>Builds a list-like object named output that contains all of the code needed to update the R objects in app. Each R object needs to have its own entry in the list.</a:t>
            </a:r>
          </a:p>
          <a:p>
            <a:pPr marL="0" indent="0">
              <a:buNone/>
            </a:pPr>
            <a:r>
              <a:rPr lang="en-US" sz="1600" b="1" dirty="0">
                <a:latin typeface="Fidelity Sans" pitchFamily="34" charset="0"/>
              </a:rPr>
              <a:t>Steps:</a:t>
            </a:r>
          </a:p>
          <a:p>
            <a:r>
              <a:rPr lang="en-US" sz="1600" dirty="0">
                <a:latin typeface="Fidelity Sans" pitchFamily="34" charset="0"/>
              </a:rPr>
              <a:t>*Output function in the UI to place reactive objects in your Shiny app, Each of the *Output functions require a single argument: a character string that Shiny will use as the name of reactive element. </a:t>
            </a:r>
          </a:p>
          <a:p>
            <a:r>
              <a:rPr lang="en-US" sz="1600" dirty="0">
                <a:latin typeface="Fidelity Sans" pitchFamily="34" charset="0"/>
              </a:rPr>
              <a:t>Render* function in the server to tell Shiny how to build your objects.</a:t>
            </a:r>
          </a:p>
          <a:p>
            <a:r>
              <a:rPr lang="en-US" sz="1600" dirty="0">
                <a:latin typeface="Fidelity Sans" pitchFamily="34" charset="0"/>
              </a:rPr>
              <a:t>Surround R expressions by curly braces, {}, in each render* function.</a:t>
            </a:r>
          </a:p>
          <a:p>
            <a:r>
              <a:rPr lang="en-US" sz="1600" dirty="0">
                <a:latin typeface="Fidelity Sans" pitchFamily="34" charset="0"/>
              </a:rPr>
              <a:t>Saving render* expressions in the output list, with one entry for each reactive object in app.</a:t>
            </a:r>
          </a:p>
          <a:p>
            <a:r>
              <a:rPr lang="en-US" sz="1600" dirty="0">
                <a:latin typeface="Fidelity Sans" pitchFamily="34" charset="0"/>
              </a:rPr>
              <a:t>Creating reactivity by including an input value in a render* expression.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247" y="1610166"/>
            <a:ext cx="4724400" cy="218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13" y="4286994"/>
            <a:ext cx="4724400" cy="205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74447" y="6496294"/>
            <a:ext cx="2371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4"/>
              </a:rPr>
              <a:t>http://10.167.100.185:5050/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594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66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C8A2E"/>
        </a:accent1>
        <a:accent2>
          <a:srgbClr val="C7D28A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B4BE7D"/>
        </a:accent6>
        <a:hlink>
          <a:srgbClr val="739600"/>
        </a:hlink>
        <a:folHlink>
          <a:srgbClr val="B7D2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B8D30B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A6BF09"/>
        </a:accent6>
        <a:hlink>
          <a:srgbClr val="0099CC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D9A0C"/>
        </a:accent1>
        <a:accent2>
          <a:srgbClr val="A1D373"/>
        </a:accent2>
        <a:accent3>
          <a:srgbClr val="FFFFFF"/>
        </a:accent3>
        <a:accent4>
          <a:srgbClr val="000000"/>
        </a:accent4>
        <a:accent5>
          <a:srgbClr val="B6CAAA"/>
        </a:accent5>
        <a:accent6>
          <a:srgbClr val="91BF68"/>
        </a:accent6>
        <a:hlink>
          <a:srgbClr val="00ADEA"/>
        </a:hlink>
        <a:folHlink>
          <a:srgbClr val="005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BFBFBF"/>
        </a:lt2>
        <a:accent1>
          <a:srgbClr val="3C8A2E"/>
        </a:accent1>
        <a:accent2>
          <a:srgbClr val="0070C0"/>
        </a:accent2>
        <a:accent3>
          <a:srgbClr val="FFFFFF"/>
        </a:accent3>
        <a:accent4>
          <a:srgbClr val="000000"/>
        </a:accent4>
        <a:accent5>
          <a:srgbClr val="AFC4AD"/>
        </a:accent5>
        <a:accent6>
          <a:srgbClr val="0065AE"/>
        </a:accent6>
        <a:hlink>
          <a:srgbClr val="94DF6F"/>
        </a:hlink>
        <a:folHlink>
          <a:srgbClr val="86DD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43505</TotalTime>
  <Words>148</Words>
  <Application>Microsoft Office PowerPoint</Application>
  <PresentationFormat>Custom</PresentationFormat>
  <Paragraphs>36</Paragraphs>
  <Slides>5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Fidelity Sans</vt:lpstr>
      <vt:lpstr>Wingdings</vt:lpstr>
      <vt:lpstr>Wingdings 3</vt:lpstr>
      <vt:lpstr>blank</vt:lpstr>
      <vt:lpstr>Worksheet</vt:lpstr>
      <vt:lpstr>PowerPoint Presentation</vt:lpstr>
      <vt:lpstr>Introduction</vt:lpstr>
      <vt:lpstr> Building a user interface </vt:lpstr>
      <vt:lpstr>Control Widgets</vt:lpstr>
      <vt:lpstr> Display reactive output </vt:lpstr>
    </vt:vector>
  </TitlesOfParts>
  <Company>[Default]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Occasion/audience</dc:title>
  <dc:creator>Geller, Scott</dc:creator>
  <cp:lastModifiedBy>Moitra, Anindya</cp:lastModifiedBy>
  <cp:revision>1371</cp:revision>
  <cp:lastPrinted>2014-01-29T15:42:41Z</cp:lastPrinted>
  <dcterms:created xsi:type="dcterms:W3CDTF">2013-03-07T16:55:52Z</dcterms:created>
  <dcterms:modified xsi:type="dcterms:W3CDTF">2019-06-17T05:37:10Z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48d7fcb1-aa65-4615-a32b-f7c3748b777e</vt:lpwstr>
  </property>
  <property fmtid="{D5CDD505-2E9C-101B-9397-08002B2CF9AE}" pid="3" name="Offisync_ProviderInitializationData">
    <vt:lpwstr>https://ribbit.fmr.com</vt:lpwstr>
  </property>
  <property fmtid="{D5CDD505-2E9C-101B-9397-08002B2CF9AE}" pid="4" name="Offisync_UniqueId">
    <vt:lpwstr>704812</vt:lpwstr>
  </property>
  <property fmtid="{D5CDD505-2E9C-101B-9397-08002B2CF9AE}" pid="5" name="Jive_LatestUserAccountName">
    <vt:lpwstr>a564718</vt:lpwstr>
  </property>
  <property fmtid="{D5CDD505-2E9C-101B-9397-08002B2CF9AE}" pid="6" name="Offisync_UpdateToken">
    <vt:lpwstr>1</vt:lpwstr>
  </property>
  <property fmtid="{D5CDD505-2E9C-101B-9397-08002B2CF9AE}" pid="7" name="Offisync_ServerID">
    <vt:lpwstr>b66ae4db-2d31-4d69-9e9c-43dcde94714b</vt:lpwstr>
  </property>
</Properties>
</file>