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54" r:id="rId2"/>
  </p:sldMasterIdLst>
  <p:notesMasterIdLst>
    <p:notesMasterId r:id="rId16"/>
  </p:notesMasterIdLst>
  <p:handoutMasterIdLst>
    <p:handoutMasterId r:id="rId17"/>
  </p:handoutMasterIdLst>
  <p:sldIdLst>
    <p:sldId id="358" r:id="rId3"/>
    <p:sldId id="414" r:id="rId4"/>
    <p:sldId id="415" r:id="rId5"/>
    <p:sldId id="416" r:id="rId6"/>
    <p:sldId id="418" r:id="rId7"/>
    <p:sldId id="430" r:id="rId8"/>
    <p:sldId id="431" r:id="rId9"/>
    <p:sldId id="432" r:id="rId10"/>
    <p:sldId id="417" r:id="rId11"/>
    <p:sldId id="419" r:id="rId12"/>
    <p:sldId id="420" r:id="rId13"/>
    <p:sldId id="421" r:id="rId14"/>
    <p:sldId id="422" r:id="rId15"/>
  </p:sldIdLst>
  <p:sldSz cx="9144000" cy="6858000" type="screen4x3"/>
  <p:notesSz cx="6985000" cy="9283700"/>
  <p:defaultTextStyle>
    <a:defPPr>
      <a:defRPr lang="en-US"/>
    </a:defPPr>
    <a:lvl1pPr algn="ctr" rtl="0" fontAlgn="base">
      <a:spcBef>
        <a:spcPct val="0"/>
      </a:spcBef>
      <a:spcAft>
        <a:spcPct val="0"/>
      </a:spcAft>
      <a:defRPr sz="1000" kern="1200">
        <a:solidFill>
          <a:schemeClr val="tx1"/>
        </a:solidFill>
        <a:latin typeface="Arial" charset="0"/>
        <a:ea typeface="+mn-ea"/>
        <a:cs typeface="+mn-cs"/>
      </a:defRPr>
    </a:lvl1pPr>
    <a:lvl2pPr marL="457200" algn="ctr" rtl="0" fontAlgn="base">
      <a:spcBef>
        <a:spcPct val="0"/>
      </a:spcBef>
      <a:spcAft>
        <a:spcPct val="0"/>
      </a:spcAft>
      <a:defRPr sz="1000" kern="1200">
        <a:solidFill>
          <a:schemeClr val="tx1"/>
        </a:solidFill>
        <a:latin typeface="Arial" charset="0"/>
        <a:ea typeface="+mn-ea"/>
        <a:cs typeface="+mn-cs"/>
      </a:defRPr>
    </a:lvl2pPr>
    <a:lvl3pPr marL="914400" algn="ctr" rtl="0" fontAlgn="base">
      <a:spcBef>
        <a:spcPct val="0"/>
      </a:spcBef>
      <a:spcAft>
        <a:spcPct val="0"/>
      </a:spcAft>
      <a:defRPr sz="1000" kern="1200">
        <a:solidFill>
          <a:schemeClr val="tx1"/>
        </a:solidFill>
        <a:latin typeface="Arial" charset="0"/>
        <a:ea typeface="+mn-ea"/>
        <a:cs typeface="+mn-cs"/>
      </a:defRPr>
    </a:lvl3pPr>
    <a:lvl4pPr marL="1371600" algn="ctr" rtl="0" fontAlgn="base">
      <a:spcBef>
        <a:spcPct val="0"/>
      </a:spcBef>
      <a:spcAft>
        <a:spcPct val="0"/>
      </a:spcAft>
      <a:defRPr sz="1000" kern="1200">
        <a:solidFill>
          <a:schemeClr val="tx1"/>
        </a:solidFill>
        <a:latin typeface="Arial" charset="0"/>
        <a:ea typeface="+mn-ea"/>
        <a:cs typeface="+mn-cs"/>
      </a:defRPr>
    </a:lvl4pPr>
    <a:lvl5pPr marL="1828800" algn="ctr"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144">
          <p15:clr>
            <a:srgbClr val="A4A3A4"/>
          </p15:clr>
        </p15:guide>
        <p15:guide id="3" pos="5664">
          <p15:clr>
            <a:srgbClr val="A4A3A4"/>
          </p15:clr>
        </p15:guide>
      </p15:sldGuideLst>
    </p:ext>
    <p:ext uri="{2D200454-40CA-4A62-9FC3-DE9A4176ACB9}">
      <p15:notesGuideLst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6BE1"/>
    <a:srgbClr val="EAEAEA"/>
    <a:srgbClr val="0066CC"/>
    <a:srgbClr val="008000"/>
    <a:srgbClr val="CCCC00"/>
    <a:srgbClr val="5D9A0C"/>
    <a:srgbClr val="FF0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11" autoAdjust="0"/>
    <p:restoredTop sz="95380" autoAdjust="0"/>
  </p:normalViewPr>
  <p:slideViewPr>
    <p:cSldViewPr snapToGrid="0">
      <p:cViewPr varScale="1">
        <p:scale>
          <a:sx n="90" d="100"/>
          <a:sy n="90" d="100"/>
        </p:scale>
        <p:origin x="1686" y="78"/>
      </p:cViewPr>
      <p:guideLst>
        <p:guide orient="horz" pos="1008"/>
        <p:guide pos="144"/>
        <p:guide pos="56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14"/>
    </p:cViewPr>
  </p:sorterViewPr>
  <p:notesViewPr>
    <p:cSldViewPr snapToGrid="0">
      <p:cViewPr varScale="1">
        <p:scale>
          <a:sx n="78" d="100"/>
          <a:sy n="78" d="100"/>
        </p:scale>
        <p:origin x="-2040" y="-108"/>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pPr>
              <a:defRPr/>
            </a:pPr>
            <a:fld id="{A35D8287-5E50-4094-8604-954CAA63EE2D}" type="datetimeFigureOut">
              <a:rPr lang="en-US"/>
              <a:pPr>
                <a:defRPr/>
              </a:pPr>
              <a:t>06/11/2019</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pPr>
              <a:defRPr/>
            </a:pPr>
            <a:fld id="{AD5F864F-F79B-4387-8233-23192686B1CC}" type="slidenum">
              <a:rPr lang="en-US"/>
              <a:pPr>
                <a:defRPr/>
              </a:pPr>
              <a:t>‹#›</a:t>
            </a:fld>
            <a:endParaRPr lang="en-US"/>
          </a:p>
        </p:txBody>
      </p:sp>
    </p:spTree>
    <p:extLst>
      <p:ext uri="{BB962C8B-B14F-4D97-AF65-F5344CB8AC3E}">
        <p14:creationId xmlns:p14="http://schemas.microsoft.com/office/powerpoint/2010/main" val="3090152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60" tIns="46480" rIns="92960" bIns="46480" numCol="1" anchor="t" anchorCtr="0" compatLnSpc="1">
            <a:prstTxWarp prst="textNoShape">
              <a:avLst/>
            </a:prstTxWarp>
          </a:bodyPr>
          <a:lstStyle>
            <a:lvl1pPr algn="l" defTabSz="930275">
              <a:defRPr sz="1200"/>
            </a:lvl1pPr>
          </a:lstStyle>
          <a:p>
            <a:pPr>
              <a:defRPr/>
            </a:pPr>
            <a:endParaRPr lang="en-US"/>
          </a:p>
        </p:txBody>
      </p:sp>
      <p:sp>
        <p:nvSpPr>
          <p:cNvPr id="4099" name="Rectangle 3"/>
          <p:cNvSpPr>
            <a:spLocks noGrp="1" noChangeArrowheads="1"/>
          </p:cNvSpPr>
          <p:nvPr>
            <p:ph type="dt" idx="1"/>
          </p:nvPr>
        </p:nvSpPr>
        <p:spPr bwMode="auto">
          <a:xfrm>
            <a:off x="3956050" y="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60" tIns="46480" rIns="92960" bIns="46480" numCol="1" anchor="t" anchorCtr="0" compatLnSpc="1">
            <a:prstTxWarp prst="textNoShape">
              <a:avLst/>
            </a:prstTxWarp>
          </a:bodyPr>
          <a:lstStyle>
            <a:lvl1pPr algn="r" defTabSz="930275">
              <a:defRPr sz="1200"/>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98500" y="4408488"/>
            <a:ext cx="5588000" cy="417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60" tIns="46480" rIns="92960" bIns="4648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18563"/>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60" tIns="46480" rIns="92960" bIns="46480" numCol="1" anchor="b" anchorCtr="0" compatLnSpc="1">
            <a:prstTxWarp prst="textNoShape">
              <a:avLst/>
            </a:prstTxWarp>
          </a:bodyPr>
          <a:lstStyle>
            <a:lvl1pPr algn="l" defTabSz="930275">
              <a:defRPr sz="1200"/>
            </a:lvl1pPr>
          </a:lstStyle>
          <a:p>
            <a:pPr>
              <a:defRPr/>
            </a:pPr>
            <a:endParaRPr lang="en-US"/>
          </a:p>
        </p:txBody>
      </p:sp>
      <p:sp>
        <p:nvSpPr>
          <p:cNvPr id="4103" name="Rectangle 7"/>
          <p:cNvSpPr>
            <a:spLocks noGrp="1" noChangeArrowheads="1"/>
          </p:cNvSpPr>
          <p:nvPr>
            <p:ph type="sldNum" sz="quarter" idx="5"/>
          </p:nvPr>
        </p:nvSpPr>
        <p:spPr bwMode="auto">
          <a:xfrm>
            <a:off x="3956050" y="8818563"/>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60" tIns="46480" rIns="92960" bIns="46480" numCol="1" anchor="b" anchorCtr="0" compatLnSpc="1">
            <a:prstTxWarp prst="textNoShape">
              <a:avLst/>
            </a:prstTxWarp>
          </a:bodyPr>
          <a:lstStyle>
            <a:lvl1pPr algn="r" defTabSz="930275">
              <a:defRPr sz="1200"/>
            </a:lvl1pPr>
          </a:lstStyle>
          <a:p>
            <a:pPr>
              <a:defRPr/>
            </a:pPr>
            <a:fld id="{F37EE045-9483-40B5-A9F3-ACFF3322D457}" type="slidenum">
              <a:rPr lang="en-US"/>
              <a:pPr>
                <a:defRPr/>
              </a:pPr>
              <a:t>‹#›</a:t>
            </a:fld>
            <a:endParaRPr lang="en-US"/>
          </a:p>
        </p:txBody>
      </p:sp>
    </p:spTree>
    <p:extLst>
      <p:ext uri="{BB962C8B-B14F-4D97-AF65-F5344CB8AC3E}">
        <p14:creationId xmlns:p14="http://schemas.microsoft.com/office/powerpoint/2010/main" val="42492719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1</a:t>
            </a:fld>
            <a:endParaRPr lang="en-US"/>
          </a:p>
        </p:txBody>
      </p:sp>
    </p:spTree>
    <p:extLst>
      <p:ext uri="{BB962C8B-B14F-4D97-AF65-F5344CB8AC3E}">
        <p14:creationId xmlns:p14="http://schemas.microsoft.com/office/powerpoint/2010/main" val="3141312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https://nlp.stanford.edu/projects/glove</a:t>
            </a:r>
          </a:p>
          <a:p>
            <a:endParaRPr lang="en-US" sz="1200" b="0" i="0" u="none" strike="noStrike" kern="1200" baseline="0" dirty="0">
              <a:solidFill>
                <a:schemeClr val="tx1"/>
              </a:solidFill>
              <a:latin typeface="Arial" charset="0"/>
              <a:ea typeface="+mn-ea"/>
              <a:cs typeface="+mn-cs"/>
            </a:endParaRPr>
          </a:p>
          <a:p>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10</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https://nlp.stanford.edu/projects/glove</a:t>
            </a:r>
          </a:p>
          <a:p>
            <a:r>
              <a:rPr lang="en-US" sz="1200" b="0" i="0" u="none" strike="noStrike" kern="1200" baseline="0" dirty="0">
                <a:solidFill>
                  <a:schemeClr val="tx1"/>
                </a:solidFill>
                <a:latin typeface="Arial" charset="0"/>
                <a:ea typeface="+mn-ea"/>
                <a:cs typeface="+mn-cs"/>
              </a:rPr>
              <a:t>We will be using the word2vec and </a:t>
            </a:r>
            <a:r>
              <a:rPr lang="en-US" sz="1200" b="0" i="0" u="none" strike="noStrike" kern="1200" baseline="0" dirty="0" err="1">
                <a:solidFill>
                  <a:schemeClr val="tx1"/>
                </a:solidFill>
                <a:latin typeface="Arial" charset="0"/>
                <a:ea typeface="+mn-ea"/>
                <a:cs typeface="+mn-cs"/>
              </a:rPr>
              <a:t>GloVe</a:t>
            </a:r>
            <a:r>
              <a:rPr lang="en-US" sz="1200" b="0" i="0" u="none" strike="noStrike" kern="1200" baseline="0" dirty="0">
                <a:solidFill>
                  <a:schemeClr val="tx1"/>
                </a:solidFill>
                <a:latin typeface="Arial" charset="0"/>
                <a:ea typeface="+mn-ea"/>
                <a:cs typeface="+mn-cs"/>
              </a:rPr>
              <a:t> models to generate </a:t>
            </a:r>
            <a:r>
              <a:rPr lang="en-US" sz="1200" b="0" i="0" u="none" strike="noStrike" kern="1200" baseline="0" dirty="0" err="1">
                <a:solidFill>
                  <a:schemeClr val="tx1"/>
                </a:solidFill>
                <a:latin typeface="Arial" charset="0"/>
                <a:ea typeface="+mn-ea"/>
                <a:cs typeface="+mn-cs"/>
              </a:rPr>
              <a:t>embeddings</a:t>
            </a:r>
            <a:r>
              <a:rPr lang="en-US" sz="1200" b="0" i="0" u="none" strike="noStrike" kern="1200" baseline="0" dirty="0">
                <a:solidFill>
                  <a:schemeClr val="tx1"/>
                </a:solidFill>
                <a:latin typeface="Arial" charset="0"/>
                <a:ea typeface="+mn-ea"/>
                <a:cs typeface="+mn-cs"/>
              </a:rPr>
              <a:t>. The word2vec model was built by Google. We will be choosing the size parameter to be 500 in this scenario representing feature vector size to be 500 for each word. We will be using the document word vector averaging scheme on this model to represent each movie review as an averaged vector of all the word vector representations for the different words in the review.</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a:t>
            </a:r>
            <a:r>
              <a:rPr lang="en-US" sz="1200" b="0" i="0" u="none" strike="noStrike" kern="1200" baseline="0" dirty="0" err="1">
                <a:solidFill>
                  <a:schemeClr val="tx1"/>
                </a:solidFill>
                <a:latin typeface="Arial" charset="0"/>
                <a:ea typeface="+mn-ea"/>
                <a:cs typeface="+mn-cs"/>
              </a:rPr>
              <a:t>GloVe</a:t>
            </a:r>
            <a:r>
              <a:rPr lang="en-US" sz="1200" b="0" i="0" u="none" strike="noStrike" kern="1200" baseline="0" dirty="0">
                <a:solidFill>
                  <a:schemeClr val="tx1"/>
                </a:solidFill>
                <a:latin typeface="Arial" charset="0"/>
                <a:ea typeface="+mn-ea"/>
                <a:cs typeface="+mn-cs"/>
              </a:rPr>
              <a:t> model, which stands for Global Vectors, is an unsupervised model for obtaining word vector representations. Created at Stanford University, this model is trained on various corpora like Wikipedia, Common Crawl, and Twitter and corresponding pre-trained word vectors are available that can be used for our analysis needs. You can refer to the original paper by Jeffrey Pennington, Richard </a:t>
            </a:r>
            <a:r>
              <a:rPr lang="en-US" sz="1200" b="0" i="0" u="none" strike="noStrike" kern="1200" baseline="0" dirty="0" err="1">
                <a:solidFill>
                  <a:schemeClr val="tx1"/>
                </a:solidFill>
                <a:latin typeface="Arial" charset="0"/>
                <a:ea typeface="+mn-ea"/>
                <a:cs typeface="+mn-cs"/>
              </a:rPr>
              <a:t>Socher</a:t>
            </a:r>
            <a:r>
              <a:rPr lang="en-US" sz="1200" b="0" i="0" u="none" strike="noStrike" kern="1200" baseline="0" dirty="0">
                <a:solidFill>
                  <a:schemeClr val="tx1"/>
                </a:solidFill>
                <a:latin typeface="Arial" charset="0"/>
                <a:ea typeface="+mn-ea"/>
                <a:cs typeface="+mn-cs"/>
              </a:rPr>
              <a:t>, and Christopher D. Manning. 2014, called </a:t>
            </a:r>
            <a:r>
              <a:rPr lang="en-US" sz="1200" b="0" i="1" u="none" strike="noStrike" kern="1200" baseline="0" dirty="0" err="1">
                <a:solidFill>
                  <a:schemeClr val="tx1"/>
                </a:solidFill>
                <a:latin typeface="Arial" charset="0"/>
                <a:ea typeface="+mn-ea"/>
                <a:cs typeface="+mn-cs"/>
              </a:rPr>
              <a:t>GloVe</a:t>
            </a:r>
            <a:r>
              <a:rPr lang="en-US" sz="1200" b="0" i="1" u="none" strike="noStrike" kern="1200" baseline="0" dirty="0">
                <a:solidFill>
                  <a:schemeClr val="tx1"/>
                </a:solidFill>
                <a:latin typeface="Arial" charset="0"/>
                <a:ea typeface="+mn-ea"/>
                <a:cs typeface="+mn-cs"/>
              </a:rPr>
              <a:t>: Global Vectors for Word Representation, </a:t>
            </a:r>
            <a:r>
              <a:rPr lang="en-US" sz="1200" b="0" i="0" u="none" strike="noStrike" kern="1200" baseline="0" dirty="0">
                <a:solidFill>
                  <a:schemeClr val="tx1"/>
                </a:solidFill>
                <a:latin typeface="Arial" charset="0"/>
                <a:ea typeface="+mn-ea"/>
                <a:cs typeface="+mn-cs"/>
              </a:rPr>
              <a:t>for more details. The spacy library provided 300-dimensional word vectors trained on the Common Crawl corpus using the </a:t>
            </a:r>
            <a:r>
              <a:rPr lang="en-US" sz="1200" b="0" i="0" u="none" strike="noStrike" kern="1200" baseline="0" dirty="0" err="1">
                <a:solidFill>
                  <a:schemeClr val="tx1"/>
                </a:solidFill>
                <a:latin typeface="Arial" charset="0"/>
                <a:ea typeface="+mn-ea"/>
                <a:cs typeface="+mn-cs"/>
              </a:rPr>
              <a:t>GloVe</a:t>
            </a:r>
            <a:r>
              <a:rPr lang="en-US" sz="1200" b="0" i="0" u="none" strike="noStrike" kern="1200" baseline="0" dirty="0">
                <a:solidFill>
                  <a:schemeClr val="tx1"/>
                </a:solidFill>
                <a:latin typeface="Arial" charset="0"/>
                <a:ea typeface="+mn-ea"/>
                <a:cs typeface="+mn-cs"/>
              </a:rPr>
              <a:t> model. They provide a simple standard interface to get feature vectors of size 300 for each word as well as the</a:t>
            </a:r>
          </a:p>
          <a:p>
            <a:r>
              <a:rPr lang="en-US" sz="1200" b="0" i="0" u="none" strike="noStrike" kern="1200" baseline="0" dirty="0">
                <a:solidFill>
                  <a:schemeClr val="tx1"/>
                </a:solidFill>
                <a:latin typeface="Arial" charset="0"/>
                <a:ea typeface="+mn-ea"/>
                <a:cs typeface="+mn-cs"/>
              </a:rPr>
              <a:t>averaged feature vector of a complete text document. The following snippet leverages spacy to get the </a:t>
            </a:r>
            <a:r>
              <a:rPr lang="en-US" sz="1200" b="0" i="0" u="none" strike="noStrike" kern="1200" baseline="0" dirty="0" err="1">
                <a:solidFill>
                  <a:schemeClr val="tx1"/>
                </a:solidFill>
                <a:latin typeface="Arial" charset="0"/>
                <a:ea typeface="+mn-ea"/>
                <a:cs typeface="+mn-cs"/>
              </a:rPr>
              <a:t>GloVe</a:t>
            </a:r>
            <a:r>
              <a:rPr lang="en-US" sz="1200" b="0" i="0" u="none" strike="noStrike" kern="1200" baseline="0" dirty="0">
                <a:solidFill>
                  <a:schemeClr val="tx1"/>
                </a:solidFill>
                <a:latin typeface="Arial" charset="0"/>
                <a:ea typeface="+mn-ea"/>
                <a:cs typeface="+mn-cs"/>
              </a:rPr>
              <a:t> </a:t>
            </a:r>
            <a:r>
              <a:rPr lang="en-US" sz="1200" b="0" i="0" u="none" strike="noStrike" kern="1200" baseline="0" dirty="0" err="1">
                <a:solidFill>
                  <a:schemeClr val="tx1"/>
                </a:solidFill>
                <a:latin typeface="Arial" charset="0"/>
                <a:ea typeface="+mn-ea"/>
                <a:cs typeface="+mn-cs"/>
              </a:rPr>
              <a:t>embeddings</a:t>
            </a:r>
            <a:r>
              <a:rPr lang="en-US" sz="1200" b="0" i="0" u="none" strike="noStrike" kern="1200" baseline="0" dirty="0">
                <a:solidFill>
                  <a:schemeClr val="tx1"/>
                </a:solidFill>
                <a:latin typeface="Arial" charset="0"/>
                <a:ea typeface="+mn-ea"/>
                <a:cs typeface="+mn-cs"/>
              </a:rPr>
              <a:t> for our two datasets. Do note that you can also build your own </a:t>
            </a:r>
            <a:r>
              <a:rPr lang="en-US" sz="1200" b="0" i="0" u="none" strike="noStrike" kern="1200" baseline="0" dirty="0" err="1">
                <a:solidFill>
                  <a:schemeClr val="tx1"/>
                </a:solidFill>
                <a:latin typeface="Arial" charset="0"/>
                <a:ea typeface="+mn-ea"/>
                <a:cs typeface="+mn-cs"/>
              </a:rPr>
              <a:t>GloVe</a:t>
            </a:r>
            <a:r>
              <a:rPr lang="en-US" sz="1200" b="0" i="0" u="none" strike="noStrike" kern="1200" baseline="0" dirty="0">
                <a:solidFill>
                  <a:schemeClr val="tx1"/>
                </a:solidFill>
                <a:latin typeface="Arial" charset="0"/>
                <a:ea typeface="+mn-ea"/>
                <a:cs typeface="+mn-cs"/>
              </a:rPr>
              <a:t> model by leveraging other pre-trained models or by building a model on your own corpus by using the resources available at https://nlp.stanford.edu/projects/glove which contains pre-trained word </a:t>
            </a:r>
            <a:r>
              <a:rPr lang="en-US" sz="1200" b="0" i="0" u="none" strike="noStrike" kern="1200" baseline="0" dirty="0" err="1">
                <a:solidFill>
                  <a:schemeClr val="tx1"/>
                </a:solidFill>
                <a:latin typeface="Arial" charset="0"/>
                <a:ea typeface="+mn-ea"/>
                <a:cs typeface="+mn-cs"/>
              </a:rPr>
              <a:t>embeddings</a:t>
            </a:r>
            <a:r>
              <a:rPr lang="en-US" sz="1200" b="0" i="0" u="none" strike="noStrike" kern="1200" baseline="0" dirty="0">
                <a:solidFill>
                  <a:schemeClr val="tx1"/>
                </a:solidFill>
                <a:latin typeface="Arial" charset="0"/>
                <a:ea typeface="+mn-ea"/>
                <a:cs typeface="+mn-cs"/>
              </a:rPr>
              <a:t>, code and examples.</a:t>
            </a:r>
          </a:p>
          <a:p>
            <a:endParaRPr lang="en-US" sz="1200" b="0" i="0" u="none" strike="noStrike" kern="1200" baseline="0" dirty="0">
              <a:solidFill>
                <a:schemeClr val="tx1"/>
              </a:solidFill>
              <a:latin typeface="Arial" charset="0"/>
              <a:ea typeface="+mn-ea"/>
              <a:cs typeface="+mn-cs"/>
            </a:endParaRPr>
          </a:p>
          <a:p>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11</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https://arxiv.org/pdf/1412.6980v8.pdf</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We call this a fully connected deep neural network (DNN) because neurons or units in each pair</a:t>
            </a:r>
          </a:p>
          <a:p>
            <a:r>
              <a:rPr lang="en-US" sz="1200" b="0" i="0" u="none" strike="noStrike" kern="1200" baseline="0" dirty="0">
                <a:solidFill>
                  <a:schemeClr val="tx1"/>
                </a:solidFill>
                <a:latin typeface="Arial" charset="0"/>
                <a:ea typeface="+mn-ea"/>
                <a:cs typeface="+mn-cs"/>
              </a:rPr>
              <a:t>of adjacent layers are fully pairwise connected. These networks are also known as deep artificial neural</a:t>
            </a:r>
          </a:p>
          <a:p>
            <a:r>
              <a:rPr lang="en-US" sz="1200" b="0" i="0" u="none" strike="noStrike" kern="1200" baseline="0" dirty="0">
                <a:solidFill>
                  <a:schemeClr val="tx1"/>
                </a:solidFill>
                <a:latin typeface="Arial" charset="0"/>
                <a:ea typeface="+mn-ea"/>
                <a:cs typeface="+mn-cs"/>
              </a:rPr>
              <a:t>networks (ANNs) or Multi-Layer Perceptrons (MLPs) since they have more than one hidden layer. The</a:t>
            </a:r>
          </a:p>
          <a:p>
            <a:r>
              <a:rPr lang="en-US" sz="1200" b="0" i="0" u="none" strike="noStrike" kern="1200" baseline="0" dirty="0">
                <a:solidFill>
                  <a:schemeClr val="tx1"/>
                </a:solidFill>
                <a:latin typeface="Arial" charset="0"/>
                <a:ea typeface="+mn-ea"/>
                <a:cs typeface="+mn-cs"/>
              </a:rPr>
              <a:t>following function leverages keras on top of </a:t>
            </a:r>
            <a:r>
              <a:rPr lang="en-US" sz="1200" b="0" i="0" u="none" strike="noStrike" kern="1200" baseline="0" dirty="0" err="1">
                <a:solidFill>
                  <a:schemeClr val="tx1"/>
                </a:solidFill>
                <a:latin typeface="Arial" charset="0"/>
                <a:ea typeface="+mn-ea"/>
                <a:cs typeface="+mn-cs"/>
              </a:rPr>
              <a:t>tensorflow</a:t>
            </a:r>
            <a:r>
              <a:rPr lang="en-US" sz="1200" b="0" i="0" u="none" strike="noStrike" kern="1200" baseline="0" dirty="0">
                <a:solidFill>
                  <a:schemeClr val="tx1"/>
                </a:solidFill>
                <a:latin typeface="Arial" charset="0"/>
                <a:ea typeface="+mn-ea"/>
                <a:cs typeface="+mn-cs"/>
              </a:rPr>
              <a:t> to build the desired DNN model.</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From the preceding function, you can see that we accept a parameter </a:t>
            </a:r>
            <a:r>
              <a:rPr lang="en-US" sz="1200" b="0" i="0" u="none" strike="noStrike" kern="1200" baseline="0" dirty="0" err="1">
                <a:solidFill>
                  <a:schemeClr val="tx1"/>
                </a:solidFill>
                <a:latin typeface="Arial" charset="0"/>
                <a:ea typeface="+mn-ea"/>
                <a:cs typeface="+mn-cs"/>
              </a:rPr>
              <a:t>num_input_features</a:t>
            </a:r>
            <a:r>
              <a:rPr lang="en-US" sz="1200" b="0" i="0" u="none" strike="noStrike" kern="1200" baseline="0" dirty="0">
                <a:solidFill>
                  <a:schemeClr val="tx1"/>
                </a:solidFill>
                <a:latin typeface="Arial" charset="0"/>
                <a:ea typeface="+mn-ea"/>
                <a:cs typeface="+mn-cs"/>
              </a:rPr>
              <a:t>, which</a:t>
            </a:r>
          </a:p>
          <a:p>
            <a:r>
              <a:rPr lang="en-US" sz="1200" b="0" i="0" u="none" strike="noStrike" kern="1200" baseline="0" dirty="0">
                <a:solidFill>
                  <a:schemeClr val="tx1"/>
                </a:solidFill>
                <a:latin typeface="Arial" charset="0"/>
                <a:ea typeface="+mn-ea"/>
                <a:cs typeface="+mn-cs"/>
              </a:rPr>
              <a:t>decides the number of units needed in the input layer (500 for word2vec and 300 for glove features). We</a:t>
            </a:r>
          </a:p>
          <a:p>
            <a:r>
              <a:rPr lang="en-US" sz="1200" b="0" i="0" u="none" strike="noStrike" kern="1200" baseline="0" dirty="0">
                <a:solidFill>
                  <a:schemeClr val="tx1"/>
                </a:solidFill>
                <a:latin typeface="Arial" charset="0"/>
                <a:ea typeface="+mn-ea"/>
                <a:cs typeface="+mn-cs"/>
              </a:rPr>
              <a:t>build a Sequential model, which helps us linearly stack our hidden and output layers.</a:t>
            </a:r>
          </a:p>
          <a:p>
            <a:r>
              <a:rPr lang="en-US" sz="1200" b="0" i="0" u="none" strike="noStrike" kern="1200" baseline="0" dirty="0">
                <a:solidFill>
                  <a:schemeClr val="tx1"/>
                </a:solidFill>
                <a:latin typeface="Arial" charset="0"/>
                <a:ea typeface="+mn-ea"/>
                <a:cs typeface="+mn-cs"/>
              </a:rPr>
              <a:t>We use 512 units for all our hidden layers and the activation function relu indicates a rectified linear</a:t>
            </a:r>
          </a:p>
          <a:p>
            <a:r>
              <a:rPr lang="en-US" sz="1200" b="0" i="0" u="none" strike="noStrike" kern="1200" baseline="0" dirty="0">
                <a:solidFill>
                  <a:schemeClr val="tx1"/>
                </a:solidFill>
                <a:latin typeface="Arial" charset="0"/>
                <a:ea typeface="+mn-ea"/>
                <a:cs typeface="+mn-cs"/>
              </a:rPr>
              <a:t>unit. This function is typically defined as </a:t>
            </a:r>
            <a:r>
              <a:rPr lang="en-US" sz="1200" b="0" i="1" u="none" strike="noStrike" kern="1200" baseline="0" dirty="0">
                <a:solidFill>
                  <a:schemeClr val="tx1"/>
                </a:solidFill>
                <a:latin typeface="Arial" charset="0"/>
                <a:ea typeface="+mn-ea"/>
                <a:cs typeface="+mn-cs"/>
              </a:rPr>
              <a:t>relu</a:t>
            </a:r>
            <a:r>
              <a:rPr lang="en-US" sz="1200" b="0" i="0" u="none" strike="noStrike" kern="1200" baseline="0" dirty="0">
                <a:solidFill>
                  <a:schemeClr val="tx1"/>
                </a:solidFill>
                <a:latin typeface="Arial" charset="0"/>
                <a:ea typeface="+mn-ea"/>
                <a:cs typeface="+mn-cs"/>
              </a:rPr>
              <a:t>(</a:t>
            </a:r>
            <a:r>
              <a:rPr lang="en-US" sz="1200" b="0" i="1" u="none" strike="noStrike" kern="1200" baseline="0" dirty="0">
                <a:solidFill>
                  <a:schemeClr val="tx1"/>
                </a:solidFill>
                <a:latin typeface="Arial" charset="0"/>
                <a:ea typeface="+mn-ea"/>
                <a:cs typeface="+mn-cs"/>
              </a:rPr>
              <a:t>x </a:t>
            </a:r>
            <a:r>
              <a:rPr lang="en-US" sz="1200" b="0" i="0" u="none" strike="noStrike" kern="1200" baseline="0" dirty="0">
                <a:solidFill>
                  <a:schemeClr val="tx1"/>
                </a:solidFill>
                <a:latin typeface="Arial" charset="0"/>
                <a:ea typeface="+mn-ea"/>
                <a:cs typeface="+mn-cs"/>
              </a:rPr>
              <a:t>) =max(0,</a:t>
            </a:r>
            <a:r>
              <a:rPr lang="en-US" sz="1200" b="0" i="1" u="none" strike="noStrike" kern="1200" baseline="0" dirty="0">
                <a:solidFill>
                  <a:schemeClr val="tx1"/>
                </a:solidFill>
                <a:latin typeface="Arial" charset="0"/>
                <a:ea typeface="+mn-ea"/>
                <a:cs typeface="+mn-cs"/>
              </a:rPr>
              <a:t>x </a:t>
            </a:r>
            <a:r>
              <a:rPr lang="en-US" sz="1200" b="0" i="0" u="none" strike="noStrike" kern="1200" baseline="0" dirty="0">
                <a:solidFill>
                  <a:schemeClr val="tx1"/>
                </a:solidFill>
                <a:latin typeface="Arial" charset="0"/>
                <a:ea typeface="+mn-ea"/>
                <a:cs typeface="+mn-cs"/>
              </a:rPr>
              <a:t>) where </a:t>
            </a:r>
            <a:r>
              <a:rPr lang="en-US" sz="1200" b="0" i="1" u="none" strike="noStrike" kern="1200" baseline="0" dirty="0">
                <a:solidFill>
                  <a:schemeClr val="tx1"/>
                </a:solidFill>
                <a:latin typeface="Arial" charset="0"/>
                <a:ea typeface="+mn-ea"/>
                <a:cs typeface="+mn-cs"/>
              </a:rPr>
              <a:t>x </a:t>
            </a:r>
            <a:r>
              <a:rPr lang="en-US" sz="1200" b="0" i="0" u="none" strike="noStrike" kern="1200" baseline="0" dirty="0">
                <a:solidFill>
                  <a:schemeClr val="tx1"/>
                </a:solidFill>
                <a:latin typeface="Arial" charset="0"/>
                <a:ea typeface="+mn-ea"/>
                <a:cs typeface="+mn-cs"/>
              </a:rPr>
              <a:t>is typically the input to a neuron. This</a:t>
            </a:r>
          </a:p>
          <a:p>
            <a:r>
              <a:rPr lang="en-US" sz="1200" b="0" i="0" u="none" strike="noStrike" kern="1200" baseline="0" dirty="0">
                <a:solidFill>
                  <a:schemeClr val="tx1"/>
                </a:solidFill>
                <a:latin typeface="Arial" charset="0"/>
                <a:ea typeface="+mn-ea"/>
                <a:cs typeface="+mn-cs"/>
              </a:rPr>
              <a:t>is popularly known as the ramp function also in electronics and electrical engineering. This function is</a:t>
            </a:r>
          </a:p>
          <a:p>
            <a:r>
              <a:rPr lang="en-US" sz="1200" b="0" i="0" u="none" strike="noStrike" kern="1200" baseline="0" dirty="0">
                <a:solidFill>
                  <a:schemeClr val="tx1"/>
                </a:solidFill>
                <a:latin typeface="Arial" charset="0"/>
                <a:ea typeface="+mn-ea"/>
                <a:cs typeface="+mn-cs"/>
              </a:rPr>
              <a:t>preferred now as compared to the previously popular sigmoid function because it tries to solve the vanishing</a:t>
            </a:r>
          </a:p>
          <a:p>
            <a:r>
              <a:rPr lang="en-US" sz="1200" b="0" i="0" u="none" strike="noStrike" kern="1200" baseline="0" dirty="0">
                <a:solidFill>
                  <a:schemeClr val="tx1"/>
                </a:solidFill>
                <a:latin typeface="Arial" charset="0"/>
                <a:ea typeface="+mn-ea"/>
                <a:cs typeface="+mn-cs"/>
              </a:rPr>
              <a:t>gradient problem. This problem occurs when </a:t>
            </a:r>
            <a:r>
              <a:rPr lang="en-US" sz="1200" b="0" i="1" u="none" strike="noStrike" kern="1200" baseline="0" dirty="0">
                <a:solidFill>
                  <a:schemeClr val="tx1"/>
                </a:solidFill>
                <a:latin typeface="Arial" charset="0"/>
                <a:ea typeface="+mn-ea"/>
                <a:cs typeface="+mn-cs"/>
              </a:rPr>
              <a:t>x </a:t>
            </a:r>
            <a:r>
              <a:rPr lang="en-US" sz="1200" b="0" i="0" u="none" strike="noStrike" kern="1200" baseline="0" dirty="0">
                <a:solidFill>
                  <a:schemeClr val="tx1"/>
                </a:solidFill>
                <a:latin typeface="Arial" charset="0"/>
                <a:ea typeface="+mn-ea"/>
                <a:cs typeface="+mn-cs"/>
              </a:rPr>
              <a:t>&gt; 0 and as </a:t>
            </a:r>
            <a:r>
              <a:rPr lang="en-US" sz="1200" b="0" i="1" u="none" strike="noStrike" kern="1200" baseline="0" dirty="0">
                <a:solidFill>
                  <a:schemeClr val="tx1"/>
                </a:solidFill>
                <a:latin typeface="Arial" charset="0"/>
                <a:ea typeface="+mn-ea"/>
                <a:cs typeface="+mn-cs"/>
              </a:rPr>
              <a:t>x </a:t>
            </a:r>
            <a:r>
              <a:rPr lang="en-US" sz="1200" b="0" i="0" u="none" strike="noStrike" kern="1200" baseline="0" dirty="0">
                <a:solidFill>
                  <a:schemeClr val="tx1"/>
                </a:solidFill>
                <a:latin typeface="Arial" charset="0"/>
                <a:ea typeface="+mn-ea"/>
                <a:cs typeface="+mn-cs"/>
              </a:rPr>
              <a:t>increases, the gradient from </a:t>
            </a:r>
            <a:r>
              <a:rPr lang="en-US" sz="1200" b="0" i="0" u="none" strike="noStrike" kern="1200" baseline="0" dirty="0" err="1">
                <a:solidFill>
                  <a:schemeClr val="tx1"/>
                </a:solidFill>
                <a:latin typeface="Arial" charset="0"/>
                <a:ea typeface="+mn-ea"/>
                <a:cs typeface="+mn-cs"/>
              </a:rPr>
              <a:t>sigmoids</a:t>
            </a:r>
            <a:r>
              <a:rPr lang="en-US" sz="1200" b="0" i="0" u="none" strike="noStrike" kern="1200" baseline="0" dirty="0">
                <a:solidFill>
                  <a:schemeClr val="tx1"/>
                </a:solidFill>
                <a:latin typeface="Arial" charset="0"/>
                <a:ea typeface="+mn-ea"/>
                <a:cs typeface="+mn-cs"/>
              </a:rPr>
              <a:t> becomes</a:t>
            </a:r>
          </a:p>
          <a:p>
            <a:r>
              <a:rPr lang="en-US" sz="1200" b="0" i="0" u="none" strike="noStrike" kern="1200" baseline="0" dirty="0">
                <a:solidFill>
                  <a:schemeClr val="tx1"/>
                </a:solidFill>
                <a:latin typeface="Arial" charset="0"/>
                <a:ea typeface="+mn-ea"/>
                <a:cs typeface="+mn-cs"/>
              </a:rPr>
              <a:t>really small (almost vanishing) but relu prevents this from happening. Besides this, it also helps with faster</a:t>
            </a:r>
          </a:p>
          <a:p>
            <a:r>
              <a:rPr lang="en-US" sz="1200" b="0" i="0" u="none" strike="noStrike" kern="1200" baseline="0" dirty="0">
                <a:solidFill>
                  <a:schemeClr val="tx1"/>
                </a:solidFill>
                <a:latin typeface="Arial" charset="0"/>
                <a:ea typeface="+mn-ea"/>
                <a:cs typeface="+mn-cs"/>
              </a:rPr>
              <a:t>convergence of gradient descent. We also use regularization in the network in the form of Dropout layers. By</a:t>
            </a:r>
          </a:p>
          <a:p>
            <a:r>
              <a:rPr lang="en-US" sz="1200" b="0" i="0" u="none" strike="noStrike" kern="1200" baseline="0" dirty="0">
                <a:solidFill>
                  <a:schemeClr val="tx1"/>
                </a:solidFill>
                <a:latin typeface="Arial" charset="0"/>
                <a:ea typeface="+mn-ea"/>
                <a:cs typeface="+mn-cs"/>
              </a:rPr>
              <a:t>adding a dropout rate of 0.2, it randomly sets 20% of the input feature units to 0 at each update during</a:t>
            </a:r>
          </a:p>
          <a:p>
            <a:r>
              <a:rPr lang="en-US" sz="1200" b="0" i="0" u="none" strike="noStrike" kern="1200" baseline="0" dirty="0">
                <a:solidFill>
                  <a:schemeClr val="tx1"/>
                </a:solidFill>
                <a:latin typeface="Arial" charset="0"/>
                <a:ea typeface="+mn-ea"/>
                <a:cs typeface="+mn-cs"/>
              </a:rPr>
              <a:t>training the model. This form of regularization helps prevent overfitting the model.</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final output layer consists of two units with a </a:t>
            </a:r>
            <a:r>
              <a:rPr lang="en-US" sz="1200" b="0" i="0" u="none" strike="noStrike" kern="1200" baseline="0" dirty="0" err="1">
                <a:solidFill>
                  <a:schemeClr val="tx1"/>
                </a:solidFill>
                <a:latin typeface="Arial" charset="0"/>
                <a:ea typeface="+mn-ea"/>
                <a:cs typeface="+mn-cs"/>
              </a:rPr>
              <a:t>softmax</a:t>
            </a:r>
            <a:r>
              <a:rPr lang="en-US" sz="1200" b="0" i="0" u="none" strike="noStrike" kern="1200" baseline="0" dirty="0">
                <a:solidFill>
                  <a:schemeClr val="tx1"/>
                </a:solidFill>
                <a:latin typeface="Arial" charset="0"/>
                <a:ea typeface="+mn-ea"/>
                <a:cs typeface="+mn-cs"/>
              </a:rPr>
              <a:t> activation function. The </a:t>
            </a:r>
            <a:r>
              <a:rPr lang="en-US" sz="1200" b="0" i="0" u="none" strike="noStrike" kern="1200" baseline="0" dirty="0" err="1">
                <a:solidFill>
                  <a:schemeClr val="tx1"/>
                </a:solidFill>
                <a:latin typeface="Arial" charset="0"/>
                <a:ea typeface="+mn-ea"/>
                <a:cs typeface="+mn-cs"/>
              </a:rPr>
              <a:t>softmax</a:t>
            </a:r>
            <a:r>
              <a:rPr lang="en-US" sz="1200" b="0" i="0" u="none" strike="noStrike" kern="1200" baseline="0" dirty="0">
                <a:solidFill>
                  <a:schemeClr val="tx1"/>
                </a:solidFill>
                <a:latin typeface="Arial" charset="0"/>
                <a:ea typeface="+mn-ea"/>
                <a:cs typeface="+mn-cs"/>
              </a:rPr>
              <a:t> function is</a:t>
            </a:r>
          </a:p>
          <a:p>
            <a:r>
              <a:rPr lang="en-US" sz="1200" b="0" i="0" u="none" strike="noStrike" kern="1200" baseline="0" dirty="0">
                <a:solidFill>
                  <a:schemeClr val="tx1"/>
                </a:solidFill>
                <a:latin typeface="Arial" charset="0"/>
                <a:ea typeface="+mn-ea"/>
                <a:cs typeface="+mn-cs"/>
              </a:rPr>
              <a:t>basically a generalization of the logistic function we saw earlier, which can be used to represent a probability</a:t>
            </a:r>
          </a:p>
          <a:p>
            <a:r>
              <a:rPr lang="en-US" sz="1200" b="0" i="0" u="none" strike="noStrike" kern="1200" baseline="0" dirty="0">
                <a:solidFill>
                  <a:schemeClr val="tx1"/>
                </a:solidFill>
                <a:latin typeface="Arial" charset="0"/>
                <a:ea typeface="+mn-ea"/>
                <a:cs typeface="+mn-cs"/>
              </a:rPr>
              <a:t>distribution over </a:t>
            </a:r>
            <a:r>
              <a:rPr lang="en-US" sz="1200" b="0" i="1" u="none" strike="noStrike" kern="1200" baseline="0" dirty="0">
                <a:solidFill>
                  <a:schemeClr val="tx1"/>
                </a:solidFill>
                <a:latin typeface="Arial" charset="0"/>
                <a:ea typeface="+mn-ea"/>
                <a:cs typeface="+mn-cs"/>
              </a:rPr>
              <a:t>n </a:t>
            </a:r>
            <a:r>
              <a:rPr lang="en-US" sz="1200" b="0" i="0" u="none" strike="noStrike" kern="1200" baseline="0" dirty="0">
                <a:solidFill>
                  <a:schemeClr val="tx1"/>
                </a:solidFill>
                <a:latin typeface="Arial" charset="0"/>
                <a:ea typeface="+mn-ea"/>
                <a:cs typeface="+mn-cs"/>
              </a:rPr>
              <a:t>possible class outcomes. In our case </a:t>
            </a:r>
            <a:r>
              <a:rPr lang="en-US" sz="1200" b="0" i="1" u="none" strike="noStrike" kern="1200" baseline="0" dirty="0">
                <a:solidFill>
                  <a:schemeClr val="tx1"/>
                </a:solidFill>
                <a:latin typeface="Arial" charset="0"/>
                <a:ea typeface="+mn-ea"/>
                <a:cs typeface="+mn-cs"/>
              </a:rPr>
              <a:t>n </a:t>
            </a:r>
            <a:r>
              <a:rPr lang="en-US" sz="1200" b="0" i="0" u="none" strike="noStrike" kern="1200" baseline="0" dirty="0">
                <a:solidFill>
                  <a:schemeClr val="tx1"/>
                </a:solidFill>
                <a:latin typeface="Arial" charset="0"/>
                <a:ea typeface="+mn-ea"/>
                <a:cs typeface="+mn-cs"/>
              </a:rPr>
              <a:t>= 2 where the class can either be positive or</a:t>
            </a:r>
          </a:p>
          <a:p>
            <a:r>
              <a:rPr lang="en-US" sz="1200" b="0" i="0" u="none" strike="noStrike" kern="1200" baseline="0" dirty="0">
                <a:solidFill>
                  <a:schemeClr val="tx1"/>
                </a:solidFill>
                <a:latin typeface="Arial" charset="0"/>
                <a:ea typeface="+mn-ea"/>
                <a:cs typeface="+mn-cs"/>
              </a:rPr>
              <a:t>negative and the </a:t>
            </a:r>
            <a:r>
              <a:rPr lang="en-US" sz="1200" b="0" i="0" u="none" strike="noStrike" kern="1200" baseline="0" dirty="0" err="1">
                <a:solidFill>
                  <a:schemeClr val="tx1"/>
                </a:solidFill>
                <a:latin typeface="Arial" charset="0"/>
                <a:ea typeface="+mn-ea"/>
                <a:cs typeface="+mn-cs"/>
              </a:rPr>
              <a:t>softmax</a:t>
            </a:r>
            <a:r>
              <a:rPr lang="en-US" sz="1200" b="0" i="0" u="none" strike="noStrike" kern="1200" baseline="0" dirty="0">
                <a:solidFill>
                  <a:schemeClr val="tx1"/>
                </a:solidFill>
                <a:latin typeface="Arial" charset="0"/>
                <a:ea typeface="+mn-ea"/>
                <a:cs typeface="+mn-cs"/>
              </a:rPr>
              <a:t> probabilities will help us determine the same. The binary </a:t>
            </a:r>
            <a:r>
              <a:rPr lang="en-US" sz="1200" b="0" i="0" u="none" strike="noStrike" kern="1200" baseline="0" dirty="0" err="1">
                <a:solidFill>
                  <a:schemeClr val="tx1"/>
                </a:solidFill>
                <a:latin typeface="Arial" charset="0"/>
                <a:ea typeface="+mn-ea"/>
                <a:cs typeface="+mn-cs"/>
              </a:rPr>
              <a:t>softmax</a:t>
            </a:r>
            <a:r>
              <a:rPr lang="en-US" sz="1200" b="0" i="0" u="none" strike="noStrike" kern="1200" baseline="0" dirty="0">
                <a:solidFill>
                  <a:schemeClr val="tx1"/>
                </a:solidFill>
                <a:latin typeface="Arial" charset="0"/>
                <a:ea typeface="+mn-ea"/>
                <a:cs typeface="+mn-cs"/>
              </a:rPr>
              <a:t> classifier is also</a:t>
            </a:r>
          </a:p>
          <a:p>
            <a:r>
              <a:rPr lang="en-US" sz="1200" b="0" i="0" u="none" strike="noStrike" kern="1200" baseline="0" dirty="0">
                <a:solidFill>
                  <a:schemeClr val="tx1"/>
                </a:solidFill>
                <a:latin typeface="Arial" charset="0"/>
                <a:ea typeface="+mn-ea"/>
                <a:cs typeface="+mn-cs"/>
              </a:rPr>
              <a:t>interchangeably known as the binary logistic regression function.</a:t>
            </a:r>
          </a:p>
          <a:p>
            <a:r>
              <a:rPr lang="en-US" sz="1200" b="0" i="0" u="none" strike="noStrike" kern="1200" baseline="0" dirty="0">
                <a:solidFill>
                  <a:schemeClr val="tx1"/>
                </a:solidFill>
                <a:latin typeface="Arial" charset="0"/>
                <a:ea typeface="+mn-ea"/>
                <a:cs typeface="+mn-cs"/>
              </a:rPr>
              <a:t>The compile(...) method is used to configure the learning or training process of the DNN model</a:t>
            </a:r>
          </a:p>
          <a:p>
            <a:r>
              <a:rPr lang="en-US" sz="1200" b="0" i="0" u="none" strike="noStrike" kern="1200" baseline="0" dirty="0">
                <a:solidFill>
                  <a:schemeClr val="tx1"/>
                </a:solidFill>
                <a:latin typeface="Arial" charset="0"/>
                <a:ea typeface="+mn-ea"/>
                <a:cs typeface="+mn-cs"/>
              </a:rPr>
              <a:t>before we actually train it. This involves providing a cost or loss function in the loss parameter. This will be</a:t>
            </a:r>
          </a:p>
          <a:p>
            <a:r>
              <a:rPr lang="en-US" sz="1200" b="0" i="0" u="none" strike="noStrike" kern="1200" baseline="0" dirty="0">
                <a:solidFill>
                  <a:schemeClr val="tx1"/>
                </a:solidFill>
                <a:latin typeface="Arial" charset="0"/>
                <a:ea typeface="+mn-ea"/>
                <a:cs typeface="+mn-cs"/>
              </a:rPr>
              <a:t>the goal or objective which the model will try to minimize. There are various loss functions based on the</a:t>
            </a:r>
          </a:p>
          <a:p>
            <a:r>
              <a:rPr lang="en-US" sz="1200" b="0" i="0" u="none" strike="noStrike" kern="1200" baseline="0" dirty="0">
                <a:solidFill>
                  <a:schemeClr val="tx1"/>
                </a:solidFill>
                <a:latin typeface="Arial" charset="0"/>
                <a:ea typeface="+mn-ea"/>
                <a:cs typeface="+mn-cs"/>
              </a:rPr>
              <a:t>type of problem you want to solve, for example the mean squared error for regression and categorical </a:t>
            </a:r>
            <a:r>
              <a:rPr lang="en-US" sz="1200" b="0" i="0" u="none" strike="noStrike" kern="1200" baseline="0" dirty="0" err="1">
                <a:solidFill>
                  <a:schemeClr val="tx1"/>
                </a:solidFill>
                <a:latin typeface="Arial" charset="0"/>
                <a:ea typeface="+mn-ea"/>
                <a:cs typeface="+mn-cs"/>
              </a:rPr>
              <a:t>crossentropy</a:t>
            </a:r>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for classification. Check out https://keras.io/losses/ for a list of possible loss functions.</a:t>
            </a:r>
          </a:p>
          <a:p>
            <a:r>
              <a:rPr lang="en-US" sz="1200" b="0" i="0" u="none" strike="noStrike" kern="1200" baseline="0" dirty="0">
                <a:solidFill>
                  <a:schemeClr val="tx1"/>
                </a:solidFill>
                <a:latin typeface="Arial" charset="0"/>
                <a:ea typeface="+mn-ea"/>
                <a:cs typeface="+mn-cs"/>
              </a:rPr>
              <a:t>We will be using </a:t>
            </a:r>
            <a:r>
              <a:rPr lang="en-US" sz="1200" b="0" i="0" u="none" strike="noStrike" kern="1200" baseline="0" dirty="0" err="1">
                <a:solidFill>
                  <a:schemeClr val="tx1"/>
                </a:solidFill>
                <a:latin typeface="Arial" charset="0"/>
                <a:ea typeface="+mn-ea"/>
                <a:cs typeface="+mn-cs"/>
              </a:rPr>
              <a:t>categorical_crossentropy</a:t>
            </a:r>
            <a:r>
              <a:rPr lang="en-US" sz="1200" b="0" i="0" u="none" strike="noStrike" kern="1200" baseline="0" dirty="0">
                <a:solidFill>
                  <a:schemeClr val="tx1"/>
                </a:solidFill>
                <a:latin typeface="Arial" charset="0"/>
                <a:ea typeface="+mn-ea"/>
                <a:cs typeface="+mn-cs"/>
              </a:rPr>
              <a:t>, which helps us minimize the error or loss from the</a:t>
            </a:r>
          </a:p>
          <a:p>
            <a:r>
              <a:rPr lang="en-US" sz="1200" b="0" i="0" u="none" strike="noStrike" kern="1200" baseline="0" dirty="0" err="1">
                <a:solidFill>
                  <a:schemeClr val="tx1"/>
                </a:solidFill>
                <a:latin typeface="Arial" charset="0"/>
                <a:ea typeface="+mn-ea"/>
                <a:cs typeface="+mn-cs"/>
              </a:rPr>
              <a:t>softmax</a:t>
            </a:r>
            <a:r>
              <a:rPr lang="en-US" sz="1200" b="0" i="0" u="none" strike="noStrike" kern="1200" baseline="0" dirty="0">
                <a:solidFill>
                  <a:schemeClr val="tx1"/>
                </a:solidFill>
                <a:latin typeface="Arial" charset="0"/>
                <a:ea typeface="+mn-ea"/>
                <a:cs typeface="+mn-cs"/>
              </a:rPr>
              <a:t> output. We need an optimizer for helping us converge our model and minimize the loss or error</a:t>
            </a:r>
          </a:p>
          <a:p>
            <a:r>
              <a:rPr lang="en-US" sz="1200" b="0" i="0" u="none" strike="noStrike" kern="1200" baseline="0" dirty="0">
                <a:solidFill>
                  <a:schemeClr val="tx1"/>
                </a:solidFill>
                <a:latin typeface="Arial" charset="0"/>
                <a:ea typeface="+mn-ea"/>
                <a:cs typeface="+mn-cs"/>
              </a:rPr>
              <a:t>function. Gradient descent or stochastic gradient descent is a popular optimizer. We will be using the adam</a:t>
            </a:r>
          </a:p>
          <a:p>
            <a:r>
              <a:rPr lang="en-US" sz="1200" b="0" i="0" u="none" strike="noStrike" kern="1200" baseline="0" dirty="0">
                <a:solidFill>
                  <a:schemeClr val="tx1"/>
                </a:solidFill>
                <a:latin typeface="Arial" charset="0"/>
                <a:ea typeface="+mn-ea"/>
                <a:cs typeface="+mn-cs"/>
              </a:rPr>
              <a:t>optimizer which only required first order gradients and very little memory. Adam also uses momentum</a:t>
            </a:r>
          </a:p>
          <a:p>
            <a:r>
              <a:rPr lang="en-US" sz="1200" b="0" i="0" u="none" strike="noStrike" kern="1200" baseline="0" dirty="0">
                <a:solidFill>
                  <a:schemeClr val="tx1"/>
                </a:solidFill>
                <a:latin typeface="Arial" charset="0"/>
                <a:ea typeface="+mn-ea"/>
                <a:cs typeface="+mn-cs"/>
              </a:rPr>
              <a:t>where basically each update is based on not only the gradient computation of the current point but also</a:t>
            </a:r>
          </a:p>
          <a:p>
            <a:r>
              <a:rPr lang="en-US" sz="1200" b="0" i="0" u="none" strike="noStrike" kern="1200" baseline="0" dirty="0">
                <a:solidFill>
                  <a:schemeClr val="tx1"/>
                </a:solidFill>
                <a:latin typeface="Arial" charset="0"/>
                <a:ea typeface="+mn-ea"/>
                <a:cs typeface="+mn-cs"/>
              </a:rPr>
              <a:t>includes a fraction of the previous update. This helps with faster convergence. You can refer to the original</a:t>
            </a:r>
          </a:p>
          <a:p>
            <a:r>
              <a:rPr lang="en-US" sz="1200" b="0" i="0" u="none" strike="noStrike" kern="1200" baseline="0" dirty="0">
                <a:solidFill>
                  <a:schemeClr val="tx1"/>
                </a:solidFill>
                <a:latin typeface="Arial" charset="0"/>
                <a:ea typeface="+mn-ea"/>
                <a:cs typeface="+mn-cs"/>
              </a:rPr>
              <a:t>paper from https://arxiv.org/pdf/1412.6980v8.pdf for further details on the ADAM optimizer. Finally,</a:t>
            </a:r>
          </a:p>
          <a:p>
            <a:r>
              <a:rPr lang="en-US" sz="1200" b="0" i="0" u="none" strike="noStrike" kern="1200" baseline="0" dirty="0">
                <a:solidFill>
                  <a:schemeClr val="tx1"/>
                </a:solidFill>
                <a:latin typeface="Arial" charset="0"/>
                <a:ea typeface="+mn-ea"/>
                <a:cs typeface="+mn-cs"/>
              </a:rPr>
              <a:t>the metrics parameter is used to specify model performance metrics that are used to evaluate the model</a:t>
            </a:r>
          </a:p>
          <a:p>
            <a:r>
              <a:rPr lang="en-US" sz="1200" b="0" i="0" u="none" strike="noStrike" kern="1200" baseline="0" dirty="0">
                <a:solidFill>
                  <a:schemeClr val="tx1"/>
                </a:solidFill>
                <a:latin typeface="Arial" charset="0"/>
                <a:ea typeface="+mn-ea"/>
                <a:cs typeface="+mn-cs"/>
              </a:rPr>
              <a:t>when training (but not used to modify the training loss itself ). Let’s now build a DNN model based on our</a:t>
            </a:r>
          </a:p>
          <a:p>
            <a:r>
              <a:rPr lang="en-US" sz="1200" b="0" i="0" u="none" strike="noStrike" kern="1200" baseline="0" dirty="0">
                <a:solidFill>
                  <a:schemeClr val="tx1"/>
                </a:solidFill>
                <a:latin typeface="Arial" charset="0"/>
                <a:ea typeface="+mn-ea"/>
                <a:cs typeface="+mn-cs"/>
              </a:rPr>
              <a:t>word2vec input feature representations for our training reviews.</a:t>
            </a:r>
          </a:p>
          <a:p>
            <a:endParaRPr lang="en-US" sz="1200" b="0" i="0" u="none" strike="noStrike" kern="1200" baseline="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12</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Arial" charset="0"/>
                <a:ea typeface="+mn-ea"/>
                <a:cs typeface="+mn-cs"/>
              </a:rPr>
              <a:t>https://arxiv.org/pdf/1412.6980v8.pdf</a:t>
            </a:r>
            <a:endParaRPr lang="en-US" sz="1200" b="0" i="0" u="none" strike="noStrike" kern="1200" baseline="0" dirty="0">
              <a:solidFill>
                <a:schemeClr val="tx1"/>
              </a:solidFill>
              <a:latin typeface="Arial" charset="0"/>
              <a:ea typeface="+mn-ea"/>
              <a:cs typeface="+mn-cs"/>
            </a:endParaRPr>
          </a:p>
          <a:p>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13</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2</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3</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4</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https:// www.cs.uic.edu/~liub/FBS/sentiment-analysis.html#lexicon</a:t>
            </a:r>
          </a:p>
          <a:p>
            <a:r>
              <a:rPr lang="en-US" sz="1200" b="0" i="0" u="none" strike="noStrike" kern="1200" baseline="0" dirty="0">
                <a:solidFill>
                  <a:schemeClr val="tx1"/>
                </a:solidFill>
                <a:latin typeface="Arial" charset="0"/>
                <a:ea typeface="+mn-ea"/>
                <a:cs typeface="+mn-cs"/>
              </a:rPr>
              <a:t>http://mpqa.cs.pitt.edu/lexicons/subj_lexicon/</a:t>
            </a:r>
          </a:p>
          <a:p>
            <a:r>
              <a:rPr lang="en-US" sz="1200" b="0" i="0" u="none" strike="noStrike" kern="1200" baseline="0" dirty="0">
                <a:solidFill>
                  <a:schemeClr val="tx1"/>
                </a:solidFill>
                <a:latin typeface="Arial" charset="0"/>
                <a:ea typeface="+mn-ea"/>
                <a:cs typeface="+mn-cs"/>
              </a:rPr>
              <a:t>https://github.com/clips/pattern/blob/master/pattern/text/en/en-sentiment.xml</a:t>
            </a:r>
          </a:p>
          <a:p>
            <a:r>
              <a:rPr lang="en-US" sz="1200" b="0" i="0" u="none" strike="noStrike" kern="1200" baseline="0" dirty="0">
                <a:solidFill>
                  <a:schemeClr val="tx1"/>
                </a:solidFill>
                <a:latin typeface="Arial" charset="0"/>
                <a:ea typeface="+mn-ea"/>
                <a:cs typeface="+mn-cs"/>
              </a:rPr>
              <a:t>https://github.com/fnielsen/afinn/blob/master/afinn/data/</a:t>
            </a:r>
          </a:p>
          <a:p>
            <a:r>
              <a:rPr lang="en-US" sz="1200" b="0" i="0" u="none" strike="noStrike" kern="1200" baseline="0" dirty="0">
                <a:solidFill>
                  <a:schemeClr val="tx1"/>
                </a:solidFill>
                <a:latin typeface="Arial" charset="0"/>
                <a:ea typeface="+mn-ea"/>
                <a:cs typeface="+mn-cs"/>
              </a:rPr>
              <a:t>http://sentiwordnet.isti.cnr.it</a:t>
            </a:r>
          </a:p>
          <a:p>
            <a:r>
              <a:rPr lang="en-US" sz="1200" b="0" i="0" u="none" strike="noStrike" kern="1200" baseline="0" dirty="0">
                <a:solidFill>
                  <a:schemeClr val="tx1"/>
                </a:solidFill>
                <a:latin typeface="Arial" charset="0"/>
                <a:ea typeface="+mn-ea"/>
                <a:cs typeface="+mn-cs"/>
              </a:rPr>
              <a:t>https</a:t>
            </a:r>
            <a:r>
              <a:rPr lang="en-US" sz="1200" b="0" i="0" u="none" strike="noStrike" kern="1200" baseline="0">
                <a:solidFill>
                  <a:schemeClr val="tx1"/>
                </a:solidFill>
                <a:latin typeface="Arial" charset="0"/>
                <a:ea typeface="+mn-ea"/>
                <a:cs typeface="+mn-cs"/>
              </a:rPr>
              <a:t>://github.com/cjhutto/vaderSentiment</a:t>
            </a:r>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5</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https:// www.cs.uic.edu/~liub/FBS/sentiment-analysis.html#lexicon</a:t>
            </a:r>
          </a:p>
          <a:p>
            <a:r>
              <a:rPr lang="en-US" sz="1200" b="0" i="0" u="none" strike="noStrike" kern="1200" baseline="0" dirty="0">
                <a:solidFill>
                  <a:schemeClr val="tx1"/>
                </a:solidFill>
                <a:latin typeface="Arial" charset="0"/>
                <a:ea typeface="+mn-ea"/>
                <a:cs typeface="+mn-cs"/>
              </a:rPr>
              <a:t>http://mpqa.cs.pitt.edu/lexicons/subj_lexicon/</a:t>
            </a:r>
          </a:p>
          <a:p>
            <a:r>
              <a:rPr lang="en-US" sz="1200" b="0" i="0" u="none" strike="noStrike" kern="1200" baseline="0" dirty="0">
                <a:solidFill>
                  <a:schemeClr val="tx1"/>
                </a:solidFill>
                <a:latin typeface="Arial" charset="0"/>
                <a:ea typeface="+mn-ea"/>
                <a:cs typeface="+mn-cs"/>
              </a:rPr>
              <a:t>https://github.com/clips/pattern/blob/master/pattern/text/en/en-sentiment.xml</a:t>
            </a:r>
          </a:p>
          <a:p>
            <a:r>
              <a:rPr lang="en-US" sz="1200" b="0" i="0" u="none" strike="noStrike" kern="1200" baseline="0" dirty="0">
                <a:solidFill>
                  <a:schemeClr val="tx1"/>
                </a:solidFill>
                <a:latin typeface="Arial" charset="0"/>
                <a:ea typeface="+mn-ea"/>
                <a:cs typeface="+mn-cs"/>
              </a:rPr>
              <a:t>https://github.com/fnielsen/afinn/blob/master/afinn/data/</a:t>
            </a:r>
          </a:p>
          <a:p>
            <a:r>
              <a:rPr lang="en-US" sz="1200" b="0" i="0" u="none" strike="noStrike" kern="1200" baseline="0" dirty="0">
                <a:solidFill>
                  <a:schemeClr val="tx1"/>
                </a:solidFill>
                <a:latin typeface="Arial" charset="0"/>
                <a:ea typeface="+mn-ea"/>
                <a:cs typeface="+mn-cs"/>
              </a:rPr>
              <a:t>http://sentiwordnet.isti.cnr.it</a:t>
            </a:r>
          </a:p>
          <a:p>
            <a:r>
              <a:rPr lang="en-US" sz="1200" b="0" i="0" u="none" strike="noStrike" kern="1200" baseline="0" dirty="0">
                <a:solidFill>
                  <a:schemeClr val="tx1"/>
                </a:solidFill>
                <a:latin typeface="Arial" charset="0"/>
                <a:ea typeface="+mn-ea"/>
                <a:cs typeface="+mn-cs"/>
              </a:rPr>
              <a:t>https</a:t>
            </a:r>
            <a:r>
              <a:rPr lang="en-US" sz="1200" b="0" i="0" u="none" strike="noStrike" kern="1200" baseline="0">
                <a:solidFill>
                  <a:schemeClr val="tx1"/>
                </a:solidFill>
                <a:latin typeface="Arial" charset="0"/>
                <a:ea typeface="+mn-ea"/>
                <a:cs typeface="+mn-cs"/>
              </a:rPr>
              <a:t>://github.com/cjhutto/vaderSentiment</a:t>
            </a:r>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6</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https:// www.cs.uic.edu/~liub/FBS/sentiment-analysis.html#lexicon</a:t>
            </a:r>
          </a:p>
          <a:p>
            <a:r>
              <a:rPr lang="en-US" sz="1200" b="0" i="0" u="none" strike="noStrike" kern="1200" baseline="0" dirty="0">
                <a:solidFill>
                  <a:schemeClr val="tx1"/>
                </a:solidFill>
                <a:latin typeface="Arial" charset="0"/>
                <a:ea typeface="+mn-ea"/>
                <a:cs typeface="+mn-cs"/>
              </a:rPr>
              <a:t>http://mpqa.cs.pitt.edu/lexicons/subj_lexicon/</a:t>
            </a:r>
          </a:p>
          <a:p>
            <a:r>
              <a:rPr lang="en-US" sz="1200" b="0" i="0" u="none" strike="noStrike" kern="1200" baseline="0" dirty="0">
                <a:solidFill>
                  <a:schemeClr val="tx1"/>
                </a:solidFill>
                <a:latin typeface="Arial" charset="0"/>
                <a:ea typeface="+mn-ea"/>
                <a:cs typeface="+mn-cs"/>
              </a:rPr>
              <a:t>https://github.com/clips/pattern/blob/master/pattern/text/en/en-sentiment.xml</a:t>
            </a:r>
          </a:p>
          <a:p>
            <a:r>
              <a:rPr lang="en-US" sz="1200" b="0" i="0" u="none" strike="noStrike" kern="1200" baseline="0" dirty="0">
                <a:solidFill>
                  <a:schemeClr val="tx1"/>
                </a:solidFill>
                <a:latin typeface="Arial" charset="0"/>
                <a:ea typeface="+mn-ea"/>
                <a:cs typeface="+mn-cs"/>
              </a:rPr>
              <a:t>https://github.com/fnielsen/afinn/blob/master/afinn/data/</a:t>
            </a:r>
          </a:p>
          <a:p>
            <a:r>
              <a:rPr lang="en-US" sz="1200" b="0" i="0" u="none" strike="noStrike" kern="1200" baseline="0" dirty="0">
                <a:solidFill>
                  <a:schemeClr val="tx1"/>
                </a:solidFill>
                <a:latin typeface="Arial" charset="0"/>
                <a:ea typeface="+mn-ea"/>
                <a:cs typeface="+mn-cs"/>
              </a:rPr>
              <a:t>http://sentiwordnet.isti.cnr.it</a:t>
            </a:r>
          </a:p>
          <a:p>
            <a:r>
              <a:rPr lang="en-US" sz="1200" b="0" i="0" u="none" strike="noStrike" kern="1200" baseline="0" dirty="0">
                <a:solidFill>
                  <a:schemeClr val="tx1"/>
                </a:solidFill>
                <a:latin typeface="Arial" charset="0"/>
                <a:ea typeface="+mn-ea"/>
                <a:cs typeface="+mn-cs"/>
              </a:rPr>
              <a:t>https</a:t>
            </a:r>
            <a:r>
              <a:rPr lang="en-US" sz="1200" b="0" i="0" u="none" strike="noStrike" kern="1200" baseline="0">
                <a:solidFill>
                  <a:schemeClr val="tx1"/>
                </a:solidFill>
                <a:latin typeface="Arial" charset="0"/>
                <a:ea typeface="+mn-ea"/>
                <a:cs typeface="+mn-cs"/>
              </a:rPr>
              <a:t>://github.com/cjhutto/vaderSentiment</a:t>
            </a:r>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7</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https:// www.cs.uic.edu/~liub/FBS/sentiment-analysis.html#lexicon</a:t>
            </a:r>
          </a:p>
          <a:p>
            <a:r>
              <a:rPr lang="en-US" sz="1200" b="0" i="0" u="none" strike="noStrike" kern="1200" baseline="0" dirty="0">
                <a:solidFill>
                  <a:schemeClr val="tx1"/>
                </a:solidFill>
                <a:latin typeface="Arial" charset="0"/>
                <a:ea typeface="+mn-ea"/>
                <a:cs typeface="+mn-cs"/>
              </a:rPr>
              <a:t>http://mpqa.cs.pitt.edu/lexicons/subj_lexicon/</a:t>
            </a:r>
          </a:p>
          <a:p>
            <a:r>
              <a:rPr lang="en-US" sz="1200" b="0" i="0" u="none" strike="noStrike" kern="1200" baseline="0" dirty="0">
                <a:solidFill>
                  <a:schemeClr val="tx1"/>
                </a:solidFill>
                <a:latin typeface="Arial" charset="0"/>
                <a:ea typeface="+mn-ea"/>
                <a:cs typeface="+mn-cs"/>
              </a:rPr>
              <a:t>https://github.com/clips/pattern/blob/master/pattern/text/en/en-sentiment.xml</a:t>
            </a:r>
          </a:p>
          <a:p>
            <a:r>
              <a:rPr lang="en-US" sz="1200" b="0" i="0" u="none" strike="noStrike" kern="1200" baseline="0" dirty="0">
                <a:solidFill>
                  <a:schemeClr val="tx1"/>
                </a:solidFill>
                <a:latin typeface="Arial" charset="0"/>
                <a:ea typeface="+mn-ea"/>
                <a:cs typeface="+mn-cs"/>
              </a:rPr>
              <a:t>https://github.com/fnielsen/afinn/blob/master/afinn/data/</a:t>
            </a:r>
          </a:p>
          <a:p>
            <a:r>
              <a:rPr lang="en-US" sz="1200" b="0" i="0" u="none" strike="noStrike" kern="1200" baseline="0" dirty="0">
                <a:solidFill>
                  <a:schemeClr val="tx1"/>
                </a:solidFill>
                <a:latin typeface="Arial" charset="0"/>
                <a:ea typeface="+mn-ea"/>
                <a:cs typeface="+mn-cs"/>
              </a:rPr>
              <a:t>http://sentiwordnet.isti.cnr.it</a:t>
            </a:r>
          </a:p>
          <a:p>
            <a:r>
              <a:rPr lang="en-US" sz="1200" b="0" i="0" u="none" strike="noStrike" kern="1200" baseline="0" dirty="0">
                <a:solidFill>
                  <a:schemeClr val="tx1"/>
                </a:solidFill>
                <a:latin typeface="Arial" charset="0"/>
                <a:ea typeface="+mn-ea"/>
                <a:cs typeface="+mn-cs"/>
              </a:rPr>
              <a:t>https</a:t>
            </a:r>
            <a:r>
              <a:rPr lang="en-US" sz="1200" b="0" i="0" u="none" strike="noStrike" kern="1200" baseline="0">
                <a:solidFill>
                  <a:schemeClr val="tx1"/>
                </a:solidFill>
                <a:latin typeface="Arial" charset="0"/>
                <a:ea typeface="+mn-ea"/>
                <a:cs typeface="+mn-cs"/>
              </a:rPr>
              <a:t>://github.com/cjhutto/vaderSentiment</a:t>
            </a:r>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8</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Arial" charset="0"/>
              <a:ea typeface="+mn-ea"/>
              <a:cs typeface="+mn-cs"/>
            </a:endParaRPr>
          </a:p>
          <a:p>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9</a:t>
            </a:fld>
            <a:endParaRPr lang="en-US" dirty="0"/>
          </a:p>
        </p:txBody>
      </p:sp>
    </p:spTree>
    <p:extLst>
      <p:ext uri="{BB962C8B-B14F-4D97-AF65-F5344CB8AC3E}">
        <p14:creationId xmlns:p14="http://schemas.microsoft.com/office/powerpoint/2010/main" val="383419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4038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Diagram or Organization Char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8863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81" name="Line 11"/>
          <p:cNvSpPr>
            <a:spLocks noChangeShapeType="1"/>
          </p:cNvSpPr>
          <p:nvPr/>
        </p:nvSpPr>
        <p:spPr bwMode="auto">
          <a:xfrm flipV="1">
            <a:off x="363538" y="6545263"/>
            <a:ext cx="0" cy="331787"/>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3082" name="Rectangle 12"/>
          <p:cNvSpPr>
            <a:spLocks noChangeArrowheads="1"/>
          </p:cNvSpPr>
          <p:nvPr/>
        </p:nvSpPr>
        <p:spPr bwMode="auto">
          <a:xfrm>
            <a:off x="0" y="6257925"/>
            <a:ext cx="3238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6" tIns="45688" rIns="91376" bIns="45688" anchor="b"/>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algn="ctr" eaLnBrk="0" fontAlgn="base" hangingPunct="0">
              <a:spcBef>
                <a:spcPct val="0"/>
              </a:spcBef>
              <a:spcAft>
                <a:spcPct val="0"/>
              </a:spcAft>
              <a:defRPr sz="1000">
                <a:solidFill>
                  <a:schemeClr val="tx1"/>
                </a:solidFill>
                <a:latin typeface="Arial" charset="0"/>
              </a:defRPr>
            </a:lvl6pPr>
            <a:lvl7pPr marL="2971800" indent="-228600" algn="ctr" eaLnBrk="0" fontAlgn="base" hangingPunct="0">
              <a:spcBef>
                <a:spcPct val="0"/>
              </a:spcBef>
              <a:spcAft>
                <a:spcPct val="0"/>
              </a:spcAft>
              <a:defRPr sz="1000">
                <a:solidFill>
                  <a:schemeClr val="tx1"/>
                </a:solidFill>
                <a:latin typeface="Arial" charset="0"/>
              </a:defRPr>
            </a:lvl7pPr>
            <a:lvl8pPr marL="3429000" indent="-228600" algn="ctr" eaLnBrk="0" fontAlgn="base" hangingPunct="0">
              <a:spcBef>
                <a:spcPct val="0"/>
              </a:spcBef>
              <a:spcAft>
                <a:spcPct val="0"/>
              </a:spcAft>
              <a:defRPr sz="1000">
                <a:solidFill>
                  <a:schemeClr val="tx1"/>
                </a:solidFill>
                <a:latin typeface="Arial" charset="0"/>
              </a:defRPr>
            </a:lvl8pPr>
            <a:lvl9pPr marL="3886200" indent="-228600" algn="ctr" eaLnBrk="0" fontAlgn="base" hangingPunct="0">
              <a:spcBef>
                <a:spcPct val="0"/>
              </a:spcBef>
              <a:spcAft>
                <a:spcPct val="0"/>
              </a:spcAft>
              <a:defRPr sz="1000">
                <a:solidFill>
                  <a:schemeClr val="tx1"/>
                </a:solidFill>
                <a:latin typeface="Arial" charset="0"/>
              </a:defRPr>
            </a:lvl9pPr>
          </a:lstStyle>
          <a:p>
            <a:pPr algn="l" eaLnBrk="1" hangingPunct="1">
              <a:spcAft>
                <a:spcPct val="30000"/>
              </a:spcAft>
              <a:defRPr/>
            </a:pPr>
            <a:fld id="{D24A82D8-3283-4F13-A1D3-C0177BD1B0DB}" type="slidenum">
              <a:rPr lang="en-US" altLang="en-US" sz="800" smtClean="0">
                <a:solidFill>
                  <a:schemeClr val="bg2"/>
                </a:solidFill>
              </a:rPr>
              <a:pPr algn="l" eaLnBrk="1" hangingPunct="1">
                <a:spcAft>
                  <a:spcPct val="30000"/>
                </a:spcAft>
                <a:defRPr/>
              </a:pPr>
              <a:t>‹#›</a:t>
            </a:fld>
            <a:endParaRPr lang="en-US" altLang="en-US" sz="800">
              <a:solidFill>
                <a:schemeClr val="bg2"/>
              </a:solidFill>
            </a:endParaRPr>
          </a:p>
        </p:txBody>
      </p:sp>
    </p:spTree>
  </p:cSld>
  <p:clrMap bg1="lt1" tx1="dk1" bg2="lt2" tx2="dk2" accent1="accent1" accent2="accent2" accent3="accent3" accent4="accent4" accent5="accent5" accent6="accent6" hlink="hlink" folHlink="folHlink"/>
  <p:sldLayoutIdLst>
    <p:sldLayoutId id="2147484004" r:id="rId1"/>
    <p:sldLayoutId id="2147484005" r:id="rId2"/>
  </p:sldLayoutIdLst>
  <p:hf sldNum="0" hdr="0" dt="0"/>
  <p:txStyles>
    <p:titleStyle>
      <a:lvl1pPr algn="l" rtl="0" eaLnBrk="0" fontAlgn="base" hangingPunct="0">
        <a:spcBef>
          <a:spcPct val="0"/>
        </a:spcBef>
        <a:spcAft>
          <a:spcPct val="0"/>
        </a:spcAft>
        <a:defRPr sz="2300" b="1">
          <a:solidFill>
            <a:srgbClr val="006600"/>
          </a:solidFill>
          <a:latin typeface="+mj-lt"/>
          <a:ea typeface="+mj-ea"/>
          <a:cs typeface="+mj-cs"/>
        </a:defRPr>
      </a:lvl1pPr>
      <a:lvl2pPr algn="l" rtl="0" eaLnBrk="0" fontAlgn="base" hangingPunct="0">
        <a:spcBef>
          <a:spcPct val="0"/>
        </a:spcBef>
        <a:spcAft>
          <a:spcPct val="0"/>
        </a:spcAft>
        <a:defRPr sz="2300" b="1">
          <a:solidFill>
            <a:srgbClr val="006600"/>
          </a:solidFill>
          <a:latin typeface="Arial" charset="0"/>
        </a:defRPr>
      </a:lvl2pPr>
      <a:lvl3pPr algn="l" rtl="0" eaLnBrk="0" fontAlgn="base" hangingPunct="0">
        <a:spcBef>
          <a:spcPct val="0"/>
        </a:spcBef>
        <a:spcAft>
          <a:spcPct val="0"/>
        </a:spcAft>
        <a:defRPr sz="2300" b="1">
          <a:solidFill>
            <a:srgbClr val="006600"/>
          </a:solidFill>
          <a:latin typeface="Arial" charset="0"/>
        </a:defRPr>
      </a:lvl3pPr>
      <a:lvl4pPr algn="l" rtl="0" eaLnBrk="0" fontAlgn="base" hangingPunct="0">
        <a:spcBef>
          <a:spcPct val="0"/>
        </a:spcBef>
        <a:spcAft>
          <a:spcPct val="0"/>
        </a:spcAft>
        <a:defRPr sz="2300" b="1">
          <a:solidFill>
            <a:srgbClr val="006600"/>
          </a:solidFill>
          <a:latin typeface="Arial" charset="0"/>
        </a:defRPr>
      </a:lvl4pPr>
      <a:lvl5pPr algn="l" rtl="0" eaLnBrk="0" fontAlgn="base" hangingPunct="0">
        <a:spcBef>
          <a:spcPct val="0"/>
        </a:spcBef>
        <a:spcAft>
          <a:spcPct val="0"/>
        </a:spcAft>
        <a:defRPr sz="2300" b="1">
          <a:solidFill>
            <a:srgbClr val="006600"/>
          </a:solidFill>
          <a:latin typeface="Arial" charset="0"/>
        </a:defRPr>
      </a:lvl5pPr>
      <a:lvl6pPr marL="457200" algn="l" rtl="0" fontAlgn="base">
        <a:spcBef>
          <a:spcPct val="0"/>
        </a:spcBef>
        <a:spcAft>
          <a:spcPct val="0"/>
        </a:spcAft>
        <a:defRPr sz="2300" b="1">
          <a:solidFill>
            <a:srgbClr val="006600"/>
          </a:solidFill>
          <a:latin typeface="Arial" charset="0"/>
        </a:defRPr>
      </a:lvl6pPr>
      <a:lvl7pPr marL="914400" algn="l" rtl="0" fontAlgn="base">
        <a:spcBef>
          <a:spcPct val="0"/>
        </a:spcBef>
        <a:spcAft>
          <a:spcPct val="0"/>
        </a:spcAft>
        <a:defRPr sz="2300" b="1">
          <a:solidFill>
            <a:srgbClr val="006600"/>
          </a:solidFill>
          <a:latin typeface="Arial" charset="0"/>
        </a:defRPr>
      </a:lvl7pPr>
      <a:lvl8pPr marL="1371600" algn="l" rtl="0" fontAlgn="base">
        <a:spcBef>
          <a:spcPct val="0"/>
        </a:spcBef>
        <a:spcAft>
          <a:spcPct val="0"/>
        </a:spcAft>
        <a:defRPr sz="2300" b="1">
          <a:solidFill>
            <a:srgbClr val="006600"/>
          </a:solidFill>
          <a:latin typeface="Arial" charset="0"/>
        </a:defRPr>
      </a:lvl8pPr>
      <a:lvl9pPr marL="1828800" algn="l" rtl="0" fontAlgn="base">
        <a:spcBef>
          <a:spcPct val="0"/>
        </a:spcBef>
        <a:spcAft>
          <a:spcPct val="0"/>
        </a:spcAft>
        <a:defRPr sz="2300" b="1">
          <a:solidFill>
            <a:srgbClr val="006600"/>
          </a:solidFill>
          <a:latin typeface="Arial" charset="0"/>
        </a:defRPr>
      </a:lvl9pPr>
    </p:titleStyle>
    <p:bodyStyle>
      <a:lvl1pPr marL="342900" indent="-342900" algn="l" rtl="0" eaLnBrk="0" fontAlgn="base" hangingPunct="0">
        <a:spcBef>
          <a:spcPct val="0"/>
        </a:spcBef>
        <a:spcAft>
          <a:spcPct val="30000"/>
        </a:spcAft>
        <a:buClr>
          <a:schemeClr val="accent1"/>
        </a:buClr>
        <a:defRPr sz="2200">
          <a:solidFill>
            <a:srgbClr val="000000"/>
          </a:solidFill>
          <a:latin typeface="+mn-lt"/>
          <a:ea typeface="+mn-ea"/>
          <a:cs typeface="+mn-cs"/>
        </a:defRPr>
      </a:lvl1pPr>
      <a:lvl2pPr marL="347663" indent="-233363" algn="l" rtl="0" eaLnBrk="0" fontAlgn="base" hangingPunct="0">
        <a:spcBef>
          <a:spcPct val="0"/>
        </a:spcBef>
        <a:spcAft>
          <a:spcPct val="30000"/>
        </a:spcAft>
        <a:buClr>
          <a:schemeClr val="accent1"/>
        </a:buClr>
        <a:buFont typeface="Wingdings 3" pitchFamily="18" charset="2"/>
        <a:buChar char=""/>
        <a:defRPr sz="2000">
          <a:solidFill>
            <a:srgbClr val="000000"/>
          </a:solidFill>
          <a:latin typeface="+mn-lt"/>
        </a:defRPr>
      </a:lvl2pPr>
      <a:lvl3pPr marL="682625" indent="-220663" algn="l" rtl="0" eaLnBrk="0" fontAlgn="base" hangingPunct="0">
        <a:spcBef>
          <a:spcPct val="0"/>
        </a:spcBef>
        <a:spcAft>
          <a:spcPct val="30000"/>
        </a:spcAft>
        <a:buClr>
          <a:schemeClr val="accent1"/>
        </a:buClr>
        <a:buFont typeface="Wingdings" pitchFamily="2" charset="2"/>
        <a:buChar char="§"/>
        <a:defRPr>
          <a:solidFill>
            <a:srgbClr val="000000"/>
          </a:solidFill>
          <a:latin typeface="+mn-lt"/>
        </a:defRPr>
      </a:lvl3pPr>
      <a:lvl4pPr marL="1030288" indent="-230188" algn="l" rtl="0" eaLnBrk="0" fontAlgn="base" hangingPunct="0">
        <a:spcBef>
          <a:spcPct val="0"/>
        </a:spcBef>
        <a:spcAft>
          <a:spcPct val="30000"/>
        </a:spcAft>
        <a:buClr>
          <a:schemeClr val="accent1"/>
        </a:buClr>
        <a:buFont typeface="Wingdings 2" pitchFamily="18" charset="2"/>
        <a:buChar char=""/>
        <a:defRPr sz="1600">
          <a:solidFill>
            <a:srgbClr val="000000"/>
          </a:solidFill>
          <a:latin typeface="+mn-lt"/>
        </a:defRPr>
      </a:lvl4pPr>
      <a:lvl5pPr marL="1379538" indent="-234950" algn="l" rtl="0" eaLnBrk="0" fontAlgn="base" hangingPunct="0">
        <a:spcBef>
          <a:spcPct val="0"/>
        </a:spcBef>
        <a:spcAft>
          <a:spcPct val="30000"/>
        </a:spcAft>
        <a:buClr>
          <a:schemeClr val="accent1"/>
        </a:buClr>
        <a:buFont typeface="Wingdings 2" pitchFamily="18" charset="2"/>
        <a:buChar char=""/>
        <a:defRPr sz="1400">
          <a:solidFill>
            <a:srgbClr val="000000"/>
          </a:solidFill>
          <a:latin typeface="+mn-lt"/>
        </a:defRPr>
      </a:lvl5pPr>
      <a:lvl6pPr marL="18367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6pPr>
      <a:lvl7pPr marL="22939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7pPr>
      <a:lvl8pPr marL="27511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8pPr>
      <a:lvl9pPr marL="32083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05" name="Line 11"/>
          <p:cNvSpPr>
            <a:spLocks noChangeShapeType="1"/>
          </p:cNvSpPr>
          <p:nvPr/>
        </p:nvSpPr>
        <p:spPr bwMode="auto">
          <a:xfrm flipV="1">
            <a:off x="363538" y="6545263"/>
            <a:ext cx="0" cy="331787"/>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4106" name="Rectangle 12"/>
          <p:cNvSpPr>
            <a:spLocks noChangeArrowheads="1"/>
          </p:cNvSpPr>
          <p:nvPr/>
        </p:nvSpPr>
        <p:spPr bwMode="auto">
          <a:xfrm>
            <a:off x="69850" y="6267450"/>
            <a:ext cx="322263"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527" tIns="45268" rIns="90527" bIns="45268" anchor="b"/>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algn="ctr" eaLnBrk="0" fontAlgn="base" hangingPunct="0">
              <a:spcBef>
                <a:spcPct val="0"/>
              </a:spcBef>
              <a:spcAft>
                <a:spcPct val="0"/>
              </a:spcAft>
              <a:defRPr sz="1000">
                <a:solidFill>
                  <a:schemeClr val="tx1"/>
                </a:solidFill>
                <a:latin typeface="Arial" charset="0"/>
              </a:defRPr>
            </a:lvl6pPr>
            <a:lvl7pPr marL="2971800" indent="-228600" algn="ctr" eaLnBrk="0" fontAlgn="base" hangingPunct="0">
              <a:spcBef>
                <a:spcPct val="0"/>
              </a:spcBef>
              <a:spcAft>
                <a:spcPct val="0"/>
              </a:spcAft>
              <a:defRPr sz="1000">
                <a:solidFill>
                  <a:schemeClr val="tx1"/>
                </a:solidFill>
                <a:latin typeface="Arial" charset="0"/>
              </a:defRPr>
            </a:lvl7pPr>
            <a:lvl8pPr marL="3429000" indent="-228600" algn="ctr" eaLnBrk="0" fontAlgn="base" hangingPunct="0">
              <a:spcBef>
                <a:spcPct val="0"/>
              </a:spcBef>
              <a:spcAft>
                <a:spcPct val="0"/>
              </a:spcAft>
              <a:defRPr sz="1000">
                <a:solidFill>
                  <a:schemeClr val="tx1"/>
                </a:solidFill>
                <a:latin typeface="Arial" charset="0"/>
              </a:defRPr>
            </a:lvl8pPr>
            <a:lvl9pPr marL="3886200" indent="-228600" algn="ctr" eaLnBrk="0" fontAlgn="base" hangingPunct="0">
              <a:spcBef>
                <a:spcPct val="0"/>
              </a:spcBef>
              <a:spcAft>
                <a:spcPct val="0"/>
              </a:spcAft>
              <a:defRPr sz="1000">
                <a:solidFill>
                  <a:schemeClr val="tx1"/>
                </a:solidFill>
                <a:latin typeface="Arial" charset="0"/>
              </a:defRPr>
            </a:lvl9pPr>
          </a:lstStyle>
          <a:p>
            <a:pPr algn="l" eaLnBrk="1" hangingPunct="1">
              <a:spcAft>
                <a:spcPct val="30000"/>
              </a:spcAft>
              <a:defRPr/>
            </a:pPr>
            <a:fld id="{37358A52-13C2-413D-BEA5-3D003A62BBDA}" type="slidenum">
              <a:rPr lang="en-US" altLang="en-US" sz="800" smtClean="0">
                <a:solidFill>
                  <a:schemeClr val="bg2"/>
                </a:solidFill>
              </a:rPr>
              <a:pPr algn="l" eaLnBrk="1" hangingPunct="1">
                <a:spcAft>
                  <a:spcPct val="30000"/>
                </a:spcAft>
                <a:defRPr/>
              </a:pPr>
              <a:t>‹#›</a:t>
            </a:fld>
            <a:endParaRPr lang="en-US" altLang="en-US" sz="800">
              <a:solidFill>
                <a:schemeClr val="bg2"/>
              </a:solidFill>
            </a:endParaRPr>
          </a:p>
        </p:txBody>
      </p:sp>
    </p:spTree>
  </p:cSld>
  <p:clrMap bg1="lt1" tx1="dk1" bg2="lt2" tx2="dk2" accent1="accent1" accent2="accent2" accent3="accent3" accent4="accent4" accent5="accent5" accent6="accent6" hlink="hlink" folHlink="folHlink"/>
  <p:hf sldNum="0" hdr="0" dt="0"/>
  <p:txStyles>
    <p:titleStyle>
      <a:lvl1pPr algn="l" rtl="0" eaLnBrk="0" fontAlgn="base" hangingPunct="0">
        <a:spcBef>
          <a:spcPct val="0"/>
        </a:spcBef>
        <a:spcAft>
          <a:spcPct val="0"/>
        </a:spcAft>
        <a:defRPr sz="2300" b="1">
          <a:solidFill>
            <a:srgbClr val="006600"/>
          </a:solidFill>
          <a:latin typeface="+mj-lt"/>
          <a:ea typeface="+mj-ea"/>
          <a:cs typeface="+mj-cs"/>
        </a:defRPr>
      </a:lvl1pPr>
      <a:lvl2pPr algn="l" rtl="0" eaLnBrk="0" fontAlgn="base" hangingPunct="0">
        <a:spcBef>
          <a:spcPct val="0"/>
        </a:spcBef>
        <a:spcAft>
          <a:spcPct val="0"/>
        </a:spcAft>
        <a:defRPr sz="2300" b="1">
          <a:solidFill>
            <a:srgbClr val="006600"/>
          </a:solidFill>
          <a:latin typeface="Arial" charset="0"/>
        </a:defRPr>
      </a:lvl2pPr>
      <a:lvl3pPr algn="l" rtl="0" eaLnBrk="0" fontAlgn="base" hangingPunct="0">
        <a:spcBef>
          <a:spcPct val="0"/>
        </a:spcBef>
        <a:spcAft>
          <a:spcPct val="0"/>
        </a:spcAft>
        <a:defRPr sz="2300" b="1">
          <a:solidFill>
            <a:srgbClr val="006600"/>
          </a:solidFill>
          <a:latin typeface="Arial" charset="0"/>
        </a:defRPr>
      </a:lvl3pPr>
      <a:lvl4pPr algn="l" rtl="0" eaLnBrk="0" fontAlgn="base" hangingPunct="0">
        <a:spcBef>
          <a:spcPct val="0"/>
        </a:spcBef>
        <a:spcAft>
          <a:spcPct val="0"/>
        </a:spcAft>
        <a:defRPr sz="2300" b="1">
          <a:solidFill>
            <a:srgbClr val="006600"/>
          </a:solidFill>
          <a:latin typeface="Arial" charset="0"/>
        </a:defRPr>
      </a:lvl4pPr>
      <a:lvl5pPr algn="l" rtl="0" eaLnBrk="0" fontAlgn="base" hangingPunct="0">
        <a:spcBef>
          <a:spcPct val="0"/>
        </a:spcBef>
        <a:spcAft>
          <a:spcPct val="0"/>
        </a:spcAft>
        <a:defRPr sz="2300" b="1">
          <a:solidFill>
            <a:srgbClr val="006600"/>
          </a:solidFill>
          <a:latin typeface="Arial" charset="0"/>
        </a:defRPr>
      </a:lvl5pPr>
      <a:lvl6pPr marL="457200" algn="l" rtl="0" fontAlgn="base">
        <a:spcBef>
          <a:spcPct val="0"/>
        </a:spcBef>
        <a:spcAft>
          <a:spcPct val="0"/>
        </a:spcAft>
        <a:defRPr sz="2300" b="1">
          <a:solidFill>
            <a:srgbClr val="006600"/>
          </a:solidFill>
          <a:latin typeface="Arial" charset="0"/>
        </a:defRPr>
      </a:lvl6pPr>
      <a:lvl7pPr marL="914400" algn="l" rtl="0" fontAlgn="base">
        <a:spcBef>
          <a:spcPct val="0"/>
        </a:spcBef>
        <a:spcAft>
          <a:spcPct val="0"/>
        </a:spcAft>
        <a:defRPr sz="2300" b="1">
          <a:solidFill>
            <a:srgbClr val="006600"/>
          </a:solidFill>
          <a:latin typeface="Arial" charset="0"/>
        </a:defRPr>
      </a:lvl7pPr>
      <a:lvl8pPr marL="1371600" algn="l" rtl="0" fontAlgn="base">
        <a:spcBef>
          <a:spcPct val="0"/>
        </a:spcBef>
        <a:spcAft>
          <a:spcPct val="0"/>
        </a:spcAft>
        <a:defRPr sz="2300" b="1">
          <a:solidFill>
            <a:srgbClr val="006600"/>
          </a:solidFill>
          <a:latin typeface="Arial" charset="0"/>
        </a:defRPr>
      </a:lvl8pPr>
      <a:lvl9pPr marL="1828800" algn="l" rtl="0" fontAlgn="base">
        <a:spcBef>
          <a:spcPct val="0"/>
        </a:spcBef>
        <a:spcAft>
          <a:spcPct val="0"/>
        </a:spcAft>
        <a:defRPr sz="2300" b="1">
          <a:solidFill>
            <a:srgbClr val="006600"/>
          </a:solidFill>
          <a:latin typeface="Arial" charset="0"/>
        </a:defRPr>
      </a:lvl9pPr>
    </p:titleStyle>
    <p:bodyStyle>
      <a:lvl1pPr marL="342900" indent="-342900" algn="l" rtl="0" eaLnBrk="0" fontAlgn="base" hangingPunct="0">
        <a:spcBef>
          <a:spcPct val="0"/>
        </a:spcBef>
        <a:spcAft>
          <a:spcPct val="30000"/>
        </a:spcAft>
        <a:buClr>
          <a:schemeClr val="accent1"/>
        </a:buClr>
        <a:defRPr sz="2200">
          <a:solidFill>
            <a:srgbClr val="000000"/>
          </a:solidFill>
          <a:latin typeface="+mn-lt"/>
          <a:ea typeface="+mn-ea"/>
          <a:cs typeface="+mn-cs"/>
        </a:defRPr>
      </a:lvl1pPr>
      <a:lvl2pPr marL="347663" indent="-233363" algn="l" rtl="0" eaLnBrk="0" fontAlgn="base" hangingPunct="0">
        <a:spcBef>
          <a:spcPct val="0"/>
        </a:spcBef>
        <a:spcAft>
          <a:spcPct val="30000"/>
        </a:spcAft>
        <a:buClr>
          <a:schemeClr val="accent1"/>
        </a:buClr>
        <a:buFont typeface="Wingdings 3" pitchFamily="18" charset="2"/>
        <a:buChar char=""/>
        <a:defRPr sz="2000">
          <a:solidFill>
            <a:srgbClr val="000000"/>
          </a:solidFill>
          <a:latin typeface="+mn-lt"/>
        </a:defRPr>
      </a:lvl2pPr>
      <a:lvl3pPr marL="682625" indent="-220663" algn="l" rtl="0" eaLnBrk="0" fontAlgn="base" hangingPunct="0">
        <a:spcBef>
          <a:spcPct val="0"/>
        </a:spcBef>
        <a:spcAft>
          <a:spcPct val="30000"/>
        </a:spcAft>
        <a:buClr>
          <a:schemeClr val="accent1"/>
        </a:buClr>
        <a:buFont typeface="Wingdings" pitchFamily="2" charset="2"/>
        <a:buChar char="§"/>
        <a:defRPr>
          <a:solidFill>
            <a:srgbClr val="000000"/>
          </a:solidFill>
          <a:latin typeface="+mn-lt"/>
        </a:defRPr>
      </a:lvl3pPr>
      <a:lvl4pPr marL="1030288" indent="-230188" algn="l" rtl="0" eaLnBrk="0" fontAlgn="base" hangingPunct="0">
        <a:spcBef>
          <a:spcPct val="0"/>
        </a:spcBef>
        <a:spcAft>
          <a:spcPct val="30000"/>
        </a:spcAft>
        <a:buClr>
          <a:schemeClr val="accent1"/>
        </a:buClr>
        <a:buFont typeface="Wingdings 2" pitchFamily="18" charset="2"/>
        <a:buChar char=""/>
        <a:defRPr sz="1600">
          <a:solidFill>
            <a:srgbClr val="000000"/>
          </a:solidFill>
          <a:latin typeface="+mn-lt"/>
        </a:defRPr>
      </a:lvl4pPr>
      <a:lvl5pPr marL="1379538" indent="-234950" algn="l" rtl="0" eaLnBrk="0" fontAlgn="base" hangingPunct="0">
        <a:spcBef>
          <a:spcPct val="0"/>
        </a:spcBef>
        <a:spcAft>
          <a:spcPct val="30000"/>
        </a:spcAft>
        <a:buClr>
          <a:schemeClr val="accent1"/>
        </a:buClr>
        <a:buFont typeface="Wingdings 2" pitchFamily="18" charset="2"/>
        <a:buChar char=""/>
        <a:defRPr sz="1400">
          <a:solidFill>
            <a:srgbClr val="000000"/>
          </a:solidFill>
          <a:latin typeface="+mn-lt"/>
        </a:defRPr>
      </a:lvl5pPr>
      <a:lvl6pPr marL="18367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6pPr>
      <a:lvl7pPr marL="22939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7pPr>
      <a:lvl8pPr marL="27511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8pPr>
      <a:lvl9pPr marL="32083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cs.uic.edu/~liub/FBS/sentiment-analysis.html#lexic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cs.uic.edu/~liub/FBS/sentiment-analysis.html#lexico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subTitle" idx="4294967295"/>
          </p:nvPr>
        </p:nvSpPr>
        <p:spPr>
          <a:xfrm>
            <a:off x="0" y="1922463"/>
            <a:ext cx="7635875" cy="949325"/>
          </a:xfrm>
          <a:prstGeom prst="rect">
            <a:avLst/>
          </a:prstGeom>
        </p:spPr>
        <p:txBody>
          <a:bodyPr/>
          <a:lstStyle/>
          <a:p>
            <a:pPr marL="0" indent="0" eaLnBrk="1" hangingPunct="1">
              <a:lnSpc>
                <a:spcPct val="90000"/>
              </a:lnSpc>
            </a:pPr>
            <a:r>
              <a:rPr lang="en-US" altLang="en-US" sz="3100" dirty="0"/>
              <a:t>Data Science Bootcamp – </a:t>
            </a:r>
          </a:p>
          <a:p>
            <a:pPr marL="0" indent="0" eaLnBrk="1" hangingPunct="1">
              <a:lnSpc>
                <a:spcPct val="90000"/>
              </a:lnSpc>
            </a:pPr>
            <a:r>
              <a:rPr lang="en-US" altLang="en-US" sz="3100" dirty="0"/>
              <a:t>NLP – Sentiment Analysis</a:t>
            </a:r>
          </a:p>
        </p:txBody>
      </p:sp>
      <p:sp>
        <p:nvSpPr>
          <p:cNvPr id="2" name="TextBox 1"/>
          <p:cNvSpPr txBox="1"/>
          <p:nvPr/>
        </p:nvSpPr>
        <p:spPr>
          <a:xfrm>
            <a:off x="707571" y="5007429"/>
            <a:ext cx="3842658" cy="338554"/>
          </a:xfrm>
          <a:prstGeom prst="rect">
            <a:avLst/>
          </a:prstGeom>
          <a:noFill/>
        </p:spPr>
        <p:txBody>
          <a:bodyPr wrap="square" rtlCol="0">
            <a:spAutoFit/>
          </a:bodyPr>
          <a:lstStyle/>
          <a:p>
            <a:pPr algn="l"/>
            <a:r>
              <a:rPr lang="en-US" sz="1600" dirty="0"/>
              <a:t>Shovon Sengupta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0" y="0"/>
            <a:ext cx="8534400" cy="990600"/>
          </a:xfrm>
          <a:prstGeom prst="rect">
            <a:avLst/>
          </a:prstGeom>
        </p:spPr>
        <p:txBody>
          <a:bodyPr/>
          <a:lstStyle/>
          <a:p>
            <a:r>
              <a:rPr lang="en-US" dirty="0"/>
              <a:t>Support Vector Machine- Explained</a:t>
            </a:r>
          </a:p>
        </p:txBody>
      </p:sp>
      <p:sp>
        <p:nvSpPr>
          <p:cNvPr id="2" name="Rounded Rectangle 1"/>
          <p:cNvSpPr/>
          <p:nvPr/>
        </p:nvSpPr>
        <p:spPr bwMode="auto">
          <a:xfrm>
            <a:off x="122238" y="1322046"/>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Supervised Models- Contd.</a:t>
            </a:r>
          </a:p>
        </p:txBody>
      </p:sp>
      <p:sp>
        <p:nvSpPr>
          <p:cNvPr id="4" name="TextBox 3"/>
          <p:cNvSpPr txBox="1"/>
          <p:nvPr/>
        </p:nvSpPr>
        <p:spPr>
          <a:xfrm>
            <a:off x="293915" y="1600197"/>
            <a:ext cx="8577942" cy="1323439"/>
          </a:xfrm>
          <a:prstGeom prst="rect">
            <a:avLst/>
          </a:prstGeom>
          <a:noFill/>
        </p:spPr>
        <p:txBody>
          <a:bodyPr wrap="square" rtlCol="0">
            <a:spAutoFit/>
          </a:bodyPr>
          <a:lstStyle/>
          <a:p>
            <a:pPr algn="l"/>
            <a:r>
              <a:rPr lang="en-US" b="1" u="sng" dirty="0"/>
              <a:t>Supervised Models:</a:t>
            </a:r>
          </a:p>
          <a:p>
            <a:pPr algn="l"/>
            <a:endParaRPr lang="en-US" b="1" u="sng" dirty="0"/>
          </a:p>
          <a:p>
            <a:pPr algn="l"/>
            <a:r>
              <a:rPr lang="en-US" dirty="0"/>
              <a:t>We will talk about both traditional and  state-of-the art models  while working on this exercise:</a:t>
            </a:r>
          </a:p>
          <a:p>
            <a:pPr algn="l"/>
            <a:endParaRPr lang="en-US" dirty="0"/>
          </a:p>
          <a:p>
            <a:pPr marL="171450" indent="-171450" algn="l">
              <a:buFont typeface="Wingdings" panose="05000000000000000000" pitchFamily="2" charset="2"/>
              <a:buChar char="q"/>
            </a:pPr>
            <a:r>
              <a:rPr lang="en-US" b="1" dirty="0"/>
              <a:t>Logistic Regression Models using  tf-</a:t>
            </a:r>
            <a:r>
              <a:rPr lang="en-US" b="1" dirty="0" err="1"/>
              <a:t>idf</a:t>
            </a:r>
            <a:endParaRPr lang="en-US" b="1" dirty="0"/>
          </a:p>
          <a:p>
            <a:pPr marL="171450" indent="-171450" algn="l">
              <a:buFont typeface="Wingdings" panose="05000000000000000000" pitchFamily="2" charset="2"/>
              <a:buChar char="q"/>
            </a:pPr>
            <a:r>
              <a:rPr lang="en-US" b="1" dirty="0"/>
              <a:t>Support vector Machine – Classification model using tf-</a:t>
            </a:r>
            <a:r>
              <a:rPr lang="en-US" b="1" dirty="0" err="1"/>
              <a:t>idf</a:t>
            </a:r>
            <a:endParaRPr lang="en-US" b="1" dirty="0"/>
          </a:p>
          <a:p>
            <a:pPr marL="171450" indent="-171450" algn="l">
              <a:buFont typeface="Wingdings" panose="05000000000000000000" pitchFamily="2" charset="2"/>
              <a:buChar char="q"/>
            </a:pPr>
            <a:r>
              <a:rPr lang="en-US" b="1" dirty="0"/>
              <a:t>Deep Learning Model  like Word2Vec and  Glove</a:t>
            </a:r>
          </a:p>
          <a:p>
            <a:pPr marL="171450" indent="-171450" algn="l">
              <a:buFont typeface="Wingdings" panose="05000000000000000000" pitchFamily="2" charset="2"/>
              <a:buChar char="q"/>
            </a:pPr>
            <a:r>
              <a:rPr lang="en-US" b="1" dirty="0"/>
              <a:t>Deep Learning Model – using RNN(Recurrent Neural Network – LSTM (Long-Short term Memory)</a:t>
            </a:r>
          </a:p>
        </p:txBody>
      </p:sp>
    </p:spTree>
    <p:extLst>
      <p:ext uri="{BB962C8B-B14F-4D97-AF65-F5344CB8AC3E}">
        <p14:creationId xmlns:p14="http://schemas.microsoft.com/office/powerpoint/2010/main" val="309266808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0" y="0"/>
            <a:ext cx="8534400" cy="990600"/>
          </a:xfrm>
          <a:prstGeom prst="rect">
            <a:avLst/>
          </a:prstGeom>
        </p:spPr>
        <p:txBody>
          <a:bodyPr/>
          <a:lstStyle/>
          <a:p>
            <a:r>
              <a:rPr lang="en-US" dirty="0"/>
              <a:t>Support Vector Machine- Explained</a:t>
            </a:r>
          </a:p>
        </p:txBody>
      </p:sp>
      <p:sp>
        <p:nvSpPr>
          <p:cNvPr id="2" name="Rounded Rectangle 1"/>
          <p:cNvSpPr/>
          <p:nvPr/>
        </p:nvSpPr>
        <p:spPr bwMode="auto">
          <a:xfrm>
            <a:off x="122238" y="1322046"/>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561748"/>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Fully Connected DNN– Sentiment  Analysis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335" y="1870305"/>
            <a:ext cx="8540522"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151330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0" y="0"/>
            <a:ext cx="8534400" cy="990600"/>
          </a:xfrm>
          <a:prstGeom prst="rect">
            <a:avLst/>
          </a:prstGeom>
        </p:spPr>
        <p:txBody>
          <a:bodyPr/>
          <a:lstStyle/>
          <a:p>
            <a:r>
              <a:rPr lang="en-US" dirty="0"/>
              <a:t>Support Vector Machine- Explained</a:t>
            </a:r>
          </a:p>
        </p:txBody>
      </p:sp>
      <p:sp>
        <p:nvSpPr>
          <p:cNvPr id="2" name="Rounded Rectangle 1"/>
          <p:cNvSpPr/>
          <p:nvPr/>
        </p:nvSpPr>
        <p:spPr bwMode="auto">
          <a:xfrm>
            <a:off x="122238" y="1322046"/>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409348"/>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Visualizing the DNN– Sentiment  Analysis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763486"/>
            <a:ext cx="8479971" cy="2413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726086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0" y="0"/>
            <a:ext cx="8534400" cy="990600"/>
          </a:xfrm>
          <a:prstGeom prst="rect">
            <a:avLst/>
          </a:prstGeom>
        </p:spPr>
        <p:txBody>
          <a:bodyPr/>
          <a:lstStyle/>
          <a:p>
            <a:r>
              <a:rPr lang="en-US" dirty="0"/>
              <a:t>Support Vector Machine- Explained</a:t>
            </a:r>
          </a:p>
        </p:txBody>
      </p:sp>
      <p:sp>
        <p:nvSpPr>
          <p:cNvPr id="2" name="Rounded Rectangle 1"/>
          <p:cNvSpPr/>
          <p:nvPr/>
        </p:nvSpPr>
        <p:spPr bwMode="auto">
          <a:xfrm>
            <a:off x="122238" y="1322046"/>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627062"/>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200" b="1" dirty="0">
                <a:solidFill>
                  <a:schemeClr val="bg1"/>
                </a:solidFill>
              </a:rPr>
              <a:t>Advanced Supervised Deep Learning  Model – Understanding  how word – embedding are generated</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86" y="2044486"/>
            <a:ext cx="8675913" cy="3822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665498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0" y="0"/>
            <a:ext cx="8534400" cy="990600"/>
          </a:xfrm>
          <a:prstGeom prst="rect">
            <a:avLst/>
          </a:prstGeom>
        </p:spPr>
        <p:txBody>
          <a:bodyPr/>
          <a:lstStyle/>
          <a:p>
            <a:r>
              <a:rPr lang="en-US" dirty="0"/>
              <a:t>Overview:</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Overview – Sentiment Analysis</a:t>
            </a:r>
          </a:p>
        </p:txBody>
      </p:sp>
      <p:sp>
        <p:nvSpPr>
          <p:cNvPr id="4" name="TextBox 3"/>
          <p:cNvSpPr txBox="1"/>
          <p:nvPr/>
        </p:nvSpPr>
        <p:spPr>
          <a:xfrm>
            <a:off x="293915" y="1600197"/>
            <a:ext cx="8577942" cy="4247317"/>
          </a:xfrm>
          <a:prstGeom prst="rect">
            <a:avLst/>
          </a:prstGeom>
          <a:noFill/>
        </p:spPr>
        <p:txBody>
          <a:bodyPr wrap="square" rtlCol="0">
            <a:spAutoFit/>
          </a:bodyPr>
          <a:lstStyle/>
          <a:p>
            <a:pPr algn="l"/>
            <a:r>
              <a:rPr lang="en-US" b="1" i="1" dirty="0"/>
              <a:t>“How long has it been since you last posted to Facebook, Twitter, Reddit or Quora? Maybe you’re checking your Instagram right now. Well, you may not think about it this way very often, but you’re feeding Web 2.0, which in turn is giving rise to a revolutionary new method of decision making based on the content posted online by billions of users.”</a:t>
            </a:r>
          </a:p>
          <a:p>
            <a:pPr algn="l"/>
            <a:endParaRPr lang="en-US" b="1" i="1" dirty="0"/>
          </a:p>
          <a:p>
            <a:pPr algn="l"/>
            <a:r>
              <a:rPr lang="en-US" dirty="0"/>
              <a:t>Sentiment analysis is the process by which all that content can be quantified to represent the ideas, beliefs and opinions of entire sectors of the public. The implications are difficult to understate.</a:t>
            </a:r>
          </a:p>
          <a:p>
            <a:pPr algn="l"/>
            <a:endParaRPr lang="en-US" b="1" i="1" dirty="0"/>
          </a:p>
          <a:p>
            <a:pPr algn="l"/>
            <a:r>
              <a:rPr lang="en-US" dirty="0"/>
              <a:t>The problem at hand is sentiment analysis or opinion mining, where we want to analyze some textual documents and predict their sentiment or opinion based on the content of these documents. Sentiment analysis is perhaps one of the most popular applications of natural language processing and text analytics with a vast number of websites, books and tutorials on this subject. Typically sentiment analysis seems to work best on subjective</a:t>
            </a:r>
          </a:p>
          <a:p>
            <a:pPr algn="l"/>
            <a:r>
              <a:rPr lang="en-US" dirty="0"/>
              <a:t>text, where people express opinions, feelings, and their mood. From a real-world industry standpoint, sentiment analysis is widely used to analyze corporate surveys, feedback surveys, social media data, and reviews for movies, places, commodities, and many more. The idea is to analyze and understand the reactions of people toward a specific entity and take insightful actions based on their sentiment.</a:t>
            </a:r>
          </a:p>
          <a:p>
            <a:pPr algn="l"/>
            <a:endParaRPr lang="en-US" b="1" i="1" dirty="0"/>
          </a:p>
          <a:p>
            <a:pPr algn="l"/>
            <a:r>
              <a:rPr lang="en-US" dirty="0"/>
              <a:t>A text corpus consists of multiple text documents and each document can be as simple as a single sentence to a complete document with multiple paragraphs. Textual data, in spite of being highly unstructured, can be classified into two major types of documents. Factual documents that typically depict some form of statements or facts with no specific feelings or emotion attached to them. These are also known as objective documents. Subjective documents on the other hand have text that expresses feelings, moods, emotions, and opinions.</a:t>
            </a:r>
          </a:p>
          <a:p>
            <a:pPr algn="l"/>
            <a:endParaRPr lang="en-US" b="1" i="1" dirty="0"/>
          </a:p>
          <a:p>
            <a:pPr algn="l"/>
            <a:r>
              <a:rPr lang="en-US" i="1" dirty="0"/>
              <a:t>Sentiment analysis </a:t>
            </a:r>
            <a:r>
              <a:rPr lang="en-US" dirty="0"/>
              <a:t>is also popularly known as opinion analysis or opinion mining. The key idea is to use techniques from text analytics, NLP, Machine Learning, and linguistics to extract important information or data points from unstructured text. This in turn can help us derive qualitative outputs like the overall sentiment being on a positive, neutral, or negative scale and quantitative outputs like the sentiment polarity, subjectivity, and objectivity proportions. Sentiment polarity is typically a numeric score that’s assigned to both the positive and negative aspects of a text document based on subjective parameters like specific words and phrases expressing feelings and emotion. </a:t>
            </a:r>
            <a:r>
              <a:rPr lang="en-US" i="1" dirty="0"/>
              <a:t>Neutral </a:t>
            </a:r>
            <a:r>
              <a:rPr lang="en-US" dirty="0"/>
              <a:t>sentiment typically has 0 polarity since it does not</a:t>
            </a:r>
          </a:p>
          <a:p>
            <a:pPr algn="l"/>
            <a:r>
              <a:rPr lang="en-US" dirty="0"/>
              <a:t>express and specific sentiment, </a:t>
            </a:r>
            <a:r>
              <a:rPr lang="en-US" i="1" dirty="0"/>
              <a:t>positive </a:t>
            </a:r>
            <a:r>
              <a:rPr lang="en-US" dirty="0"/>
              <a:t>sentiment will have polarity &gt; 0, and </a:t>
            </a:r>
            <a:r>
              <a:rPr lang="en-US" i="1" dirty="0"/>
              <a:t>negative </a:t>
            </a:r>
            <a:r>
              <a:rPr lang="en-US" dirty="0"/>
              <a:t>&lt; 0. Of course, you can always change these thresholds based on the type of text you are dealing with; there are no hard constraints on this.</a:t>
            </a:r>
            <a:endParaRPr lang="en-US" b="1" i="1" dirty="0"/>
          </a:p>
        </p:txBody>
      </p:sp>
    </p:spTree>
    <p:extLst>
      <p:ext uri="{BB962C8B-B14F-4D97-AF65-F5344CB8AC3E}">
        <p14:creationId xmlns:p14="http://schemas.microsoft.com/office/powerpoint/2010/main" val="404431420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0" y="0"/>
            <a:ext cx="8534400" cy="990600"/>
          </a:xfrm>
          <a:prstGeom prst="rect">
            <a:avLst/>
          </a:prstGeom>
        </p:spPr>
        <p:txBody>
          <a:bodyPr/>
          <a:lstStyle/>
          <a:p>
            <a:r>
              <a:rPr lang="en-US" dirty="0"/>
              <a:t>Objective:</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Sentiment Analysis – Objective</a:t>
            </a:r>
          </a:p>
        </p:txBody>
      </p:sp>
      <p:sp>
        <p:nvSpPr>
          <p:cNvPr id="4" name="TextBox 3"/>
          <p:cNvSpPr txBox="1"/>
          <p:nvPr/>
        </p:nvSpPr>
        <p:spPr>
          <a:xfrm>
            <a:off x="293915" y="1600197"/>
            <a:ext cx="8577942" cy="3785652"/>
          </a:xfrm>
          <a:prstGeom prst="rect">
            <a:avLst/>
          </a:prstGeom>
          <a:noFill/>
        </p:spPr>
        <p:txBody>
          <a:bodyPr wrap="square" rtlCol="0">
            <a:spAutoFit/>
          </a:bodyPr>
          <a:lstStyle/>
          <a:p>
            <a:pPr algn="l"/>
            <a:r>
              <a:rPr lang="en-US" dirty="0"/>
              <a:t>We focus on trying to analyze a large corpus of movie reviews and derive the sentiment. We cover a wide variety of techniques for analyzing sentiment, which include the following.</a:t>
            </a:r>
          </a:p>
          <a:p>
            <a:pPr algn="l"/>
            <a:endParaRPr lang="en-US" b="1" i="1" dirty="0"/>
          </a:p>
          <a:p>
            <a:pPr marL="628650" lvl="1" indent="-171450" algn="l">
              <a:buFont typeface="Wingdings" panose="05000000000000000000" pitchFamily="2" charset="2"/>
              <a:buChar char="q"/>
            </a:pPr>
            <a:r>
              <a:rPr lang="en-US" dirty="0"/>
              <a:t>Unsupervised lexicon-based models.</a:t>
            </a:r>
          </a:p>
          <a:p>
            <a:pPr marL="628650" lvl="1" indent="-171450" algn="l">
              <a:buFont typeface="Wingdings" panose="05000000000000000000" pitchFamily="2" charset="2"/>
              <a:buChar char="q"/>
            </a:pPr>
            <a:r>
              <a:rPr lang="en-US" dirty="0"/>
              <a:t>Traditional supervised Machine Learning models</a:t>
            </a:r>
          </a:p>
          <a:p>
            <a:pPr marL="628650" lvl="1" indent="-171450" algn="l">
              <a:buFont typeface="Wingdings" panose="05000000000000000000" pitchFamily="2" charset="2"/>
              <a:buChar char="q"/>
            </a:pPr>
            <a:r>
              <a:rPr lang="en-US" dirty="0"/>
              <a:t>Newer supervised Deep Learning models</a:t>
            </a:r>
          </a:p>
          <a:p>
            <a:pPr marL="628650" lvl="1" indent="-171450" algn="l">
              <a:buFont typeface="Wingdings" panose="05000000000000000000" pitchFamily="2" charset="2"/>
              <a:buChar char="q"/>
            </a:pPr>
            <a:r>
              <a:rPr lang="en-US" dirty="0"/>
              <a:t>Newer supervised Deep Learning models</a:t>
            </a:r>
            <a:endParaRPr lang="en-US" b="1" i="1" dirty="0"/>
          </a:p>
          <a:p>
            <a:pPr marL="628650" lvl="1" indent="-171450" algn="l">
              <a:buFont typeface="Wingdings" panose="05000000000000000000" pitchFamily="2" charset="2"/>
              <a:buChar char="q"/>
            </a:pPr>
            <a:endParaRPr lang="en-US" b="1" i="1" dirty="0"/>
          </a:p>
          <a:p>
            <a:pPr algn="l"/>
            <a:r>
              <a:rPr lang="en-US" dirty="0"/>
              <a:t>Besides looking at various approaches and models, we also focus on important aspects in the Machine Learning pipeline including text </a:t>
            </a:r>
            <a:r>
              <a:rPr lang="en-US" b="1" dirty="0"/>
              <a:t>pre processing, normalization</a:t>
            </a:r>
            <a:r>
              <a:rPr lang="en-US" dirty="0"/>
              <a:t>, and in-depth analysis of models, including model interpretation and topic models. The key idea here is to understand how we tackle a problem like sentiment analysis on unstructured text, learn various techniques, models and understand how to interpret the results. This will enable you to use these methodologies in the future on your own datasets. Let’s get started!</a:t>
            </a:r>
          </a:p>
          <a:p>
            <a:pPr algn="l"/>
            <a:endParaRPr lang="en-US" dirty="0"/>
          </a:p>
          <a:p>
            <a:pPr algn="l"/>
            <a:r>
              <a:rPr lang="en-US" b="1" u="sng" dirty="0"/>
              <a:t>Problem Statement:</a:t>
            </a:r>
          </a:p>
          <a:p>
            <a:pPr algn="l"/>
            <a:r>
              <a:rPr lang="en-US" dirty="0"/>
              <a:t>The main objective in this chapter is to predict the sentiment for a number of movie reviews obtained from the Internet Movie Database (IMDb). This dataset contains 50,000 movie reviews that have been pre-labeled with “positive” and “negative” sentiment class labels based on the review content. Besides this, there are additional movie reviews that are unlabeled. The dataset can be obtained from http://ai.stanford.edu/~amaas/data/sentiment/, courtesy of Stanford University and Andrew L. Maas, Raymond E. Daly, Peter T. Pham, Dan Huang, Andrew Y. Ng, and Christopher Potts. This dataset was also used in their famous paper, Learning Word Vectors for Sentiment Analysis proceedings of the 49th Annual Meeting of the Association for Computational Linguistics (ACL 2011). They have datasets in the form of raw text as well as already processed bag of words formats. We will only be using the raw labeled movie reviews for our analyses in this chapter. Hence our task will be to predict the sentiment of 15,000 labeled movie reviews and use the remaining 35,000 reviews for training our supervised models. We will still predict sentiments for only 15,000 reviews in case of unsupervised models to maintain consistency and enable ease of comparison.</a:t>
            </a:r>
          </a:p>
          <a:p>
            <a:pPr algn="l"/>
            <a:endParaRPr lang="en-US" dirty="0"/>
          </a:p>
        </p:txBody>
      </p:sp>
    </p:spTree>
    <p:extLst>
      <p:ext uri="{BB962C8B-B14F-4D97-AF65-F5344CB8AC3E}">
        <p14:creationId xmlns:p14="http://schemas.microsoft.com/office/powerpoint/2010/main" val="373675730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0" y="0"/>
            <a:ext cx="8534400" cy="990600"/>
          </a:xfrm>
          <a:prstGeom prst="rect">
            <a:avLst/>
          </a:prstGeom>
        </p:spPr>
        <p:txBody>
          <a:bodyPr/>
          <a:lstStyle/>
          <a:p>
            <a:r>
              <a:rPr lang="en-US" dirty="0"/>
              <a:t>Basic processing of the text:</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Text Pre-Processing and Normalization</a:t>
            </a:r>
          </a:p>
        </p:txBody>
      </p:sp>
      <p:sp>
        <p:nvSpPr>
          <p:cNvPr id="4" name="TextBox 3"/>
          <p:cNvSpPr txBox="1"/>
          <p:nvPr/>
        </p:nvSpPr>
        <p:spPr>
          <a:xfrm>
            <a:off x="293915" y="1600197"/>
            <a:ext cx="8577942" cy="2092881"/>
          </a:xfrm>
          <a:prstGeom prst="rect">
            <a:avLst/>
          </a:prstGeom>
          <a:noFill/>
        </p:spPr>
        <p:txBody>
          <a:bodyPr wrap="square" rtlCol="0">
            <a:spAutoFit/>
          </a:bodyPr>
          <a:lstStyle/>
          <a:p>
            <a:pPr algn="l"/>
            <a:r>
              <a:rPr lang="en-US" b="1" dirty="0">
                <a:latin typeface="WxhydwCmsswqSkjscbMxbtrbUtopiaStd-Regular"/>
              </a:rPr>
              <a:t>One of the key steps before diving into the process of feature engineering and modeling involves cleaning, pre-processing, and normalizing text to bring text components like phrases and words to some standard format. This enables standardization across a document corpus, which helps build meaningful features and helps reduce noise that can be introduced due to many factors like irrelevant symbols, special characters, XML and HTML tags, and so on.</a:t>
            </a:r>
          </a:p>
          <a:p>
            <a:pPr algn="l"/>
            <a:endParaRPr lang="en-US" b="1" dirty="0">
              <a:latin typeface="WxhydwCmsswqSkjscbMxbtrbUtopiaStd-Regular"/>
            </a:endParaRPr>
          </a:p>
          <a:p>
            <a:pPr algn="l"/>
            <a:r>
              <a:rPr lang="en-US" b="1" u="sng" dirty="0">
                <a:latin typeface="WxhydwCmsswqSkjscbMxbtrbUtopiaStd-Regular"/>
              </a:rPr>
              <a:t>Major Steps:</a:t>
            </a:r>
          </a:p>
          <a:p>
            <a:pPr marL="628650" lvl="1" indent="-171450" algn="l">
              <a:buFont typeface="Wingdings" panose="05000000000000000000" pitchFamily="2" charset="2"/>
              <a:buChar char="q"/>
            </a:pPr>
            <a:r>
              <a:rPr lang="en-US" b="1" dirty="0"/>
              <a:t>Cleaning Text.</a:t>
            </a:r>
          </a:p>
          <a:p>
            <a:pPr marL="628650" lvl="1" indent="-171450" algn="l">
              <a:buFont typeface="Wingdings" panose="05000000000000000000" pitchFamily="2" charset="2"/>
              <a:buChar char="q"/>
            </a:pPr>
            <a:r>
              <a:rPr lang="en-US" b="1" dirty="0"/>
              <a:t>Removing accented characters.</a:t>
            </a:r>
          </a:p>
          <a:p>
            <a:pPr marL="628650" lvl="1" indent="-171450" algn="l">
              <a:buFont typeface="Wingdings" panose="05000000000000000000" pitchFamily="2" charset="2"/>
              <a:buChar char="q"/>
            </a:pPr>
            <a:r>
              <a:rPr lang="en-US" b="1" dirty="0"/>
              <a:t>Expanding contractions</a:t>
            </a:r>
          </a:p>
          <a:p>
            <a:pPr marL="628650" lvl="1" indent="-171450" algn="l">
              <a:buFont typeface="Wingdings" panose="05000000000000000000" pitchFamily="2" charset="2"/>
              <a:buChar char="q"/>
            </a:pPr>
            <a:r>
              <a:rPr lang="en-US" b="1" dirty="0"/>
              <a:t>Removing special characters.</a:t>
            </a:r>
          </a:p>
          <a:p>
            <a:pPr marL="628650" lvl="1" indent="-171450" algn="l">
              <a:buFont typeface="Wingdings" panose="05000000000000000000" pitchFamily="2" charset="2"/>
              <a:buChar char="q"/>
            </a:pPr>
            <a:r>
              <a:rPr lang="en-US" b="1" dirty="0"/>
              <a:t>Stemming and lemmatization</a:t>
            </a:r>
          </a:p>
          <a:p>
            <a:pPr marL="628650" lvl="1" indent="-171450" algn="l">
              <a:buFont typeface="Wingdings" panose="05000000000000000000" pitchFamily="2" charset="2"/>
              <a:buChar char="q"/>
            </a:pPr>
            <a:r>
              <a:rPr lang="en-US" b="1" dirty="0"/>
              <a:t>Removing Stopwords</a:t>
            </a:r>
          </a:p>
          <a:p>
            <a:pPr algn="l"/>
            <a:endParaRPr lang="en-US" b="1" dirty="0"/>
          </a:p>
        </p:txBody>
      </p:sp>
    </p:spTree>
    <p:extLst>
      <p:ext uri="{BB962C8B-B14F-4D97-AF65-F5344CB8AC3E}">
        <p14:creationId xmlns:p14="http://schemas.microsoft.com/office/powerpoint/2010/main" val="101546768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0" y="0"/>
            <a:ext cx="8534400" cy="990600"/>
          </a:xfrm>
          <a:prstGeom prst="rect">
            <a:avLst/>
          </a:prstGeom>
        </p:spPr>
        <p:txBody>
          <a:bodyPr/>
          <a:lstStyle/>
          <a:p>
            <a:r>
              <a:rPr lang="en-US" dirty="0"/>
              <a:t>Unsupervised Model – Explained:</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Unsupervised Models</a:t>
            </a:r>
          </a:p>
        </p:txBody>
      </p:sp>
      <p:sp>
        <p:nvSpPr>
          <p:cNvPr id="7" name="TextBox 6"/>
          <p:cNvSpPr txBox="1"/>
          <p:nvPr/>
        </p:nvSpPr>
        <p:spPr>
          <a:xfrm>
            <a:off x="293915" y="1600197"/>
            <a:ext cx="8577942" cy="4555093"/>
          </a:xfrm>
          <a:prstGeom prst="rect">
            <a:avLst/>
          </a:prstGeom>
          <a:noFill/>
        </p:spPr>
        <p:txBody>
          <a:bodyPr wrap="square" rtlCol="0">
            <a:spAutoFit/>
          </a:bodyPr>
          <a:lstStyle/>
          <a:p>
            <a:pPr algn="l"/>
            <a:r>
              <a:rPr lang="en-US" b="1" u="sng" dirty="0"/>
              <a:t>Unsupervised Lexicon-Based Models:</a:t>
            </a:r>
          </a:p>
          <a:p>
            <a:pPr algn="l"/>
            <a:r>
              <a:rPr lang="en-US" dirty="0">
                <a:latin typeface="WxhydwCmsswqSkjscbMxbtrbUtopiaStd-Regular"/>
              </a:rPr>
              <a:t>We have talked about unsupervised learning methods in the past, which refer to specific modeling methods that can be applied directly on data features without the presence of labeled data. One of the major challenges in any organization is getting labeled datasets due the lack of time as well as resources to do this tedious task. Unsupervised methods are very useful in this scenario and we will be looking at some of these methods in this section. Even though we have labeled data, this section should give you a good idea of how lexicon based models work and you can apply the same in your own datasets when you do not have labeled data.</a:t>
            </a:r>
          </a:p>
          <a:p>
            <a:pPr algn="l"/>
            <a:endParaRPr lang="en-US" b="1" u="sng" dirty="0">
              <a:latin typeface="WxhydwCmsswqSkjscbMxbtrbUtopiaStd-Regular"/>
            </a:endParaRPr>
          </a:p>
          <a:p>
            <a:pPr algn="l"/>
            <a:r>
              <a:rPr lang="en-US" dirty="0">
                <a:latin typeface="WxhydwCmsswqSkjscbMxbtrbUtopiaStd-Regular"/>
              </a:rPr>
              <a:t>Unsupervised sentiment analysis models use well curated knowledge bases, ontologies, lexicons, and databases that have detailed information pertaining to subjective words, phrases including sentiment, mood, polarity, objectivity, subjectivity, and so on. A lexicon model typically uses a lexicon, also known as a dictionary or vocabulary of words specifically aligned toward sentiment analysis. Usually these lexicons contain a list of words associated with positive and negative sentiment, polarity (magnitude of negative or positive score), parts of speech (POS) tags, subjectivity classifiers (strong, weak, neutral), mood, modality, and so on. You can use these lexicons and compute sentiment of a text document by matching the presence of specific words from the lexicon, look at other additional factors like presence of negation parameters, surrounding words, overall context and phrases and aggregate overall sentiment polarity scores to decide the final sentiment score. There are several popular lexicon models used for sentiment analysis. Some of them are mentioned as follows.</a:t>
            </a:r>
          </a:p>
          <a:p>
            <a:pPr algn="l"/>
            <a:endParaRPr lang="en-US" dirty="0">
              <a:latin typeface="WxhydwCmsswqSkjscbMxbtrbUtopiaStd-Regular"/>
            </a:endParaRPr>
          </a:p>
          <a:p>
            <a:pPr marL="628650" lvl="1" indent="-171450" algn="l">
              <a:buFont typeface="Wingdings" panose="05000000000000000000" pitchFamily="2" charset="2"/>
              <a:buChar char="q"/>
            </a:pPr>
            <a:r>
              <a:rPr lang="en-US" dirty="0"/>
              <a:t>Bing Liu’s Lexicon</a:t>
            </a:r>
          </a:p>
          <a:p>
            <a:pPr marL="628650" lvl="1" indent="-171450" algn="l">
              <a:buFont typeface="Wingdings" panose="05000000000000000000" pitchFamily="2" charset="2"/>
              <a:buChar char="q"/>
            </a:pPr>
            <a:r>
              <a:rPr lang="en-US" dirty="0"/>
              <a:t>MPQA Subjectivity Lexicon</a:t>
            </a:r>
          </a:p>
          <a:p>
            <a:pPr marL="628650" lvl="1" indent="-171450" algn="l">
              <a:buFont typeface="Wingdings" panose="05000000000000000000" pitchFamily="2" charset="2"/>
              <a:buChar char="q"/>
            </a:pPr>
            <a:r>
              <a:rPr lang="en-US" dirty="0"/>
              <a:t>Pattern Lexicon</a:t>
            </a:r>
          </a:p>
          <a:p>
            <a:pPr marL="628650" lvl="1" indent="-171450" algn="l">
              <a:buFont typeface="Wingdings" panose="05000000000000000000" pitchFamily="2" charset="2"/>
              <a:buChar char="q"/>
            </a:pPr>
            <a:r>
              <a:rPr lang="en-US" dirty="0"/>
              <a:t>AFINN Lexicon</a:t>
            </a:r>
          </a:p>
          <a:p>
            <a:pPr marL="628650" lvl="1" indent="-171450" algn="l">
              <a:buFont typeface="Wingdings" panose="05000000000000000000" pitchFamily="2" charset="2"/>
              <a:buChar char="q"/>
            </a:pPr>
            <a:r>
              <a:rPr lang="en-US" dirty="0"/>
              <a:t>SentiWordNet Lexicon</a:t>
            </a:r>
          </a:p>
          <a:p>
            <a:pPr marL="628650" lvl="1" indent="-171450" algn="l">
              <a:buFont typeface="Wingdings" panose="05000000000000000000" pitchFamily="2" charset="2"/>
              <a:buChar char="q"/>
            </a:pPr>
            <a:r>
              <a:rPr lang="en-US" dirty="0"/>
              <a:t>VADER Lexicon</a:t>
            </a:r>
          </a:p>
          <a:p>
            <a:pPr marL="171450" indent="-171450" algn="l">
              <a:buFont typeface="Wingdings" panose="05000000000000000000" pitchFamily="2" charset="2"/>
              <a:buChar char="q"/>
            </a:pPr>
            <a:endParaRPr lang="en-US" b="1" u="sng" dirty="0"/>
          </a:p>
          <a:p>
            <a:pPr algn="l"/>
            <a:r>
              <a:rPr lang="en-US" dirty="0">
                <a:solidFill>
                  <a:srgbClr val="000000"/>
                </a:solidFill>
                <a:latin typeface="WxhydwCmsswqSkjscbMxbtrbUtopiaStd-Regular"/>
              </a:rPr>
              <a:t>This is not an exhaustive list of lexicon models, but definitely lists among the most popular ones available today. We will be covering the last three lexicon models in more detail with hands-on code and examples using our movie review dataset. We will be using the last 15,000 reviews and predict their sentiment and see how well our model performs based on model evaluation metrics like accuracy, precision, recall, and F1-score. Since we have labeled data, it will be easy for us to see how well our actual sentiment values for these movie reviews match our lexicon model based predicted sentiment values.</a:t>
            </a:r>
            <a:endParaRPr lang="en-US" b="1" u="sng" dirty="0"/>
          </a:p>
          <a:p>
            <a:pPr algn="l"/>
            <a:endParaRPr lang="en-US" b="1" u="sng" dirty="0"/>
          </a:p>
        </p:txBody>
      </p:sp>
    </p:spTree>
    <p:extLst>
      <p:ext uri="{BB962C8B-B14F-4D97-AF65-F5344CB8AC3E}">
        <p14:creationId xmlns:p14="http://schemas.microsoft.com/office/powerpoint/2010/main" val="384134633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0" y="0"/>
            <a:ext cx="8534400" cy="990600"/>
          </a:xfrm>
          <a:prstGeom prst="rect">
            <a:avLst/>
          </a:prstGeom>
        </p:spPr>
        <p:txBody>
          <a:bodyPr/>
          <a:lstStyle/>
          <a:p>
            <a:r>
              <a:rPr lang="en-US" dirty="0"/>
              <a:t>Lexicon Based Model – Explained:</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Lexicon Based Model</a:t>
            </a:r>
          </a:p>
        </p:txBody>
      </p:sp>
      <p:sp>
        <p:nvSpPr>
          <p:cNvPr id="7" name="TextBox 6"/>
          <p:cNvSpPr txBox="1"/>
          <p:nvPr/>
        </p:nvSpPr>
        <p:spPr>
          <a:xfrm>
            <a:off x="293915" y="1600197"/>
            <a:ext cx="8577942" cy="4093428"/>
          </a:xfrm>
          <a:prstGeom prst="rect">
            <a:avLst/>
          </a:prstGeom>
          <a:noFill/>
        </p:spPr>
        <p:txBody>
          <a:bodyPr wrap="square" rtlCol="0">
            <a:spAutoFit/>
          </a:bodyPr>
          <a:lstStyle/>
          <a:p>
            <a:pPr algn="l"/>
            <a:r>
              <a:rPr lang="en-US" b="1" u="sng" dirty="0"/>
              <a:t>Bing Liu’s Lexicon:</a:t>
            </a:r>
          </a:p>
          <a:p>
            <a:pPr algn="l"/>
            <a:r>
              <a:rPr lang="en-US" dirty="0">
                <a:solidFill>
                  <a:srgbClr val="000000"/>
                </a:solidFill>
                <a:latin typeface="WxhydwCmsswqSkjscbMxbtrbUtopiaStd-Regular"/>
              </a:rPr>
              <a:t>This lexicon contains over 6,800 words which have been divided into two files named </a:t>
            </a:r>
            <a:r>
              <a:rPr lang="en-US" dirty="0">
                <a:solidFill>
                  <a:srgbClr val="000000"/>
                </a:solidFill>
                <a:latin typeface="PvkndwRbkpkmKwxvdfCrwbjjTheSansMonoConNormal"/>
              </a:rPr>
              <a:t>positive-words.txt</a:t>
            </a:r>
            <a:r>
              <a:rPr lang="en-US" dirty="0">
                <a:solidFill>
                  <a:srgbClr val="000000"/>
                </a:solidFill>
                <a:latin typeface="WxhydwCmsswqSkjscbMxbtrbUtopiaStd-Regular"/>
              </a:rPr>
              <a:t>, containing around 2,000+ words/phrases and </a:t>
            </a:r>
            <a:r>
              <a:rPr lang="en-US" dirty="0">
                <a:solidFill>
                  <a:srgbClr val="000000"/>
                </a:solidFill>
                <a:latin typeface="PvkndwRbkpkmKwxvdfCrwbjjTheSansMonoConNormal"/>
              </a:rPr>
              <a:t>negative-words.txt</a:t>
            </a:r>
            <a:r>
              <a:rPr lang="en-US" dirty="0">
                <a:solidFill>
                  <a:srgbClr val="000000"/>
                </a:solidFill>
                <a:latin typeface="WxhydwCmsswqSkjscbMxbtrbUtopiaStd-Regular"/>
              </a:rPr>
              <a:t>, which contains 4,800+ words/phrases. The lexicon has been developed and curated by Bing Liu over several years and has also been explained in detail in his original paper by Nitin Jindal and Bing Liu, “Identifying Comparative Sentences in Text Documents” proceedings of the 29th Annual International ACM SIGIR, Seattle 2006. If you want to use this lexicon, you can get it from </a:t>
            </a:r>
            <a:r>
              <a:rPr lang="en-US" dirty="0">
                <a:solidFill>
                  <a:srgbClr val="000000"/>
                </a:solidFill>
                <a:latin typeface="PvkndwRbkpkmKwxvdfCrwbjjTheSansMonoConNormal"/>
              </a:rPr>
              <a:t>https:// </a:t>
            </a:r>
            <a:r>
              <a:rPr lang="en-US" dirty="0">
                <a:solidFill>
                  <a:srgbClr val="0000FF"/>
                </a:solidFill>
                <a:latin typeface="PvkndwRbkpkmKwxvdfCrwbjjTheSansMonoConNormal"/>
                <a:hlinkClick r:id="rId3"/>
              </a:rPr>
              <a:t>www.cs.uic.edu/~liub/FBS/sentiment-analysis.html#lexicon</a:t>
            </a:r>
            <a:r>
              <a:rPr lang="en-US" dirty="0">
                <a:solidFill>
                  <a:srgbClr val="000000"/>
                </a:solidFill>
                <a:latin typeface="WxhydwCmsswqSkjscbMxbtrbUtopiaStd-Regular"/>
              </a:rPr>
              <a:t>, which also includes a link to download it as an archive (RAR format).</a:t>
            </a:r>
          </a:p>
          <a:p>
            <a:pPr algn="l"/>
            <a:endParaRPr lang="en-US" b="1" u="sng" dirty="0">
              <a:solidFill>
                <a:srgbClr val="000000"/>
              </a:solidFill>
              <a:latin typeface="WxhydwCmsswqSkjscbMxbtrbUtopiaStd-Regular"/>
            </a:endParaRPr>
          </a:p>
          <a:p>
            <a:pPr algn="l"/>
            <a:r>
              <a:rPr lang="en-US" b="1" u="sng" dirty="0"/>
              <a:t>MPQA Subjectivity Lexicon:</a:t>
            </a:r>
            <a:br>
              <a:rPr lang="en-US" dirty="0"/>
            </a:br>
            <a:r>
              <a:rPr lang="en-US" dirty="0">
                <a:solidFill>
                  <a:srgbClr val="000000"/>
                </a:solidFill>
                <a:latin typeface="WxhydwCmsswqSkjscbMxbtrbUtopiaStd-Regular"/>
              </a:rPr>
              <a:t>The term MPQA stands for Multi-Perspective Question Answering and it contains a diverse set of resources pertaining to opinion corpora, subjectivity lexicon, subjectivity sense annotations, argument lexicon, debate corpora, opinion finder, and many more. This is developed and maintained by the University of Pittsburgh and their official web site </a:t>
            </a:r>
            <a:r>
              <a:rPr lang="en-US" dirty="0">
                <a:solidFill>
                  <a:srgbClr val="0000FF"/>
                </a:solidFill>
                <a:latin typeface="PvkndwRbkpkmKwxvdfCrwbjjTheSansMonoConNormal"/>
              </a:rPr>
              <a:t>http://mpqa.cs.pitt.edu/ </a:t>
            </a:r>
            <a:r>
              <a:rPr lang="en-US" dirty="0">
                <a:solidFill>
                  <a:srgbClr val="000000"/>
                </a:solidFill>
                <a:latin typeface="WxhydwCmsswqSkjscbMxbtrbUtopiaStd-Regular"/>
              </a:rPr>
              <a:t>contains all the necessary information. The subjectivity lexicon is a part of their opinion finder framework and contains subjectivity clues and contextual polarity. Details on this can be found in the paper by Theresa Wilson, Janyce Wiebe, and Paul Hoffmann, “</a:t>
            </a:r>
            <a:r>
              <a:rPr lang="en-US" dirty="0">
                <a:solidFill>
                  <a:srgbClr val="0000FF"/>
                </a:solidFill>
                <a:latin typeface="WxhydwCmsswqSkjscbMxbtrbUtopiaStd-Regular"/>
              </a:rPr>
              <a:t>Recognizing Contextual Polarity in Phrase-Level Sentiment Analysis” </a:t>
            </a:r>
            <a:r>
              <a:rPr lang="en-US" dirty="0">
                <a:solidFill>
                  <a:srgbClr val="000000"/>
                </a:solidFill>
                <a:latin typeface="WxhydwCmsswqSkjscbMxbtrbUtopiaStd-Regular"/>
              </a:rPr>
              <a:t>proceeding of HLT-EMNLP-2005. You can download the subjectivity lexicon from their official web site at </a:t>
            </a:r>
            <a:r>
              <a:rPr lang="en-US" dirty="0">
                <a:solidFill>
                  <a:srgbClr val="0000FF"/>
                </a:solidFill>
                <a:latin typeface="PvkndwRbkpkmKwxvdfCrwbjjTheSansMonoConNormal"/>
              </a:rPr>
              <a:t>http://mpqa.cs.pitt.edu/lexicons/subj_lexicon/</a:t>
            </a:r>
            <a:r>
              <a:rPr lang="en-US" dirty="0">
                <a:solidFill>
                  <a:srgbClr val="000000"/>
                </a:solidFill>
                <a:latin typeface="WxhydwCmsswqSkjscbMxbtrbUtopiaStd-Regular"/>
              </a:rPr>
              <a:t>, contains subjectivity clues present in the dataset named </a:t>
            </a:r>
            <a:r>
              <a:rPr lang="en-US" dirty="0">
                <a:solidFill>
                  <a:srgbClr val="000000"/>
                </a:solidFill>
                <a:latin typeface="PvkndwRbkpkmKwxvdfCrwbjjTheSansMonoConNormal"/>
              </a:rPr>
              <a:t>subjclueslen1-HLTEMNLP05.tff</a:t>
            </a:r>
            <a:r>
              <a:rPr lang="en-US" dirty="0">
                <a:solidFill>
                  <a:srgbClr val="000000"/>
                </a:solidFill>
                <a:latin typeface="WxhydwCmsswqSkjscbMxbtrbUtopiaStd-Regular"/>
              </a:rPr>
              <a:t>.</a:t>
            </a:r>
          </a:p>
          <a:p>
            <a:pPr algn="l"/>
            <a:endParaRPr lang="en-US" b="1" u="sng" dirty="0">
              <a:solidFill>
                <a:srgbClr val="000000"/>
              </a:solidFill>
              <a:latin typeface="WxhydwCmsswqSkjscbMxbtrbUtopiaStd-Regular"/>
            </a:endParaRPr>
          </a:p>
          <a:p>
            <a:pPr algn="l"/>
            <a:r>
              <a:rPr lang="en-US" b="1" u="sng" dirty="0"/>
              <a:t>Pattern Lexicon:</a:t>
            </a:r>
          </a:p>
          <a:p>
            <a:pPr algn="l"/>
            <a:r>
              <a:rPr lang="en-US" dirty="0">
                <a:solidFill>
                  <a:srgbClr val="000000"/>
                </a:solidFill>
                <a:latin typeface="WxhydwCmsswqSkjscbMxbtrbUtopiaStd-Regular"/>
              </a:rPr>
              <a:t>The pattern package is a complete natural language processing framework available in Python which can be used for text processing, sentiment analysis and more. This has been developed by </a:t>
            </a:r>
            <a:r>
              <a:rPr lang="en-US" dirty="0" err="1">
                <a:solidFill>
                  <a:srgbClr val="000000"/>
                </a:solidFill>
                <a:latin typeface="WxhydwCmsswqSkjscbMxbtrbUtopiaStd-Regular"/>
              </a:rPr>
              <a:t>CLiPS</a:t>
            </a:r>
            <a:r>
              <a:rPr lang="en-US" dirty="0">
                <a:solidFill>
                  <a:srgbClr val="000000"/>
                </a:solidFill>
                <a:latin typeface="WxhydwCmsswqSkjscbMxbtrbUtopiaStd-Regular"/>
              </a:rPr>
              <a:t> (Computational Linguistics &amp; Psycholinguistics), a research center associated with the Linguistics Department of the Faculty of Arts of the University of Antwerp. Pattern uses its own sentiment module which internally uses a lexicon which you can access from their official GitHub repository at </a:t>
            </a:r>
            <a:r>
              <a:rPr lang="en-US" dirty="0">
                <a:solidFill>
                  <a:srgbClr val="0000FF"/>
                </a:solidFill>
                <a:latin typeface="PvkndwRbkpkmKwxvdfCrwbjjTheSansMonoConNormal"/>
              </a:rPr>
              <a:t>https://github.com/clips/pattern/blob/master/pattern/text/en/en-sentiment.xml </a:t>
            </a:r>
            <a:r>
              <a:rPr lang="en-US" dirty="0">
                <a:solidFill>
                  <a:srgbClr val="000000"/>
                </a:solidFill>
                <a:latin typeface="WxhydwCmsswqSkjscbMxbtrbUtopiaStd-Regular"/>
              </a:rPr>
              <a:t>and this contains the complete subjectivity based lexicon database.</a:t>
            </a:r>
          </a:p>
          <a:p>
            <a:pPr algn="l"/>
            <a:endParaRPr lang="en-US" b="1" u="sng" dirty="0">
              <a:solidFill>
                <a:srgbClr val="000000"/>
              </a:solidFill>
              <a:latin typeface="WxhydwCmsswqSkjscbMxbtrbUtopiaStd-Regular"/>
            </a:endParaRPr>
          </a:p>
          <a:p>
            <a:pPr algn="l"/>
            <a:r>
              <a:rPr lang="en-US" dirty="0">
                <a:latin typeface="WxhydwCmsswqSkjscbMxbtrbUtopiaStd-Regular"/>
              </a:rPr>
              <a:t>Thus you get important metadata information like WordNet corpus identifiers, polarity scores, word sense, POS tags, intensity, subjectivity scores, and so on. These can in turn be used to compute sentiment over a text document based on polarity and subjectivity score. Unfortunately, </a:t>
            </a:r>
            <a:r>
              <a:rPr lang="en-US" dirty="0">
                <a:latin typeface="PvkndwRbkpkmKwxvdfCrwbjjTheSansMonoConNormal"/>
              </a:rPr>
              <a:t>pattern </a:t>
            </a:r>
            <a:r>
              <a:rPr lang="en-US" dirty="0">
                <a:latin typeface="WxhydwCmsswqSkjscbMxbtrbUtopiaStd-Regular"/>
              </a:rPr>
              <a:t>has still not been ported officially for Python </a:t>
            </a:r>
            <a:r>
              <a:rPr lang="en-US" dirty="0">
                <a:latin typeface="PvkndwRbkpkmKwxvdfCrwbjjTheSansMonoConNormal"/>
              </a:rPr>
              <a:t>3.x </a:t>
            </a:r>
            <a:r>
              <a:rPr lang="en-US" dirty="0">
                <a:latin typeface="WxhydwCmsswqSkjscbMxbtrbUtopiaStd-Regular"/>
              </a:rPr>
              <a:t>and it works on Python </a:t>
            </a:r>
            <a:r>
              <a:rPr lang="en-US" dirty="0">
                <a:latin typeface="PvkndwRbkpkmKwxvdfCrwbjjTheSansMonoConNormal"/>
              </a:rPr>
              <a:t>2.7.x</a:t>
            </a:r>
            <a:r>
              <a:rPr lang="en-US" dirty="0">
                <a:latin typeface="WxhydwCmsswqSkjscbMxbtrbUtopiaStd-Regular"/>
              </a:rPr>
              <a:t>. However, you can still load this lexicon and do your own modeling as needed.</a:t>
            </a:r>
            <a:endParaRPr lang="en-US" b="1" u="sng" dirty="0"/>
          </a:p>
        </p:txBody>
      </p:sp>
    </p:spTree>
    <p:extLst>
      <p:ext uri="{BB962C8B-B14F-4D97-AF65-F5344CB8AC3E}">
        <p14:creationId xmlns:p14="http://schemas.microsoft.com/office/powerpoint/2010/main" val="267048761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0" y="0"/>
            <a:ext cx="8534400" cy="990600"/>
          </a:xfrm>
          <a:prstGeom prst="rect">
            <a:avLst/>
          </a:prstGeom>
        </p:spPr>
        <p:txBody>
          <a:bodyPr/>
          <a:lstStyle/>
          <a:p>
            <a:r>
              <a:rPr lang="en-US" dirty="0"/>
              <a:t>Lexicon Based Model – Explained:</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Lexicon Based Model</a:t>
            </a:r>
          </a:p>
        </p:txBody>
      </p:sp>
      <p:sp>
        <p:nvSpPr>
          <p:cNvPr id="7" name="TextBox 6"/>
          <p:cNvSpPr txBox="1"/>
          <p:nvPr/>
        </p:nvSpPr>
        <p:spPr>
          <a:xfrm>
            <a:off x="293915" y="1600197"/>
            <a:ext cx="8577942" cy="4093428"/>
          </a:xfrm>
          <a:prstGeom prst="rect">
            <a:avLst/>
          </a:prstGeom>
          <a:noFill/>
        </p:spPr>
        <p:txBody>
          <a:bodyPr wrap="square" rtlCol="0">
            <a:spAutoFit/>
          </a:bodyPr>
          <a:lstStyle/>
          <a:p>
            <a:pPr algn="l"/>
            <a:r>
              <a:rPr lang="en-US" b="1" u="sng" dirty="0"/>
              <a:t>Bing Liu’s Lexicon:</a:t>
            </a:r>
          </a:p>
          <a:p>
            <a:pPr algn="l"/>
            <a:r>
              <a:rPr lang="en-US" dirty="0">
                <a:solidFill>
                  <a:srgbClr val="000000"/>
                </a:solidFill>
                <a:latin typeface="WxhydwCmsswqSkjscbMxbtrbUtopiaStd-Regular"/>
              </a:rPr>
              <a:t>This lexicon contains over 6,800 words which have been divided into two files named </a:t>
            </a:r>
            <a:r>
              <a:rPr lang="en-US" dirty="0">
                <a:solidFill>
                  <a:srgbClr val="000000"/>
                </a:solidFill>
                <a:latin typeface="PvkndwRbkpkmKwxvdfCrwbjjTheSansMonoConNormal"/>
              </a:rPr>
              <a:t>positive-words.txt</a:t>
            </a:r>
            <a:r>
              <a:rPr lang="en-US" dirty="0">
                <a:solidFill>
                  <a:srgbClr val="000000"/>
                </a:solidFill>
                <a:latin typeface="WxhydwCmsswqSkjscbMxbtrbUtopiaStd-Regular"/>
              </a:rPr>
              <a:t>, containing around 2,000+ words/phrases and </a:t>
            </a:r>
            <a:r>
              <a:rPr lang="en-US" dirty="0">
                <a:solidFill>
                  <a:srgbClr val="000000"/>
                </a:solidFill>
                <a:latin typeface="PvkndwRbkpkmKwxvdfCrwbjjTheSansMonoConNormal"/>
              </a:rPr>
              <a:t>negative-words.txt</a:t>
            </a:r>
            <a:r>
              <a:rPr lang="en-US" dirty="0">
                <a:solidFill>
                  <a:srgbClr val="000000"/>
                </a:solidFill>
                <a:latin typeface="WxhydwCmsswqSkjscbMxbtrbUtopiaStd-Regular"/>
              </a:rPr>
              <a:t>, which contains 4,800+ words/phrases. The lexicon has been developed and curated by Bing Liu over several years and has also been explained in detail in his original paper by Nitin Jindal and Bing Liu, “Identifying Comparative Sentences in Text Documents” proceedings of the 29th Annual International ACM SIGIR, Seattle 2006. If you want to use this lexicon, you can get it from </a:t>
            </a:r>
            <a:r>
              <a:rPr lang="en-US" dirty="0">
                <a:solidFill>
                  <a:srgbClr val="000000"/>
                </a:solidFill>
                <a:latin typeface="PvkndwRbkpkmKwxvdfCrwbjjTheSansMonoConNormal"/>
              </a:rPr>
              <a:t>https:// </a:t>
            </a:r>
            <a:r>
              <a:rPr lang="en-US" dirty="0">
                <a:solidFill>
                  <a:srgbClr val="0000FF"/>
                </a:solidFill>
                <a:latin typeface="PvkndwRbkpkmKwxvdfCrwbjjTheSansMonoConNormal"/>
                <a:hlinkClick r:id="rId3"/>
              </a:rPr>
              <a:t>www.cs.uic.edu/~liub/FBS/sentiment-analysis.html#lexicon</a:t>
            </a:r>
            <a:r>
              <a:rPr lang="en-US" dirty="0">
                <a:solidFill>
                  <a:srgbClr val="000000"/>
                </a:solidFill>
                <a:latin typeface="WxhydwCmsswqSkjscbMxbtrbUtopiaStd-Regular"/>
              </a:rPr>
              <a:t>, which also includes a link to download it as an archive (RAR format).</a:t>
            </a:r>
          </a:p>
          <a:p>
            <a:pPr algn="l"/>
            <a:endParaRPr lang="en-US" b="1" u="sng" dirty="0">
              <a:solidFill>
                <a:srgbClr val="000000"/>
              </a:solidFill>
              <a:latin typeface="WxhydwCmsswqSkjscbMxbtrbUtopiaStd-Regular"/>
            </a:endParaRPr>
          </a:p>
          <a:p>
            <a:pPr algn="l"/>
            <a:r>
              <a:rPr lang="en-US" b="1" u="sng" dirty="0"/>
              <a:t>MPQA Subjectivity Lexicon:</a:t>
            </a:r>
            <a:br>
              <a:rPr lang="en-US" dirty="0"/>
            </a:br>
            <a:r>
              <a:rPr lang="en-US" dirty="0">
                <a:solidFill>
                  <a:srgbClr val="000000"/>
                </a:solidFill>
                <a:latin typeface="WxhydwCmsswqSkjscbMxbtrbUtopiaStd-Regular"/>
              </a:rPr>
              <a:t>The term MPQA stands for Multi-Perspective Question Answering and it contains a diverse set of resources pertaining to opinion corpora, subjectivity lexicon, subjectivity sense annotations, argument lexicon, debate corpora, opinion finder, and many more. This is developed and maintained by the University of Pittsburgh and their official web site </a:t>
            </a:r>
            <a:r>
              <a:rPr lang="en-US" dirty="0">
                <a:solidFill>
                  <a:srgbClr val="0000FF"/>
                </a:solidFill>
                <a:latin typeface="PvkndwRbkpkmKwxvdfCrwbjjTheSansMonoConNormal"/>
              </a:rPr>
              <a:t>http://mpqa.cs.pitt.edu/ </a:t>
            </a:r>
            <a:r>
              <a:rPr lang="en-US" dirty="0">
                <a:solidFill>
                  <a:srgbClr val="000000"/>
                </a:solidFill>
                <a:latin typeface="WxhydwCmsswqSkjscbMxbtrbUtopiaStd-Regular"/>
              </a:rPr>
              <a:t>contains all the necessary information. The subjectivity lexicon is a part of their opinion finder framework and contains subjectivity clues and contextual polarity. Details on this can be found in the paper by Theresa Wilson, Janyce Wiebe, and Paul Hoffmann, “</a:t>
            </a:r>
            <a:r>
              <a:rPr lang="en-US" dirty="0">
                <a:solidFill>
                  <a:srgbClr val="0000FF"/>
                </a:solidFill>
                <a:latin typeface="WxhydwCmsswqSkjscbMxbtrbUtopiaStd-Regular"/>
              </a:rPr>
              <a:t>Recognizing Contextual Polarity in Phrase-Level Sentiment Analysis” </a:t>
            </a:r>
            <a:r>
              <a:rPr lang="en-US" dirty="0">
                <a:solidFill>
                  <a:srgbClr val="000000"/>
                </a:solidFill>
                <a:latin typeface="WxhydwCmsswqSkjscbMxbtrbUtopiaStd-Regular"/>
              </a:rPr>
              <a:t>proceeding of HLT-EMNLP-2005. You can download the subjectivity lexicon from their official web site at </a:t>
            </a:r>
            <a:r>
              <a:rPr lang="en-US" dirty="0">
                <a:solidFill>
                  <a:srgbClr val="0000FF"/>
                </a:solidFill>
                <a:latin typeface="PvkndwRbkpkmKwxvdfCrwbjjTheSansMonoConNormal"/>
              </a:rPr>
              <a:t>http://mpqa.cs.pitt.edu/lexicons/subj_lexicon/</a:t>
            </a:r>
            <a:r>
              <a:rPr lang="en-US" dirty="0">
                <a:solidFill>
                  <a:srgbClr val="000000"/>
                </a:solidFill>
                <a:latin typeface="WxhydwCmsswqSkjscbMxbtrbUtopiaStd-Regular"/>
              </a:rPr>
              <a:t>, contains subjectivity clues present in the dataset named </a:t>
            </a:r>
            <a:r>
              <a:rPr lang="en-US" dirty="0">
                <a:solidFill>
                  <a:srgbClr val="000000"/>
                </a:solidFill>
                <a:latin typeface="PvkndwRbkpkmKwxvdfCrwbjjTheSansMonoConNormal"/>
              </a:rPr>
              <a:t>subjclueslen1-HLTEMNLP05.tff</a:t>
            </a:r>
            <a:r>
              <a:rPr lang="en-US" dirty="0">
                <a:solidFill>
                  <a:srgbClr val="000000"/>
                </a:solidFill>
                <a:latin typeface="WxhydwCmsswqSkjscbMxbtrbUtopiaStd-Regular"/>
              </a:rPr>
              <a:t>.</a:t>
            </a:r>
          </a:p>
          <a:p>
            <a:pPr algn="l"/>
            <a:endParaRPr lang="en-US" b="1" u="sng" dirty="0">
              <a:solidFill>
                <a:srgbClr val="000000"/>
              </a:solidFill>
              <a:latin typeface="WxhydwCmsswqSkjscbMxbtrbUtopiaStd-Regular"/>
            </a:endParaRPr>
          </a:p>
          <a:p>
            <a:pPr algn="l"/>
            <a:r>
              <a:rPr lang="en-US" b="1" u="sng" dirty="0"/>
              <a:t>Pattern Lexicon:</a:t>
            </a:r>
          </a:p>
          <a:p>
            <a:pPr algn="l"/>
            <a:r>
              <a:rPr lang="en-US" dirty="0">
                <a:solidFill>
                  <a:srgbClr val="000000"/>
                </a:solidFill>
                <a:latin typeface="WxhydwCmsswqSkjscbMxbtrbUtopiaStd-Regular"/>
              </a:rPr>
              <a:t>The pattern package is a complete natural language processing framework available in Python which can be used for text processing, sentiment analysis and more. This has been developed by </a:t>
            </a:r>
            <a:r>
              <a:rPr lang="en-US" dirty="0" err="1">
                <a:solidFill>
                  <a:srgbClr val="000000"/>
                </a:solidFill>
                <a:latin typeface="WxhydwCmsswqSkjscbMxbtrbUtopiaStd-Regular"/>
              </a:rPr>
              <a:t>CLiPS</a:t>
            </a:r>
            <a:r>
              <a:rPr lang="en-US" dirty="0">
                <a:solidFill>
                  <a:srgbClr val="000000"/>
                </a:solidFill>
                <a:latin typeface="WxhydwCmsswqSkjscbMxbtrbUtopiaStd-Regular"/>
              </a:rPr>
              <a:t> (Computational Linguistics &amp; Psycholinguistics), a research center associated with the Linguistics Department of the Faculty of Arts of the University of Antwerp. Pattern uses its own sentiment module which internally uses a lexicon which you can access from their official GitHub repository at </a:t>
            </a:r>
            <a:r>
              <a:rPr lang="en-US" dirty="0">
                <a:solidFill>
                  <a:srgbClr val="0000FF"/>
                </a:solidFill>
                <a:latin typeface="PvkndwRbkpkmKwxvdfCrwbjjTheSansMonoConNormal"/>
              </a:rPr>
              <a:t>https://github.com/clips/pattern/blob/master/pattern/text/en/en-sentiment.xml </a:t>
            </a:r>
            <a:r>
              <a:rPr lang="en-US" dirty="0">
                <a:solidFill>
                  <a:srgbClr val="000000"/>
                </a:solidFill>
                <a:latin typeface="WxhydwCmsswqSkjscbMxbtrbUtopiaStd-Regular"/>
              </a:rPr>
              <a:t>and this contains the complete subjectivity based lexicon database.</a:t>
            </a:r>
          </a:p>
          <a:p>
            <a:pPr algn="l"/>
            <a:endParaRPr lang="en-US" b="1" u="sng" dirty="0">
              <a:solidFill>
                <a:srgbClr val="000000"/>
              </a:solidFill>
              <a:latin typeface="WxhydwCmsswqSkjscbMxbtrbUtopiaStd-Regular"/>
            </a:endParaRPr>
          </a:p>
          <a:p>
            <a:pPr algn="l"/>
            <a:r>
              <a:rPr lang="en-US" dirty="0">
                <a:latin typeface="WxhydwCmsswqSkjscbMxbtrbUtopiaStd-Regular"/>
              </a:rPr>
              <a:t>Thus you get important metadata information like WordNet corpus identifiers, polarity scores, word sense, POS tags, intensity, subjectivity scores, and so on. These can in turn be used to compute sentiment over a text document based on polarity and subjectivity score. Unfortunately, </a:t>
            </a:r>
            <a:r>
              <a:rPr lang="en-US" dirty="0">
                <a:latin typeface="PvkndwRbkpkmKwxvdfCrwbjjTheSansMonoConNormal"/>
              </a:rPr>
              <a:t>pattern </a:t>
            </a:r>
            <a:r>
              <a:rPr lang="en-US" dirty="0">
                <a:latin typeface="WxhydwCmsswqSkjscbMxbtrbUtopiaStd-Regular"/>
              </a:rPr>
              <a:t>has still not been ported officially for Python </a:t>
            </a:r>
            <a:r>
              <a:rPr lang="en-US" dirty="0">
                <a:latin typeface="PvkndwRbkpkmKwxvdfCrwbjjTheSansMonoConNormal"/>
              </a:rPr>
              <a:t>3.x </a:t>
            </a:r>
            <a:r>
              <a:rPr lang="en-US" dirty="0">
                <a:latin typeface="WxhydwCmsswqSkjscbMxbtrbUtopiaStd-Regular"/>
              </a:rPr>
              <a:t>and it works on Python </a:t>
            </a:r>
            <a:r>
              <a:rPr lang="en-US" dirty="0">
                <a:latin typeface="PvkndwRbkpkmKwxvdfCrwbjjTheSansMonoConNormal"/>
              </a:rPr>
              <a:t>2.7.x</a:t>
            </a:r>
            <a:r>
              <a:rPr lang="en-US" dirty="0">
                <a:latin typeface="WxhydwCmsswqSkjscbMxbtrbUtopiaStd-Regular"/>
              </a:rPr>
              <a:t>. However, you can still load this lexicon and do your own modeling as needed.</a:t>
            </a:r>
            <a:endParaRPr lang="en-US" b="1" u="sng" dirty="0"/>
          </a:p>
        </p:txBody>
      </p:sp>
    </p:spTree>
    <p:extLst>
      <p:ext uri="{BB962C8B-B14F-4D97-AF65-F5344CB8AC3E}">
        <p14:creationId xmlns:p14="http://schemas.microsoft.com/office/powerpoint/2010/main" val="392516856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0" y="0"/>
            <a:ext cx="8534400" cy="990600"/>
          </a:xfrm>
          <a:prstGeom prst="rect">
            <a:avLst/>
          </a:prstGeom>
        </p:spPr>
        <p:txBody>
          <a:bodyPr/>
          <a:lstStyle/>
          <a:p>
            <a:r>
              <a:rPr lang="en-US" dirty="0"/>
              <a:t>Lexicon Based Model – Explained:</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Lexicon Based Model</a:t>
            </a:r>
          </a:p>
        </p:txBody>
      </p:sp>
      <p:sp>
        <p:nvSpPr>
          <p:cNvPr id="7" name="TextBox 6"/>
          <p:cNvSpPr txBox="1"/>
          <p:nvPr/>
        </p:nvSpPr>
        <p:spPr>
          <a:xfrm>
            <a:off x="293915" y="1600197"/>
            <a:ext cx="8577942" cy="4624343"/>
          </a:xfrm>
          <a:prstGeom prst="rect">
            <a:avLst/>
          </a:prstGeom>
          <a:noFill/>
        </p:spPr>
        <p:txBody>
          <a:bodyPr wrap="square" rtlCol="0">
            <a:spAutoFit/>
          </a:bodyPr>
          <a:lstStyle/>
          <a:p>
            <a:pPr algn="l"/>
            <a:r>
              <a:rPr lang="en-US" sz="950" b="1" u="sng" dirty="0"/>
              <a:t>AFINN  Lexicon:</a:t>
            </a:r>
          </a:p>
          <a:p>
            <a:pPr algn="l"/>
            <a:r>
              <a:rPr lang="en-US" sz="950" dirty="0">
                <a:solidFill>
                  <a:srgbClr val="000000"/>
                </a:solidFill>
                <a:latin typeface="WxhydwCmsswqSkjscbMxbtrbUtopiaStd-Regular"/>
              </a:rPr>
              <a:t>The AFINN lexicon is perhaps one of the simplest and most popular lexicons that can be used extensively for sentiment analysis. Developed and curated by Finn Årup Nielsen, you can find more details on this lexicon in the paper by Finn Årup Nielsen</a:t>
            </a:r>
            <a:r>
              <a:rPr lang="en-US" sz="950" i="1" dirty="0">
                <a:solidFill>
                  <a:srgbClr val="000000"/>
                </a:solidFill>
                <a:latin typeface="RgntlrKvnxwwDvhbbbNhmstdUtopiaStd-Italic"/>
              </a:rPr>
              <a:t>, </a:t>
            </a:r>
            <a:r>
              <a:rPr lang="en-US" sz="950" dirty="0">
                <a:solidFill>
                  <a:srgbClr val="000000"/>
                </a:solidFill>
                <a:latin typeface="WxhydwCmsswqSkjscbMxbtrbUtopiaStd-Regular"/>
              </a:rPr>
              <a:t>“A new ANEW: evaluation of a word list for sentiment analysis in microblogs”, proceedings of the ESWC2011 Workshop. The current version of the lexicon is </a:t>
            </a:r>
            <a:r>
              <a:rPr lang="en-US" sz="950" dirty="0">
                <a:solidFill>
                  <a:srgbClr val="000000"/>
                </a:solidFill>
                <a:latin typeface="PvkndwRbkpkmKwxvdfCrwbjjTheSansMonoConNormal"/>
              </a:rPr>
              <a:t>AFINN-en-165.txt </a:t>
            </a:r>
            <a:r>
              <a:rPr lang="en-US" sz="950" dirty="0">
                <a:solidFill>
                  <a:srgbClr val="000000"/>
                </a:solidFill>
                <a:latin typeface="WxhydwCmsswqSkjscbMxbtrbUtopiaStd-Regular"/>
              </a:rPr>
              <a:t>and it contains over 3,300+ words with a polarity score associated with each word. You can find this lexicon at the author’s official GitHub repository along with previous versions of this lexicon including </a:t>
            </a:r>
            <a:r>
              <a:rPr lang="en-US" sz="950" dirty="0">
                <a:solidFill>
                  <a:srgbClr val="000000"/>
                </a:solidFill>
                <a:latin typeface="PvkndwRbkpkmKwxvdfCrwbjjTheSansMonoConNormal"/>
              </a:rPr>
              <a:t>AFINN-111 </a:t>
            </a:r>
            <a:r>
              <a:rPr lang="en-US" sz="950" dirty="0">
                <a:solidFill>
                  <a:srgbClr val="000000"/>
                </a:solidFill>
                <a:latin typeface="WxhydwCmsswqSkjscbMxbtrbUtopiaStd-Regular"/>
              </a:rPr>
              <a:t>at </a:t>
            </a:r>
            <a:r>
              <a:rPr lang="en-US" sz="950" dirty="0">
                <a:solidFill>
                  <a:srgbClr val="0000FF"/>
                </a:solidFill>
                <a:latin typeface="PvkndwRbkpkmKwxvdfCrwbjjTheSansMonoConNormal"/>
              </a:rPr>
              <a:t>https://github.com/fnielsen/afinn/blob/master/afinn/data/</a:t>
            </a:r>
            <a:r>
              <a:rPr lang="en-US" sz="950" dirty="0">
                <a:solidFill>
                  <a:srgbClr val="000000"/>
                </a:solidFill>
                <a:latin typeface="WxhydwCmsswqSkjscbMxbtrbUtopiaStd-Regular"/>
              </a:rPr>
              <a:t>. The author has also created a nice wrapper library on top of this in Python called </a:t>
            </a:r>
            <a:r>
              <a:rPr lang="en-US" sz="950" b="1" dirty="0">
                <a:solidFill>
                  <a:srgbClr val="000000"/>
                </a:solidFill>
                <a:latin typeface="PvkndwRbkpkmKwxvdfCrwbjjTheSansMonoConNormal"/>
              </a:rPr>
              <a:t>afinn</a:t>
            </a:r>
            <a:r>
              <a:rPr lang="en-US" sz="950" dirty="0">
                <a:solidFill>
                  <a:srgbClr val="000000"/>
                </a:solidFill>
                <a:latin typeface="PvkndwRbkpkmKwxvdfCrwbjjTheSansMonoConNormal"/>
              </a:rPr>
              <a:t> </a:t>
            </a:r>
            <a:r>
              <a:rPr lang="en-US" sz="950" dirty="0">
                <a:solidFill>
                  <a:srgbClr val="000000"/>
                </a:solidFill>
                <a:latin typeface="WxhydwCmsswqSkjscbMxbtrbUtopiaStd-Regular"/>
              </a:rPr>
              <a:t>which we will be using for our analysis needs.</a:t>
            </a:r>
          </a:p>
          <a:p>
            <a:pPr algn="l"/>
            <a:endParaRPr lang="en-US" sz="950" b="1" u="sng" dirty="0">
              <a:solidFill>
                <a:srgbClr val="000000"/>
              </a:solidFill>
              <a:latin typeface="WxhydwCmsswqSkjscbMxbtrbUtopiaStd-Regular"/>
            </a:endParaRPr>
          </a:p>
          <a:p>
            <a:pPr algn="l"/>
            <a:r>
              <a:rPr lang="en-US" sz="950" dirty="0">
                <a:latin typeface="WxhydwCmsswqSkjscbMxbtrbUtopiaStd-Regular"/>
              </a:rPr>
              <a:t>We can compare the actual sentiment label for each review and also check out the predicted sentiment polarity score. A negative polarity typically denotes negative sentiment. To predict sentiment on our complete test dataset of 15,000 reviews (I used the raw text documents because AFINN takes into account other aspects like emoticons and exclamations), we can now use the following snippet. I used a threshold of </a:t>
            </a:r>
            <a:r>
              <a:rPr lang="en-US" sz="950" dirty="0">
                <a:latin typeface="PvkndwRbkpkmKwxvdfCrwbjjTheSansMonoConNormal"/>
              </a:rPr>
              <a:t>&gt;= 1.0 </a:t>
            </a:r>
            <a:r>
              <a:rPr lang="en-US" sz="950" dirty="0">
                <a:latin typeface="WxhydwCmsswqSkjscbMxbtrbUtopiaStd-Regular"/>
              </a:rPr>
              <a:t>to determine if the overall sentiment is positive else negative. You can choose your own threshold based on analyzing your own corpora in the future.</a:t>
            </a:r>
          </a:p>
          <a:p>
            <a:pPr algn="l"/>
            <a:endParaRPr lang="en-US" sz="950" b="1" u="sng" dirty="0">
              <a:solidFill>
                <a:srgbClr val="000000"/>
              </a:solidFill>
              <a:latin typeface="WxhydwCmsswqSkjscbMxbtrbUtopiaStd-Regular"/>
            </a:endParaRPr>
          </a:p>
          <a:p>
            <a:pPr algn="l"/>
            <a:r>
              <a:rPr lang="en-US" sz="950" b="1" u="sng" dirty="0"/>
              <a:t>SentiWordNet Lexicon:</a:t>
            </a:r>
          </a:p>
          <a:p>
            <a:pPr algn="l"/>
            <a:r>
              <a:rPr lang="en-US" sz="950" dirty="0">
                <a:solidFill>
                  <a:srgbClr val="000000"/>
                </a:solidFill>
                <a:latin typeface="WxhydwCmsswqSkjscbMxbtrbUtopiaStd-Regular"/>
              </a:rPr>
              <a:t>The WordNet corpus is definitely one of the most popular corpora for the English language used extensively in natural language processing and semantic analysis. WordNet gave us the concept of synsets or synonym sets. The SentiWordNet lexicon is based on WordNet synsets and can be used for sentiment analysis and opinion mining. The SentiWordNet lexicon typically assigns three sentiment scores for each WordNet synset. These include a positive polarity score, a negative polarity score and an objectivity score. Further details are available on the official web site </a:t>
            </a:r>
            <a:r>
              <a:rPr lang="en-US" sz="950" dirty="0">
                <a:solidFill>
                  <a:srgbClr val="0000FF"/>
                </a:solidFill>
                <a:latin typeface="PvkndwRbkpkmKwxvdfCrwbjjTheSansMonoConNormal"/>
              </a:rPr>
              <a:t>http://sentiwordnet.isti.cnr.it</a:t>
            </a:r>
            <a:r>
              <a:rPr lang="en-US" sz="950" dirty="0">
                <a:solidFill>
                  <a:srgbClr val="000000"/>
                </a:solidFill>
                <a:latin typeface="WxhydwCmsswqSkjscbMxbtrbUtopiaStd-Regular"/>
              </a:rPr>
              <a:t>, including research papers and download links for the lexicon. We will be using the nltk library, which provides a Pythonic interface into SentiWordNet.</a:t>
            </a:r>
          </a:p>
          <a:p>
            <a:pPr algn="l"/>
            <a:endParaRPr lang="en-US" sz="950" b="1" u="sng" dirty="0">
              <a:solidFill>
                <a:srgbClr val="000000"/>
              </a:solidFill>
              <a:latin typeface="WxhydwCmsswqSkjscbMxbtrbUtopiaStd-Regular"/>
            </a:endParaRPr>
          </a:p>
          <a:p>
            <a:pPr algn="l"/>
            <a:r>
              <a:rPr lang="en-US" sz="950" b="1" u="sng" dirty="0"/>
              <a:t>VADER Lexicon:</a:t>
            </a:r>
          </a:p>
          <a:p>
            <a:pPr algn="l"/>
            <a:r>
              <a:rPr lang="en-US" sz="950" dirty="0">
                <a:solidFill>
                  <a:srgbClr val="000000"/>
                </a:solidFill>
                <a:latin typeface="WxhydwCmsswqSkjscbMxbtrbUtopiaStd-Regular"/>
              </a:rPr>
              <a:t>The VADER lexicon, developed by C.J. </a:t>
            </a:r>
            <a:r>
              <a:rPr lang="en-US" sz="950" dirty="0" err="1">
                <a:solidFill>
                  <a:srgbClr val="000000"/>
                </a:solidFill>
                <a:latin typeface="WxhydwCmsswqSkjscbMxbtrbUtopiaStd-Regular"/>
              </a:rPr>
              <a:t>Hutto</a:t>
            </a:r>
            <a:r>
              <a:rPr lang="en-US" sz="950" dirty="0">
                <a:solidFill>
                  <a:srgbClr val="000000"/>
                </a:solidFill>
                <a:latin typeface="WxhydwCmsswqSkjscbMxbtrbUtopiaStd-Regular"/>
              </a:rPr>
              <a:t>, is a lexicon that is based on a rule-based sentiment analysis framework, specifically tuned to analyze sentiments in social media. VADER stands for Valence Aware Dictionary and Sentiment Reasoner. Details about this framework can be read in the original paper by Hutto,C.J. &amp; Gilbert, E.E. (2014) titled “VADER: A Parsimonious Rule-based Model for Sentiment Analysis of Social Media Text”, proceedings of the Eighth International Conference on Weblogs and Social Media (ICWSM-14). You can use the library based on </a:t>
            </a:r>
            <a:r>
              <a:rPr lang="en-US" sz="950" dirty="0">
                <a:solidFill>
                  <a:srgbClr val="000000"/>
                </a:solidFill>
                <a:latin typeface="PvkndwRbkpkmKwxvdfCrwbjjTheSansMonoConNormal"/>
              </a:rPr>
              <a:t>nltk's </a:t>
            </a:r>
            <a:r>
              <a:rPr lang="en-US" sz="950" dirty="0">
                <a:solidFill>
                  <a:srgbClr val="000000"/>
                </a:solidFill>
                <a:latin typeface="WxhydwCmsswqSkjscbMxbtrbUtopiaStd-Regular"/>
              </a:rPr>
              <a:t>interface under the </a:t>
            </a:r>
            <a:r>
              <a:rPr lang="en-US" sz="950" dirty="0">
                <a:solidFill>
                  <a:srgbClr val="000000"/>
                </a:solidFill>
                <a:latin typeface="PvkndwRbkpkmKwxvdfCrwbjjTheSansMonoConNormal"/>
              </a:rPr>
              <a:t>nltk.sentiment.vader </a:t>
            </a:r>
            <a:r>
              <a:rPr lang="en-US" sz="950" dirty="0">
                <a:solidFill>
                  <a:srgbClr val="000000"/>
                </a:solidFill>
                <a:latin typeface="WxhydwCmsswqSkjscbMxbtrbUtopiaStd-Regular"/>
              </a:rPr>
              <a:t>module. Besides this, you can also download the actual lexicon or install the framework from </a:t>
            </a:r>
            <a:r>
              <a:rPr lang="en-US" sz="950" dirty="0">
                <a:solidFill>
                  <a:srgbClr val="0000FF"/>
                </a:solidFill>
                <a:latin typeface="PvkndwRbkpkmKwxvdfCrwbjjTheSansMonoConNormal"/>
              </a:rPr>
              <a:t>https://github.com/cjhutto/VaderSentiment</a:t>
            </a:r>
            <a:r>
              <a:rPr lang="en-US" sz="950" dirty="0">
                <a:solidFill>
                  <a:srgbClr val="000000"/>
                </a:solidFill>
                <a:latin typeface="WxhydwCmsswqSkjscbMxbtrbUtopiaStd-Regular"/>
              </a:rPr>
              <a:t>, which also contains detailed information about VADER. This lexicon, present in the file titled </a:t>
            </a:r>
            <a:r>
              <a:rPr lang="en-US" sz="950" dirty="0">
                <a:solidFill>
                  <a:srgbClr val="000000"/>
                </a:solidFill>
                <a:latin typeface="PvkndwRbkpkmKwxvdfCrwbjjTheSansMonoConNormal"/>
              </a:rPr>
              <a:t>vader_lexicon.txt </a:t>
            </a:r>
            <a:r>
              <a:rPr lang="en-US" sz="950" dirty="0">
                <a:solidFill>
                  <a:srgbClr val="000000"/>
                </a:solidFill>
                <a:latin typeface="WxhydwCmsswqSkjscbMxbtrbUtopiaStd-Regular"/>
              </a:rPr>
              <a:t>contains necessary sentiment scores associated with words, emoticons and slangs(like </a:t>
            </a:r>
            <a:r>
              <a:rPr lang="en-US" sz="950" i="1" dirty="0">
                <a:solidFill>
                  <a:srgbClr val="000000"/>
                </a:solidFill>
                <a:latin typeface="RgntlrKvnxwwDvhbbbNhmstdUtopiaStd-Italic"/>
              </a:rPr>
              <a:t>wtf</a:t>
            </a:r>
            <a:r>
              <a:rPr lang="en-US" sz="950" dirty="0">
                <a:solidFill>
                  <a:srgbClr val="000000"/>
                </a:solidFill>
                <a:latin typeface="WxhydwCmsswqSkjscbMxbtrbUtopiaStd-Regular"/>
              </a:rPr>
              <a:t>, </a:t>
            </a:r>
            <a:r>
              <a:rPr lang="en-US" sz="950" i="1" dirty="0">
                <a:solidFill>
                  <a:srgbClr val="000000"/>
                </a:solidFill>
                <a:latin typeface="RgntlrKvnxwwDvhbbbNhmstdUtopiaStd-Italic"/>
              </a:rPr>
              <a:t>lol</a:t>
            </a:r>
            <a:r>
              <a:rPr lang="en-US" sz="950" dirty="0">
                <a:solidFill>
                  <a:srgbClr val="000000"/>
                </a:solidFill>
                <a:latin typeface="WxhydwCmsswqSkjscbMxbtrbUtopiaStd-Regular"/>
              </a:rPr>
              <a:t>, </a:t>
            </a:r>
            <a:r>
              <a:rPr lang="en-US" sz="950" i="1" dirty="0">
                <a:solidFill>
                  <a:srgbClr val="000000"/>
                </a:solidFill>
                <a:latin typeface="RgntlrKvnxwwDvhbbbNhmstdUtopiaStd-Italic"/>
              </a:rPr>
              <a:t>nah, </a:t>
            </a:r>
            <a:r>
              <a:rPr lang="en-US" sz="950" dirty="0">
                <a:solidFill>
                  <a:srgbClr val="000000"/>
                </a:solidFill>
                <a:latin typeface="WxhydwCmsswqSkjscbMxbtrbUtopiaStd-Regular"/>
              </a:rPr>
              <a:t>and so on). There were a total of over 9000 lexical features from which over 7500 curated lexical features were finally selected in the lexicon with proper validated valence scores. Each feature was rated on a scale from </a:t>
            </a:r>
            <a:r>
              <a:rPr lang="en-US" sz="950" dirty="0">
                <a:solidFill>
                  <a:srgbClr val="000000"/>
                </a:solidFill>
                <a:latin typeface="PvkndwRbkpkmKwxvdfCrwbjjTheSansMonoConNormal"/>
              </a:rPr>
              <a:t>"[-4] Extremely Negative" </a:t>
            </a:r>
            <a:r>
              <a:rPr lang="en-US" sz="950" dirty="0">
                <a:solidFill>
                  <a:srgbClr val="000000"/>
                </a:solidFill>
                <a:latin typeface="WxhydwCmsswqSkjscbMxbtrbUtopiaStd-Regular"/>
              </a:rPr>
              <a:t>to </a:t>
            </a:r>
            <a:r>
              <a:rPr lang="en-US" sz="950" dirty="0">
                <a:solidFill>
                  <a:srgbClr val="000000"/>
                </a:solidFill>
                <a:latin typeface="PvkndwRbkpkmKwxvdfCrwbjjTheSansMonoConNormal"/>
              </a:rPr>
              <a:t>"[4] Extremely Positive"</a:t>
            </a:r>
            <a:r>
              <a:rPr lang="en-US" sz="950" dirty="0">
                <a:solidFill>
                  <a:srgbClr val="000000"/>
                </a:solidFill>
                <a:latin typeface="WxhydwCmsswqSkjscbMxbtrbUtopiaStd-Regular"/>
              </a:rPr>
              <a:t>, with allowance for </a:t>
            </a:r>
            <a:r>
              <a:rPr lang="en-US" sz="950" dirty="0">
                <a:solidFill>
                  <a:srgbClr val="000000"/>
                </a:solidFill>
                <a:latin typeface="PvkndwRbkpkmKwxvdfCrwbjjTheSansMonoConNormal"/>
              </a:rPr>
              <a:t>"[0] Neutral (or Neither, N/A)"</a:t>
            </a:r>
            <a:r>
              <a:rPr lang="en-US" sz="950" dirty="0">
                <a:solidFill>
                  <a:srgbClr val="000000"/>
                </a:solidFill>
                <a:latin typeface="WxhydwCmsswqSkjscbMxbtrbUtopiaStd-Regular"/>
              </a:rPr>
              <a:t>. The process of selecting lexical features was done by keeping all features that had a non-zero mean rating and whose standard deviation was less than </a:t>
            </a:r>
            <a:r>
              <a:rPr lang="en-US" sz="950" dirty="0">
                <a:solidFill>
                  <a:srgbClr val="000000"/>
                </a:solidFill>
                <a:latin typeface="PvkndwRbkpkmKwxvdfCrwbjjTheSansMonoConNormal"/>
              </a:rPr>
              <a:t>2.5</a:t>
            </a:r>
            <a:r>
              <a:rPr lang="en-US" sz="950" dirty="0">
                <a:solidFill>
                  <a:srgbClr val="000000"/>
                </a:solidFill>
                <a:latin typeface="WxhydwCmsswqSkjscbMxbtrbUtopiaStd-Regular"/>
              </a:rPr>
              <a:t>, which was determined by the aggregate of ten independent raters. We depict a sample from the </a:t>
            </a:r>
            <a:r>
              <a:rPr lang="en-US" sz="950" dirty="0">
                <a:solidFill>
                  <a:srgbClr val="000000"/>
                </a:solidFill>
                <a:latin typeface="PvkndwRbkpkmKwxvdfCrwbjjTheSansMonoConNormal"/>
              </a:rPr>
              <a:t>VADER </a:t>
            </a:r>
            <a:r>
              <a:rPr lang="en-US" sz="950" dirty="0">
                <a:solidFill>
                  <a:srgbClr val="000000"/>
                </a:solidFill>
                <a:latin typeface="WxhydwCmsswqSkjscbMxbtrbUtopiaStd-Regular"/>
              </a:rPr>
              <a:t>lexicon</a:t>
            </a:r>
            <a:endParaRPr lang="en-US" sz="950" b="1" u="sng" dirty="0">
              <a:solidFill>
                <a:srgbClr val="000000"/>
              </a:solidFill>
              <a:latin typeface="WxhydwCmsswqSkjscbMxbtrbUtopiaStd-Regular"/>
            </a:endParaRPr>
          </a:p>
        </p:txBody>
      </p:sp>
    </p:spTree>
    <p:extLst>
      <p:ext uri="{BB962C8B-B14F-4D97-AF65-F5344CB8AC3E}">
        <p14:creationId xmlns:p14="http://schemas.microsoft.com/office/powerpoint/2010/main" val="397953283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0" y="0"/>
            <a:ext cx="8534400" cy="990600"/>
          </a:xfrm>
          <a:prstGeom prst="rect">
            <a:avLst/>
          </a:prstGeom>
        </p:spPr>
        <p:txBody>
          <a:bodyPr/>
          <a:lstStyle/>
          <a:p>
            <a:r>
              <a:rPr lang="en-US" dirty="0"/>
              <a:t>Support Vector Machine- Explained</a:t>
            </a:r>
          </a:p>
        </p:txBody>
      </p:sp>
      <p:sp>
        <p:nvSpPr>
          <p:cNvPr id="2" name="Rounded Rectangle 1"/>
          <p:cNvSpPr/>
          <p:nvPr/>
        </p:nvSpPr>
        <p:spPr bwMode="auto">
          <a:xfrm>
            <a:off x="122238" y="1322046"/>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Supervised Models</a:t>
            </a:r>
          </a:p>
        </p:txBody>
      </p:sp>
      <p:sp>
        <p:nvSpPr>
          <p:cNvPr id="4" name="TextBox 3"/>
          <p:cNvSpPr txBox="1"/>
          <p:nvPr/>
        </p:nvSpPr>
        <p:spPr>
          <a:xfrm>
            <a:off x="293915" y="1600197"/>
            <a:ext cx="8577942" cy="2246769"/>
          </a:xfrm>
          <a:prstGeom prst="rect">
            <a:avLst/>
          </a:prstGeom>
          <a:noFill/>
        </p:spPr>
        <p:txBody>
          <a:bodyPr wrap="square" rtlCol="0">
            <a:spAutoFit/>
          </a:bodyPr>
          <a:lstStyle/>
          <a:p>
            <a:pPr algn="l"/>
            <a:r>
              <a:rPr lang="en-US" b="1" u="sng" dirty="0"/>
              <a:t>Supervised Models:</a:t>
            </a:r>
          </a:p>
          <a:p>
            <a:pPr algn="l"/>
            <a:r>
              <a:rPr lang="en-US" dirty="0"/>
              <a:t>Another way to build a model to understand the text content and predict the sentiment of the text based reviews is to use supervised Machine</a:t>
            </a:r>
          </a:p>
          <a:p>
            <a:pPr algn="l"/>
            <a:r>
              <a:rPr lang="en-US" dirty="0"/>
              <a:t>Learning. To be more specific, we will be using classification models for solving this problem. We have already covered the concepts relevant to supervised learning and classification in Chapter 1 under the section “Supervised Learning”. With regard to details on building and evaluating classification models, you can head over to Chapter 5 and refresh your memory if needed. We will be building an automated sentiment text classification system in subsequent sections. The major steps to achieve this are mentioned as follows.</a:t>
            </a:r>
          </a:p>
          <a:p>
            <a:pPr algn="l"/>
            <a:endParaRPr lang="en-US" dirty="0"/>
          </a:p>
          <a:p>
            <a:pPr marL="628650" lvl="1" indent="-171450" algn="l">
              <a:buFont typeface="Arial" panose="020B0604020202020204" pitchFamily="34" charset="0"/>
              <a:buChar char="•"/>
            </a:pPr>
            <a:r>
              <a:rPr lang="en-US" dirty="0"/>
              <a:t>Prepare train and test datasets (optionally a validation dataset)</a:t>
            </a:r>
          </a:p>
          <a:p>
            <a:pPr marL="628650" lvl="1" indent="-171450" algn="l">
              <a:buFont typeface="Arial" panose="020B0604020202020204" pitchFamily="34" charset="0"/>
              <a:buChar char="•"/>
            </a:pPr>
            <a:r>
              <a:rPr lang="en-US" dirty="0"/>
              <a:t>Pre-process and normalize text documents</a:t>
            </a:r>
          </a:p>
          <a:p>
            <a:pPr marL="628650" lvl="1" indent="-171450" algn="l">
              <a:buFont typeface="Arial" panose="020B0604020202020204" pitchFamily="34" charset="0"/>
              <a:buChar char="•"/>
            </a:pPr>
            <a:r>
              <a:rPr lang="en-US" dirty="0"/>
              <a:t>Feature engineering</a:t>
            </a:r>
          </a:p>
          <a:p>
            <a:pPr marL="628650" lvl="1" indent="-171450" algn="l">
              <a:buFont typeface="Arial" panose="020B0604020202020204" pitchFamily="34" charset="0"/>
              <a:buChar char="•"/>
            </a:pPr>
            <a:r>
              <a:rPr lang="en-US" dirty="0"/>
              <a:t>Model training</a:t>
            </a:r>
          </a:p>
          <a:p>
            <a:pPr marL="628650" lvl="1" indent="-171450" algn="l">
              <a:buFont typeface="Arial" panose="020B0604020202020204" pitchFamily="34" charset="0"/>
              <a:buChar char="•"/>
            </a:pPr>
            <a:r>
              <a:rPr lang="en-US" dirty="0"/>
              <a:t>Model prediction and evaluation</a:t>
            </a:r>
          </a:p>
          <a:p>
            <a:pPr algn="l"/>
            <a:r>
              <a:rPr lang="en-US" dirty="0"/>
              <a:t>These are the major steps for building our system. Optionally the last step would be to deploy the model in your server or on the cloud. Figure 1 shows a detailed workflow for building a standard text classification system with supervised learning (classification) models.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429" y="3846966"/>
            <a:ext cx="8360228" cy="2216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1241474"/>
      </p:ext>
    </p:extLst>
  </p:cSld>
  <p:clrMapOvr>
    <a:masterClrMapping/>
  </p:clrMapOvr>
  <p:transition/>
</p:sld>
</file>

<file path=ppt/theme/theme1.xml><?xml version="1.0" encoding="utf-8"?>
<a:theme xmlns:a="http://schemas.openxmlformats.org/drawingml/2006/main" name="1_Blank">
  <a:themeElements>
    <a:clrScheme name="1_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fontScheme name="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1_Blank 1">
        <a:dk1>
          <a:srgbClr val="000000"/>
        </a:dk1>
        <a:lt1>
          <a:srgbClr val="FFFFFF"/>
        </a:lt1>
        <a:dk2>
          <a:srgbClr val="000000"/>
        </a:dk2>
        <a:lt2>
          <a:srgbClr val="808080"/>
        </a:lt2>
        <a:accent1>
          <a:srgbClr val="3C8A2E"/>
        </a:accent1>
        <a:accent2>
          <a:srgbClr val="C7D28A"/>
        </a:accent2>
        <a:accent3>
          <a:srgbClr val="FFFFFF"/>
        </a:accent3>
        <a:accent4>
          <a:srgbClr val="000000"/>
        </a:accent4>
        <a:accent5>
          <a:srgbClr val="AFC4AD"/>
        </a:accent5>
        <a:accent6>
          <a:srgbClr val="B4BE7D"/>
        </a:accent6>
        <a:hlink>
          <a:srgbClr val="739600"/>
        </a:hlink>
        <a:folHlink>
          <a:srgbClr val="B7D2E3"/>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a:themeElements>
    <a:clrScheme name="2_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fontScheme name="2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2_Blank 1">
        <a:dk1>
          <a:srgbClr val="000000"/>
        </a:dk1>
        <a:lt1>
          <a:srgbClr val="FFFFFF"/>
        </a:lt1>
        <a:dk2>
          <a:srgbClr val="000000"/>
        </a:dk2>
        <a:lt2>
          <a:srgbClr val="808080"/>
        </a:lt2>
        <a:accent1>
          <a:srgbClr val="3C8A2E"/>
        </a:accent1>
        <a:accent2>
          <a:srgbClr val="C7D28A"/>
        </a:accent2>
        <a:accent3>
          <a:srgbClr val="FFFFFF"/>
        </a:accent3>
        <a:accent4>
          <a:srgbClr val="000000"/>
        </a:accent4>
        <a:accent5>
          <a:srgbClr val="AFC4AD"/>
        </a:accent5>
        <a:accent6>
          <a:srgbClr val="B4BE7D"/>
        </a:accent6>
        <a:hlink>
          <a:srgbClr val="739600"/>
        </a:hlink>
        <a:folHlink>
          <a:srgbClr val="B7D2E3"/>
        </a:folHlink>
      </a:clrScheme>
      <a:clrMap bg1="lt1" tx1="dk1" bg2="lt2" tx2="dk2" accent1="accent1" accent2="accent2" accent3="accent3" accent4="accent4" accent5="accent5" accent6="accent6" hlink="hlink" folHlink="folHlink"/>
    </a:extraClrScheme>
    <a:extraClrScheme>
      <a:clrScheme name="2_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WIStrategyCommunication6-8</Template>
  <TotalTime>20099</TotalTime>
  <Words>4172</Words>
  <Application>Microsoft Office PowerPoint</Application>
  <PresentationFormat>On-screen Show (4:3)</PresentationFormat>
  <Paragraphs>204</Paragraphs>
  <Slides>13</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PvkndwRbkpkmKwxvdfCrwbjjTheSansMonoConNormal</vt:lpstr>
      <vt:lpstr>RgntlrKvnxwwDvhbbbNhmstdUtopiaStd-Italic</vt:lpstr>
      <vt:lpstr>Wingdings</vt:lpstr>
      <vt:lpstr>Wingdings 2</vt:lpstr>
      <vt:lpstr>Wingdings 3</vt:lpstr>
      <vt:lpstr>WxhydwCmsswqSkjscbMxbtrbUtopiaStd-Regular</vt:lpstr>
      <vt:lpstr>1_Blank</vt:lpstr>
      <vt:lpstr>2_Blank</vt:lpstr>
      <vt:lpstr>PowerPoint Presentation</vt:lpstr>
      <vt:lpstr>Overview:</vt:lpstr>
      <vt:lpstr>Objective:</vt:lpstr>
      <vt:lpstr>Basic processing of the text:</vt:lpstr>
      <vt:lpstr>Unsupervised Model – Explained:</vt:lpstr>
      <vt:lpstr>Lexicon Based Model – Explained:</vt:lpstr>
      <vt:lpstr>Lexicon Based Model – Explained:</vt:lpstr>
      <vt:lpstr>Lexicon Based Model – Explained:</vt:lpstr>
      <vt:lpstr>Support Vector Machine- Explained</vt:lpstr>
      <vt:lpstr>Support Vector Machine- Explained</vt:lpstr>
      <vt:lpstr>Support Vector Machine- Explained</vt:lpstr>
      <vt:lpstr>Support Vector Machine- Explained</vt:lpstr>
      <vt:lpstr>Support Vector Machine- Explained</vt:lpstr>
    </vt:vector>
  </TitlesOfParts>
  <Company>Fidelity Investments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 Leadership Team</dc:title>
  <dc:creator>A244772</dc:creator>
  <cp:lastModifiedBy>Moitra, Anindya</cp:lastModifiedBy>
  <cp:revision>1115</cp:revision>
  <dcterms:created xsi:type="dcterms:W3CDTF">2009-06-10T14:21:18Z</dcterms:created>
  <dcterms:modified xsi:type="dcterms:W3CDTF">2019-06-11T07:33:44Z</dcterms:modified>
</cp:coreProperties>
</file>